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7DBD60-C211-40E6-9906-986B2F415419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5CCC31-48CC-4F51-98AC-D5830F5D68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42981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63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/>
          </a:p>
        </p:txBody>
      </p:sp>
      <p:sp>
        <p:nvSpPr>
          <p:cNvPr id="563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fld id="{4048C574-6DE6-4C29-89F7-28183569FFAA}" type="slidenum">
              <a:rPr lang="en-GB" altLang="en-US" sz="1200" b="0" smtClean="0"/>
              <a:pPr/>
              <a:t>1</a:t>
            </a:fld>
            <a:endParaRPr lang="en-GB" altLang="en-US" sz="1200" b="0" smtClean="0"/>
          </a:p>
        </p:txBody>
      </p:sp>
    </p:spTree>
    <p:extLst>
      <p:ext uri="{BB962C8B-B14F-4D97-AF65-F5344CB8AC3E}">
        <p14:creationId xmlns:p14="http://schemas.microsoft.com/office/powerpoint/2010/main" val="29433949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CC351-3B05-4019-BC97-055F7E14F216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317AF-455E-42C7-AE94-E5D078C11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2557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CC351-3B05-4019-BC97-055F7E14F216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317AF-455E-42C7-AE94-E5D078C11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19850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CC351-3B05-4019-BC97-055F7E14F216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317AF-455E-42C7-AE94-E5D078C11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306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CC351-3B05-4019-BC97-055F7E14F216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317AF-455E-42C7-AE94-E5D078C11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5259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CC351-3B05-4019-BC97-055F7E14F216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317AF-455E-42C7-AE94-E5D078C11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11168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CC351-3B05-4019-BC97-055F7E14F216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317AF-455E-42C7-AE94-E5D078C11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78731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CC351-3B05-4019-BC97-055F7E14F216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317AF-455E-42C7-AE94-E5D078C11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93164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CC351-3B05-4019-BC97-055F7E14F216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317AF-455E-42C7-AE94-E5D078C11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80611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CC351-3B05-4019-BC97-055F7E14F216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317AF-455E-42C7-AE94-E5D078C11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4643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CC351-3B05-4019-BC97-055F7E14F216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317AF-455E-42C7-AE94-E5D078C11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1539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CC351-3B05-4019-BC97-055F7E14F216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6317AF-455E-42C7-AE94-E5D078C11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6404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1CC351-3B05-4019-BC97-055F7E14F216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6317AF-455E-42C7-AE94-E5D078C11C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24269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m.co.uk/exchange/podcast/cim-marketing-podcast-episode-22-the-shifting-shape-of-marketing-teams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Title 1"/>
          <p:cNvSpPr>
            <a:spLocks noGrp="1"/>
          </p:cNvSpPr>
          <p:nvPr>
            <p:ph type="title"/>
          </p:nvPr>
        </p:nvSpPr>
        <p:spPr>
          <a:xfrm>
            <a:off x="2279650" y="404813"/>
            <a:ext cx="7886700" cy="1476238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/>
              <a:t/>
            </a:r>
            <a:br>
              <a:rPr lang="en-GB" altLang="en-US" dirty="0" smtClean="0"/>
            </a:br>
            <a:r>
              <a:rPr lang="en-GB" altLang="en-US" sz="3600" b="1" dirty="0" smtClean="0"/>
              <a:t>What to do for the next session </a:t>
            </a:r>
            <a:r>
              <a:rPr lang="en-GB" altLang="en-US" sz="3600" b="1" dirty="0" smtClean="0"/>
              <a:t>2 on 15.04.21</a:t>
            </a:r>
            <a:r>
              <a:rPr lang="en-GB" altLang="en-US" b="1" dirty="0" smtClean="0"/>
              <a:t>:</a:t>
            </a:r>
            <a:r>
              <a:rPr lang="en-GB" altLang="en-US" dirty="0" smtClean="0"/>
              <a:t/>
            </a:r>
            <a:br>
              <a:rPr lang="en-GB" altLang="en-US" dirty="0" smtClean="0"/>
            </a:br>
            <a:r>
              <a:rPr lang="en-GB" altLang="en-US" dirty="0" smtClean="0"/>
              <a:t/>
            </a:r>
            <a:br>
              <a:rPr lang="en-GB" altLang="en-US" dirty="0" smtClean="0"/>
            </a:br>
            <a:r>
              <a:rPr lang="en-GB" altLang="en-US" dirty="0" smtClean="0"/>
              <a:t/>
            </a:r>
            <a:br>
              <a:rPr lang="en-GB" altLang="en-US" dirty="0" smtClean="0"/>
            </a:br>
            <a:endParaRPr lang="en-GB" altLang="en-US" dirty="0" smtClean="0"/>
          </a:p>
        </p:txBody>
      </p:sp>
      <p:sp>
        <p:nvSpPr>
          <p:cNvPr id="59395" name="Content Placeholder 2"/>
          <p:cNvSpPr>
            <a:spLocks noGrp="1"/>
          </p:cNvSpPr>
          <p:nvPr>
            <p:ph idx="1"/>
          </p:nvPr>
        </p:nvSpPr>
        <p:spPr>
          <a:xfrm>
            <a:off x="2424113" y="1471614"/>
            <a:ext cx="7886700" cy="4351337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altLang="en-US" dirty="0" smtClean="0"/>
              <a:t>Read module handbook &amp; assignment brief</a:t>
            </a:r>
            <a:endParaRPr lang="en-GB" altLang="en-US" dirty="0"/>
          </a:p>
          <a:p>
            <a:pPr>
              <a:defRPr/>
            </a:pPr>
            <a:r>
              <a:rPr lang="en-GB" altLang="en-US" dirty="0" smtClean="0"/>
              <a:t>Innocent Case study (see the next slide and find the case study on the Marketing </a:t>
            </a:r>
            <a:r>
              <a:rPr lang="en-GB" altLang="en-US" dirty="0" err="1" smtClean="0"/>
              <a:t>Mgmnt</a:t>
            </a:r>
            <a:r>
              <a:rPr lang="en-GB" altLang="en-US" dirty="0" smtClean="0"/>
              <a:t> Moodle page)</a:t>
            </a:r>
          </a:p>
          <a:p>
            <a:pPr>
              <a:defRPr/>
            </a:pPr>
            <a:r>
              <a:rPr lang="en-GB" altLang="en-US" dirty="0" smtClean="0"/>
              <a:t>Explore </a:t>
            </a:r>
            <a:r>
              <a:rPr lang="en-GB" altLang="en-US" dirty="0" smtClean="0"/>
              <a:t>McKinsey website and sign up to McKinsey Quarterly</a:t>
            </a:r>
          </a:p>
          <a:p>
            <a:pPr>
              <a:defRPr/>
            </a:pPr>
            <a:r>
              <a:rPr lang="en-GB" altLang="en-US" dirty="0" smtClean="0"/>
              <a:t>Download the State of Fashion 2021 (McKinsey website)</a:t>
            </a:r>
          </a:p>
          <a:p>
            <a:pPr>
              <a:defRPr/>
            </a:pPr>
            <a:r>
              <a:rPr lang="en-GB" altLang="en-US" dirty="0" smtClean="0"/>
              <a:t>Listen to: The shifting shape of marketing teams (CIM, Oct 2020)</a:t>
            </a:r>
          </a:p>
          <a:p>
            <a:pPr>
              <a:defRPr/>
            </a:pPr>
            <a:r>
              <a:rPr lang="en-GB" altLang="en-US" u="sng" dirty="0" smtClean="0">
                <a:hlinkClick r:id="rId3"/>
              </a:rPr>
              <a:t>https://www.cim.co.uk/exchange/podcast/cim-marketing-podcast-episode-22-the-shifting-shape-of-marketing-teams/</a:t>
            </a:r>
            <a:endParaRPr lang="en-GB" altLang="en-US" dirty="0" smtClean="0"/>
          </a:p>
          <a:p>
            <a:pPr>
              <a:defRPr/>
            </a:pP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275821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1919288" y="260350"/>
            <a:ext cx="8229600" cy="1143000"/>
          </a:xfrm>
          <a:solidFill>
            <a:schemeClr val="accent6">
              <a:lumMod val="20000"/>
              <a:lumOff val="80000"/>
            </a:schemeClr>
          </a:solidFill>
        </p:spPr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altLang="en-US" dirty="0" smtClean="0">
                <a:latin typeface="+mn-lt"/>
              </a:rPr>
              <a:t/>
            </a:r>
            <a:br>
              <a:rPr lang="en-GB" altLang="en-US" dirty="0" smtClean="0">
                <a:latin typeface="+mn-lt"/>
              </a:rPr>
            </a:br>
            <a:r>
              <a:rPr lang="en-GB" altLang="en-US" dirty="0">
                <a:latin typeface="+mn-lt"/>
              </a:rPr>
              <a:t/>
            </a:r>
            <a:br>
              <a:rPr lang="en-GB" altLang="en-US" dirty="0">
                <a:latin typeface="+mn-lt"/>
              </a:rPr>
            </a:br>
            <a:r>
              <a:rPr lang="en-GB" altLang="en-US" sz="3600" dirty="0" smtClean="0">
                <a:latin typeface="+mn-lt"/>
              </a:rPr>
              <a:t>Preparation for next session </a:t>
            </a:r>
            <a:r>
              <a:rPr lang="en-GB" altLang="en-US" sz="3600" dirty="0" smtClean="0">
                <a:latin typeface="+mn-lt"/>
              </a:rPr>
              <a:t>2</a:t>
            </a:r>
            <a:r>
              <a:rPr lang="en-GB" altLang="en-US" sz="3600" dirty="0">
                <a:latin typeface="+mn-lt"/>
              </a:rPr>
              <a:t> </a:t>
            </a:r>
            <a:r>
              <a:rPr lang="en-GB" altLang="en-US" sz="3600" dirty="0" smtClean="0">
                <a:latin typeface="+mn-lt"/>
              </a:rPr>
              <a:t>on 15.04.21</a:t>
            </a:r>
            <a:r>
              <a:rPr lang="en-GB" altLang="en-US" sz="3600" dirty="0" smtClean="0">
                <a:latin typeface="+mn-lt"/>
              </a:rPr>
              <a:t>:</a:t>
            </a:r>
            <a:r>
              <a:rPr lang="en-GB" altLang="en-US" sz="3600" dirty="0" smtClean="0">
                <a:latin typeface="+mn-lt"/>
              </a:rPr>
              <a:t/>
            </a:r>
            <a:br>
              <a:rPr lang="en-GB" altLang="en-US" sz="3600" dirty="0" smtClean="0">
                <a:latin typeface="+mn-lt"/>
              </a:rPr>
            </a:br>
            <a:r>
              <a:rPr lang="en-GB" altLang="en-US" sz="3600" dirty="0" smtClean="0">
                <a:latin typeface="+mn-lt"/>
              </a:rPr>
              <a:t>Societal </a:t>
            </a:r>
            <a:r>
              <a:rPr lang="en-GB" altLang="en-US" sz="3600" dirty="0">
                <a:latin typeface="+mn-lt"/>
              </a:rPr>
              <a:t>Marketing </a:t>
            </a:r>
            <a:r>
              <a:rPr lang="en-GB" altLang="en-US" sz="3600" dirty="0" smtClean="0">
                <a:latin typeface="+mn-lt"/>
              </a:rPr>
              <a:t>Concept </a:t>
            </a:r>
            <a:r>
              <a:rPr lang="en-GB" altLang="en-US" dirty="0">
                <a:latin typeface="+mn-lt"/>
              </a:rPr>
              <a:t/>
            </a:r>
            <a:br>
              <a:rPr lang="en-GB" altLang="en-US" dirty="0">
                <a:latin typeface="+mn-lt"/>
              </a:rPr>
            </a:br>
            <a:r>
              <a:rPr lang="en-GB" altLang="en-US" dirty="0" smtClean="0">
                <a:latin typeface="+mn-lt"/>
              </a:rPr>
              <a:t/>
            </a:r>
            <a:br>
              <a:rPr lang="en-GB" altLang="en-US" dirty="0" smtClean="0">
                <a:latin typeface="+mn-lt"/>
              </a:rPr>
            </a:br>
            <a:r>
              <a:rPr lang="en-GB" altLang="en-US" b="1" dirty="0" smtClean="0">
                <a:latin typeface="+mn-lt"/>
              </a:rPr>
              <a:t>Case study - Innocent </a:t>
            </a:r>
          </a:p>
        </p:txBody>
      </p:sp>
      <p:sp>
        <p:nvSpPr>
          <p:cNvPr id="46083" name="Content Placeholder 2"/>
          <p:cNvSpPr>
            <a:spLocks noGrp="1"/>
          </p:cNvSpPr>
          <p:nvPr>
            <p:ph idx="1"/>
          </p:nvPr>
        </p:nvSpPr>
        <p:spPr>
          <a:xfrm>
            <a:off x="1814830" y="2061369"/>
            <a:ext cx="7886700" cy="4351338"/>
          </a:xfrm>
        </p:spPr>
        <p:txBody>
          <a:bodyPr/>
          <a:lstStyle/>
          <a:p>
            <a:pPr marL="0" indent="0">
              <a:buNone/>
              <a:defRPr/>
            </a:pPr>
            <a:endParaRPr lang="en-GB" altLang="en-US" dirty="0"/>
          </a:p>
          <a:p>
            <a:pPr eaLnBrk="1" hangingPunct="1">
              <a:defRPr/>
            </a:pPr>
            <a:r>
              <a:rPr lang="en-GB" altLang="en-US" dirty="0" smtClean="0"/>
              <a:t>     </a:t>
            </a:r>
            <a:r>
              <a:rPr lang="en-GB" altLang="en-US" sz="3200" dirty="0"/>
              <a:t>Read case study to be found on Moodle (additional resources for the Marketing Environment) and in groups discuss the questions and research references at the end. </a:t>
            </a:r>
            <a:endParaRPr lang="en-GB" altLang="en-US" sz="3200" dirty="0" smtClean="0"/>
          </a:p>
          <a:p>
            <a:pPr eaLnBrk="1" hangingPunct="1">
              <a:defRPr/>
            </a:pPr>
            <a:r>
              <a:rPr lang="en-GB" altLang="en-US" sz="3200" dirty="0" smtClean="0"/>
              <a:t>Start a question on the discussion forum by asking a question related to the case study.</a:t>
            </a:r>
            <a:endParaRPr lang="en-GB" altLang="en-US" sz="3200" dirty="0"/>
          </a:p>
        </p:txBody>
      </p:sp>
      <p:pic>
        <p:nvPicPr>
          <p:cNvPr id="5734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48888" y="4378688"/>
            <a:ext cx="2022475" cy="233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7349" name="TextBox 1"/>
          <p:cNvSpPr txBox="1">
            <a:spLocks noChangeArrowheads="1"/>
          </p:cNvSpPr>
          <p:nvPr/>
        </p:nvSpPr>
        <p:spPr bwMode="auto">
          <a:xfrm>
            <a:off x="3908425" y="3405188"/>
            <a:ext cx="184150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endParaRPr lang="en-GB" altLang="en-US" sz="1600" b="0" i="1">
              <a:latin typeface="Calibri" panose="020F0502020204030204" pitchFamily="34" charset="0"/>
            </a:endParaRPr>
          </a:p>
          <a:p>
            <a:endParaRPr lang="en-GB" altLang="en-US" sz="1600" b="0" i="1">
              <a:latin typeface="Calibri" panose="020F0502020204030204" pitchFamily="34" charset="0"/>
            </a:endParaRPr>
          </a:p>
          <a:p>
            <a:endParaRPr lang="en-GB" altLang="en-US" sz="1600" b="0" i="1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939662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147</Words>
  <Application>Microsoft Office PowerPoint</Application>
  <PresentationFormat>Widescreen</PresentationFormat>
  <Paragraphs>13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Comic Sans MS</vt:lpstr>
      <vt:lpstr>Office Theme</vt:lpstr>
      <vt:lpstr> What to do for the next session 2 on 15.04.21:   </vt:lpstr>
      <vt:lpstr>  Preparation for next session 2 on 15.04.21: Societal Marketing Concept   Case study - Innocent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What to do for the next session:   </dc:title>
  <dc:creator>Jayne Williams</dc:creator>
  <cp:lastModifiedBy>Jayne Williams</cp:lastModifiedBy>
  <cp:revision>3</cp:revision>
  <dcterms:created xsi:type="dcterms:W3CDTF">2021-03-11T12:50:51Z</dcterms:created>
  <dcterms:modified xsi:type="dcterms:W3CDTF">2021-03-25T11:52:19Z</dcterms:modified>
</cp:coreProperties>
</file>