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FA87C6-1D0D-45A0-639E-A77B7AA1DB04}" v="107" dt="2023-03-17T20:50:12.578"/>
    <p1510:client id="{9F413F5A-1A8E-76ED-8496-96563F7BD93E}" v="49" dt="2023-03-19T18:00:08.594"/>
    <p1510:client id="{D5C8D191-9874-E3CC-FB57-6DA722DB5EFA}" v="282" dt="2023-03-19T18:25:37.3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68" d="100"/>
          <a:sy n="68" d="100"/>
        </p:scale>
        <p:origin x="78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24928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6968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5828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13312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2842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737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6089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66219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78332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3208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04613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073500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31384" y="679730"/>
            <a:ext cx="4171994" cy="3932729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en-GB" b="1" i="1" u="sng"/>
              <a:t>:Learning in digital era 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31383" y="5227455"/>
            <a:ext cx="3876085" cy="857461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Abdul Salam - 2226429</a:t>
            </a: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E60CC7A-F455-2178-98AF-F02A25E83AA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687" r="20848"/>
          <a:stretch/>
        </p:blipFill>
        <p:spPr>
          <a:xfrm>
            <a:off x="942597" y="612553"/>
            <a:ext cx="5608830" cy="5632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8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0">
            <a:extLst>
              <a:ext uri="{FF2B5EF4-FFF2-40B4-BE49-F238E27FC236}">
                <a16:creationId xmlns:a16="http://schemas.microsoft.com/office/drawing/2014/main" id="{C463B99A-73EE-4FBB-B7C4-F9F9BCC25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2">
            <a:extLst>
              <a:ext uri="{FF2B5EF4-FFF2-40B4-BE49-F238E27FC236}">
                <a16:creationId xmlns:a16="http://schemas.microsoft.com/office/drawing/2014/main" id="{A5D2A5D1-BA0D-47D3-B051-DA7743C46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1206877"/>
              </p:ext>
            </p:extLst>
          </p:nvPr>
        </p:nvGraphicFramePr>
        <p:xfrm>
          <a:off x="228600" y="750004"/>
          <a:ext cx="11658603" cy="3910195"/>
        </p:xfrm>
        <a:graphic>
          <a:graphicData uri="http://schemas.openxmlformats.org/drawingml/2006/table">
            <a:tbl>
              <a:tblPr firstRow="1" bandRow="1">
                <a:noFill/>
                <a:tableStyleId>{21E4AEA4-8DFA-4A89-87EB-49C32662AFE0}</a:tableStyleId>
              </a:tblPr>
              <a:tblGrid>
                <a:gridCol w="894314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683519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2551945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2139406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3175238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214181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1010184"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300" b="1" i="0" u="none" strike="noStrike" cap="none" spc="0" noProof="0">
                          <a:solidFill>
                            <a:schemeClr val="bg1"/>
                          </a:solidFill>
                          <a:latin typeface="Calibri"/>
                        </a:rPr>
                        <a:t>Describe your</a:t>
                      </a:r>
                      <a:endParaRPr lang="en-US" sz="1300" b="1" cap="none" spc="0">
                        <a:solidFill>
                          <a:schemeClr val="bg1"/>
                        </a:solidFill>
                      </a:endParaRPr>
                    </a:p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300" b="1" i="0" u="none" strike="noStrike" cap="none" spc="0" noProof="0">
                          <a:solidFill>
                            <a:schemeClr val="bg1"/>
                          </a:solidFill>
                          <a:latin typeface="Calibri"/>
                        </a:rPr>
                        <a:t>long-term targets?</a:t>
                      </a:r>
                      <a:endParaRPr lang="en-GB" sz="1300" b="1" cap="none" spc="0">
                        <a:solidFill>
                          <a:schemeClr val="bg1"/>
                        </a:solidFill>
                      </a:endParaRPr>
                    </a:p>
                  </a:txBody>
                  <a:tcPr marL="60267" marR="43048" marT="86095" marB="8609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300" b="1" i="0" u="none" strike="noStrike" cap="none" spc="0" noProof="0">
                          <a:solidFill>
                            <a:schemeClr val="bg1"/>
                          </a:solidFill>
                          <a:latin typeface="Calibri"/>
                        </a:rPr>
                        <a:t>what are your particular </a:t>
                      </a:r>
                      <a:endParaRPr lang="en-US" sz="1300" b="1" cap="none" spc="0">
                        <a:solidFill>
                          <a:schemeClr val="bg1"/>
                        </a:solidFill>
                      </a:endParaRPr>
                    </a:p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300" b="1" i="0" u="none" strike="noStrike" cap="none" spc="0" noProof="0">
                          <a:solidFill>
                            <a:schemeClr val="bg1"/>
                          </a:solidFill>
                          <a:latin typeface="Calibri"/>
                        </a:rPr>
                        <a:t>career objectives?</a:t>
                      </a:r>
                      <a:endParaRPr lang="en-GB" sz="1300" b="1" cap="none" spc="0">
                        <a:solidFill>
                          <a:schemeClr val="bg1"/>
                        </a:solidFill>
                      </a:endParaRPr>
                    </a:p>
                  </a:txBody>
                  <a:tcPr marL="60267" marR="43048" marT="86095" marB="8609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300" b="1" i="0" u="none" strike="noStrike" cap="none" spc="0" noProof="0">
                          <a:solidFill>
                            <a:schemeClr val="bg1"/>
                          </a:solidFill>
                          <a:latin typeface="Calibri"/>
                        </a:rPr>
                        <a:t>Which abilities are essential</a:t>
                      </a:r>
                      <a:endParaRPr lang="en-US" sz="1300" b="1" cap="none" spc="0">
                        <a:solidFill>
                          <a:schemeClr val="bg1"/>
                        </a:solidFill>
                      </a:endParaRPr>
                    </a:p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00" b="1" i="0" u="none" strike="noStrike" cap="none" spc="0" noProof="0">
                          <a:solidFill>
                            <a:schemeClr val="bg1"/>
                          </a:solidFill>
                          <a:latin typeface="Calibri"/>
                        </a:rPr>
                        <a:t>for each one required</a:t>
                      </a:r>
                      <a:endParaRPr lang="en-US" sz="1300" b="1" cap="none" spc="0">
                        <a:solidFill>
                          <a:schemeClr val="bg1"/>
                        </a:solidFill>
                      </a:endParaRPr>
                    </a:p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00" b="1" i="0" u="none" strike="noStrike" cap="none" spc="0" noProof="0">
                          <a:solidFill>
                            <a:schemeClr val="bg1"/>
                          </a:solidFill>
                          <a:latin typeface="Calibri"/>
                        </a:rPr>
                        <a:t>your objectives?</a:t>
                      </a:r>
                      <a:endParaRPr lang="en-US" sz="1300" b="1" cap="none" spc="0">
                        <a:solidFill>
                          <a:schemeClr val="bg1"/>
                        </a:solidFill>
                      </a:endParaRPr>
                    </a:p>
                  </a:txBody>
                  <a:tcPr marL="60267" marR="43048" marT="86095" marB="8609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300" b="1" i="0" u="none" strike="noStrike" cap="none" spc="0" noProof="0">
                          <a:solidFill>
                            <a:schemeClr val="bg1"/>
                          </a:solidFill>
                          <a:latin typeface="Calibri"/>
                        </a:rPr>
                        <a:t>What competencies do you need to develop? </a:t>
                      </a:r>
                      <a:endParaRPr lang="en-US" sz="1300" b="1" cap="none" spc="0">
                        <a:solidFill>
                          <a:schemeClr val="bg1"/>
                        </a:solidFill>
                      </a:endParaRPr>
                    </a:p>
                  </a:txBody>
                  <a:tcPr marL="60267" marR="43048" marT="86095" marB="8609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300" b="1" i="0" u="none" strike="noStrike" cap="none" spc="0" noProof="0">
                          <a:solidFill>
                            <a:schemeClr val="bg1"/>
                          </a:solidFill>
                          <a:latin typeface="Calibri"/>
                        </a:rPr>
                        <a:t>How are you going to proceed??</a:t>
                      </a:r>
                      <a:endParaRPr lang="en-US" sz="1300" b="1" cap="none" spc="0">
                        <a:solidFill>
                          <a:schemeClr val="bg1"/>
                        </a:solidFill>
                      </a:endParaRPr>
                    </a:p>
                  </a:txBody>
                  <a:tcPr marL="60267" marR="43048" marT="86095" marB="8609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300" b="1" i="0" u="none" strike="noStrike" cap="none" spc="0" noProof="0">
                          <a:solidFill>
                            <a:schemeClr val="bg1"/>
                          </a:solidFill>
                          <a:latin typeface="Calibri"/>
                        </a:rPr>
                        <a:t>When will you complete your training?</a:t>
                      </a:r>
                      <a:endParaRPr lang="en-US" sz="1300" b="1" cap="none" spc="0">
                        <a:solidFill>
                          <a:schemeClr val="bg1"/>
                        </a:solidFill>
                      </a:endParaRPr>
                    </a:p>
                  </a:txBody>
                  <a:tcPr marL="60267" marR="43048" marT="86095" marB="8609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472096">
                <a:tc>
                  <a:txBody>
                    <a:bodyPr/>
                    <a:lstStyle/>
                    <a:p>
                      <a:endParaRPr lang="en-GB" sz="1100" b="1" cap="none" spc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0267" marR="43048" marT="7182" marB="8609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b="1" i="0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  <a:cs typeface="Times New Roman"/>
                        </a:rPr>
                        <a:t>Learning</a:t>
                      </a:r>
                      <a:r>
                        <a:rPr lang="en-GB" sz="1100" b="1" i="0" cap="none" spc="0" baseline="0">
                          <a:solidFill>
                            <a:schemeClr val="tx1"/>
                          </a:solidFill>
                          <a:effectLst/>
                          <a:latin typeface="Times New Roman"/>
                          <a:cs typeface="Times New Roman"/>
                        </a:rPr>
                        <a:t> more about </a:t>
                      </a:r>
                      <a:r>
                        <a:rPr lang="en-GB" sz="1100" b="1" i="0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  <a:cs typeface="Times New Roman"/>
                        </a:rPr>
                        <a:t>networking skills</a:t>
                      </a:r>
                      <a:endParaRPr lang="en-GB" sz="1100" b="1" cap="none" spc="0">
                        <a:solidFill>
                          <a:schemeClr val="tx1"/>
                        </a:solidFill>
                        <a:latin typeface="Times New Roman"/>
                        <a:cs typeface="Times New Roman"/>
                      </a:endParaRPr>
                    </a:p>
                  </a:txBody>
                  <a:tcPr marL="60267" marR="43048" marT="7182" marB="8609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b="1" cap="none" spc="0">
                          <a:solidFill>
                            <a:schemeClr val="tx1"/>
                          </a:solidFill>
                          <a:latin typeface="Times New Roman"/>
                          <a:cs typeface="Times New Roman"/>
                        </a:rPr>
                        <a:t>Working on communication</a:t>
                      </a:r>
                      <a:r>
                        <a:rPr lang="en-GB" sz="1100" b="1" cap="none" spc="0" baseline="0">
                          <a:solidFill>
                            <a:schemeClr val="tx1"/>
                          </a:solidFill>
                          <a:latin typeface="Times New Roman"/>
                          <a:cs typeface="Times New Roman"/>
                        </a:rPr>
                        <a:t> skills and building positive relationships </a:t>
                      </a:r>
                      <a:endParaRPr lang="en-GB" sz="1100" b="1" cap="none" spc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0267" marR="43048" marT="7182" marB="8609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b="1" cap="none" spc="0">
                          <a:solidFill>
                            <a:schemeClr val="tx1"/>
                          </a:solidFill>
                          <a:latin typeface="Times New Roman"/>
                          <a:cs typeface="Times New Roman"/>
                        </a:rPr>
                        <a:t>Increasing</a:t>
                      </a:r>
                      <a:r>
                        <a:rPr lang="en-GB" sz="1100" b="1" cap="none" spc="0" baseline="0">
                          <a:solidFill>
                            <a:schemeClr val="tx1"/>
                          </a:solidFill>
                          <a:latin typeface="Times New Roman"/>
                          <a:cs typeface="Times New Roman"/>
                        </a:rPr>
                        <a:t> my confidence levels</a:t>
                      </a:r>
                      <a:endParaRPr lang="en-GB" sz="1100" b="1" cap="none" spc="0">
                        <a:solidFill>
                          <a:schemeClr val="tx1"/>
                        </a:solidFill>
                        <a:latin typeface="Times New Roman"/>
                        <a:cs typeface="Times New Roman"/>
                      </a:endParaRPr>
                    </a:p>
                  </a:txBody>
                  <a:tcPr marL="60267" marR="43048" marT="7182" marB="8609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b="1" cap="none" spc="0">
                          <a:solidFill>
                            <a:schemeClr val="tx1"/>
                          </a:solidFill>
                          <a:latin typeface="Times New Roman"/>
                          <a:cs typeface="Times New Roman"/>
                        </a:rPr>
                        <a:t>Setting</a:t>
                      </a:r>
                      <a:r>
                        <a:rPr lang="en-GB" sz="1100" b="1" cap="none" spc="0" baseline="0">
                          <a:solidFill>
                            <a:schemeClr val="tx1"/>
                          </a:solidFill>
                          <a:latin typeface="Times New Roman"/>
                          <a:cs typeface="Times New Roman"/>
                        </a:rPr>
                        <a:t> goals for me to achieve. </a:t>
                      </a:r>
                      <a:endParaRPr lang="en-GB" sz="1100" b="1" cap="none" spc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0267" marR="43048" marT="7182" marB="8609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b="1" cap="none" spc="0">
                          <a:solidFill>
                            <a:schemeClr val="tx1"/>
                          </a:solidFill>
                          <a:latin typeface="Times New Roman"/>
                          <a:cs typeface="Times New Roman"/>
                        </a:rPr>
                        <a:t>3 to 4 months</a:t>
                      </a:r>
                    </a:p>
                  </a:txBody>
                  <a:tcPr marL="60267" marR="43048" marT="7182" marB="8609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472096">
                <a:tc>
                  <a:txBody>
                    <a:bodyPr/>
                    <a:lstStyle/>
                    <a:p>
                      <a:r>
                        <a:rPr lang="en-GB" sz="1100" b="1" cap="none" spc="0">
                          <a:solidFill>
                            <a:schemeClr val="tx1"/>
                          </a:solidFill>
                          <a:latin typeface="Times New Roman"/>
                          <a:cs typeface="Times New Roman"/>
                        </a:rPr>
                        <a:t>Web developer </a:t>
                      </a:r>
                      <a:endParaRPr lang="en-GB" sz="1100" b="1" cap="none" spc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0267" marR="43048" marT="7182" marB="8609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1" i="0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  <a:cs typeface="Times New Roman"/>
                        </a:rPr>
                        <a:t>Learn</a:t>
                      </a:r>
                      <a:r>
                        <a:rPr lang="en-GB" sz="1100" b="1" i="0" cap="none" spc="0" baseline="0">
                          <a:solidFill>
                            <a:schemeClr val="tx1"/>
                          </a:solidFill>
                          <a:effectLst/>
                          <a:latin typeface="Times New Roman"/>
                          <a:cs typeface="Times New Roman"/>
                        </a:rPr>
                        <a:t> more about </a:t>
                      </a:r>
                      <a:r>
                        <a:rPr lang="en-GB" sz="1100" b="1" i="0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  <a:cs typeface="Times New Roman"/>
                        </a:rPr>
                        <a:t>computer programming​</a:t>
                      </a:r>
                    </a:p>
                  </a:txBody>
                  <a:tcPr marL="60267" marR="43048" marT="7182" marB="8609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1" i="0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  <a:cs typeface="Times New Roman"/>
                        </a:rPr>
                        <a:t>Learn how to problem-solve</a:t>
                      </a:r>
                      <a:r>
                        <a:rPr lang="en-GB" sz="1100" b="1" i="0" cap="none" spc="0" baseline="0">
                          <a:solidFill>
                            <a:schemeClr val="tx1"/>
                          </a:solidFill>
                          <a:effectLst/>
                          <a:latin typeface="Times New Roman"/>
                          <a:cs typeface="Times New Roman"/>
                        </a:rPr>
                        <a:t> and learn new </a:t>
                      </a:r>
                      <a:r>
                        <a:rPr lang="en-GB" sz="1100" b="1" i="0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  <a:cs typeface="Times New Roman"/>
                        </a:rPr>
                        <a:t>mathematical topics</a:t>
                      </a:r>
                    </a:p>
                  </a:txBody>
                  <a:tcPr marL="60267" marR="43048" marT="7182" marB="8609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1" i="0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  <a:cs typeface="Times New Roman"/>
                        </a:rPr>
                        <a:t>Self-motivation</a:t>
                      </a:r>
                      <a:endParaRPr lang="en-GB" sz="1100" b="1" i="0" cap="none" spc="0" baseline="0">
                        <a:solidFill>
                          <a:schemeClr val="tx1"/>
                        </a:solidFill>
                        <a:effectLst/>
                        <a:latin typeface="Times New Roman"/>
                        <a:cs typeface="Times New Roman"/>
                      </a:endParaRPr>
                    </a:p>
                  </a:txBody>
                  <a:tcPr marL="60267" marR="43048" marT="7182" marB="8609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1" i="0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  <a:cs typeface="Times New Roman"/>
                        </a:rPr>
                        <a:t> Go Over New Concepts and Practice maths Problems · Solve Extra word Problems [1]</a:t>
                      </a:r>
                    </a:p>
                  </a:txBody>
                  <a:tcPr marL="60267" marR="43048" marT="7182" marB="8609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1" i="0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  <a:cs typeface="Times New Roman"/>
                        </a:rPr>
                        <a:t>18 Month​s</a:t>
                      </a:r>
                    </a:p>
                  </a:txBody>
                  <a:tcPr marL="60267" marR="43048" marT="7182" marB="8609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988667">
                <a:tc>
                  <a:txBody>
                    <a:bodyPr/>
                    <a:lstStyle/>
                    <a:p>
                      <a:endParaRPr lang="en-GB" sz="1100" b="1" cap="none" spc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0267" marR="43048" marT="7182" marB="8609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b="1" i="0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  <a:cs typeface="Times New Roman"/>
                        </a:rPr>
                        <a:t>Learn a new programming language</a:t>
                      </a:r>
                    </a:p>
                    <a:p>
                      <a:endParaRPr lang="en-GB" sz="1100" b="1" cap="none" spc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0267" marR="43048" marT="7182" marB="8609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1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Times New Roman"/>
                          <a:ea typeface="+mn-ea"/>
                          <a:cs typeface="Times New Roman"/>
                        </a:rPr>
                        <a:t>Learn about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1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Times New Roman"/>
                          <a:ea typeface="+mn-ea"/>
                          <a:cs typeface="Times New Roman"/>
                        </a:rPr>
                        <a:t>Assembly languages 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1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Times New Roman"/>
                          <a:ea typeface="+mn-ea"/>
                          <a:cs typeface="Times New Roman"/>
                        </a:rPr>
                        <a:t>System languages 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1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Times New Roman"/>
                          <a:ea typeface="+mn-ea"/>
                          <a:cs typeface="Times New Roman"/>
                        </a:rPr>
                        <a:t>Scripting </a:t>
                      </a:r>
                      <a:r>
                        <a:rPr lang="en-GB" sz="1100" b="1" i="0" u="none" strike="noStrike" kern="1200" cap="none" spc="0" normalizeH="0" baseline="0" noProof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Times New Roman"/>
                          <a:ea typeface="+mn-ea"/>
                          <a:cs typeface="Times New Roman"/>
                        </a:rPr>
                        <a:t>l?anguages</a:t>
                      </a:r>
                      <a:endParaRPr kumimoji="0" lang="en-GB" sz="1100" b="1" i="0" u="none" strike="noStrike" kern="1200" cap="none" spc="0" normalizeH="0" baseline="0" noProof="0" err="1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Times New Roman"/>
                        <a:ea typeface="+mn-ea"/>
                        <a:cs typeface="Times New Roman"/>
                      </a:endParaRPr>
                    </a:p>
                    <a:p>
                      <a:endParaRPr lang="en-GB" sz="1100" b="1" cap="none" spc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0267" marR="43048" marT="7182" marB="8609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Font typeface="Arial" panose="020B0604020202020204" pitchFamily="34" charset="0"/>
                        <a:buNone/>
                      </a:pPr>
                      <a:r>
                        <a:rPr lang="en-GB" sz="1100" b="1" i="0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  <a:cs typeface="Times New Roman"/>
                        </a:rPr>
                        <a:t>Perseverance</a:t>
                      </a:r>
                      <a:r>
                        <a:rPr lang="en-GB" sz="1100" b="1" i="0" cap="none" spc="0" baseline="0">
                          <a:solidFill>
                            <a:schemeClr val="tx1"/>
                          </a:solidFill>
                          <a:effectLst/>
                          <a:latin typeface="Times New Roman"/>
                          <a:cs typeface="Times New Roman"/>
                        </a:rPr>
                        <a:t> and </a:t>
                      </a:r>
                      <a:r>
                        <a:rPr lang="en-GB" sz="1100" b="1" i="0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  <a:cs typeface="Times New Roman"/>
                        </a:rPr>
                        <a:t>Patience</a:t>
                      </a:r>
                    </a:p>
                    <a:p>
                      <a:endParaRPr lang="en-GB" sz="1100" b="1" i="0" kern="12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0267" marR="43048" marT="7182" marB="8609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b="1" i="0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  <a:cs typeface="Times New Roman"/>
                        </a:rPr>
                        <a:t>Learn JavaScript and Python, two of the most popular languages in the startup industry, are in high demand.[2]</a:t>
                      </a:r>
                      <a:endParaRPr lang="en-GB" sz="1100" b="1" cap="none" spc="0">
                        <a:solidFill>
                          <a:schemeClr val="tx1"/>
                        </a:solidFill>
                        <a:latin typeface="Times New Roman"/>
                        <a:cs typeface="Times New Roman"/>
                      </a:endParaRPr>
                    </a:p>
                  </a:txBody>
                  <a:tcPr marL="60267" marR="43048" marT="7182" marB="8609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b="1" cap="none" spc="0">
                          <a:solidFill>
                            <a:schemeClr val="tx1"/>
                          </a:solidFill>
                          <a:latin typeface="Times New Roman"/>
                          <a:cs typeface="Times New Roman"/>
                        </a:rPr>
                        <a:t>6</a:t>
                      </a:r>
                      <a:r>
                        <a:rPr lang="en-GB" sz="1100" b="1" cap="none" spc="0" baseline="0">
                          <a:solidFill>
                            <a:schemeClr val="tx1"/>
                          </a:solidFill>
                          <a:latin typeface="Times New Roman"/>
                          <a:cs typeface="Times New Roman"/>
                        </a:rPr>
                        <a:t> to 7 months </a:t>
                      </a:r>
                      <a:endParaRPr lang="en-GB" sz="1100" b="1" cap="none" spc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0267" marR="43048" marT="7182" marB="8609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644287">
                <a:tc>
                  <a:txBody>
                    <a:bodyPr/>
                    <a:lstStyle/>
                    <a:p>
                      <a:endParaRPr lang="en-GB" sz="1100" b="1" cap="none" spc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0267" marR="43048" marT="7182" marB="8609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b="1" cap="none" spc="0">
                          <a:solidFill>
                            <a:schemeClr val="tx1"/>
                          </a:solidFill>
                          <a:latin typeface="Times New Roman"/>
                          <a:cs typeface="Times New Roman"/>
                        </a:rPr>
                        <a:t>Complete a system design.</a:t>
                      </a:r>
                    </a:p>
                  </a:txBody>
                  <a:tcPr marL="60267" marR="43048" marT="7182" marB="8609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b="1" cap="none" spc="0">
                          <a:solidFill>
                            <a:schemeClr val="tx1"/>
                          </a:solidFill>
                          <a:latin typeface="Times New Roman"/>
                          <a:cs typeface="Times New Roman"/>
                        </a:rPr>
                        <a:t>solid knowledge of 3D animation, illustration and programming languages. [3]</a:t>
                      </a:r>
                    </a:p>
                  </a:txBody>
                  <a:tcPr marL="60267" marR="43048" marT="7182" marB="8609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b="1" cap="none" spc="0">
                          <a:solidFill>
                            <a:schemeClr val="tx1"/>
                          </a:solidFill>
                          <a:latin typeface="Times New Roman"/>
                          <a:cs typeface="Times New Roman"/>
                        </a:rPr>
                        <a:t>I will need to learn Illustration skills-</a:t>
                      </a:r>
                      <a:r>
                        <a:rPr lang="en-GB" sz="1100" b="1" cap="none" spc="0" baseline="0">
                          <a:solidFill>
                            <a:schemeClr val="tx1"/>
                          </a:solidFill>
                          <a:latin typeface="Times New Roman"/>
                          <a:cs typeface="Times New Roman"/>
                        </a:rPr>
                        <a:t> being Creative and imaginative.</a:t>
                      </a:r>
                      <a:endParaRPr lang="en-GB" sz="1100" b="1" cap="none" spc="0">
                        <a:solidFill>
                          <a:schemeClr val="tx1"/>
                        </a:solidFill>
                        <a:latin typeface="Times New Roman"/>
                        <a:cs typeface="Times New Roman"/>
                      </a:endParaRPr>
                    </a:p>
                  </a:txBody>
                  <a:tcPr marL="60267" marR="43048" marT="7182" marB="8609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b="1" cap="none" spc="0">
                          <a:solidFill>
                            <a:schemeClr val="tx1"/>
                          </a:solidFill>
                          <a:latin typeface="Times New Roman"/>
                          <a:cs typeface="Times New Roman"/>
                        </a:rPr>
                        <a:t>Learn</a:t>
                      </a:r>
                      <a:r>
                        <a:rPr lang="en-GB" sz="1100" b="1" cap="none" spc="0" baseline="0">
                          <a:solidFill>
                            <a:schemeClr val="tx1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lang="en-GB" sz="1100" b="1" cap="none" spc="0">
                          <a:solidFill>
                            <a:schemeClr val="tx1"/>
                          </a:solidFill>
                          <a:latin typeface="Times New Roman"/>
                          <a:cs typeface="Times New Roman"/>
                        </a:rPr>
                        <a:t>computer graphics software and digital imaging.[4]</a:t>
                      </a:r>
                    </a:p>
                  </a:txBody>
                  <a:tcPr marL="60267" marR="43048" marT="7182" marB="8609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b="1" cap="none" spc="0">
                          <a:solidFill>
                            <a:schemeClr val="tx1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r>
                        <a:rPr lang="en-GB" sz="1100" b="1" cap="none" spc="0" baseline="0">
                          <a:solidFill>
                            <a:schemeClr val="tx1"/>
                          </a:solidFill>
                          <a:latin typeface="Times New Roman"/>
                          <a:cs typeface="Times New Roman"/>
                        </a:rPr>
                        <a:t> or 2 years </a:t>
                      </a:r>
                      <a:endParaRPr lang="en-GB" sz="1100" b="1" cap="none" spc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0267" marR="43048" marT="7182" marB="8609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322865">
                <a:tc>
                  <a:txBody>
                    <a:bodyPr/>
                    <a:lstStyle/>
                    <a:p>
                      <a:endParaRPr lang="en-GB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60267" marR="43048" marT="7182" marB="8609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60267" marR="43048" marT="7182" marB="8609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60267" marR="43048" marT="7182" marB="8609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60267" marR="43048" marT="7182" marB="8609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60267" marR="43048" marT="7182" marB="8609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60267" marR="43048" marT="7182" marB="8609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3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Freeform: Shape 35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673770"/>
            <a:ext cx="3644489" cy="2414488"/>
          </a:xfrm>
        </p:spPr>
        <p:txBody>
          <a:bodyPr anchor="t">
            <a:normAutofit/>
          </a:bodyPr>
          <a:lstStyle/>
          <a:p>
            <a:r>
              <a:rPr lang="en-GB" sz="54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882315"/>
            <a:ext cx="5254754" cy="529464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sz="1500">
              <a:cs typeface="Calibri"/>
            </a:endParaRPr>
          </a:p>
          <a:p>
            <a:endParaRPr lang="en-GB" sz="1500"/>
          </a:p>
          <a:p>
            <a:r>
              <a:rPr lang="en-GB" sz="1500"/>
              <a:t>[1] Study.com ‘improving maths skills’ available : https://study.com/academy/popular/how-to-improve-math-skills.html [accessed 11/03/2023].[online]</a:t>
            </a:r>
            <a:endParaRPr lang="en-GB" sz="1500">
              <a:cs typeface="Calibri"/>
            </a:endParaRPr>
          </a:p>
          <a:p>
            <a:r>
              <a:rPr lang="en-GB" sz="1500"/>
              <a:t>[2]simplilearn.com ‘What Are the Best Programming Languages to Learn in 2023?’ available: https://www.simplilearn.com/best-programming-languages-start-learning-today-article#:~:text=JavaScript%20and%20Python%2C%20two%20of,languages%20to%20learn%20for%20beginners. [accessed 11/03/2023].[online]</a:t>
            </a:r>
            <a:endParaRPr lang="en-GB" sz="1500">
              <a:cs typeface="Calibri"/>
            </a:endParaRPr>
          </a:p>
          <a:p>
            <a:r>
              <a:rPr lang="en-GB" sz="1500"/>
              <a:t>[3] Cgspectrum.com ‘What software and tools do systems designers use?’ available: https://www.cgspectrum.com/career-pathways/systems-designer#:~:text=System%20Designers%20should%20have%20a,of%20the%20game%20development%20process. [accessed 11/03/2023].[online]</a:t>
            </a:r>
            <a:endParaRPr lang="en-GB" sz="1500">
              <a:cs typeface="Calibri"/>
            </a:endParaRPr>
          </a:p>
          <a:p>
            <a:r>
              <a:rPr lang="en-GB" sz="1500"/>
              <a:t>[4] careerwales.gov ‘Skills and qualities’ available: https://careerswales.gov.wales/job-information/illustrator/skills-and-qualities [accessed 11/03/2023].[online]</a:t>
            </a:r>
            <a:endParaRPr lang="en-GB" sz="15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323</Words>
  <Application>Microsoft Office PowerPoint</Application>
  <PresentationFormat>Widescreen</PresentationFormat>
  <Paragraphs>47</Paragraphs>
  <Slides>3</Slides>
  <Notes>0</Notes>
  <HiddenSlides>1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:Learning in digital era :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Sofi Tabassum</cp:lastModifiedBy>
  <cp:revision>118</cp:revision>
  <dcterms:created xsi:type="dcterms:W3CDTF">2022-07-21T09:53:39Z</dcterms:created>
  <dcterms:modified xsi:type="dcterms:W3CDTF">2023-03-19T18:29:02Z</dcterms:modified>
</cp:coreProperties>
</file>