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7"/>
  </p:notesMasterIdLst>
  <p:handoutMasterIdLst>
    <p:handoutMasterId r:id="rId28"/>
  </p:handoutMasterIdLst>
  <p:sldIdLst>
    <p:sldId id="304" r:id="rId2"/>
    <p:sldId id="364" r:id="rId3"/>
    <p:sldId id="352" r:id="rId4"/>
    <p:sldId id="367" r:id="rId5"/>
    <p:sldId id="366" r:id="rId6"/>
    <p:sldId id="347" r:id="rId7"/>
    <p:sldId id="348" r:id="rId8"/>
    <p:sldId id="349" r:id="rId9"/>
    <p:sldId id="350" r:id="rId10"/>
    <p:sldId id="351" r:id="rId11"/>
    <p:sldId id="365" r:id="rId12"/>
    <p:sldId id="358" r:id="rId13"/>
    <p:sldId id="337" r:id="rId14"/>
    <p:sldId id="344" r:id="rId15"/>
    <p:sldId id="333" r:id="rId16"/>
    <p:sldId id="370" r:id="rId17"/>
    <p:sldId id="343" r:id="rId18"/>
    <p:sldId id="338" r:id="rId19"/>
    <p:sldId id="359" r:id="rId20"/>
    <p:sldId id="356" r:id="rId21"/>
    <p:sldId id="357" r:id="rId22"/>
    <p:sldId id="330" r:id="rId23"/>
    <p:sldId id="369" r:id="rId24"/>
    <p:sldId id="331" r:id="rId25"/>
    <p:sldId id="298" r:id="rId26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01898DC-3A5B-42EF-8F0B-4621D4ABFB4D}" v="41" dt="2025-04-14T12:50:35.34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75" autoAdjust="0"/>
    <p:restoredTop sz="88571" autoAdjust="0"/>
  </p:normalViewPr>
  <p:slideViewPr>
    <p:cSldViewPr>
      <p:cViewPr varScale="1">
        <p:scale>
          <a:sx n="91" d="100"/>
          <a:sy n="91" d="100"/>
        </p:scale>
        <p:origin x="1200" y="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ila Maazouz" userId="78f83201-ce9e-46c5-9371-8a0736bf557c" providerId="ADAL" clId="{201898DC-3A5B-42EF-8F0B-4621D4ABFB4D}"/>
    <pc:docChg chg="custSel modSld">
      <pc:chgData name="Laila Maazouz" userId="78f83201-ce9e-46c5-9371-8a0736bf557c" providerId="ADAL" clId="{201898DC-3A5B-42EF-8F0B-4621D4ABFB4D}" dt="2025-04-14T13:25:51.916" v="242" actId="113"/>
      <pc:docMkLst>
        <pc:docMk/>
      </pc:docMkLst>
      <pc:sldChg chg="modSp mod">
        <pc:chgData name="Laila Maazouz" userId="78f83201-ce9e-46c5-9371-8a0736bf557c" providerId="ADAL" clId="{201898DC-3A5B-42EF-8F0B-4621D4ABFB4D}" dt="2025-04-10T12:43:42.787" v="4" actId="12"/>
        <pc:sldMkLst>
          <pc:docMk/>
          <pc:sldMk cId="3146782546" sldId="298"/>
        </pc:sldMkLst>
        <pc:spChg chg="mod">
          <ac:chgData name="Laila Maazouz" userId="78f83201-ce9e-46c5-9371-8a0736bf557c" providerId="ADAL" clId="{201898DC-3A5B-42EF-8F0B-4621D4ABFB4D}" dt="2025-04-10T12:43:42.787" v="4" actId="12"/>
          <ac:spMkLst>
            <pc:docMk/>
            <pc:sldMk cId="3146782546" sldId="298"/>
            <ac:spMk id="3" creationId="{11F3D5B0-BAE0-4B3F-A10E-8062C5D43B47}"/>
          </ac:spMkLst>
        </pc:spChg>
      </pc:sldChg>
      <pc:sldChg chg="modSp modNotesTx">
        <pc:chgData name="Laila Maazouz" userId="78f83201-ce9e-46c5-9371-8a0736bf557c" providerId="ADAL" clId="{201898DC-3A5B-42EF-8F0B-4621D4ABFB4D}" dt="2025-04-10T13:10:27.562" v="133" actId="20577"/>
        <pc:sldMkLst>
          <pc:docMk/>
          <pc:sldMk cId="3375928178" sldId="338"/>
        </pc:sldMkLst>
        <pc:picChg chg="mod">
          <ac:chgData name="Laila Maazouz" userId="78f83201-ce9e-46c5-9371-8a0736bf557c" providerId="ADAL" clId="{201898DC-3A5B-42EF-8F0B-4621D4ABFB4D}" dt="2025-04-10T13:04:46.275" v="131" actId="14100"/>
          <ac:picMkLst>
            <pc:docMk/>
            <pc:sldMk cId="3375928178" sldId="338"/>
            <ac:picMk id="7" creationId="{35D19396-77E1-9238-9A55-CFB42C87B179}"/>
          </ac:picMkLst>
        </pc:picChg>
      </pc:sldChg>
      <pc:sldChg chg="modNotesTx">
        <pc:chgData name="Laila Maazouz" userId="78f83201-ce9e-46c5-9371-8a0736bf557c" providerId="ADAL" clId="{201898DC-3A5B-42EF-8F0B-4621D4ABFB4D}" dt="2025-04-10T12:55:54.783" v="125" actId="20577"/>
        <pc:sldMkLst>
          <pc:docMk/>
          <pc:sldMk cId="1185934999" sldId="365"/>
        </pc:sldMkLst>
      </pc:sldChg>
      <pc:sldChg chg="addSp delSp modSp mod delAnim modAnim modNotesTx">
        <pc:chgData name="Laila Maazouz" userId="78f83201-ce9e-46c5-9371-8a0736bf557c" providerId="ADAL" clId="{201898DC-3A5B-42EF-8F0B-4621D4ABFB4D}" dt="2025-04-14T13:25:51.916" v="242" actId="113"/>
        <pc:sldMkLst>
          <pc:docMk/>
          <pc:sldMk cId="2874922118" sldId="366"/>
        </pc:sldMkLst>
        <pc:spChg chg="add del mod">
          <ac:chgData name="Laila Maazouz" userId="78f83201-ce9e-46c5-9371-8a0736bf557c" providerId="ADAL" clId="{201898DC-3A5B-42EF-8F0B-4621D4ABFB4D}" dt="2025-04-14T12:48:06.916" v="137" actId="478"/>
          <ac:spMkLst>
            <pc:docMk/>
            <pc:sldMk cId="2874922118" sldId="366"/>
            <ac:spMk id="2" creationId="{979A95C3-1FBE-F825-069B-2D24A0C7D74B}"/>
          </ac:spMkLst>
        </pc:spChg>
        <pc:spChg chg="mod modVis">
          <ac:chgData name="Laila Maazouz" userId="78f83201-ce9e-46c5-9371-8a0736bf557c" providerId="ADAL" clId="{201898DC-3A5B-42EF-8F0B-4621D4ABFB4D}" dt="2025-04-10T12:49:37.410" v="8" actId="26606"/>
          <ac:spMkLst>
            <pc:docMk/>
            <pc:sldMk cId="2874922118" sldId="366"/>
            <ac:spMk id="4" creationId="{B1D389CD-26ED-D9A4-E362-AA22E63F0871}"/>
          </ac:spMkLst>
        </pc:spChg>
        <pc:spChg chg="mod modVis">
          <ac:chgData name="Laila Maazouz" userId="78f83201-ce9e-46c5-9371-8a0736bf557c" providerId="ADAL" clId="{201898DC-3A5B-42EF-8F0B-4621D4ABFB4D}" dt="2025-04-10T12:49:37.410" v="8" actId="26606"/>
          <ac:spMkLst>
            <pc:docMk/>
            <pc:sldMk cId="2874922118" sldId="366"/>
            <ac:spMk id="5" creationId="{4A91C4BC-1FD7-A4F8-6680-41492A4EA4E2}"/>
          </ac:spMkLst>
        </pc:spChg>
        <pc:spChg chg="add mod">
          <ac:chgData name="Laila Maazouz" userId="78f83201-ce9e-46c5-9371-8a0736bf557c" providerId="ADAL" clId="{201898DC-3A5B-42EF-8F0B-4621D4ABFB4D}" dt="2025-04-14T13:25:51.916" v="242" actId="113"/>
          <ac:spMkLst>
            <pc:docMk/>
            <pc:sldMk cId="2874922118" sldId="366"/>
            <ac:spMk id="7" creationId="{03EA98E1-BBE8-15F7-5058-172433688E22}"/>
          </ac:spMkLst>
        </pc:spChg>
        <pc:picChg chg="add del mod">
          <ac:chgData name="Laila Maazouz" userId="78f83201-ce9e-46c5-9371-8a0736bf557c" providerId="ADAL" clId="{201898DC-3A5B-42EF-8F0B-4621D4ABFB4D}" dt="2025-04-14T12:48:46.849" v="141" actId="478"/>
          <ac:picMkLst>
            <pc:docMk/>
            <pc:sldMk cId="2874922118" sldId="366"/>
            <ac:picMk id="3" creationId="{BCBE35C7-FB05-2528-78E2-CC03B64162DD}"/>
          </ac:picMkLst>
        </pc:picChg>
        <pc:picChg chg="add mod ord">
          <ac:chgData name="Laila Maazouz" userId="78f83201-ce9e-46c5-9371-8a0736bf557c" providerId="ADAL" clId="{201898DC-3A5B-42EF-8F0B-4621D4ABFB4D}" dt="2025-04-10T12:55:12.995" v="117" actId="1036"/>
          <ac:picMkLst>
            <pc:docMk/>
            <pc:sldMk cId="2874922118" sldId="366"/>
            <ac:picMk id="8" creationId="{D562770B-4547-69EC-CAB1-FD6B51460BA0}"/>
          </ac:picMkLst>
        </pc:picChg>
      </pc:sldChg>
      <pc:sldChg chg="addSp delSp modSp mod">
        <pc:chgData name="Laila Maazouz" userId="78f83201-ce9e-46c5-9371-8a0736bf557c" providerId="ADAL" clId="{201898DC-3A5B-42EF-8F0B-4621D4ABFB4D}" dt="2025-04-14T12:49:01.516" v="143" actId="21"/>
        <pc:sldMkLst>
          <pc:docMk/>
          <pc:sldMk cId="3932263442" sldId="367"/>
        </pc:sldMkLst>
        <pc:spChg chg="add del mod">
          <ac:chgData name="Laila Maazouz" userId="78f83201-ce9e-46c5-9371-8a0736bf557c" providerId="ADAL" clId="{201898DC-3A5B-42EF-8F0B-4621D4ABFB4D}" dt="2025-04-14T12:48:37.915" v="139" actId="21"/>
          <ac:spMkLst>
            <pc:docMk/>
            <pc:sldMk cId="3932263442" sldId="367"/>
            <ac:spMk id="6" creationId="{4619194B-9125-8A00-0EE4-514AA4A49E7D}"/>
          </ac:spMkLst>
        </pc:spChg>
        <pc:spChg chg="add del mod">
          <ac:chgData name="Laila Maazouz" userId="78f83201-ce9e-46c5-9371-8a0736bf557c" providerId="ADAL" clId="{201898DC-3A5B-42EF-8F0B-4621D4ABFB4D}" dt="2025-04-14T12:49:01.516" v="143" actId="21"/>
          <ac:spMkLst>
            <pc:docMk/>
            <pc:sldMk cId="3932263442" sldId="367"/>
            <ac:spMk id="7" creationId="{03EA98E1-BBE8-15F7-5058-172433688E22}"/>
          </ac:spMkLst>
        </pc:spChg>
      </pc:sldChg>
      <pc:sldChg chg="modSp mod">
        <pc:chgData name="Laila Maazouz" userId="78f83201-ce9e-46c5-9371-8a0736bf557c" providerId="ADAL" clId="{201898DC-3A5B-42EF-8F0B-4621D4ABFB4D}" dt="2025-04-14T12:51:24.699" v="238" actId="20577"/>
        <pc:sldMkLst>
          <pc:docMk/>
          <pc:sldMk cId="3744945005" sldId="369"/>
        </pc:sldMkLst>
        <pc:spChg chg="mod">
          <ac:chgData name="Laila Maazouz" userId="78f83201-ce9e-46c5-9371-8a0736bf557c" providerId="ADAL" clId="{201898DC-3A5B-42EF-8F0B-4621D4ABFB4D}" dt="2025-04-14T12:51:24.699" v="238" actId="20577"/>
          <ac:spMkLst>
            <pc:docMk/>
            <pc:sldMk cId="3744945005" sldId="369"/>
            <ac:spMk id="3" creationId="{01363EBE-3B46-4DCB-D00A-D0737F431E0E}"/>
          </ac:spMkLst>
        </pc:spChg>
      </pc:sldChg>
      <pc:sldChg chg="modSp">
        <pc:chgData name="Laila Maazouz" userId="78f83201-ce9e-46c5-9371-8a0736bf557c" providerId="ADAL" clId="{201898DC-3A5B-42EF-8F0B-4621D4ABFB4D}" dt="2025-04-14T12:50:35.348" v="154" actId="14100"/>
        <pc:sldMkLst>
          <pc:docMk/>
          <pc:sldMk cId="3586505162" sldId="370"/>
        </pc:sldMkLst>
        <pc:picChg chg="mod">
          <ac:chgData name="Laila Maazouz" userId="78f83201-ce9e-46c5-9371-8a0736bf557c" providerId="ADAL" clId="{201898DC-3A5B-42EF-8F0B-4621D4ABFB4D}" dt="2025-04-14T12:50:35.348" v="154" actId="14100"/>
          <ac:picMkLst>
            <pc:docMk/>
            <pc:sldMk cId="3586505162" sldId="370"/>
            <ac:picMk id="6" creationId="{DE5B483C-CEF7-C7D2-E8DC-895CF80D7AB4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nagers.org.uk/about-cmi/media-centre/press-releases/nhs-cannot-reform-without-better-managers-report-reveals/" TargetMode="External"/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chart shows the value added by services as a percentage of GDP in the European Union from 1991 to 2023. Over this period, the services sector has grown significantly, rising from around 59% in 1991 to over 66% by 2023. This indicates the increasing dominance of services in the EU economy, with notable growth spurts around the late 2000s and early 2020s, despite some fluctuations.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65458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659391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084263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2830257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3748374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Using this example, what are the challenges associated under intangibility, inseparability, variability, and perishability for NHS? In your opinion, 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what strategies could help address these challenges?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i="1" dirty="0">
                <a:solidFill>
                  <a:srgbClr val="DCA10D"/>
                </a:solidFill>
                <a:effectLst/>
                <a:latin typeface="Helvetica Neue" panose="02000503000000020004" pitchFamily="2" charset="0"/>
                <a:hlinkClick r:id="rId3"/>
              </a:rPr>
              <a:t>https://www.managers.org.uk/about-cmi/media-centre/press-releases/nhs-cannot-reform-without-better-managers-report-reveals/</a:t>
            </a:r>
            <a:endParaRPr lang="en-GB" dirty="0">
              <a:solidFill>
                <a:srgbClr val="DCA10D"/>
              </a:solidFill>
              <a:effectLst/>
              <a:latin typeface="Helvetica Neue" panose="02000503000000020004" pitchFamily="2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2386910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8092514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diagram presents a structured approach to addressing the challenges of internal marketing, particularly in the context of strategy implementation. It highlights key stages and questions that arise in the process. Here’s a breakdown of its components: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The Strategy Implementation Challenge in Marketing</a:t>
            </a:r>
            <a:endParaRPr lang="en-GB" dirty="0"/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Addresses the fundamental issue: Can a strategy be effectively implemented?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The key concern is ensuring that strategic plans transition into practical execution.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The Development of Internal Marketing</a:t>
            </a:r>
            <a:endParaRPr lang="en-GB" dirty="0"/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Explores the origins and significance of internal marketing.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Internal marketing involves aligning employees with strategic goals and fostering engagement.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Scope of Internal Marketing</a:t>
            </a:r>
            <a:endParaRPr lang="en-GB" dirty="0"/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Focuses on what internal marketing can achieve using its tools.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Helps in communicating strategy, motivating employees, and fostering alignment.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Planning for Internal Marketing</a:t>
            </a:r>
            <a:endParaRPr lang="en-GB" dirty="0"/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Stresses the importance of developing a structured approach for change programs.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Involves setting objectives, defining communication strategies, and ensuring leadership support.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Cross-Functional Partnerships as Internal Marketing</a:t>
            </a:r>
            <a:endParaRPr lang="en-GB" dirty="0"/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Highlights collaboration across different departments to facilitate implementation.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Internal marketing ensures that all teams work together toward strategic goals.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Implementation and Internal Marketing</a:t>
            </a:r>
            <a:endParaRPr lang="en-GB" dirty="0"/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Emphasises how internal marketing plays a role in executing strategy.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It’s about using communication, motivation, and employee engagement to drive execution.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2292176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table outlines an </a:t>
            </a:r>
            <a:r>
              <a:rPr lang="en-GB" b="1" dirty="0"/>
              <a:t>internal marketing framework example</a:t>
            </a:r>
            <a:r>
              <a:rPr lang="en-GB" dirty="0"/>
              <a:t> used within banks and finance companies to engage and align internal stakeholders (such as branch managers and divisional executives) with strategic objectives. </a:t>
            </a:r>
            <a:r>
              <a:rPr lang="en-GB"/>
              <a:t>It categorises </a:t>
            </a:r>
            <a:r>
              <a:rPr lang="en-GB" dirty="0"/>
              <a:t>internal marketing efforts into three levels: </a:t>
            </a:r>
            <a:r>
              <a:rPr lang="en-GB" b="1" dirty="0"/>
              <a:t>Formal, Informal, and Processual</a:t>
            </a:r>
            <a:r>
              <a:rPr lang="en-GB" dirty="0"/>
              <a:t> across four key areas—</a:t>
            </a:r>
            <a:r>
              <a:rPr lang="en-GB" b="1" dirty="0"/>
              <a:t>Product, Price, Distribution, and Communications.</a:t>
            </a:r>
            <a:endParaRPr lang="en-GB" dirty="0"/>
          </a:p>
          <a:p>
            <a:pPr>
              <a:buFont typeface="+mj-lt"/>
              <a:buAutoNum type="arabicPeriod"/>
            </a:pPr>
            <a:r>
              <a:rPr lang="en-GB" b="1" dirty="0"/>
              <a:t>Internal Marketing Targets:</a:t>
            </a:r>
            <a:r>
              <a:rPr lang="en-GB" dirty="0"/>
              <a:t> Focuses on </a:t>
            </a:r>
            <a:r>
              <a:rPr lang="en-GB" b="1" dirty="0"/>
              <a:t>branch managers</a:t>
            </a:r>
            <a:r>
              <a:rPr lang="en-GB" dirty="0"/>
              <a:t> and </a:t>
            </a:r>
            <a:r>
              <a:rPr lang="en-GB" b="1" dirty="0"/>
              <a:t>divisional chief executives</a:t>
            </a:r>
            <a:r>
              <a:rPr lang="en-GB" dirty="0"/>
              <a:t> to ensure alignment with corporate strategies.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Internal Marketing Levels:</a:t>
            </a:r>
            <a:endParaRPr lang="en-GB" dirty="0"/>
          </a:p>
          <a:p>
            <a:pPr marL="742950" lvl="1" indent="-285750">
              <a:buFont typeface="+mj-lt"/>
              <a:buAutoNum type="arabicPeriod"/>
            </a:pPr>
            <a:r>
              <a:rPr lang="en-GB" b="1" dirty="0"/>
              <a:t>Formal:</a:t>
            </a:r>
            <a:r>
              <a:rPr lang="en-GB" dirty="0"/>
              <a:t> Structured activities like strategic plans, sales conferences, and formal executive communications.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b="1" dirty="0"/>
              <a:t>Informal:</a:t>
            </a:r>
            <a:r>
              <a:rPr lang="en-GB" dirty="0"/>
              <a:t> Less structured methods such as group discussions, memos, and cultural shifts in attitudes.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b="1" dirty="0"/>
              <a:t>Processual:</a:t>
            </a:r>
            <a:r>
              <a:rPr lang="en-GB" dirty="0"/>
              <a:t> Long-term, gradual changes in management roles, problem-solving teams, and structural adjustments.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Application Across Key Areas:</a:t>
            </a:r>
            <a:endParaRPr lang="en-GB" dirty="0"/>
          </a:p>
          <a:p>
            <a:pPr marL="742950" lvl="1" indent="-285750">
              <a:buFont typeface="+mj-lt"/>
              <a:buAutoNum type="arabicPeriod"/>
            </a:pPr>
            <a:r>
              <a:rPr lang="en-GB" b="1" dirty="0"/>
              <a:t>Product:</a:t>
            </a:r>
            <a:r>
              <a:rPr lang="en-GB" dirty="0"/>
              <a:t> Shifts towards a collaborative, centralized strategy for managing key customers.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b="1" dirty="0"/>
              <a:t>Price:</a:t>
            </a:r>
            <a:r>
              <a:rPr lang="en-GB" dirty="0"/>
              <a:t> Encouraging long-term client relationships at the cost of immediate sales commissions.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b="1" dirty="0"/>
              <a:t>Distribution:</a:t>
            </a:r>
            <a:r>
              <a:rPr lang="en-GB" dirty="0"/>
              <a:t> Strategic marketing plans and collaborative planning to define target market segments.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b="1" dirty="0"/>
              <a:t>Communications:</a:t>
            </a:r>
            <a:r>
              <a:rPr lang="en-GB" dirty="0"/>
              <a:t> Using formal speeches, informal messages, and social events to engage employees.</a:t>
            </a:r>
          </a:p>
          <a:p>
            <a:r>
              <a:rPr lang="en-GB" dirty="0"/>
              <a:t>This framework shows how </a:t>
            </a:r>
            <a:r>
              <a:rPr lang="en-GB" b="1" dirty="0"/>
              <a:t>internal marketing</a:t>
            </a:r>
            <a:r>
              <a:rPr lang="en-GB" dirty="0"/>
              <a:t> is used to communicate, engage, and align employees with business goals, fostering a culture of collaboration rather than isolated decision-making at the branch level. It highlights that successful internal marketing requires not just formal directives but also informal communication and a long-term shift in organizational culture.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7449552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dirty="0"/>
              <a:t>Example:</a:t>
            </a:r>
          </a:p>
          <a:p>
            <a:r>
              <a:rPr lang="en-GB" sz="1200" dirty="0"/>
              <a:t>A luxury hotel like </a:t>
            </a:r>
            <a:r>
              <a:rPr lang="en-GB" sz="1200" b="1" dirty="0"/>
              <a:t>Four Seasons</a:t>
            </a:r>
            <a:r>
              <a:rPr lang="en-GB" sz="1200" dirty="0"/>
              <a:t> carefully selects employees with a passion for service and trains them in </a:t>
            </a:r>
            <a:r>
              <a:rPr lang="en-GB" sz="1200" b="1" dirty="0"/>
              <a:t>customer interaction skills</a:t>
            </a:r>
            <a:r>
              <a:rPr lang="en-GB" sz="1200" dirty="0"/>
              <a:t>. Every new employee undergoes a </a:t>
            </a:r>
            <a:r>
              <a:rPr lang="en-GB" sz="1200" b="1" dirty="0"/>
              <a:t>four-week customer-loyalty training program</a:t>
            </a:r>
            <a:r>
              <a:rPr lang="en-GB" sz="1200" dirty="0"/>
              <a:t> to ensure they can engage with customers effectively and meet their needs.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602691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14/04/2025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14/04/2025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14/04/2025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14/04/2025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14/04/2025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14/04/2025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14/04/2025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14/04/2025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14/04/2025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14/04/2025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14/04/2025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14/04/2025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GH1TXfQSwUQ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43991AB9-5B72-53E6-5078-741F4FF6479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B051C3F-9BA8-3440-A8B4-B475D33F9A8B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148" name="Title 1">
            <a:extLst>
              <a:ext uri="{FF2B5EF4-FFF2-40B4-BE49-F238E27FC236}">
                <a16:creationId xmlns:a16="http://schemas.microsoft.com/office/drawing/2014/main" id="{D36477E7-0C1C-41E8-F58D-80BC578BB8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875" y="1158875"/>
            <a:ext cx="9128125" cy="4540250"/>
          </a:xfrm>
        </p:spPr>
        <p:txBody>
          <a:bodyPr/>
          <a:lstStyle/>
          <a:p>
            <a:pPr>
              <a:defRPr/>
            </a:pPr>
            <a:br>
              <a:rPr lang="en-GB" altLang="en-US" sz="4400" b="1" dirty="0">
                <a:solidFill>
                  <a:schemeClr val="tx1"/>
                </a:solidFill>
              </a:rPr>
            </a:br>
            <a:r>
              <a:rPr lang="en-GB" altLang="en-US" b="1" dirty="0"/>
              <a:t>LCMB7024</a:t>
            </a:r>
            <a:br>
              <a:rPr lang="en-GB" altLang="en-US" b="1" dirty="0"/>
            </a:br>
            <a:r>
              <a:rPr lang="en-GB" altLang="en-US" b="1" dirty="0"/>
              <a:t>Service Marketing and </a:t>
            </a:r>
            <a:br>
              <a:rPr lang="en-GB" altLang="en-US" b="1" dirty="0"/>
            </a:br>
            <a:r>
              <a:rPr lang="en-GB" altLang="en-US" b="1" dirty="0"/>
              <a:t>Internal Marketing</a:t>
            </a:r>
            <a:br>
              <a:rPr lang="en-GB" altLang="en-US" b="1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sz="3600" dirty="0"/>
            </a:br>
            <a:br>
              <a:rPr lang="en-GB" altLang="en-US" sz="3600" dirty="0"/>
            </a:br>
            <a:r>
              <a:rPr lang="en-GB" altLang="en-US" sz="3600" dirty="0"/>
              <a:t>						    </a:t>
            </a:r>
            <a:r>
              <a:rPr lang="en-GB" altLang="en-US" sz="2400" b="1" dirty="0"/>
              <a:t>Week 8 – Session 1 </a:t>
            </a:r>
            <a:br>
              <a:rPr lang="en-GB" altLang="en-US" sz="3600" dirty="0"/>
            </a:br>
            <a:endParaRPr lang="en-GB" alt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9C259A-0B10-B115-B041-3CFB7937D9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Content of the Sessions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B4CB54-1B71-C564-2574-878499A0842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 sz="2000" dirty="0"/>
              <a:t>Service Marketing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Service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Characteristics of Service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SERQUAL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SERQUAL 5 Dimensions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Marketing Strategies for Service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Types of Service Marketing </a:t>
            </a:r>
          </a:p>
          <a:p>
            <a:pPr marL="457200" indent="-457200">
              <a:buFont typeface="+mj-lt"/>
              <a:buAutoNum type="arabicPeriod" startAt="8"/>
            </a:pPr>
            <a:r>
              <a:rPr lang="en-GB" sz="2000" dirty="0"/>
              <a:t>Internal Marketing </a:t>
            </a:r>
          </a:p>
          <a:p>
            <a:pPr marL="457200" indent="-457200">
              <a:buFont typeface="+mj-lt"/>
              <a:buAutoNum type="arabicPeriod" startAt="8"/>
            </a:pPr>
            <a:r>
              <a:rPr lang="en-GB" sz="2000" dirty="0"/>
              <a:t>Internal Marketing and Service Quality</a:t>
            </a:r>
          </a:p>
          <a:p>
            <a:pPr marL="457200" indent="-457200">
              <a:buFont typeface="+mj-lt"/>
              <a:buAutoNum type="arabicPeriod"/>
            </a:pPr>
            <a:endParaRPr lang="en-GB" sz="2000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9AAAAE-1021-F29C-59A2-297AA6B6681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 startAt="10"/>
            </a:pPr>
            <a:r>
              <a:rPr lang="en-GB" sz="2000" dirty="0"/>
              <a:t>Internal Marketing and communication</a:t>
            </a:r>
          </a:p>
          <a:p>
            <a:pPr marL="457200" indent="-457200">
              <a:buFont typeface="+mj-lt"/>
              <a:buAutoNum type="arabicPeriod" startAt="10"/>
            </a:pPr>
            <a:r>
              <a:rPr lang="en-GB" sz="2000" dirty="0"/>
              <a:t>Interactive Marketing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026886-B701-8063-5401-7A46473348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14/04/2025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10BB5B-69EB-232C-73DD-2D7AC5B3F41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288740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BB3C93-F7C3-4BD5-B037-DBA744411F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/>
              <a:t>Service Marketing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1A8055-D3C9-6255-10BA-32E0EA1C70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A service is an </a:t>
            </a:r>
            <a:r>
              <a:rPr lang="en-GB" sz="2800" b="1" dirty="0"/>
              <a:t>intangible activity </a:t>
            </a:r>
            <a:r>
              <a:rPr lang="en-GB" sz="2800" dirty="0"/>
              <a:t>or benefit provided by one party to another, which does not result in the ownership of anything. </a:t>
            </a:r>
          </a:p>
          <a:p>
            <a:r>
              <a:rPr lang="en-GB" sz="2800" dirty="0"/>
              <a:t>It may or may not be associated with a physical product, and its purpose is to serve, help, or benefit the recipient (Kotler </a:t>
            </a:r>
            <a:r>
              <a:rPr lang="en-GB" sz="2800" i="1" dirty="0"/>
              <a:t>et al</a:t>
            </a:r>
            <a:r>
              <a:rPr lang="en-GB" sz="2800" dirty="0"/>
              <a:t>., 2018).</a:t>
            </a:r>
          </a:p>
          <a:p>
            <a:pPr marL="0" indent="0">
              <a:buNone/>
            </a:pP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B74B63-6533-EE05-B7BF-B78E5B7BCD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7438B5-0A7F-6AC7-F471-E5BE767900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  <p:pic>
        <p:nvPicPr>
          <p:cNvPr id="6" name="Picture 2" descr="What is Service Marketing? Definition ...">
            <a:extLst>
              <a:ext uri="{FF2B5EF4-FFF2-40B4-BE49-F238E27FC236}">
                <a16:creationId xmlns:a16="http://schemas.microsoft.com/office/drawing/2014/main" id="{9C0511D4-EB4D-69EE-1939-85E9DC5FAA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2046" y="4362437"/>
            <a:ext cx="2724754" cy="1185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33833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6DFBFB-4FBE-CAFC-F959-97B6270D7C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Service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5275D2-E7E3-90E2-0312-277F73D8AC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In the European Union (EU), the service sector is the largest economic activity, accounting for around 70% of GDP and employment, with a wide range of sectors including finance, transport, and tourism. 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64680B-B75A-AA38-CDB6-F6BDEB8C1D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138C681-1141-55AC-B5F8-0F0DB3660C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322634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 descr="A graph on a screen">
            <a:extLst>
              <a:ext uri="{FF2B5EF4-FFF2-40B4-BE49-F238E27FC236}">
                <a16:creationId xmlns:a16="http://schemas.microsoft.com/office/drawing/2014/main" id="{D562770B-4547-69EC-CAB1-FD6B51460BA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266753"/>
            <a:ext cx="7865888" cy="5250479"/>
          </a:xfrm>
          <a:noFill/>
        </p:spPr>
      </p:pic>
      <p:sp>
        <p:nvSpPr>
          <p:cNvPr id="4" name="Date Placeholder 3" hidden="1">
            <a:extLst>
              <a:ext uri="{FF2B5EF4-FFF2-40B4-BE49-F238E27FC236}">
                <a16:creationId xmlns:a16="http://schemas.microsoft.com/office/drawing/2014/main" id="{B1D389CD-26ED-D9A4-E362-AA22E63F08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2303D31F-598B-47EE-BA37-93F097A3D676}" type="datetime1">
              <a:rPr lang="en-GB" altLang="en-US" smtClean="0"/>
              <a:pPr>
                <a:spcAft>
                  <a:spcPts val="600"/>
                </a:spcAft>
                <a:defRPr/>
              </a:pPr>
              <a:t>14/04/2025</a:t>
            </a:fld>
            <a:endParaRPr lang="en-GB" altLang="en-US"/>
          </a:p>
        </p:txBody>
      </p:sp>
      <p:sp>
        <p:nvSpPr>
          <p:cNvPr id="5" name="Slide Number Placeholder 4" hidden="1">
            <a:extLst>
              <a:ext uri="{FF2B5EF4-FFF2-40B4-BE49-F238E27FC236}">
                <a16:creationId xmlns:a16="http://schemas.microsoft.com/office/drawing/2014/main" id="{4A91C4BC-1FD7-A4F8-6680-41492A4EA4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5</a:t>
            </a:fld>
            <a:endParaRPr lang="en-GB" altLang="en-US"/>
          </a:p>
        </p:txBody>
      </p:sp>
      <p:sp>
        <p:nvSpPr>
          <p:cNvPr id="7" name="Speech Bubble: Rectangle with Corners Rounded 6">
            <a:extLst>
              <a:ext uri="{FF2B5EF4-FFF2-40B4-BE49-F238E27FC236}">
                <a16:creationId xmlns:a16="http://schemas.microsoft.com/office/drawing/2014/main" id="{03EA98E1-BBE8-15F7-5058-172433688E22}"/>
              </a:ext>
            </a:extLst>
          </p:cNvPr>
          <p:cNvSpPr/>
          <p:nvPr/>
        </p:nvSpPr>
        <p:spPr>
          <a:xfrm>
            <a:off x="5724128" y="2891992"/>
            <a:ext cx="2664296" cy="1224136"/>
          </a:xfrm>
          <a:prstGeom prst="wedgeRoundRectCallou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b="1" dirty="0"/>
              <a:t>Do a quick research to find out the value added by services in your country?</a:t>
            </a:r>
          </a:p>
        </p:txBody>
      </p:sp>
    </p:spTree>
    <p:extLst>
      <p:ext uri="{BB962C8B-B14F-4D97-AF65-F5344CB8AC3E}">
        <p14:creationId xmlns:p14="http://schemas.microsoft.com/office/powerpoint/2010/main" val="28749221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33A480-D2F4-88A5-4D77-7CAF77C80C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Characteristics of a Service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34412C-BB5F-95F2-0309-28E71E148E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85FF21-2737-9097-3860-D6DBA7761F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F413B0-FF5A-BAB5-9536-D443A7ED24D7}"/>
              </a:ext>
            </a:extLst>
          </p:cNvPr>
          <p:cNvSpPr txBox="1"/>
          <p:nvPr/>
        </p:nvSpPr>
        <p:spPr>
          <a:xfrm>
            <a:off x="3995936" y="5301208"/>
            <a:ext cx="187314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0" i="0" u="none" strike="noStrike" dirty="0">
                <a:solidFill>
                  <a:srgbClr val="3A3A3A"/>
                </a:solidFill>
                <a:effectLst/>
                <a:latin typeface="+mn-lt"/>
              </a:rPr>
              <a:t>(Kotler </a:t>
            </a:r>
            <a:r>
              <a:rPr lang="en-GB" sz="1600" b="0" i="1" u="none" strike="noStrike" dirty="0">
                <a:solidFill>
                  <a:srgbClr val="3A3A3A"/>
                </a:solidFill>
                <a:effectLst/>
                <a:latin typeface="+mn-lt"/>
              </a:rPr>
              <a:t>et al.,</a:t>
            </a:r>
            <a:r>
              <a:rPr lang="en-GB" sz="1600" b="0" i="0" u="none" strike="noStrike" dirty="0">
                <a:solidFill>
                  <a:srgbClr val="3A3A3A"/>
                </a:solidFill>
                <a:effectLst/>
                <a:latin typeface="+mn-lt"/>
              </a:rPr>
              <a:t> 2020)</a:t>
            </a:r>
            <a:endParaRPr lang="en-GB" sz="1600" dirty="0">
              <a:latin typeface="+mn-lt"/>
            </a:endParaRPr>
          </a:p>
        </p:txBody>
      </p:sp>
      <p:pic>
        <p:nvPicPr>
          <p:cNvPr id="9" name="Content Placeholder 8" descr="A diagram of services&#10;&#10;Description automatically generated">
            <a:extLst>
              <a:ext uri="{FF2B5EF4-FFF2-40B4-BE49-F238E27FC236}">
                <a16:creationId xmlns:a16="http://schemas.microsoft.com/office/drawing/2014/main" id="{F0CC42CB-8EB4-B388-B38F-4ED071C855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720244"/>
            <a:ext cx="7931224" cy="3542988"/>
          </a:xfrm>
        </p:spPr>
      </p:pic>
    </p:spTree>
    <p:extLst>
      <p:ext uri="{BB962C8B-B14F-4D97-AF65-F5344CB8AC3E}">
        <p14:creationId xmlns:p14="http://schemas.microsoft.com/office/powerpoint/2010/main" val="22040094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4C3A6D-EC3F-7F6B-E613-9047A67121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Service Intangibility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297C4D-8D32-9FA3-6CA5-D70049A39C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Services intangibility 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means the services are intangible, meaning they can't be perceived before purchase.</a:t>
            </a:r>
          </a:p>
          <a:p>
            <a:r>
              <a:rPr lang="en-GB" sz="2800" dirty="0">
                <a:solidFill>
                  <a:srgbClr val="000000"/>
                </a:solidFill>
              </a:rPr>
              <a:t>Service Intangibility involves high 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uncertainty.</a:t>
            </a:r>
          </a:p>
          <a:p>
            <a:r>
              <a:rPr lang="en-GB" sz="2800" dirty="0">
                <a:solidFill>
                  <a:srgbClr val="000000"/>
                </a:solidFill>
              </a:rPr>
              <a:t>For example, when you book a </a:t>
            </a:r>
            <a:r>
              <a:rPr lang="en-GB" sz="2800" b="1" dirty="0">
                <a:solidFill>
                  <a:srgbClr val="000000"/>
                </a:solidFill>
              </a:rPr>
              <a:t>hotel</a:t>
            </a:r>
            <a:r>
              <a:rPr lang="en-GB" sz="2800" dirty="0">
                <a:solidFill>
                  <a:srgbClr val="000000"/>
                </a:solidFill>
              </a:rPr>
              <a:t> room, you can’t physically touch the service until you actually experience it. </a:t>
            </a: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20E853-A6F6-C7B7-2EE5-75AF5DAB60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B0DA35-EE3B-5B20-0878-C27213AA56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273910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C09E51-D524-E42E-6B76-EA6167A799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Service Inseparability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8802B5-9357-26DC-A319-681EF8F23D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Service inseparability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means services are directly tied to their providers, whether human or machine. </a:t>
            </a:r>
          </a:p>
          <a:p>
            <a:r>
              <a:rPr lang="en-GB" sz="2800" b="0" u="none" strike="noStrike" dirty="0">
                <a:solidFill>
                  <a:srgbClr val="000000"/>
                </a:solidFill>
                <a:effectLst/>
              </a:rPr>
              <a:t>For example</a:t>
            </a:r>
            <a:r>
              <a:rPr lang="en-GB" sz="2800" dirty="0">
                <a:solidFill>
                  <a:srgbClr val="000000"/>
                </a:solidFill>
              </a:rPr>
              <a:t>,</a:t>
            </a:r>
            <a:r>
              <a:rPr lang="en-GB" sz="2800" b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2800" dirty="0">
                <a:solidFill>
                  <a:srgbClr val="000000"/>
                </a:solidFill>
              </a:rPr>
              <a:t>a</a:t>
            </a:r>
            <a:r>
              <a:rPr lang="en-GB" sz="2800" b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2800" b="1" u="none" strike="noStrike" dirty="0">
                <a:solidFill>
                  <a:srgbClr val="000000"/>
                </a:solidFill>
                <a:effectLst/>
              </a:rPr>
              <a:t>haircut</a:t>
            </a:r>
            <a:r>
              <a:rPr lang="en-GB" sz="2800" b="0" u="none" strike="noStrike" dirty="0">
                <a:solidFill>
                  <a:srgbClr val="000000"/>
                </a:solidFill>
                <a:effectLst/>
              </a:rPr>
              <a:t> is an example of inseparability. The barber or stylist provides the service while you, as the customer, are directly involved in receiving it. </a:t>
            </a:r>
            <a:br>
              <a:rPr lang="en-GB" sz="2800" b="0" i="0" u="none" strike="noStrike" dirty="0">
                <a:solidFill>
                  <a:srgbClr val="000000"/>
                </a:solidFill>
                <a:effectLst/>
              </a:rPr>
            </a:br>
            <a:endParaRPr lang="en-GB" sz="2800" b="0" i="0" u="none" strike="noStrike" dirty="0">
              <a:solidFill>
                <a:srgbClr val="000000"/>
              </a:solidFill>
              <a:effectLst/>
            </a:endParaRPr>
          </a:p>
          <a:p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232AFD-3AB7-EDFD-B515-7E70DABE49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64C88DD-FE16-9A11-9F2A-FFC18EE3D8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291301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373C63-CD3B-5383-2B75-05B7D186E5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Service Variability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98D9DA-9196-C3C6-1898-62C0E29521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dirty="0"/>
              <a:t>Service variability</a:t>
            </a:r>
            <a:r>
              <a:rPr lang="en-GB" sz="2800" dirty="0"/>
              <a:t> means service quality depends on the provider, location, and delivery method.</a:t>
            </a:r>
          </a:p>
          <a:p>
            <a:r>
              <a:rPr lang="en-GB" sz="2800" dirty="0"/>
              <a:t>For example, hotels like </a:t>
            </a:r>
            <a:r>
              <a:rPr lang="en-GB" sz="2800" b="1" dirty="0"/>
              <a:t>Marriott</a:t>
            </a:r>
            <a:r>
              <a:rPr lang="en-GB" sz="2800" dirty="0"/>
              <a:t> are known for offering more consistent and higher-quality service than others.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C48788-1813-A942-A359-F443288CCC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04D008C-5D4E-CEC3-40AD-BF62C88F78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792218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A8E63-8935-A635-4462-DC16202CD4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Perishability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352059-FEDF-920A-56AA-BED0417B86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dirty="0"/>
              <a:t>Service perishability </a:t>
            </a:r>
            <a:r>
              <a:rPr lang="en-GB" sz="2800" dirty="0"/>
              <a:t>means services cannot be stored for later use or sale. Once a service opportunity passes, it is gone.</a:t>
            </a:r>
          </a:p>
          <a:p>
            <a:r>
              <a:rPr lang="en-GB" sz="2800" dirty="0"/>
              <a:t>For example, private </a:t>
            </a:r>
            <a:r>
              <a:rPr lang="en-GB" sz="2800" b="1" dirty="0"/>
              <a:t>doctors</a:t>
            </a:r>
            <a:r>
              <a:rPr lang="en-GB" sz="2800" dirty="0"/>
              <a:t> and </a:t>
            </a:r>
            <a:r>
              <a:rPr lang="en-GB" sz="2800" b="1" dirty="0"/>
              <a:t>dentists</a:t>
            </a:r>
            <a:r>
              <a:rPr lang="en-GB" sz="2800" dirty="0"/>
              <a:t> may charge for missed appointments since the service value disappears when the patient does not show up.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D1174A-9111-6773-883B-59E01A787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B0A334-FCFC-231A-8B9D-A4B308E945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218886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0E7F5D-0A83-7929-054C-5B367EF409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Read and Discuss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F66F24-900F-8F0A-592E-BA4B7E7E35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A0D0BA8-DD8C-C4E5-A465-AFC57EC767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B719594B-9F40-B861-2512-59A5B64F6C0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340768"/>
            <a:ext cx="8291264" cy="434231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DD5EF13-B053-AFA1-6EB0-774A8B6186C7}"/>
              </a:ext>
            </a:extLst>
          </p:cNvPr>
          <p:cNvSpPr txBox="1"/>
          <p:nvPr/>
        </p:nvSpPr>
        <p:spPr>
          <a:xfrm>
            <a:off x="3947221" y="5373216"/>
            <a:ext cx="112883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(CMI, 2024)</a:t>
            </a:r>
          </a:p>
        </p:txBody>
      </p:sp>
    </p:spTree>
    <p:extLst>
      <p:ext uri="{BB962C8B-B14F-4D97-AF65-F5344CB8AC3E}">
        <p14:creationId xmlns:p14="http://schemas.microsoft.com/office/powerpoint/2010/main" val="11859349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95DF0C-9DFA-EE49-F232-23D3DD66EE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Marketing Strategies for Service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74A3B6-729F-0E48-692A-5DD5EAD4FA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Similar to manufacturing businesses, successful service firms use marketing to establish a strong presence in their selected target markets. </a:t>
            </a:r>
          </a:p>
          <a:p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They achieve this through traditional marketing mix strategies. </a:t>
            </a:r>
          </a:p>
          <a:p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However, because services are intangible, they often need additional marketing strategies to effectively position themselves such as </a:t>
            </a:r>
            <a:r>
              <a:rPr lang="en-GB" sz="2800" b="1" i="1" u="none" strike="noStrike" dirty="0">
                <a:solidFill>
                  <a:srgbClr val="000000"/>
                </a:solidFill>
                <a:effectLst/>
              </a:rPr>
              <a:t>Internal Marketing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 and </a:t>
            </a:r>
            <a:r>
              <a:rPr lang="en-GB" sz="2800" b="1" i="1" dirty="0">
                <a:solidFill>
                  <a:srgbClr val="000000"/>
                </a:solidFill>
              </a:rPr>
              <a:t>I</a:t>
            </a:r>
            <a:r>
              <a:rPr lang="en-GB" sz="2800" b="1" i="1" u="none" strike="noStrike" dirty="0">
                <a:solidFill>
                  <a:srgbClr val="000000"/>
                </a:solidFill>
                <a:effectLst/>
              </a:rPr>
              <a:t>nteractive </a:t>
            </a:r>
            <a:r>
              <a:rPr lang="en-GB" sz="2800" b="1" i="1" dirty="0">
                <a:solidFill>
                  <a:srgbClr val="000000"/>
                </a:solidFill>
              </a:rPr>
              <a:t>M</a:t>
            </a:r>
            <a:r>
              <a:rPr lang="en-GB" sz="2800" b="1" i="1" u="none" strike="noStrike" dirty="0">
                <a:solidFill>
                  <a:srgbClr val="000000"/>
                </a:solidFill>
                <a:effectLst/>
              </a:rPr>
              <a:t>arketing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.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979FF5-7EB3-4D7F-4E44-4C018712C3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343D53A-9175-642D-54AF-EABB312C2A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560404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FE495DCF-4BA6-83E0-20CA-7CA2949929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z="3600" b="1" dirty="0"/>
              <a:t>Types of Services Marketing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432160-A581-90AC-F107-5C69A375EC6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14/04/2025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7422D9-535B-749E-1E06-7C1BE1E44C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13</a:t>
            </a:fld>
            <a:endParaRPr lang="en-GB" altLang="en-US"/>
          </a:p>
        </p:txBody>
      </p:sp>
      <p:pic>
        <p:nvPicPr>
          <p:cNvPr id="8" name="Content Placeholder 7" descr="A diagram of a company&#10;&#10;Description automatically generated">
            <a:extLst>
              <a:ext uri="{FF2B5EF4-FFF2-40B4-BE49-F238E27FC236}">
                <a16:creationId xmlns:a16="http://schemas.microsoft.com/office/drawing/2014/main" id="{2E879F9B-F6D2-7E55-436A-382675D5E8B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8386" y="1916832"/>
            <a:ext cx="6738110" cy="2996892"/>
          </a:xfrm>
        </p:spPr>
      </p:pic>
      <p:pic>
        <p:nvPicPr>
          <p:cNvPr id="12" name="Picture 11" descr="A black and white rectangular sign with text&#10;&#10;Description automatically generated">
            <a:extLst>
              <a:ext uri="{FF2B5EF4-FFF2-40B4-BE49-F238E27FC236}">
                <a16:creationId xmlns:a16="http://schemas.microsoft.com/office/drawing/2014/main" id="{7BCFC7D1-54FF-E3FF-789C-8B7E9E584E3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96" y="2966442"/>
            <a:ext cx="2267066" cy="1542678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A8C215D8-DB24-FD2D-1997-FA279CCA386F}"/>
              </a:ext>
            </a:extLst>
          </p:cNvPr>
          <p:cNvSpPr txBox="1"/>
          <p:nvPr/>
        </p:nvSpPr>
        <p:spPr>
          <a:xfrm>
            <a:off x="3779912" y="5301208"/>
            <a:ext cx="187314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0" i="0" u="none" strike="noStrike" dirty="0">
                <a:solidFill>
                  <a:srgbClr val="3A3A3A"/>
                </a:solidFill>
                <a:effectLst/>
                <a:latin typeface="+mn-lt"/>
              </a:rPr>
              <a:t>(Kotler </a:t>
            </a:r>
            <a:r>
              <a:rPr lang="en-GB" sz="1600" b="0" i="1" u="none" strike="noStrike" dirty="0">
                <a:solidFill>
                  <a:srgbClr val="3A3A3A"/>
                </a:solidFill>
                <a:effectLst/>
                <a:latin typeface="+mn-lt"/>
              </a:rPr>
              <a:t>et al.,</a:t>
            </a:r>
            <a:r>
              <a:rPr lang="en-GB" sz="1600" b="0" i="0" u="none" strike="noStrike" dirty="0">
                <a:solidFill>
                  <a:srgbClr val="3A3A3A"/>
                </a:solidFill>
                <a:effectLst/>
                <a:latin typeface="+mn-lt"/>
              </a:rPr>
              <a:t> 2020)</a:t>
            </a:r>
            <a:endParaRPr lang="en-GB" sz="16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725508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90C257-FA4B-C328-456E-770F937023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Internal Marketplace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4E0CF6-B34C-CA8F-1856-8BE99A3BF3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The </a:t>
            </a:r>
            <a:r>
              <a:rPr lang="en-GB" sz="2800" b="1" dirty="0"/>
              <a:t>internal marketplace </a:t>
            </a:r>
            <a:r>
              <a:rPr lang="en-GB" sz="2800" dirty="0"/>
              <a:t>consists of a company's </a:t>
            </a:r>
            <a:r>
              <a:rPr lang="en-GB" sz="2800" b="1" dirty="0"/>
              <a:t>people</a:t>
            </a:r>
            <a:r>
              <a:rPr lang="en-GB" sz="2800" dirty="0"/>
              <a:t>, </a:t>
            </a:r>
            <a:r>
              <a:rPr lang="en-GB" sz="2800" b="1" dirty="0"/>
              <a:t>culture</a:t>
            </a:r>
            <a:r>
              <a:rPr lang="en-GB" sz="2800" dirty="0"/>
              <a:t>, </a:t>
            </a:r>
            <a:r>
              <a:rPr lang="en-GB" sz="2800" b="1" dirty="0"/>
              <a:t>systems</a:t>
            </a:r>
            <a:r>
              <a:rPr lang="en-GB" sz="2800" dirty="0"/>
              <a:t>, </a:t>
            </a:r>
            <a:r>
              <a:rPr lang="en-GB" sz="2800" b="1" dirty="0"/>
              <a:t>procedures</a:t>
            </a:r>
            <a:r>
              <a:rPr lang="en-GB" sz="2800" dirty="0"/>
              <a:t>, </a:t>
            </a:r>
            <a:r>
              <a:rPr lang="en-GB" sz="2800" b="1" dirty="0"/>
              <a:t>structures</a:t>
            </a:r>
            <a:r>
              <a:rPr lang="en-GB" sz="2800" dirty="0"/>
              <a:t>, and </a:t>
            </a:r>
            <a:r>
              <a:rPr lang="en-GB" sz="2800" b="1" dirty="0"/>
              <a:t>ongoing developments</a:t>
            </a:r>
            <a:r>
              <a:rPr lang="en-GB" sz="2800" dirty="0"/>
              <a:t>. </a:t>
            </a:r>
          </a:p>
          <a:p>
            <a:r>
              <a:rPr lang="en-GB" sz="2800" dirty="0"/>
              <a:t>Successful marketing strategy implementation relies on skills, resources, engagement, support, and commitment within this internal environment.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3A342B-384C-E0EA-7E0A-A274A73756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D4B9AB-CAC8-A332-8627-864E80CCDF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9484200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B3421C-D2C7-A77F-0374-3C959233D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 dirty="0">
                <a:solidFill>
                  <a:srgbClr val="000000"/>
                </a:solidFill>
                <a:effectLst/>
              </a:rPr>
              <a:t>Considerations for Internal Marketing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6E2F29-F58C-23EB-A309-7598C2D578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84784"/>
            <a:ext cx="8363272" cy="3917032"/>
          </a:xfrm>
        </p:spPr>
        <p:txBody>
          <a:bodyPr/>
          <a:lstStyle/>
          <a:p>
            <a:pPr marL="0" indent="0" algn="l">
              <a:buNone/>
            </a:pPr>
            <a:r>
              <a:rPr lang="en-GB" sz="2800" i="0" u="none" strike="noStrike" dirty="0">
                <a:solidFill>
                  <a:srgbClr val="000000"/>
                </a:solidFill>
                <a:effectLst/>
              </a:rPr>
              <a:t>Key aspects to evaluate in internal marketing:</a:t>
            </a:r>
          </a:p>
          <a:p>
            <a:pPr marL="0" indent="0">
              <a:buNone/>
            </a:pPr>
            <a:r>
              <a:rPr lang="en-GB" sz="2800" i="0" u="none" strike="noStrike" dirty="0">
                <a:solidFill>
                  <a:srgbClr val="000000"/>
                </a:solidFill>
                <a:effectLst/>
              </a:rPr>
              <a:t>- Types of internal marketing practices within organisations.</a:t>
            </a:r>
          </a:p>
          <a:p>
            <a:pPr marL="0" indent="0">
              <a:buNone/>
            </a:pPr>
            <a:r>
              <a:rPr lang="en-GB" sz="2800" i="0" u="none" strike="noStrike" dirty="0">
                <a:solidFill>
                  <a:srgbClr val="000000"/>
                </a:solidFill>
                <a:effectLst/>
              </a:rPr>
              <a:t>- Integration of internal marketing into competitive strategy.</a:t>
            </a:r>
          </a:p>
          <a:p>
            <a:pPr marL="0" indent="0">
              <a:buNone/>
            </a:pPr>
            <a:r>
              <a:rPr lang="en-GB" sz="2800" i="0" u="none" strike="noStrike" dirty="0">
                <a:solidFill>
                  <a:srgbClr val="000000"/>
                </a:solidFill>
                <a:effectLst/>
              </a:rPr>
              <a:t>- Role of marketing and HR partnerships in execution.</a:t>
            </a:r>
          </a:p>
          <a:p>
            <a:pPr marL="0" indent="0">
              <a:buNone/>
            </a:pPr>
            <a:r>
              <a:rPr lang="en-GB" sz="2800" i="0" u="none" strike="noStrike" dirty="0">
                <a:solidFill>
                  <a:srgbClr val="000000"/>
                </a:solidFill>
                <a:effectLst/>
              </a:rPr>
              <a:t>- Building long-term marketing implementation capabilities.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5B3CE8-4F7B-4E1B-41DF-B2773F5495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777103-1380-ED43-E9F7-E0506BE4BB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468985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DD170186-CBE9-B1A7-E83F-4DB4C45682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z="3600" b="1" dirty="0"/>
              <a:t>Internal Marketing - Example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DE5B483C-CEF7-C7D2-E8DC-895CF80D7AB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205281"/>
            <a:ext cx="7560840" cy="4309873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FD92D6-D735-83F1-EEA6-3EFE9977FE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14/04/2025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3AE1E4-C7DB-BEAB-C4D5-D6F6C583C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16</a:t>
            </a:fld>
            <a:endParaRPr lang="en-GB" alt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34B3D0B-A242-6D93-F196-BB7E01B37444}"/>
              </a:ext>
            </a:extLst>
          </p:cNvPr>
          <p:cNvSpPr txBox="1"/>
          <p:nvPr/>
        </p:nvSpPr>
        <p:spPr>
          <a:xfrm>
            <a:off x="3779912" y="5445224"/>
            <a:ext cx="166346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0" i="0" u="none" strike="noStrike" dirty="0">
                <a:solidFill>
                  <a:srgbClr val="3A3A3A"/>
                </a:solidFill>
                <a:effectLst/>
                <a:latin typeface="+mn-lt"/>
              </a:rPr>
              <a:t>(Kotler </a:t>
            </a:r>
            <a:r>
              <a:rPr lang="en-GB" sz="1400" b="0" i="1" u="none" strike="noStrike" dirty="0">
                <a:solidFill>
                  <a:srgbClr val="3A3A3A"/>
                </a:solidFill>
                <a:effectLst/>
                <a:latin typeface="+mn-lt"/>
              </a:rPr>
              <a:t>et al.,</a:t>
            </a:r>
            <a:r>
              <a:rPr lang="en-GB" sz="1400" b="0" i="0" u="none" strike="noStrike" dirty="0">
                <a:solidFill>
                  <a:srgbClr val="3A3A3A"/>
                </a:solidFill>
                <a:effectLst/>
                <a:latin typeface="+mn-lt"/>
              </a:rPr>
              <a:t> 2020)</a:t>
            </a:r>
            <a:endParaRPr lang="en-GB" sz="14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58650516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2E0BD9-7AB3-F010-BD01-47EFC676BF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Challenges of Internal Marketing </a:t>
            </a:r>
          </a:p>
        </p:txBody>
      </p:sp>
      <p:pic>
        <p:nvPicPr>
          <p:cNvPr id="7" name="Content Placeholder 6" descr="A diagram of a process of planning&#10;&#10;Description automatically generated">
            <a:extLst>
              <a:ext uri="{FF2B5EF4-FFF2-40B4-BE49-F238E27FC236}">
                <a16:creationId xmlns:a16="http://schemas.microsoft.com/office/drawing/2014/main" id="{CF6ABF1D-E1A9-6AA4-12F8-201EACC6A32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13" y="1124744"/>
            <a:ext cx="8922912" cy="4438980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189D44-D853-B16E-C375-6115445E59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EBEC61-67B6-2F2A-99D2-55D36BE0AE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71B4AAE-80AB-439F-D83B-C6169FBE86AA}"/>
              </a:ext>
            </a:extLst>
          </p:cNvPr>
          <p:cNvSpPr txBox="1"/>
          <p:nvPr/>
        </p:nvSpPr>
        <p:spPr>
          <a:xfrm>
            <a:off x="3923928" y="5445224"/>
            <a:ext cx="13276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(Hague, 2019)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48941005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 descr="A table of marketing plans&#10;&#10;Description automatically generated with medium confidence">
            <a:extLst>
              <a:ext uri="{FF2B5EF4-FFF2-40B4-BE49-F238E27FC236}">
                <a16:creationId xmlns:a16="http://schemas.microsoft.com/office/drawing/2014/main" id="{35D19396-77E1-9238-9A55-CFB42C87B17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223" y="114300"/>
            <a:ext cx="8208569" cy="5546948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43A09E-6FCB-93D6-4287-6456A5BCA7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0191F1-5750-D35C-11B4-C926DF5F44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7592817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5BCBAF-B9B8-54A7-C6C7-8E777A84E9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Interactive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343B6B-37FB-2C3B-D3D8-FE9A76BB6D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dirty="0"/>
              <a:t>Interactive marketing</a:t>
            </a:r>
            <a:r>
              <a:rPr lang="en-GB" sz="2800" dirty="0"/>
              <a:t> refers to the focus on the quality of interactions between service employees and customers during a service encounter. </a:t>
            </a:r>
          </a:p>
          <a:p>
            <a:r>
              <a:rPr lang="en-GB" sz="2800" dirty="0"/>
              <a:t>Interactive marketing service quality depends on both the </a:t>
            </a:r>
            <a:r>
              <a:rPr lang="en-GB" sz="2800" b="1" dirty="0"/>
              <a:t>service provider's behaviour</a:t>
            </a:r>
            <a:r>
              <a:rPr lang="en-GB" sz="2800" dirty="0"/>
              <a:t> and the </a:t>
            </a:r>
            <a:r>
              <a:rPr lang="en-GB" sz="2800" b="1" dirty="0"/>
              <a:t>delivery process</a:t>
            </a:r>
            <a:r>
              <a:rPr lang="en-GB" sz="2800" dirty="0"/>
              <a:t>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FE19BC-B738-59CE-5AAA-EACCC4694D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A2D685B-F6A7-BB8B-6052-B83A9DD89A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0421522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4B7C7-3209-04FB-A067-EA7EDE4820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SERVQUAL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815F9E-7056-8CEB-92B5-5802D6950F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SERVQUAL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is a service quality framework developed by Parasuraman, Zeithaml, and Berry in the 1980s. </a:t>
            </a:r>
          </a:p>
          <a:p>
            <a:pPr algn="l"/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It is used to measure the quality of service based on customer perceptions and expectations. </a:t>
            </a:r>
          </a:p>
          <a:p>
            <a:pPr algn="l"/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The SERVQUAL model uses a survey method where customers rate their expectations and perceptions of the service across five dimensions. 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43FAE6-E4CB-92D3-EA4B-29D6DFFBBD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21B1D4D-8F9F-2D57-A8E0-E8823EB7CF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00612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72E013-6F37-B66D-9F42-0AA4712DD4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SERVQUAL </a:t>
            </a:r>
            <a:br>
              <a:rPr lang="en-GB" sz="3600" b="1" dirty="0"/>
            </a:br>
            <a:r>
              <a:rPr lang="en-GB" sz="3600" b="1" dirty="0"/>
              <a:t>5 Dimensions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85D19E-F665-6D24-6E77-F789D0B18F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+mj-lt"/>
              <a:buAutoNum type="arabicPeriod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Tangibles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: The physical appearance of facilities, equipment, personnel, and communication materials.</a:t>
            </a:r>
          </a:p>
          <a:p>
            <a:pPr algn="l">
              <a:buFont typeface="+mj-lt"/>
              <a:buAutoNum type="arabicPeriod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Reliability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: The ability to consistently perform the promised service dependably and accurately.</a:t>
            </a:r>
          </a:p>
          <a:p>
            <a:pPr algn="l">
              <a:buFont typeface="+mj-lt"/>
              <a:buAutoNum type="arabicPeriod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Responsiveness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: The willingness and ability to help customers promptly when needed.</a:t>
            </a:r>
          </a:p>
          <a:p>
            <a:pPr algn="l">
              <a:buFont typeface="+mj-lt"/>
              <a:buAutoNum type="arabicPeriod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Assurance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: The knowledge, courtesy, and ability of employees to </a:t>
            </a:r>
            <a:r>
              <a:rPr lang="en-GB" sz="2400" b="0" i="0" u="none" strike="noStrike" dirty="0" err="1">
                <a:solidFill>
                  <a:srgbClr val="000000"/>
                </a:solidFill>
                <a:effectLst/>
              </a:rPr>
              <a:t>instill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 confidence in customers.</a:t>
            </a:r>
          </a:p>
          <a:p>
            <a:pPr algn="l">
              <a:buFont typeface="+mj-lt"/>
              <a:buAutoNum type="arabicPeriod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Empathy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: The ability to provide caring, individualized attention to customers.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C78F94-1802-2FB7-ABBF-BBD36E0AEB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1CF3E0-B820-133E-B215-A630EBD0C1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7080439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5AA5A-A5BE-15A6-6A5F-8A10B6E5EC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238EF6-06BD-730E-B299-FA0522028D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3917032"/>
          </a:xfrm>
        </p:spPr>
        <p:txBody>
          <a:bodyPr/>
          <a:lstStyle/>
          <a:p>
            <a:r>
              <a:rPr lang="en-GB" sz="2000" b="1" dirty="0"/>
              <a:t>Service Marketing &amp; Characteristics:</a:t>
            </a:r>
            <a:r>
              <a:rPr lang="en-GB" sz="2000" dirty="0"/>
              <a:t> Services are intangible, inseparable, variable, and perishable. The SERVQUAL model measures service quality. </a:t>
            </a:r>
          </a:p>
          <a:p>
            <a:r>
              <a:rPr lang="en-GB" sz="2000" b="1" dirty="0"/>
              <a:t>Internal Marketing: </a:t>
            </a:r>
            <a:r>
              <a:rPr lang="en-GB" sz="2000" dirty="0"/>
              <a:t>Aligns employees with brand values and service quality, ensuring effective external marketing. It involves HR collaboration, internal communication, and strategic alignment.</a:t>
            </a:r>
          </a:p>
          <a:p>
            <a:r>
              <a:rPr lang="en-GB" sz="2000" b="1" dirty="0"/>
              <a:t>Interactive Marketing:</a:t>
            </a:r>
            <a:r>
              <a:rPr lang="en-GB" sz="2000" dirty="0"/>
              <a:t> Focuses on the interaction between service employees and customers, emphasizing service quality during customer encounters.</a:t>
            </a:r>
          </a:p>
          <a:p>
            <a:r>
              <a:rPr lang="en-GB" sz="2000" b="1" dirty="0"/>
              <a:t>Service Quality &amp; Customer Retention:</a:t>
            </a:r>
            <a:r>
              <a:rPr lang="en-GB" sz="2000" dirty="0"/>
              <a:t> High service quality differentiates businesses and improves customer retention. Service recovery and social media play key roles in managing customer satisfaction.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14769D-DEC7-16AE-B641-F3E114B787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E86AA2-C8F0-D271-B7C6-4D85B782E5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3283404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1284AD-AE54-B9D4-392D-80388372FB30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en-GB" sz="3600" b="1" dirty="0"/>
              <a:t>Group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363EBE-3B46-4DCB-D00A-D0737F431E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Let’s watch the following video and answer the questions:</a:t>
            </a:r>
          </a:p>
          <a:p>
            <a:r>
              <a:rPr lang="en-GB" sz="2000" dirty="0">
                <a:hlinkClick r:id="rId2"/>
              </a:rPr>
              <a:t>https://www.youtube.com/watch?v=GH1TXfQSwUQ</a:t>
            </a:r>
            <a:endParaRPr lang="en-GB" sz="2000" dirty="0"/>
          </a:p>
          <a:p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In light of John Boccuzzi Jr.'s emphasis on exceptional customer service as a driver of brand loyalty and business success, how can organizations strategically align service marketing, internal marketing (employee engagement and training), and integrated marketing communications to deliver a consistent and memorable customer experience, especially when operating under financial or operational constraints?</a:t>
            </a:r>
          </a:p>
          <a:p>
            <a:r>
              <a:rPr lang="en-GB" sz="2000" dirty="0">
                <a:solidFill>
                  <a:srgbClr val="000000"/>
                </a:solidFill>
              </a:rPr>
              <a:t>Provide examples of some companies who leverage their profit due to their effective internal marketing strategies.</a:t>
            </a:r>
            <a:endParaRPr lang="en-GB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386284-664C-7BF0-B279-E834D2A41F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EAC1426-48F8-6FF4-17AA-DFCFEEB2C4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4494500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13967-FA26-263B-BA5E-23AF348F15BC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en-GB" sz="3600" b="1" dirty="0"/>
              <a:t>Case Study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F9E9F5-DF9F-C9A1-F142-3F75E09DAE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Please read the case study accessible from Moodle in week 8 and answer the questions.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7D9926-290D-A169-5747-223282E327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C1753A9-ED57-34B4-17F8-6139149BDC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0407053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B965AD-9CC2-4011-A63D-FAA474D641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sz="3600" b="1" u="sng" dirty="0"/>
            </a:br>
            <a:r>
              <a:rPr lang="en-GB" sz="3600" b="1" dirty="0"/>
              <a:t>References</a:t>
            </a:r>
            <a:br>
              <a:rPr lang="en-GB" sz="3600" dirty="0"/>
            </a:b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F3D5B0-BAE0-4B3F-A10E-8062C5D43B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  <a:tabLst>
                <a:tab pos="457200" algn="l"/>
              </a:tabLst>
            </a:pP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Hague, P (2019) </a:t>
            </a:r>
            <a:r>
              <a:rPr lang="en-GB" sz="2000" i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The Business Models Handbook: Templates, Theory and Case Studies</a:t>
            </a: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 London, United Kingdom; New York, Ny, Kogan Page Limited.</a:t>
            </a:r>
          </a:p>
          <a:p>
            <a:pPr marL="0" indent="0">
              <a:buNone/>
              <a:tabLst>
                <a:tab pos="457200" algn="l"/>
              </a:tabLst>
            </a:pP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Hooley, G.J. et al. (2020) Marketing strategy and competitive positioning. Seventh edition. Harlow, England ; Pearson.</a:t>
            </a:r>
          </a:p>
          <a:p>
            <a:pPr marL="0" lvl="0" indent="0">
              <a:buNone/>
              <a:tabLst>
                <a:tab pos="457200" algn="l"/>
              </a:tabLst>
            </a:pP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Kotler, P., Armstrong, G., Harris, L. and Piercy, N. (2020) </a:t>
            </a:r>
            <a:r>
              <a:rPr lang="en-GB" sz="2000" i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Principles of marketing.</a:t>
            </a: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 8th European </a:t>
            </a:r>
            <a:r>
              <a:rPr lang="en-GB" sz="2000" kern="10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edn</a:t>
            </a: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 Harlow: Pearson.</a:t>
            </a:r>
          </a:p>
          <a:p>
            <a:pPr marL="0" lvl="0" indent="0">
              <a:buNone/>
              <a:tabLst>
                <a:tab pos="457200" algn="l"/>
              </a:tabLst>
            </a:pPr>
            <a:r>
              <a:rPr lang="en-GB" sz="2000" dirty="0">
                <a:effectLst/>
                <a:cs typeface="Arial" panose="020B0604020202020204" pitchFamily="34" charset="0"/>
              </a:rPr>
              <a:t>Kotler, P., Keller, K. and </a:t>
            </a:r>
            <a:r>
              <a:rPr lang="en-GB" sz="2000" dirty="0" err="1">
                <a:effectLst/>
                <a:cs typeface="Arial" panose="020B0604020202020204" pitchFamily="34" charset="0"/>
              </a:rPr>
              <a:t>Chernev</a:t>
            </a:r>
            <a:r>
              <a:rPr lang="en-GB" sz="2000" dirty="0">
                <a:effectLst/>
                <a:cs typeface="Arial" panose="020B0604020202020204" pitchFamily="34" charset="0"/>
              </a:rPr>
              <a:t>, A. (2021) </a:t>
            </a:r>
            <a:r>
              <a:rPr lang="en-GB" sz="2000" i="1" dirty="0">
                <a:effectLst/>
                <a:cs typeface="Arial" panose="020B0604020202020204" pitchFamily="34" charset="0"/>
              </a:rPr>
              <a:t>Marketing management</a:t>
            </a:r>
            <a:r>
              <a:rPr lang="en-GB" sz="2000" dirty="0">
                <a:effectLst/>
                <a:cs typeface="Arial" panose="020B0604020202020204" pitchFamily="34" charset="0"/>
              </a:rPr>
              <a:t>. 16th ed.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C42267-11E9-4F4F-A297-758149C411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6ADA37-2713-4B88-85F3-A11E07C7E6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4678254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1768</Words>
  <Application>Microsoft Office PowerPoint</Application>
  <PresentationFormat>On-screen Show (4:3)</PresentationFormat>
  <Paragraphs>180</Paragraphs>
  <Slides>25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2" baseType="lpstr">
      <vt:lpstr>Helvetica Neue</vt:lpstr>
      <vt:lpstr>Myriad Pro</vt:lpstr>
      <vt:lpstr>-webkit-standard</vt:lpstr>
      <vt:lpstr>Aptos</vt:lpstr>
      <vt:lpstr>Arial</vt:lpstr>
      <vt:lpstr>Verdana</vt:lpstr>
      <vt:lpstr>20140311PresentationUWTSDTemplate</vt:lpstr>
      <vt:lpstr> LCMB7024 Service Marketing and  Internal Marketing               Week 8 – Session 1  </vt:lpstr>
      <vt:lpstr>Content of the Sessions</vt:lpstr>
      <vt:lpstr>Service Marketing</vt:lpstr>
      <vt:lpstr>Service</vt:lpstr>
      <vt:lpstr>PowerPoint Presentation</vt:lpstr>
      <vt:lpstr>Characteristics of a Service</vt:lpstr>
      <vt:lpstr>Service Intangibility</vt:lpstr>
      <vt:lpstr>Service Inseparability</vt:lpstr>
      <vt:lpstr>Service Variability</vt:lpstr>
      <vt:lpstr>Perishability</vt:lpstr>
      <vt:lpstr>Read and Discuss</vt:lpstr>
      <vt:lpstr>Marketing Strategies for Service </vt:lpstr>
      <vt:lpstr>Types of Services Marketing</vt:lpstr>
      <vt:lpstr>Internal Marketplace</vt:lpstr>
      <vt:lpstr>Considerations for Internal Marketing</vt:lpstr>
      <vt:lpstr>Internal Marketing - Example</vt:lpstr>
      <vt:lpstr>Challenges of Internal Marketing </vt:lpstr>
      <vt:lpstr>PowerPoint Presentation</vt:lpstr>
      <vt:lpstr>Interactive Marketing</vt:lpstr>
      <vt:lpstr>SERVQUAL</vt:lpstr>
      <vt:lpstr>SERVQUAL  5 Dimensions</vt:lpstr>
      <vt:lpstr>Summary</vt:lpstr>
      <vt:lpstr>Group Activity</vt:lpstr>
      <vt:lpstr>Case Study Activity</vt:lpstr>
      <vt:lpstr> References 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Laila Maazouz</cp:lastModifiedBy>
  <cp:revision>203</cp:revision>
  <cp:lastPrinted>2018-07-09T15:27:01Z</cp:lastPrinted>
  <dcterms:created xsi:type="dcterms:W3CDTF">2002-10-07T19:43:58Z</dcterms:created>
  <dcterms:modified xsi:type="dcterms:W3CDTF">2025-04-14T13:25:53Z</dcterms:modified>
</cp:coreProperties>
</file>