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6" r:id="rId4"/>
  </p:sldMasterIdLst>
  <p:notesMasterIdLst>
    <p:notesMasterId r:id="rId32"/>
  </p:notesMasterIdLst>
  <p:sldIdLst>
    <p:sldId id="288" r:id="rId5"/>
    <p:sldId id="278" r:id="rId6"/>
    <p:sldId id="280" r:id="rId7"/>
    <p:sldId id="290" r:id="rId8"/>
    <p:sldId id="309" r:id="rId9"/>
    <p:sldId id="299" r:id="rId10"/>
    <p:sldId id="300" r:id="rId11"/>
    <p:sldId id="301" r:id="rId12"/>
    <p:sldId id="302" r:id="rId13"/>
    <p:sldId id="303" r:id="rId14"/>
    <p:sldId id="304" r:id="rId15"/>
    <p:sldId id="305" r:id="rId16"/>
    <p:sldId id="306" r:id="rId17"/>
    <p:sldId id="307" r:id="rId18"/>
    <p:sldId id="308" r:id="rId19"/>
    <p:sldId id="279" r:id="rId20"/>
    <p:sldId id="289" r:id="rId21"/>
    <p:sldId id="298" r:id="rId22"/>
    <p:sldId id="282" r:id="rId23"/>
    <p:sldId id="297" r:id="rId24"/>
    <p:sldId id="296" r:id="rId25"/>
    <p:sldId id="291" r:id="rId26"/>
    <p:sldId id="294" r:id="rId27"/>
    <p:sldId id="293" r:id="rId28"/>
    <p:sldId id="292" r:id="rId29"/>
    <p:sldId id="287" r:id="rId30"/>
    <p:sldId id="281"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19" autoAdjust="0"/>
  </p:normalViewPr>
  <p:slideViewPr>
    <p:cSldViewPr snapToGrid="0">
      <p:cViewPr varScale="1">
        <p:scale>
          <a:sx n="102" d="100"/>
          <a:sy n="102" d="100"/>
        </p:scale>
        <p:origin x="120" y="6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01546-198A-4195-BCF8-F0FF54C90E5E}" type="datetimeFigureOut">
              <a:rPr lang="en-US" smtClean="0"/>
              <a:t>6/23/2022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6DE88F-1F85-4A27-9D34-D74A50E7B0DA}" type="slidenum">
              <a:rPr lang="en-US" smtClean="0"/>
              <a:t>‹#›</a:t>
            </a:fld>
            <a:endParaRPr lang="en-US" dirty="0"/>
          </a:p>
        </p:txBody>
      </p:sp>
    </p:spTree>
    <p:extLst>
      <p:ext uri="{BB962C8B-B14F-4D97-AF65-F5344CB8AC3E}">
        <p14:creationId xmlns:p14="http://schemas.microsoft.com/office/powerpoint/2010/main" val="3730091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847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6/23/2022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805994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6/23/2022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090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6/23/2022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4773422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6/23/2022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296581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6/23/2022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134791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6/23/2022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84155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6/23/2022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38164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6/23/2022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6811764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6/23/2022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28644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3ED0CC-082F-4160-86E5-0D6041F12778}" type="datetime1">
              <a:rPr lang="en-US" smtClean="0"/>
              <a:t>6/23/2022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9479702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3ED0CC-082F-4160-86E5-0D6041F12778}" type="datetime1">
              <a:rPr lang="en-US" smtClean="0"/>
              <a:t>6/23/2022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83000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3ED0CC-082F-4160-86E5-0D6041F12778}" type="datetime1">
              <a:rPr lang="en-US" smtClean="0"/>
              <a:t>6/23/2022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5858498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3ED0CC-082F-4160-86E5-0D6041F12778}" type="datetime1">
              <a:rPr lang="en-US" smtClean="0"/>
              <a:t>6/23/2022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4522717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73ED0CC-082F-4160-86E5-0D6041F12778}" type="datetime1">
              <a:rPr lang="en-US" smtClean="0"/>
              <a:t>6/23/2022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4058778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73ED0CC-082F-4160-86E5-0D6041F12778}" type="datetime1">
              <a:rPr lang="en-US" smtClean="0"/>
              <a:t>6/23/2022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4615669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3ED0CC-082F-4160-86E5-0D6041F12778}" type="datetime1">
              <a:rPr lang="en-US" smtClean="0"/>
              <a:t>6/23/2022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4828978"/>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3ED0CC-082F-4160-86E5-0D6041F12778}" type="datetime1">
              <a:rPr lang="en-US" smtClean="0"/>
              <a:t>6/23/2022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7746255"/>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073ED0CC-082F-4160-86E5-0D6041F12778}" type="datetime1">
              <a:rPr lang="en-US" smtClean="0"/>
              <a:t>6/23/2022</a:t>
            </a:fld>
            <a:endParaRPr lang="en-US"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4175874624"/>
      </p:ext>
    </p:extLst>
  </p:cSld>
  <p:clrMap bg1="dk1" tx1="lt1" bg2="dk2" tx2="lt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 id="2147483723" r:id="rId17"/>
  </p:sldLayoutIdLst>
  <p:hf sldNum="0" hdr="0" ftr="0" dt="0"/>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jpe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27.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18000"/>
                <a:satMod val="160000"/>
                <a:lumMod val="28000"/>
              </a:schemeClr>
              <a:schemeClr val="bg1">
                <a:tint val="95000"/>
                <a:satMod val="160000"/>
                <a:lumMod val="116000"/>
              </a:schemeClr>
            </a:duotone>
          </a:blip>
          <a:stretch/>
        </a:blipFill>
        <a:effectLst/>
      </p:bgPr>
    </p:bg>
    <p:spTree>
      <p:nvGrpSpPr>
        <p:cNvPr id="1" name=""/>
        <p:cNvGrpSpPr/>
        <p:nvPr/>
      </p:nvGrpSpPr>
      <p:grpSpPr>
        <a:xfrm>
          <a:off x="0" y="0"/>
          <a:ext cx="0" cy="0"/>
          <a:chOff x="0" y="0"/>
          <a:chExt cx="0" cy="0"/>
        </a:xfrm>
      </p:grpSpPr>
      <p:sp useBgFill="1">
        <p:nvSpPr>
          <p:cNvPr id="21" name="Rectangle 17">
            <a:extLst>
              <a:ext uri="{FF2B5EF4-FFF2-40B4-BE49-F238E27FC236}">
                <a16:creationId xmlns:a16="http://schemas.microsoft.com/office/drawing/2014/main" id="{89ECDB83-D4E7-4EF2-8CF2-2AEF3B5D2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B621018-0D96-A36F-6F31-FC9C7E7AF145}"/>
              </a:ext>
            </a:extLst>
          </p:cNvPr>
          <p:cNvPicPr>
            <a:picLocks noChangeAspect="1"/>
          </p:cNvPicPr>
          <p:nvPr/>
        </p:nvPicPr>
        <p:blipFill rotWithShape="1">
          <a:blip r:embed="rId3">
            <a:alphaModFix amt="35000"/>
          </a:blip>
          <a:srcRect l="6667"/>
          <a:stretch/>
        </p:blipFill>
        <p:spPr>
          <a:xfrm>
            <a:off x="-87445" y="0"/>
            <a:ext cx="12191981" cy="6857990"/>
          </a:xfrm>
          <a:prstGeom prst="rect">
            <a:avLst/>
          </a:prstGeom>
        </p:spPr>
      </p:pic>
      <p:sp>
        <p:nvSpPr>
          <p:cNvPr id="2" name="Title 1">
            <a:extLst>
              <a:ext uri="{FF2B5EF4-FFF2-40B4-BE49-F238E27FC236}">
                <a16:creationId xmlns:a16="http://schemas.microsoft.com/office/drawing/2014/main" id="{B0446588-1F16-39D2-FA67-DFB38A889971}"/>
              </a:ext>
            </a:extLst>
          </p:cNvPr>
          <p:cNvSpPr>
            <a:spLocks noGrp="1"/>
          </p:cNvSpPr>
          <p:nvPr>
            <p:ph type="title"/>
          </p:nvPr>
        </p:nvSpPr>
        <p:spPr>
          <a:xfrm>
            <a:off x="6585321" y="-10"/>
            <a:ext cx="5063458" cy="1560716"/>
          </a:xfrm>
          <a:solidFill>
            <a:schemeClr val="tx2"/>
          </a:solidFill>
        </p:spPr>
        <p:txBody>
          <a:bodyPr>
            <a:normAutofit/>
          </a:bodyPr>
          <a:lstStyle/>
          <a:p>
            <a:pPr algn="l"/>
            <a:r>
              <a:rPr lang="en-GB" sz="2600" dirty="0"/>
              <a:t>How do student use technology to collaborate at UWTSD?</a:t>
            </a:r>
          </a:p>
        </p:txBody>
      </p:sp>
      <p:sp>
        <p:nvSpPr>
          <p:cNvPr id="20" name="Rectangle 19">
            <a:extLst>
              <a:ext uri="{FF2B5EF4-FFF2-40B4-BE49-F238E27FC236}">
                <a16:creationId xmlns:a16="http://schemas.microsoft.com/office/drawing/2014/main" id="{ECED2811-7BC9-4D6A-B63A-929DA2470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498" y="0"/>
            <a:ext cx="4901183" cy="4021057"/>
          </a:xfrm>
          <a:prstGeom prst="rect">
            <a:avLst/>
          </a:prstGeom>
          <a:solidFill>
            <a:schemeClr val="tx1"/>
          </a:solidFill>
          <a:ln w="190500" cap="sq">
            <a:no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10;&#10;Description automatically generated with medium confidence">
            <a:extLst>
              <a:ext uri="{FF2B5EF4-FFF2-40B4-BE49-F238E27FC236}">
                <a16:creationId xmlns:a16="http://schemas.microsoft.com/office/drawing/2014/main" id="{36EF44DC-4756-D698-6556-4E0C6778950E}"/>
              </a:ext>
            </a:extLst>
          </p:cNvPr>
          <p:cNvPicPr>
            <a:picLocks noChangeAspect="1"/>
          </p:cNvPicPr>
          <p:nvPr/>
        </p:nvPicPr>
        <p:blipFill rotWithShape="1">
          <a:blip r:embed="rId4"/>
          <a:srcRect l="4884" r="17564" b="-2"/>
          <a:stretch/>
        </p:blipFill>
        <p:spPr>
          <a:xfrm>
            <a:off x="978263" y="10"/>
            <a:ext cx="4355653" cy="3749030"/>
          </a:xfrm>
          <a:prstGeom prst="rect">
            <a:avLst/>
          </a:prstGeom>
        </p:spPr>
      </p:pic>
      <p:sp>
        <p:nvSpPr>
          <p:cNvPr id="22" name="Rectangle 21">
            <a:extLst>
              <a:ext uri="{FF2B5EF4-FFF2-40B4-BE49-F238E27FC236}">
                <a16:creationId xmlns:a16="http://schemas.microsoft.com/office/drawing/2014/main" id="{33655025-AD89-41BB-8BBD-7A729C675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498" y="4229801"/>
            <a:ext cx="4901183" cy="2628199"/>
          </a:xfrm>
          <a:prstGeom prst="rect">
            <a:avLst/>
          </a:prstGeom>
          <a:solidFill>
            <a:schemeClr val="tx1"/>
          </a:solidFill>
          <a:ln w="190500" cap="sq">
            <a:no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erson writing on a book&#10;&#10;Description automatically generated with low confidence">
            <a:extLst>
              <a:ext uri="{FF2B5EF4-FFF2-40B4-BE49-F238E27FC236}">
                <a16:creationId xmlns:a16="http://schemas.microsoft.com/office/drawing/2014/main" id="{B92C1492-8659-9CB0-30CE-BFFD6978EBF4}"/>
              </a:ext>
            </a:extLst>
          </p:cNvPr>
          <p:cNvPicPr>
            <a:picLocks noChangeAspect="1"/>
          </p:cNvPicPr>
          <p:nvPr/>
        </p:nvPicPr>
        <p:blipFill rotWithShape="1">
          <a:blip r:embed="rId5"/>
          <a:srcRect b="4476"/>
          <a:stretch/>
        </p:blipFill>
        <p:spPr>
          <a:xfrm>
            <a:off x="978263" y="4507992"/>
            <a:ext cx="4352544" cy="2350008"/>
          </a:xfrm>
          <a:prstGeom prst="rect">
            <a:avLst/>
          </a:prstGeom>
        </p:spPr>
      </p:pic>
      <p:sp>
        <p:nvSpPr>
          <p:cNvPr id="24" name="Rectangle 23">
            <a:extLst>
              <a:ext uri="{FF2B5EF4-FFF2-40B4-BE49-F238E27FC236}">
                <a16:creationId xmlns:a16="http://schemas.microsoft.com/office/drawing/2014/main" id="{FEE79E03-AB02-4A33-9826-C3C3CA97F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46889" y="1517430"/>
            <a:ext cx="3329361" cy="3823136"/>
          </a:xfrm>
          <a:prstGeom prst="rect">
            <a:avLst/>
          </a:prstGeom>
          <a:solidFill>
            <a:schemeClr val="tx1"/>
          </a:solidFill>
          <a:ln w="190500" cap="sq">
            <a:no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giving a presentation&#10;&#10;Description automatically generated with medium confidence">
            <a:extLst>
              <a:ext uri="{FF2B5EF4-FFF2-40B4-BE49-F238E27FC236}">
                <a16:creationId xmlns:a16="http://schemas.microsoft.com/office/drawing/2014/main" id="{4F9BA42C-4ABA-C6F4-0DB9-987594822362}"/>
              </a:ext>
            </a:extLst>
          </p:cNvPr>
          <p:cNvPicPr>
            <a:picLocks noChangeAspect="1"/>
          </p:cNvPicPr>
          <p:nvPr/>
        </p:nvPicPr>
        <p:blipFill rotWithShape="1">
          <a:blip r:embed="rId6"/>
          <a:srcRect l="11289" r="16921" b="4"/>
          <a:stretch/>
        </p:blipFill>
        <p:spPr>
          <a:xfrm>
            <a:off x="20" y="2039110"/>
            <a:ext cx="3547852" cy="2779776"/>
          </a:xfrm>
          <a:prstGeom prst="rect">
            <a:avLst/>
          </a:prstGeom>
        </p:spPr>
      </p:pic>
      <p:sp>
        <p:nvSpPr>
          <p:cNvPr id="3" name="Content Placeholder 2">
            <a:extLst>
              <a:ext uri="{FF2B5EF4-FFF2-40B4-BE49-F238E27FC236}">
                <a16:creationId xmlns:a16="http://schemas.microsoft.com/office/drawing/2014/main" id="{0A49BBE8-2AF4-D1F9-D63A-37FCE035F4CB}"/>
              </a:ext>
            </a:extLst>
          </p:cNvPr>
          <p:cNvSpPr>
            <a:spLocks noGrp="1"/>
          </p:cNvSpPr>
          <p:nvPr>
            <p:ph idx="1"/>
          </p:nvPr>
        </p:nvSpPr>
        <p:spPr>
          <a:xfrm>
            <a:off x="7695835" y="5419940"/>
            <a:ext cx="4496146" cy="1438050"/>
          </a:xfrm>
          <a:solidFill>
            <a:schemeClr val="tx2"/>
          </a:solidFill>
        </p:spPr>
        <p:txBody>
          <a:bodyPr>
            <a:normAutofit lnSpcReduction="10000"/>
          </a:bodyPr>
          <a:lstStyle/>
          <a:p>
            <a:pPr marL="0" indent="0">
              <a:buNone/>
            </a:pPr>
            <a:r>
              <a:rPr lang="en-GB" dirty="0"/>
              <a:t>Name Isaac Alake /</a:t>
            </a:r>
          </a:p>
          <a:p>
            <a:pPr marL="0" indent="0">
              <a:buNone/>
            </a:pPr>
            <a:r>
              <a:rPr lang="en-GB" dirty="0"/>
              <a:t>Student Number 2132943/ </a:t>
            </a:r>
          </a:p>
          <a:p>
            <a:pPr marL="0" indent="0">
              <a:buNone/>
            </a:pPr>
            <a:r>
              <a:rPr lang="en-GB" dirty="0"/>
              <a:t>Tutor name: </a:t>
            </a:r>
            <a:r>
              <a:rPr lang="en-GB" dirty="0" err="1"/>
              <a:t>Muno</a:t>
            </a:r>
            <a:r>
              <a:rPr lang="en-GB" dirty="0"/>
              <a:t> </a:t>
            </a:r>
            <a:r>
              <a:rPr lang="en-GB" dirty="0" err="1"/>
              <a:t>Zuwirai</a:t>
            </a:r>
            <a:endParaRPr lang="en-GB" dirty="0"/>
          </a:p>
          <a:p>
            <a:endParaRPr lang="en-GB" dirty="0"/>
          </a:p>
          <a:p>
            <a:endParaRPr lang="en-GB" dirty="0"/>
          </a:p>
        </p:txBody>
      </p:sp>
    </p:spTree>
    <p:extLst>
      <p:ext uri="{BB962C8B-B14F-4D97-AF65-F5344CB8AC3E}">
        <p14:creationId xmlns:p14="http://schemas.microsoft.com/office/powerpoint/2010/main" val="2654470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3950209" y="5022750"/>
            <a:ext cx="6690948" cy="1377190"/>
          </a:xfrm>
        </p:spPr>
        <p:txBody>
          <a:bodyPr anchor="b">
            <a:noAutofit/>
          </a:bodyPr>
          <a:lstStyle/>
          <a:p>
            <a:pPr algn="l"/>
            <a:r>
              <a:rPr lang="en-US" sz="4000" dirty="0">
                <a:highlight>
                  <a:srgbClr val="808080"/>
                </a:highlight>
              </a:rPr>
              <a:t>Which digital tool is most used by students at UWTSD to collaborate</a:t>
            </a:r>
            <a:r>
              <a:rPr lang="en-US" sz="4800" dirty="0">
                <a:highlight>
                  <a:srgbClr val="808080"/>
                </a:highlight>
              </a:rPr>
              <a:t>? </a:t>
            </a:r>
          </a:p>
        </p:txBody>
      </p:sp>
      <p:pic>
        <p:nvPicPr>
          <p:cNvPr id="8" name="Picture 7">
            <a:extLst>
              <a:ext uri="{FF2B5EF4-FFF2-40B4-BE49-F238E27FC236}">
                <a16:creationId xmlns:a16="http://schemas.microsoft.com/office/drawing/2014/main" id="{A96AD9D1-F0BF-55F8-8204-0CC178964915}"/>
              </a:ext>
            </a:extLst>
          </p:cNvPr>
          <p:cNvPicPr>
            <a:picLocks noChangeAspect="1"/>
          </p:cNvPicPr>
          <p:nvPr/>
        </p:nvPicPr>
        <p:blipFill rotWithShape="1">
          <a:blip r:embed="rId3"/>
          <a:srcRect l="24423" r="34194" b="2"/>
          <a:stretch/>
        </p:blipFill>
        <p:spPr>
          <a:xfrm>
            <a:off x="1" y="819305"/>
            <a:ext cx="3950208" cy="4892040"/>
          </a:xfrm>
          <a:custGeom>
            <a:avLst/>
            <a:gdLst/>
            <a:ahLst/>
            <a:cxnLst/>
            <a:rect l="l" t="t" r="r" b="b"/>
            <a:pathLst>
              <a:path w="3950208" h="4892040">
                <a:moveTo>
                  <a:pt x="9283" y="0"/>
                </a:moveTo>
                <a:lnTo>
                  <a:pt x="3826250" y="0"/>
                </a:lnTo>
                <a:cubicBezTo>
                  <a:pt x="3894710" y="0"/>
                  <a:pt x="3950208" y="55498"/>
                  <a:pt x="3950208" y="123958"/>
                </a:cubicBezTo>
                <a:lnTo>
                  <a:pt x="3950208" y="4768082"/>
                </a:lnTo>
                <a:cubicBezTo>
                  <a:pt x="3950208" y="4836542"/>
                  <a:pt x="3894710" y="4892040"/>
                  <a:pt x="3826250" y="4892040"/>
                </a:cubicBezTo>
                <a:lnTo>
                  <a:pt x="9283" y="4892040"/>
                </a:lnTo>
                <a:cubicBezTo>
                  <a:pt x="4156" y="4892040"/>
                  <a:pt x="0" y="4887884"/>
                  <a:pt x="0" y="4882757"/>
                </a:cubicBezTo>
                <a:lnTo>
                  <a:pt x="0" y="9283"/>
                </a:lnTo>
                <a:cubicBezTo>
                  <a:pt x="0" y="4156"/>
                  <a:pt x="4156" y="0"/>
                  <a:pt x="9283" y="0"/>
                </a:cubicBezTo>
                <a:close/>
              </a:path>
            </a:pathLst>
          </a:custGeom>
        </p:spPr>
      </p:pic>
      <p:pic>
        <p:nvPicPr>
          <p:cNvPr id="7" name="Picture 6">
            <a:extLst>
              <a:ext uri="{FF2B5EF4-FFF2-40B4-BE49-F238E27FC236}">
                <a16:creationId xmlns:a16="http://schemas.microsoft.com/office/drawing/2014/main" id="{D50926C1-4E12-761B-6651-60EBF6B6A6A8}"/>
              </a:ext>
            </a:extLst>
          </p:cNvPr>
          <p:cNvPicPr>
            <a:picLocks noChangeAspect="1"/>
          </p:cNvPicPr>
          <p:nvPr/>
        </p:nvPicPr>
        <p:blipFill rotWithShape="1">
          <a:blip r:embed="rId4"/>
          <a:srcRect r="36548" b="1"/>
          <a:stretch/>
        </p:blipFill>
        <p:spPr>
          <a:xfrm>
            <a:off x="4649197" y="171856"/>
            <a:ext cx="3502215" cy="2793981"/>
          </a:xfrm>
          <a:custGeom>
            <a:avLst/>
            <a:gdLst/>
            <a:ahLst/>
            <a:cxnLst/>
            <a:rect l="l" t="t" r="r" b="b"/>
            <a:pathLst>
              <a:path w="3383280" h="2999232">
                <a:moveTo>
                  <a:pt x="0" y="0"/>
                </a:moveTo>
                <a:lnTo>
                  <a:pt x="3383280" y="0"/>
                </a:lnTo>
                <a:lnTo>
                  <a:pt x="3383280" y="2875934"/>
                </a:lnTo>
                <a:cubicBezTo>
                  <a:pt x="3383280" y="2944030"/>
                  <a:pt x="3328078" y="2999232"/>
                  <a:pt x="3259982" y="2999232"/>
                </a:cubicBezTo>
                <a:lnTo>
                  <a:pt x="123298" y="2999232"/>
                </a:lnTo>
                <a:cubicBezTo>
                  <a:pt x="55202" y="2999232"/>
                  <a:pt x="0" y="2944030"/>
                  <a:pt x="0" y="2875934"/>
                </a:cubicBezTo>
                <a:close/>
              </a:path>
            </a:pathLst>
          </a:custGeom>
        </p:spPr>
      </p:pic>
      <p:pic>
        <p:nvPicPr>
          <p:cNvPr id="5" name="Picture 4">
            <a:extLst>
              <a:ext uri="{FF2B5EF4-FFF2-40B4-BE49-F238E27FC236}">
                <a16:creationId xmlns:a16="http://schemas.microsoft.com/office/drawing/2014/main" id="{F8A1C807-B9AD-4C9B-BF9F-60F03428998E}"/>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l="9479" r="30398" b="2"/>
          <a:stretch/>
        </p:blipFill>
        <p:spPr>
          <a:xfrm>
            <a:off x="8927592" y="819230"/>
            <a:ext cx="3264408" cy="3054096"/>
          </a:xfrm>
          <a:custGeom>
            <a:avLst/>
            <a:gdLst/>
            <a:ahLst/>
            <a:cxnLst/>
            <a:rect l="l" t="t" r="r" b="b"/>
            <a:pathLst>
              <a:path w="3264408" h="3054096">
                <a:moveTo>
                  <a:pt x="87897" y="0"/>
                </a:moveTo>
                <a:lnTo>
                  <a:pt x="3264408" y="0"/>
                </a:lnTo>
                <a:lnTo>
                  <a:pt x="3264408" y="3054096"/>
                </a:lnTo>
                <a:lnTo>
                  <a:pt x="87897" y="3054096"/>
                </a:lnTo>
                <a:cubicBezTo>
                  <a:pt x="39353" y="3054096"/>
                  <a:pt x="0" y="3014743"/>
                  <a:pt x="0" y="2966199"/>
                </a:cubicBezTo>
                <a:lnTo>
                  <a:pt x="0" y="87897"/>
                </a:lnTo>
                <a:cubicBezTo>
                  <a:pt x="0" y="39353"/>
                  <a:pt x="39353" y="0"/>
                  <a:pt x="87897" y="0"/>
                </a:cubicBezTo>
                <a:close/>
              </a:path>
            </a:pathLst>
          </a:custGeom>
        </p:spPr>
      </p:pic>
      <p:pic>
        <p:nvPicPr>
          <p:cNvPr id="9" name="Picture 8">
            <a:extLst>
              <a:ext uri="{FF2B5EF4-FFF2-40B4-BE49-F238E27FC236}">
                <a16:creationId xmlns:a16="http://schemas.microsoft.com/office/drawing/2014/main" id="{4C47F8BF-211B-92B4-5A7A-6589E8144F39}"/>
              </a:ext>
            </a:extLst>
          </p:cNvPr>
          <p:cNvPicPr>
            <a:picLocks noChangeAspect="1"/>
          </p:cNvPicPr>
          <p:nvPr/>
        </p:nvPicPr>
        <p:blipFill>
          <a:blip r:embed="rId6"/>
          <a:stretch>
            <a:fillRect/>
          </a:stretch>
        </p:blipFill>
        <p:spPr>
          <a:xfrm>
            <a:off x="8094428" y="315774"/>
            <a:ext cx="2456206" cy="2369740"/>
          </a:xfrm>
          <a:prstGeom prst="rect">
            <a:avLst/>
          </a:prstGeom>
        </p:spPr>
      </p:pic>
      <p:pic>
        <p:nvPicPr>
          <p:cNvPr id="10" name="Picture 9">
            <a:extLst>
              <a:ext uri="{FF2B5EF4-FFF2-40B4-BE49-F238E27FC236}">
                <a16:creationId xmlns:a16="http://schemas.microsoft.com/office/drawing/2014/main" id="{B37E5997-7766-E780-32E8-CA889C153116}"/>
              </a:ext>
            </a:extLst>
          </p:cNvPr>
          <p:cNvPicPr>
            <a:picLocks noChangeAspect="1"/>
          </p:cNvPicPr>
          <p:nvPr/>
        </p:nvPicPr>
        <p:blipFill>
          <a:blip r:embed="rId7"/>
          <a:stretch>
            <a:fillRect/>
          </a:stretch>
        </p:blipFill>
        <p:spPr>
          <a:xfrm>
            <a:off x="8927591" y="2317836"/>
            <a:ext cx="3066737" cy="1720083"/>
          </a:xfrm>
          <a:prstGeom prst="rect">
            <a:avLst/>
          </a:prstGeom>
        </p:spPr>
      </p:pic>
      <p:pic>
        <p:nvPicPr>
          <p:cNvPr id="11" name="Picture 10">
            <a:extLst>
              <a:ext uri="{FF2B5EF4-FFF2-40B4-BE49-F238E27FC236}">
                <a16:creationId xmlns:a16="http://schemas.microsoft.com/office/drawing/2014/main" id="{08C1ABE0-9D96-9100-EFDD-8C2644A746F0}"/>
              </a:ext>
            </a:extLst>
          </p:cNvPr>
          <p:cNvPicPr>
            <a:picLocks noChangeAspect="1"/>
          </p:cNvPicPr>
          <p:nvPr/>
        </p:nvPicPr>
        <p:blipFill>
          <a:blip r:embed="rId8"/>
          <a:stretch>
            <a:fillRect/>
          </a:stretch>
        </p:blipFill>
        <p:spPr>
          <a:xfrm>
            <a:off x="9928564" y="554434"/>
            <a:ext cx="2230142" cy="1579786"/>
          </a:xfrm>
          <a:prstGeom prst="rect">
            <a:avLst/>
          </a:prstGeom>
        </p:spPr>
      </p:pic>
    </p:spTree>
    <p:extLst>
      <p:ext uri="{BB962C8B-B14F-4D97-AF65-F5344CB8AC3E}">
        <p14:creationId xmlns:p14="http://schemas.microsoft.com/office/powerpoint/2010/main" val="41678842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9AAD7-FAA1-DAF2-9BB6-B785A7F40486}"/>
              </a:ext>
            </a:extLst>
          </p:cNvPr>
          <p:cNvSpPr>
            <a:spLocks noGrp="1"/>
          </p:cNvSpPr>
          <p:nvPr>
            <p:ph type="ctrTitle"/>
          </p:nvPr>
        </p:nvSpPr>
        <p:spPr>
          <a:xfrm>
            <a:off x="1251424" y="624552"/>
            <a:ext cx="9440034" cy="1196297"/>
          </a:xfrm>
        </p:spPr>
        <p:txBody>
          <a:bodyPr>
            <a:normAutofit fontScale="90000"/>
          </a:bodyPr>
          <a:lstStyle/>
          <a:p>
            <a:r>
              <a:rPr lang="en-US" b="1" dirty="0">
                <a:ln w="9525">
                  <a:solidFill>
                    <a:schemeClr val="bg1"/>
                  </a:solidFill>
                  <a:prstDash val="solid"/>
                </a:ln>
                <a:solidFill>
                  <a:schemeClr val="tx1"/>
                </a:solidFill>
                <a:effectLst>
                  <a:outerShdw blurRad="12700" dist="38100" dir="2700000" algn="tl" rotWithShape="0">
                    <a:schemeClr val="bg1">
                      <a:lumMod val="50000"/>
                    </a:schemeClr>
                  </a:outerShdw>
                </a:effectLst>
                <a:highlight>
                  <a:srgbClr val="C0C0C0"/>
                </a:highlight>
              </a:rPr>
              <a:t>Introduction</a:t>
            </a:r>
            <a:b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highlight>
                  <a:srgbClr val="C0C0C0"/>
                </a:highlight>
              </a:rPr>
            </a:br>
            <a:endParaRPr lang="en-GB" dirty="0"/>
          </a:p>
        </p:txBody>
      </p:sp>
      <p:sp>
        <p:nvSpPr>
          <p:cNvPr id="4" name="TextBox 3">
            <a:extLst>
              <a:ext uri="{FF2B5EF4-FFF2-40B4-BE49-F238E27FC236}">
                <a16:creationId xmlns:a16="http://schemas.microsoft.com/office/drawing/2014/main" id="{A679DB26-B186-7A52-B929-431D080E561C}"/>
              </a:ext>
            </a:extLst>
          </p:cNvPr>
          <p:cNvSpPr txBox="1"/>
          <p:nvPr/>
        </p:nvSpPr>
        <p:spPr>
          <a:xfrm>
            <a:off x="419643" y="1397675"/>
            <a:ext cx="6094674" cy="2308324"/>
          </a:xfrm>
          <a:prstGeom prst="rect">
            <a:avLst/>
          </a:prstGeom>
          <a:noFill/>
        </p:spPr>
        <p:txBody>
          <a:bodyPr wrap="square">
            <a:spAutoFit/>
          </a:bodyPr>
          <a:lstStyle/>
          <a:p>
            <a:r>
              <a:rPr lang="en-US" dirty="0"/>
              <a:t>In today's presentation my group will be presenting, the topic of which digital tool is most used by students at UWTSD to collaborate? Students studying at the university of Wales Trinity Saint David shares a clear vision to empower and upskill students learning.  “When all the best apps and features that you need are at your fingertips you become more focused and efficient”(Microsoft, 2022). </a:t>
            </a:r>
            <a:endParaRPr lang="en-GB" dirty="0"/>
          </a:p>
        </p:txBody>
      </p:sp>
      <p:sp>
        <p:nvSpPr>
          <p:cNvPr id="6" name="TextBox 5">
            <a:extLst>
              <a:ext uri="{FF2B5EF4-FFF2-40B4-BE49-F238E27FC236}">
                <a16:creationId xmlns:a16="http://schemas.microsoft.com/office/drawing/2014/main" id="{AC687D43-DEC4-9E2D-A155-444997868A49}"/>
              </a:ext>
            </a:extLst>
          </p:cNvPr>
          <p:cNvSpPr txBox="1"/>
          <p:nvPr/>
        </p:nvSpPr>
        <p:spPr>
          <a:xfrm>
            <a:off x="419643" y="4202123"/>
            <a:ext cx="6094674" cy="2031325"/>
          </a:xfrm>
          <a:prstGeom prst="rect">
            <a:avLst/>
          </a:prstGeom>
          <a:noFill/>
        </p:spPr>
        <p:txBody>
          <a:bodyPr wrap="square">
            <a:spAutoFit/>
          </a:bodyPr>
          <a:lstStyle/>
          <a:p>
            <a:r>
              <a:rPr lang="en-US" dirty="0"/>
              <a:t>In 2020, an agreement between Microsoft and the University of Wales Trinity Saint David aims to ensure students are equipped with the latest digital skills. UWTSD partnering with Microsoft became the first in Wales and one of the three in the UK. This tool has enabled students to build critical non – technical skills such as collaboration, communication, critical thinking and creativity. </a:t>
            </a:r>
            <a:endParaRPr lang="en-GB" dirty="0"/>
          </a:p>
        </p:txBody>
      </p:sp>
      <p:pic>
        <p:nvPicPr>
          <p:cNvPr id="1026" name="Picture 2" descr="Novità Microsoft Teams | Ignite 2020 - ICT Power">
            <a:extLst>
              <a:ext uri="{FF2B5EF4-FFF2-40B4-BE49-F238E27FC236}">
                <a16:creationId xmlns:a16="http://schemas.microsoft.com/office/drawing/2014/main" id="{71B6CA15-5F4E-4678-B9EC-846012921D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07205" y="1586754"/>
            <a:ext cx="5065152" cy="28494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155165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C991B7E-6652-C09E-2EAB-880AEC5C1C96}"/>
              </a:ext>
            </a:extLst>
          </p:cNvPr>
          <p:cNvSpPr txBox="1">
            <a:spLocks/>
          </p:cNvSpPr>
          <p:nvPr/>
        </p:nvSpPr>
        <p:spPr>
          <a:xfrm>
            <a:off x="1932165" y="914401"/>
            <a:ext cx="7844868" cy="675860"/>
          </a:xfrm>
          <a:prstGeom prst="rect">
            <a:avLst/>
          </a:prstGeom>
        </p:spPr>
        <p:txBody>
          <a:bodyPr vert="horz" lIns="91440" tIns="45720" rIns="91440" bIns="45720" rtlCol="0" anchor="ctr">
            <a:normAutofit fontScale="60000" lnSpcReduction="20000"/>
          </a:bodyPr>
          <a:lst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a:lstStyle>
          <a:p>
            <a:r>
              <a:rPr lang="en-US" sz="5400" cap="none" dirty="0">
                <a:ln w="9525">
                  <a:solidFill>
                    <a:schemeClr val="bg1"/>
                  </a:solidFill>
                  <a:prstDash val="solid"/>
                </a:ln>
                <a:effectLst>
                  <a:outerShdw blurRad="12700" dist="38100" dir="2700000" algn="tl" rotWithShape="0">
                    <a:schemeClr val="bg1">
                      <a:lumMod val="50000"/>
                    </a:schemeClr>
                  </a:outerShdw>
                </a:effectLst>
                <a:highlight>
                  <a:srgbClr val="C0C0C0"/>
                </a:highlight>
              </a:rPr>
              <a:t>Rationale</a:t>
            </a:r>
            <a:br>
              <a:rPr lang="en-US" sz="5400" cap="none" dirty="0">
                <a:ln w="9525">
                  <a:solidFill>
                    <a:schemeClr val="bg1"/>
                  </a:solidFill>
                  <a:prstDash val="solid"/>
                </a:ln>
                <a:effectLst>
                  <a:outerShdw blurRad="12700" dist="38100" dir="2700000" algn="tl" rotWithShape="0">
                    <a:schemeClr val="bg1">
                      <a:lumMod val="50000"/>
                    </a:schemeClr>
                  </a:outerShdw>
                </a:effectLst>
                <a:highlight>
                  <a:srgbClr val="C0C0C0"/>
                </a:highlight>
              </a:rPr>
            </a:br>
            <a:endParaRPr lang="en-GB" dirty="0"/>
          </a:p>
        </p:txBody>
      </p:sp>
      <p:sp>
        <p:nvSpPr>
          <p:cNvPr id="2" name="TextBox 1">
            <a:extLst>
              <a:ext uri="{FF2B5EF4-FFF2-40B4-BE49-F238E27FC236}">
                <a16:creationId xmlns:a16="http://schemas.microsoft.com/office/drawing/2014/main" id="{AC0B0835-5B1A-590F-9024-23B59CBD97F1}"/>
              </a:ext>
            </a:extLst>
          </p:cNvPr>
          <p:cNvSpPr txBox="1"/>
          <p:nvPr/>
        </p:nvSpPr>
        <p:spPr>
          <a:xfrm>
            <a:off x="1717479" y="2122999"/>
            <a:ext cx="9072440" cy="2862322"/>
          </a:xfrm>
          <a:prstGeom prst="rect">
            <a:avLst/>
          </a:prstGeom>
          <a:noFill/>
        </p:spPr>
        <p:txBody>
          <a:bodyPr wrap="square" rtlCol="0">
            <a:spAutoFit/>
          </a:bodyPr>
          <a:lstStyle/>
          <a:p>
            <a:r>
              <a:rPr lang="en-GB" dirty="0"/>
              <a:t>Digital technology tools for students is enhancing the experience for students. It includes many apps, software and platforms to support students engagement, communication and collaboration. Digital tools is constantly advancing in technology to provide a more developed learning software, applicants to support students inside and outside the classroom. </a:t>
            </a:r>
          </a:p>
          <a:p>
            <a:endParaRPr lang="en-GB" dirty="0"/>
          </a:p>
          <a:p>
            <a:r>
              <a:rPr lang="en-GB" dirty="0"/>
              <a:t>- The aim of digital tools is to transform education to make it more accessible, collaborative, efficient and effective. Understanding which digital tool is part of the key to support learning and improve efforts that will help determine the best way to achieve your goals. </a:t>
            </a:r>
          </a:p>
        </p:txBody>
      </p:sp>
    </p:spTree>
    <p:extLst>
      <p:ext uri="{BB962C8B-B14F-4D97-AF65-F5344CB8AC3E}">
        <p14:creationId xmlns:p14="http://schemas.microsoft.com/office/powerpoint/2010/main" val="19529564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4489769-4F9F-AA62-2BEA-AA6221E92429}"/>
              </a:ext>
            </a:extLst>
          </p:cNvPr>
          <p:cNvPicPr>
            <a:picLocks noChangeAspect="1"/>
          </p:cNvPicPr>
          <p:nvPr/>
        </p:nvPicPr>
        <p:blipFill rotWithShape="1">
          <a:blip r:embed="rId3"/>
          <a:srcRect b="30"/>
          <a:stretch/>
        </p:blipFill>
        <p:spPr>
          <a:xfrm>
            <a:off x="0" y="0"/>
            <a:ext cx="12192000" cy="6857999"/>
          </a:xfrm>
          <a:prstGeom prst="rect">
            <a:avLst/>
          </a:prstGeom>
        </p:spPr>
      </p:pic>
      <p:sp>
        <p:nvSpPr>
          <p:cNvPr id="8" name="Rectangle 7">
            <a:extLst>
              <a:ext uri="{FF2B5EF4-FFF2-40B4-BE49-F238E27FC236}">
                <a16:creationId xmlns:a16="http://schemas.microsoft.com/office/drawing/2014/main" id="{BD1CAB03-F6A4-4736-85F6-261056424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30"/>
            <a:ext cx="12192000" cy="6858000"/>
          </a:xfrm>
          <a:prstGeom prst="rect">
            <a:avLst/>
          </a:prstGeom>
          <a:gradFill flip="none" rotWithShape="1">
            <a:gsLst>
              <a:gs pos="32000">
                <a:schemeClr val="bg2">
                  <a:lumMod val="75000"/>
                  <a:alpha val="3000"/>
                </a:schemeClr>
              </a:gs>
              <a:gs pos="100000">
                <a:sysClr val="windowText" lastClr="000000">
                  <a:alpha val="70000"/>
                </a:sysClr>
              </a:gs>
            </a:gsLst>
            <a:path path="circle">
              <a:fillToRect l="50000" t="5000" r="50000" b="95000"/>
            </a:path>
            <a:tileRect/>
          </a:gradFill>
          <a:ln w="952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10" name="Rectangle 9">
            <a:extLst>
              <a:ext uri="{FF2B5EF4-FFF2-40B4-BE49-F238E27FC236}">
                <a16:creationId xmlns:a16="http://schemas.microsoft.com/office/drawing/2014/main" id="{3E2321B3-5D47-422E-8DD6-192DA485FF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30000"/>
              <a:duotone>
                <a:prstClr val="black"/>
                <a:schemeClr val="accent3">
                  <a:tint val="45000"/>
                  <a:satMod val="400000"/>
                </a:schemeClr>
              </a:duotone>
            </a:blip>
            <a:srcRect/>
            <a:tile tx="0" ty="0" sx="100000" sy="100000" flip="none" algn="ctr"/>
          </a:blip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5465D0-BA41-3460-B5C5-6620587F7E35}"/>
              </a:ext>
            </a:extLst>
          </p:cNvPr>
          <p:cNvSpPr>
            <a:spLocks noGrp="1"/>
          </p:cNvSpPr>
          <p:nvPr>
            <p:ph type="title"/>
          </p:nvPr>
        </p:nvSpPr>
        <p:spPr>
          <a:xfrm>
            <a:off x="1595269" y="1122363"/>
            <a:ext cx="9001462" cy="2387600"/>
          </a:xfrm>
        </p:spPr>
        <p:txBody>
          <a:bodyPr vert="horz" lIns="91440" tIns="45720" rIns="91440" bIns="45720" rtlCol="0" anchor="b">
            <a:normAutofit/>
          </a:bodyPr>
          <a:lstStyle/>
          <a:p>
            <a:r>
              <a:rPr lang="en-US" sz="4800"/>
              <a:t>questionnaire</a:t>
            </a:r>
          </a:p>
        </p:txBody>
      </p:sp>
    </p:spTree>
    <p:extLst>
      <p:ext uri="{BB962C8B-B14F-4D97-AF65-F5344CB8AC3E}">
        <p14:creationId xmlns:p14="http://schemas.microsoft.com/office/powerpoint/2010/main" val="3608006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F75C9CB-B730-59AD-FB81-2F8D81BC7720}"/>
              </a:ext>
            </a:extLst>
          </p:cNvPr>
          <p:cNvPicPr>
            <a:picLocks noChangeAspect="1"/>
          </p:cNvPicPr>
          <p:nvPr/>
        </p:nvPicPr>
        <p:blipFill rotWithShape="1">
          <a:blip r:embed="rId2"/>
          <a:srcRect l="26413" t="5852" r="28884" b="7138"/>
          <a:stretch/>
        </p:blipFill>
        <p:spPr>
          <a:xfrm>
            <a:off x="1358606" y="235671"/>
            <a:ext cx="9991265" cy="6089716"/>
          </a:xfrm>
          <a:prstGeom prst="rect">
            <a:avLst/>
          </a:prstGeom>
        </p:spPr>
      </p:pic>
    </p:spTree>
    <p:extLst>
      <p:ext uri="{BB962C8B-B14F-4D97-AF65-F5344CB8AC3E}">
        <p14:creationId xmlns:p14="http://schemas.microsoft.com/office/powerpoint/2010/main" val="17182093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B3BEB76-CE1C-473E-2F6F-01CD906163B5}"/>
              </a:ext>
            </a:extLst>
          </p:cNvPr>
          <p:cNvPicPr>
            <a:picLocks noChangeAspect="1"/>
          </p:cNvPicPr>
          <p:nvPr/>
        </p:nvPicPr>
        <p:blipFill rotWithShape="1">
          <a:blip r:embed="rId2"/>
          <a:srcRect l="26270" t="40256" r="23090" b="12900"/>
          <a:stretch/>
        </p:blipFill>
        <p:spPr>
          <a:xfrm>
            <a:off x="1348033" y="622169"/>
            <a:ext cx="9587059" cy="5486400"/>
          </a:xfrm>
          <a:prstGeom prst="rect">
            <a:avLst/>
          </a:prstGeom>
        </p:spPr>
      </p:pic>
    </p:spTree>
    <p:extLst>
      <p:ext uri="{BB962C8B-B14F-4D97-AF65-F5344CB8AC3E}">
        <p14:creationId xmlns:p14="http://schemas.microsoft.com/office/powerpoint/2010/main" val="26857335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B4154BB-D7D0-3BD5-1714-9B477334DCEA}"/>
              </a:ext>
            </a:extLst>
          </p:cNvPr>
          <p:cNvPicPr>
            <a:picLocks noChangeAspect="1"/>
          </p:cNvPicPr>
          <p:nvPr/>
        </p:nvPicPr>
        <p:blipFill rotWithShape="1">
          <a:blip r:embed="rId2"/>
          <a:srcRect l="22841" t="42213" r="25841" b="28170"/>
          <a:stretch/>
        </p:blipFill>
        <p:spPr>
          <a:xfrm>
            <a:off x="2669412" y="1018095"/>
            <a:ext cx="8143132" cy="4827710"/>
          </a:xfrm>
          <a:prstGeom prst="rect">
            <a:avLst/>
          </a:prstGeom>
        </p:spPr>
      </p:pic>
    </p:spTree>
    <p:extLst>
      <p:ext uri="{BB962C8B-B14F-4D97-AF65-F5344CB8AC3E}">
        <p14:creationId xmlns:p14="http://schemas.microsoft.com/office/powerpoint/2010/main" val="14908505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E317E97-55DD-D895-C7F6-A2BF39C0A6EB}"/>
              </a:ext>
            </a:extLst>
          </p:cNvPr>
          <p:cNvPicPr>
            <a:picLocks noChangeAspect="1"/>
          </p:cNvPicPr>
          <p:nvPr/>
        </p:nvPicPr>
        <p:blipFill rotWithShape="1">
          <a:blip r:embed="rId2"/>
          <a:srcRect l="26556" t="28349" r="22493" b="24805"/>
          <a:stretch/>
        </p:blipFill>
        <p:spPr>
          <a:xfrm>
            <a:off x="2271859" y="999241"/>
            <a:ext cx="8822095" cy="4562573"/>
          </a:xfrm>
          <a:prstGeom prst="rect">
            <a:avLst/>
          </a:prstGeom>
        </p:spPr>
      </p:pic>
    </p:spTree>
    <p:extLst>
      <p:ext uri="{BB962C8B-B14F-4D97-AF65-F5344CB8AC3E}">
        <p14:creationId xmlns:p14="http://schemas.microsoft.com/office/powerpoint/2010/main" val="42714011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35884FD-08AB-0962-F850-9C7FBED96D77}"/>
              </a:ext>
            </a:extLst>
          </p:cNvPr>
          <p:cNvPicPr>
            <a:picLocks noChangeAspect="1"/>
          </p:cNvPicPr>
          <p:nvPr/>
        </p:nvPicPr>
        <p:blipFill>
          <a:blip r:embed="rId2"/>
          <a:stretch>
            <a:fillRect/>
          </a:stretch>
        </p:blipFill>
        <p:spPr>
          <a:xfrm>
            <a:off x="1465868" y="824550"/>
            <a:ext cx="9260264" cy="5208899"/>
          </a:xfrm>
          <a:prstGeom prst="rect">
            <a:avLst/>
          </a:prstGeom>
        </p:spPr>
      </p:pic>
    </p:spTree>
    <p:extLst>
      <p:ext uri="{BB962C8B-B14F-4D97-AF65-F5344CB8AC3E}">
        <p14:creationId xmlns:p14="http://schemas.microsoft.com/office/powerpoint/2010/main" val="20448369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81B8BB1-BEFA-0C29-0738-3D45ADA38AF2}"/>
              </a:ext>
            </a:extLst>
          </p:cNvPr>
          <p:cNvPicPr>
            <a:picLocks noChangeAspect="1"/>
          </p:cNvPicPr>
          <p:nvPr/>
        </p:nvPicPr>
        <p:blipFill rotWithShape="1">
          <a:blip r:embed="rId2"/>
          <a:srcRect l="19090" t="11337" r="21809" b="33733"/>
          <a:stretch/>
        </p:blipFill>
        <p:spPr>
          <a:xfrm>
            <a:off x="2194674" y="782424"/>
            <a:ext cx="8312354" cy="4345757"/>
          </a:xfrm>
          <a:prstGeom prst="rect">
            <a:avLst/>
          </a:prstGeom>
        </p:spPr>
      </p:pic>
    </p:spTree>
    <p:extLst>
      <p:ext uri="{BB962C8B-B14F-4D97-AF65-F5344CB8AC3E}">
        <p14:creationId xmlns:p14="http://schemas.microsoft.com/office/powerpoint/2010/main" val="19965291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97948D0-1C39-B397-8525-BCDAAFF58419}"/>
              </a:ext>
            </a:extLst>
          </p:cNvPr>
          <p:cNvPicPr>
            <a:picLocks noChangeAspect="1"/>
          </p:cNvPicPr>
          <p:nvPr/>
        </p:nvPicPr>
        <p:blipFill rotWithShape="1">
          <a:blip r:embed="rId2"/>
          <a:srcRect l="21288" t="10441" r="20184" b="33214"/>
          <a:stretch/>
        </p:blipFill>
        <p:spPr>
          <a:xfrm>
            <a:off x="1055803" y="414779"/>
            <a:ext cx="9084578" cy="5627802"/>
          </a:xfrm>
          <a:prstGeom prst="rect">
            <a:avLst/>
          </a:prstGeom>
        </p:spPr>
      </p:pic>
    </p:spTree>
    <p:extLst>
      <p:ext uri="{BB962C8B-B14F-4D97-AF65-F5344CB8AC3E}">
        <p14:creationId xmlns:p14="http://schemas.microsoft.com/office/powerpoint/2010/main" val="19474120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1124153-776F-2F5D-BCC4-837122A48B0F}"/>
              </a:ext>
            </a:extLst>
          </p:cNvPr>
          <p:cNvPicPr>
            <a:picLocks noChangeAspect="1"/>
          </p:cNvPicPr>
          <p:nvPr/>
        </p:nvPicPr>
        <p:blipFill rotWithShape="1">
          <a:blip r:embed="rId2"/>
          <a:srcRect l="26187" t="34026" r="21402" b="37883"/>
          <a:stretch/>
        </p:blipFill>
        <p:spPr>
          <a:xfrm>
            <a:off x="304800" y="857841"/>
            <a:ext cx="11764652" cy="4637986"/>
          </a:xfrm>
          <a:prstGeom prst="rect">
            <a:avLst/>
          </a:prstGeom>
        </p:spPr>
      </p:pic>
    </p:spTree>
    <p:extLst>
      <p:ext uri="{BB962C8B-B14F-4D97-AF65-F5344CB8AC3E}">
        <p14:creationId xmlns:p14="http://schemas.microsoft.com/office/powerpoint/2010/main" val="8779395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FBCDD12-7321-44A2-8D9C-F607476BB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6A361CA-1532-4F12-B0BC-6B589B21AB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FBC85B9-7342-4648-BBA2-F1BC3F73E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2FE0E2E-40F3-4CFD-A000-EBD8A0BCB5C5}"/>
              </a:ext>
            </a:extLst>
          </p:cNvPr>
          <p:cNvPicPr>
            <a:picLocks noChangeAspect="1"/>
          </p:cNvPicPr>
          <p:nvPr/>
        </p:nvPicPr>
        <p:blipFill rotWithShape="1">
          <a:blip r:embed="rId3"/>
          <a:srcRect l="27085" t="55819" r="17534" b="19671"/>
          <a:stretch/>
        </p:blipFill>
        <p:spPr>
          <a:xfrm>
            <a:off x="1120477" y="2187290"/>
            <a:ext cx="9951041" cy="2477274"/>
          </a:xfrm>
          <a:prstGeom prst="rect">
            <a:avLst/>
          </a:prstGeom>
        </p:spPr>
      </p:pic>
    </p:spTree>
    <p:extLst>
      <p:ext uri="{BB962C8B-B14F-4D97-AF65-F5344CB8AC3E}">
        <p14:creationId xmlns:p14="http://schemas.microsoft.com/office/powerpoint/2010/main" val="1375898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E2BB940-D594-DC6E-9EEB-1574AF6D9A02}"/>
              </a:ext>
            </a:extLst>
          </p:cNvPr>
          <p:cNvPicPr>
            <a:picLocks noChangeAspect="1"/>
          </p:cNvPicPr>
          <p:nvPr/>
        </p:nvPicPr>
        <p:blipFill rotWithShape="1">
          <a:blip r:embed="rId3"/>
          <a:srcRect l="20666" t="49092" r="24964" b="10602"/>
          <a:stretch/>
        </p:blipFill>
        <p:spPr>
          <a:xfrm>
            <a:off x="1100095" y="643466"/>
            <a:ext cx="9904120" cy="5571067"/>
          </a:xfrm>
          <a:prstGeom prst="rect">
            <a:avLst/>
          </a:prstGeom>
          <a:ln w="127000" cap="flat">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Tree>
    <p:extLst>
      <p:ext uri="{BB962C8B-B14F-4D97-AF65-F5344CB8AC3E}">
        <p14:creationId xmlns:p14="http://schemas.microsoft.com/office/powerpoint/2010/main" val="31239546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b="-1"/>
          <a:stretch/>
        </p:blipFill>
        <p:spPr>
          <a:xfrm>
            <a:off x="-34554" y="10"/>
            <a:ext cx="6096000" cy="685799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609600"/>
            <a:ext cx="4538124" cy="970450"/>
          </a:xfrm>
        </p:spPr>
        <p:txBody>
          <a:bodyPr anchor="b">
            <a:normAutofit/>
          </a:bodyPr>
          <a:lstStyle/>
          <a:p>
            <a:pPr algn="l"/>
            <a:r>
              <a:rPr lang="en-US" sz="4000" dirty="0"/>
              <a:t>	</a:t>
            </a:r>
          </a:p>
        </p:txBody>
      </p:sp>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6526043" y="1342835"/>
            <a:ext cx="4403596" cy="4058751"/>
          </a:xfrm>
        </p:spPr>
        <p:txBody>
          <a:bodyPr anchor="t">
            <a:normAutofit/>
          </a:bodyPr>
          <a:lstStyle/>
          <a:p>
            <a:r>
              <a:rPr lang="en-US" sz="2400" b="1" u="sng" dirty="0">
                <a:highlight>
                  <a:srgbClr val="000080"/>
                </a:highlight>
              </a:rPr>
              <a:t>Microsoft Teams  </a:t>
            </a:r>
          </a:p>
          <a:p>
            <a:pPr marL="36900" indent="0">
              <a:buNone/>
            </a:pPr>
            <a:endParaRPr lang="en-US" sz="2400" dirty="0">
              <a:highlight>
                <a:srgbClr val="800000"/>
              </a:highlight>
            </a:endParaRPr>
          </a:p>
        </p:txBody>
      </p:sp>
      <p:pic>
        <p:nvPicPr>
          <p:cNvPr id="5" name="Picture 4">
            <a:extLst>
              <a:ext uri="{FF2B5EF4-FFF2-40B4-BE49-F238E27FC236}">
                <a16:creationId xmlns:a16="http://schemas.microsoft.com/office/drawing/2014/main" id="{C373DB64-18B9-DB45-977E-57DEB2F6A0FF}"/>
              </a:ext>
            </a:extLst>
          </p:cNvPr>
          <p:cNvPicPr>
            <a:picLocks noChangeAspect="1"/>
          </p:cNvPicPr>
          <p:nvPr/>
        </p:nvPicPr>
        <p:blipFill>
          <a:blip r:embed="rId5"/>
          <a:stretch>
            <a:fillRect/>
          </a:stretch>
        </p:blipFill>
        <p:spPr>
          <a:xfrm>
            <a:off x="7864772" y="5178819"/>
            <a:ext cx="3064867" cy="1418953"/>
          </a:xfrm>
          <a:prstGeom prst="rect">
            <a:avLst/>
          </a:prstGeom>
        </p:spPr>
      </p:pic>
      <p:sp>
        <p:nvSpPr>
          <p:cNvPr id="6" name="TextBox 5">
            <a:extLst>
              <a:ext uri="{FF2B5EF4-FFF2-40B4-BE49-F238E27FC236}">
                <a16:creationId xmlns:a16="http://schemas.microsoft.com/office/drawing/2014/main" id="{33E0AB56-42E8-76DF-1196-65C809AABA0D}"/>
              </a:ext>
            </a:extLst>
          </p:cNvPr>
          <p:cNvSpPr txBox="1"/>
          <p:nvPr/>
        </p:nvSpPr>
        <p:spPr>
          <a:xfrm>
            <a:off x="6096000" y="1971059"/>
            <a:ext cx="5970132" cy="3508653"/>
          </a:xfrm>
          <a:prstGeom prst="rect">
            <a:avLst/>
          </a:prstGeom>
          <a:noFill/>
        </p:spPr>
        <p:txBody>
          <a:bodyPr wrap="square" rtlCol="0">
            <a:spAutoFit/>
          </a:bodyPr>
          <a:lstStyle/>
          <a:p>
            <a:r>
              <a:rPr lang="en-US" sz="1400" dirty="0"/>
              <a:t>Microsoft Teams is built for communication and collaboration within a team. Microsoft teams combines video, audio calls, chat, notes and files. All students and staff will be  able to use Microsoft teams making it easier to have direct access to the Office 365 application to plan, SharePoint, stream, run programs and use interactive whiteboard.</a:t>
            </a:r>
          </a:p>
          <a:p>
            <a:endParaRPr lang="en-US" sz="1400" dirty="0"/>
          </a:p>
          <a:p>
            <a:endParaRPr lang="en-US" sz="1400" dirty="0"/>
          </a:p>
          <a:p>
            <a:r>
              <a:rPr lang="en-US" sz="1400" dirty="0"/>
              <a:t> Students in class who are driven to use technology are leading innovative and creating ways to improve their learning not just face-to-face in class. UWTSD students can find that using Microsoft Teams can create, share and exchange ideas whenever they want to keep things moving forward.</a:t>
            </a:r>
          </a:p>
          <a:p>
            <a:endParaRPr lang="en-US" dirty="0"/>
          </a:p>
          <a:p>
            <a:endParaRPr lang="en-US" dirty="0"/>
          </a:p>
          <a:p>
            <a:endParaRPr lang="en-GB" dirty="0"/>
          </a:p>
        </p:txBody>
      </p:sp>
      <p:pic>
        <p:nvPicPr>
          <p:cNvPr id="7" name="Picture 6">
            <a:extLst>
              <a:ext uri="{FF2B5EF4-FFF2-40B4-BE49-F238E27FC236}">
                <a16:creationId xmlns:a16="http://schemas.microsoft.com/office/drawing/2014/main" id="{4CB4B85B-2915-E318-56B5-AB5FF4E823CB}"/>
              </a:ext>
            </a:extLst>
          </p:cNvPr>
          <p:cNvPicPr>
            <a:picLocks noChangeAspect="1"/>
          </p:cNvPicPr>
          <p:nvPr/>
        </p:nvPicPr>
        <p:blipFill>
          <a:blip r:embed="rId6"/>
          <a:stretch>
            <a:fillRect/>
          </a:stretch>
        </p:blipFill>
        <p:spPr>
          <a:xfrm>
            <a:off x="10012618" y="1288112"/>
            <a:ext cx="827854" cy="722085"/>
          </a:xfrm>
          <a:prstGeom prst="rect">
            <a:avLst/>
          </a:prstGeom>
        </p:spPr>
      </p:pic>
      <p:pic>
        <p:nvPicPr>
          <p:cNvPr id="8" name="Picture 7">
            <a:extLst>
              <a:ext uri="{FF2B5EF4-FFF2-40B4-BE49-F238E27FC236}">
                <a16:creationId xmlns:a16="http://schemas.microsoft.com/office/drawing/2014/main" id="{C98E0BEB-B159-E9C3-8606-C1F6BB523493}"/>
              </a:ext>
            </a:extLst>
          </p:cNvPr>
          <p:cNvPicPr>
            <a:picLocks noChangeAspect="1"/>
          </p:cNvPicPr>
          <p:nvPr/>
        </p:nvPicPr>
        <p:blipFill>
          <a:blip r:embed="rId7"/>
          <a:stretch>
            <a:fillRect/>
          </a:stretch>
        </p:blipFill>
        <p:spPr>
          <a:xfrm>
            <a:off x="93283" y="1195617"/>
            <a:ext cx="2199575" cy="1467609"/>
          </a:xfrm>
          <a:prstGeom prst="rect">
            <a:avLst/>
          </a:prstGeom>
        </p:spPr>
      </p:pic>
      <p:sp>
        <p:nvSpPr>
          <p:cNvPr id="15" name="TextBox 14">
            <a:extLst>
              <a:ext uri="{FF2B5EF4-FFF2-40B4-BE49-F238E27FC236}">
                <a16:creationId xmlns:a16="http://schemas.microsoft.com/office/drawing/2014/main" id="{85EE68C1-AC37-4B6A-341D-B9C1A11FD423}"/>
              </a:ext>
            </a:extLst>
          </p:cNvPr>
          <p:cNvSpPr txBox="1"/>
          <p:nvPr/>
        </p:nvSpPr>
        <p:spPr>
          <a:xfrm>
            <a:off x="496035" y="4128387"/>
            <a:ext cx="1582310" cy="369332"/>
          </a:xfrm>
          <a:prstGeom prst="rect">
            <a:avLst/>
          </a:prstGeom>
          <a:noFill/>
        </p:spPr>
        <p:txBody>
          <a:bodyPr wrap="square">
            <a:spAutoFit/>
          </a:bodyPr>
          <a:lstStyle/>
          <a:p>
            <a:r>
              <a:rPr lang="en-US" sz="1800" b="1" u="sng" dirty="0">
                <a:highlight>
                  <a:srgbClr val="000080"/>
                </a:highlight>
              </a:rPr>
              <a:t>One drive   </a:t>
            </a:r>
          </a:p>
        </p:txBody>
      </p:sp>
      <p:sp>
        <p:nvSpPr>
          <p:cNvPr id="17" name="TextBox 16">
            <a:extLst>
              <a:ext uri="{FF2B5EF4-FFF2-40B4-BE49-F238E27FC236}">
                <a16:creationId xmlns:a16="http://schemas.microsoft.com/office/drawing/2014/main" id="{CE32E3B4-A8F0-EAB9-3393-98DEB311F448}"/>
              </a:ext>
            </a:extLst>
          </p:cNvPr>
          <p:cNvSpPr txBox="1"/>
          <p:nvPr/>
        </p:nvSpPr>
        <p:spPr>
          <a:xfrm>
            <a:off x="3342771" y="920555"/>
            <a:ext cx="1982687" cy="369332"/>
          </a:xfrm>
          <a:prstGeom prst="rect">
            <a:avLst/>
          </a:prstGeom>
          <a:noFill/>
        </p:spPr>
        <p:txBody>
          <a:bodyPr wrap="square">
            <a:spAutoFit/>
          </a:bodyPr>
          <a:lstStyle/>
          <a:p>
            <a:r>
              <a:rPr lang="en-US" b="1" u="sng" dirty="0">
                <a:highlight>
                  <a:srgbClr val="000080"/>
                </a:highlight>
              </a:rPr>
              <a:t>Office 365</a:t>
            </a:r>
            <a:r>
              <a:rPr lang="en-US" sz="1800" b="1" u="sng" dirty="0">
                <a:highlight>
                  <a:srgbClr val="000080"/>
                </a:highlight>
              </a:rPr>
              <a:t>  </a:t>
            </a:r>
          </a:p>
        </p:txBody>
      </p:sp>
      <p:sp>
        <p:nvSpPr>
          <p:cNvPr id="19" name="TextBox 18">
            <a:extLst>
              <a:ext uri="{FF2B5EF4-FFF2-40B4-BE49-F238E27FC236}">
                <a16:creationId xmlns:a16="http://schemas.microsoft.com/office/drawing/2014/main" id="{39B61822-106A-3814-51A4-E270E5781FEC}"/>
              </a:ext>
            </a:extLst>
          </p:cNvPr>
          <p:cNvSpPr txBox="1"/>
          <p:nvPr/>
        </p:nvSpPr>
        <p:spPr>
          <a:xfrm>
            <a:off x="2319077" y="1580050"/>
            <a:ext cx="3580900" cy="2246769"/>
          </a:xfrm>
          <a:prstGeom prst="rect">
            <a:avLst/>
          </a:prstGeom>
          <a:solidFill>
            <a:schemeClr val="bg1">
              <a:lumMod val="85000"/>
              <a:lumOff val="15000"/>
            </a:schemeClr>
          </a:solidFill>
        </p:spPr>
        <p:txBody>
          <a:bodyPr wrap="square">
            <a:spAutoFit/>
          </a:bodyPr>
          <a:lstStyle/>
          <a:p>
            <a:r>
              <a:rPr lang="en-GB" sz="1400" dirty="0"/>
              <a:t>All students, staff and Postgraduates at UWTSD are entitled to university 365 email account. This tool is used by the official university communication by email to staff and students to their university email account. </a:t>
            </a:r>
          </a:p>
          <a:p>
            <a:endParaRPr lang="en-GB" sz="1400" dirty="0"/>
          </a:p>
          <a:p>
            <a:r>
              <a:rPr lang="en-GB" sz="1400" dirty="0"/>
              <a:t>Microsoft is a digital tool used by students to share files to collaborate on attachments. </a:t>
            </a:r>
          </a:p>
        </p:txBody>
      </p:sp>
      <p:sp>
        <p:nvSpPr>
          <p:cNvPr id="12" name="TextBox 11">
            <a:extLst>
              <a:ext uri="{FF2B5EF4-FFF2-40B4-BE49-F238E27FC236}">
                <a16:creationId xmlns:a16="http://schemas.microsoft.com/office/drawing/2014/main" id="{96286934-133C-CDD3-4494-5FCE732BDD31}"/>
              </a:ext>
            </a:extLst>
          </p:cNvPr>
          <p:cNvSpPr txBox="1"/>
          <p:nvPr/>
        </p:nvSpPr>
        <p:spPr>
          <a:xfrm>
            <a:off x="93283" y="4619134"/>
            <a:ext cx="4780515" cy="1446550"/>
          </a:xfrm>
          <a:prstGeom prst="rect">
            <a:avLst/>
          </a:prstGeom>
          <a:solidFill>
            <a:schemeClr val="bg1">
              <a:lumMod val="85000"/>
              <a:lumOff val="15000"/>
            </a:schemeClr>
          </a:solidFill>
        </p:spPr>
        <p:txBody>
          <a:bodyPr wrap="square" rtlCol="0">
            <a:spAutoFit/>
          </a:bodyPr>
          <a:lstStyle/>
          <a:p>
            <a:r>
              <a:rPr lang="en-GB" sz="1400" dirty="0"/>
              <a:t>One Drive, you can share documents, spreadsheets, or presentations with individuals or large groups of people. In your one Drive folder, students can create and share it with their classmates making the tool easily accessible online. </a:t>
            </a:r>
          </a:p>
          <a:p>
            <a:endParaRPr lang="en-GB" dirty="0"/>
          </a:p>
        </p:txBody>
      </p:sp>
      <p:sp>
        <p:nvSpPr>
          <p:cNvPr id="16" name="Rectangle 15">
            <a:extLst>
              <a:ext uri="{FF2B5EF4-FFF2-40B4-BE49-F238E27FC236}">
                <a16:creationId xmlns:a16="http://schemas.microsoft.com/office/drawing/2014/main" id="{2292DAAD-6ECE-67BE-94D1-004637F14687}"/>
              </a:ext>
            </a:extLst>
          </p:cNvPr>
          <p:cNvSpPr/>
          <p:nvPr/>
        </p:nvSpPr>
        <p:spPr>
          <a:xfrm>
            <a:off x="816073" y="32701"/>
            <a:ext cx="10662699" cy="1077218"/>
          </a:xfrm>
          <a:prstGeom prst="rect">
            <a:avLst/>
          </a:prstGeom>
          <a:noFill/>
        </p:spPr>
        <p:txBody>
          <a:bodyPr wrap="square" lIns="91440" tIns="45720" rIns="91440" bIns="45720">
            <a:spAutoFit/>
          </a:bodyPr>
          <a:lstStyle/>
          <a:p>
            <a:pPr algn="ctr"/>
            <a:r>
              <a:rPr lang="en-GB" sz="32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highlight>
                  <a:srgbClr val="808080"/>
                </a:highlight>
              </a:rPr>
              <a:t>How, Who </a:t>
            </a:r>
            <a:r>
              <a:rPr lang="en-GB" sz="3200" b="1" dirty="0">
                <a:ln w="9525">
                  <a:solidFill>
                    <a:schemeClr val="bg1"/>
                  </a:solidFill>
                  <a:prstDash val="solid"/>
                </a:ln>
                <a:effectLst>
                  <a:outerShdw blurRad="12700" dist="38100" dir="2700000" algn="tl" rotWithShape="0">
                    <a:schemeClr val="bg1">
                      <a:lumMod val="50000"/>
                    </a:schemeClr>
                  </a:outerShdw>
                </a:effectLst>
                <a:highlight>
                  <a:srgbClr val="808080"/>
                </a:highlight>
              </a:rPr>
              <a:t>and </a:t>
            </a:r>
            <a:r>
              <a:rPr lang="en-GB" sz="32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highlight>
                  <a:srgbClr val="808080"/>
                </a:highlight>
              </a:rPr>
              <a:t>Why are these tools used by students at UWTSD?</a:t>
            </a:r>
          </a:p>
        </p:txBody>
      </p:sp>
    </p:spTree>
    <p:extLst>
      <p:ext uri="{BB962C8B-B14F-4D97-AF65-F5344CB8AC3E}">
        <p14:creationId xmlns:p14="http://schemas.microsoft.com/office/powerpoint/2010/main" val="32202356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9"/>
                                        </p:tgtEl>
                                        <p:attrNameLst>
                                          <p:attrName>style.visibility</p:attrName>
                                        </p:attrNameLst>
                                      </p:cBhvr>
                                      <p:to>
                                        <p:strVal val="visible"/>
                                      </p:to>
                                    </p:set>
                                    <p:anim calcmode="lin" valueType="num">
                                      <p:cBhvr additive="base">
                                        <p:cTn id="12" dur="500" fill="hold"/>
                                        <p:tgtEl>
                                          <p:spTgt spid="19"/>
                                        </p:tgtEl>
                                        <p:attrNameLst>
                                          <p:attrName>ppt_x</p:attrName>
                                        </p:attrNameLst>
                                      </p:cBhvr>
                                      <p:tavLst>
                                        <p:tav tm="0">
                                          <p:val>
                                            <p:strVal val="#ppt_x"/>
                                          </p:val>
                                        </p:tav>
                                        <p:tav tm="100000">
                                          <p:val>
                                            <p:strVal val="#ppt_x"/>
                                          </p:val>
                                        </p:tav>
                                      </p:tavLst>
                                    </p:anim>
                                    <p:anim calcmode="lin" valueType="num">
                                      <p:cBhvr additive="base">
                                        <p:cTn id="13"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wipe(down)">
                                      <p:cBhvr>
                                        <p:cTn id="18" dur="500"/>
                                        <p:tgtEl>
                                          <p:spTgt spid="15"/>
                                        </p:tgtEl>
                                      </p:cBhvr>
                                    </p:animEffect>
                                  </p:childTnLst>
                                </p:cTn>
                              </p:par>
                            </p:childTnLst>
                          </p:cTn>
                        </p:par>
                      </p:childTnLst>
                    </p:cTn>
                  </p:par>
                  <p:par>
                    <p:cTn id="19" fill="hold">
                      <p:stCondLst>
                        <p:cond delay="indefinite"/>
                      </p:stCondLst>
                      <p:childTnLst>
                        <p:par>
                          <p:cTn id="20" fill="hold">
                            <p:stCondLst>
                              <p:cond delay="0"/>
                            </p:stCondLst>
                            <p:childTnLst>
                              <p:par>
                                <p:cTn id="21" presetID="21" presetClass="entr" presetSubtype="1"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wheel(1)">
                                      <p:cBhvr>
                                        <p:cTn id="23"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9" grpId="0" animBg="1"/>
      <p:bldP spid="1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A89F2-394E-41C8-D0BA-D8E5E7432E4B}"/>
              </a:ext>
            </a:extLst>
          </p:cNvPr>
          <p:cNvSpPr>
            <a:spLocks noGrp="1"/>
          </p:cNvSpPr>
          <p:nvPr>
            <p:ph type="title"/>
          </p:nvPr>
        </p:nvSpPr>
        <p:spPr>
          <a:xfrm>
            <a:off x="897892" y="0"/>
            <a:ext cx="10551986" cy="1799645"/>
          </a:xfrm>
        </p:spPr>
        <p:txBody>
          <a:bodyPr/>
          <a:lstStyle/>
          <a:p>
            <a:r>
              <a:rPr lang="en-US" sz="3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highlight>
                  <a:srgbClr val="C0C0C0"/>
                </a:highlight>
              </a:rPr>
              <a:t>Which digital tool is most used by students at UWTSD to collaborate?</a:t>
            </a:r>
            <a:endParaRPr lang="en-GB" dirty="0"/>
          </a:p>
        </p:txBody>
      </p:sp>
      <p:sp>
        <p:nvSpPr>
          <p:cNvPr id="4" name="TextBox 3">
            <a:extLst>
              <a:ext uri="{FF2B5EF4-FFF2-40B4-BE49-F238E27FC236}">
                <a16:creationId xmlns:a16="http://schemas.microsoft.com/office/drawing/2014/main" id="{85CF947F-840B-541C-021C-C92CAE249F44}"/>
              </a:ext>
            </a:extLst>
          </p:cNvPr>
          <p:cNvSpPr txBox="1"/>
          <p:nvPr/>
        </p:nvSpPr>
        <p:spPr>
          <a:xfrm>
            <a:off x="897892" y="2016490"/>
            <a:ext cx="1524662" cy="369332"/>
          </a:xfrm>
          <a:prstGeom prst="rect">
            <a:avLst/>
          </a:prstGeom>
          <a:noFill/>
        </p:spPr>
        <p:txBody>
          <a:bodyPr wrap="square">
            <a:spAutoFit/>
          </a:bodyPr>
          <a:lstStyle/>
          <a:p>
            <a:r>
              <a:rPr lang="en-US" b="1" u="sng" dirty="0">
                <a:highlight>
                  <a:srgbClr val="000080"/>
                </a:highlight>
              </a:rPr>
              <a:t>PowerPoint</a:t>
            </a:r>
            <a:r>
              <a:rPr lang="en-US" sz="1800" b="1" u="sng" dirty="0">
                <a:highlight>
                  <a:srgbClr val="000080"/>
                </a:highlight>
              </a:rPr>
              <a:t>  </a:t>
            </a:r>
          </a:p>
        </p:txBody>
      </p:sp>
      <p:sp>
        <p:nvSpPr>
          <p:cNvPr id="11" name="TextBox 10">
            <a:extLst>
              <a:ext uri="{FF2B5EF4-FFF2-40B4-BE49-F238E27FC236}">
                <a16:creationId xmlns:a16="http://schemas.microsoft.com/office/drawing/2014/main" id="{38E3DD8D-5C29-6725-DFF1-52A4AA06A331}"/>
              </a:ext>
            </a:extLst>
          </p:cNvPr>
          <p:cNvSpPr txBox="1"/>
          <p:nvPr/>
        </p:nvSpPr>
        <p:spPr>
          <a:xfrm>
            <a:off x="5255814" y="4562544"/>
            <a:ext cx="1524662" cy="369332"/>
          </a:xfrm>
          <a:prstGeom prst="rect">
            <a:avLst/>
          </a:prstGeom>
          <a:noFill/>
        </p:spPr>
        <p:txBody>
          <a:bodyPr wrap="square">
            <a:spAutoFit/>
          </a:bodyPr>
          <a:lstStyle/>
          <a:p>
            <a:r>
              <a:rPr lang="en-US" sz="1800" b="1" u="sng" dirty="0">
                <a:highlight>
                  <a:srgbClr val="000080"/>
                </a:highlight>
              </a:rPr>
              <a:t>Facebook  </a:t>
            </a:r>
          </a:p>
        </p:txBody>
      </p:sp>
      <p:sp>
        <p:nvSpPr>
          <p:cNvPr id="14" name="TextBox 13">
            <a:extLst>
              <a:ext uri="{FF2B5EF4-FFF2-40B4-BE49-F238E27FC236}">
                <a16:creationId xmlns:a16="http://schemas.microsoft.com/office/drawing/2014/main" id="{B988EC54-3CB5-FDF3-1746-6157C0F27724}"/>
              </a:ext>
            </a:extLst>
          </p:cNvPr>
          <p:cNvSpPr txBox="1"/>
          <p:nvPr/>
        </p:nvSpPr>
        <p:spPr>
          <a:xfrm>
            <a:off x="8026511" y="2100152"/>
            <a:ext cx="1858617" cy="369332"/>
          </a:xfrm>
          <a:prstGeom prst="rect">
            <a:avLst/>
          </a:prstGeom>
          <a:noFill/>
        </p:spPr>
        <p:txBody>
          <a:bodyPr wrap="square">
            <a:spAutoFit/>
          </a:bodyPr>
          <a:lstStyle/>
          <a:p>
            <a:r>
              <a:rPr lang="en-US" sz="1800" b="1" u="sng" dirty="0">
                <a:highlight>
                  <a:srgbClr val="000080"/>
                </a:highlight>
              </a:rPr>
              <a:t>WhatsApp</a:t>
            </a:r>
          </a:p>
        </p:txBody>
      </p:sp>
      <p:sp>
        <p:nvSpPr>
          <p:cNvPr id="15" name="TextBox 14">
            <a:extLst>
              <a:ext uri="{FF2B5EF4-FFF2-40B4-BE49-F238E27FC236}">
                <a16:creationId xmlns:a16="http://schemas.microsoft.com/office/drawing/2014/main" id="{03246A55-916B-FBB4-56AB-6CBDB7AAB485}"/>
              </a:ext>
            </a:extLst>
          </p:cNvPr>
          <p:cNvSpPr txBox="1"/>
          <p:nvPr/>
        </p:nvSpPr>
        <p:spPr>
          <a:xfrm>
            <a:off x="262394" y="2385822"/>
            <a:ext cx="4802588" cy="1384995"/>
          </a:xfrm>
          <a:prstGeom prst="rect">
            <a:avLst/>
          </a:prstGeom>
          <a:solidFill>
            <a:schemeClr val="bg1">
              <a:lumMod val="85000"/>
              <a:lumOff val="15000"/>
            </a:schemeClr>
          </a:solidFill>
        </p:spPr>
        <p:txBody>
          <a:bodyPr wrap="square" rtlCol="0">
            <a:spAutoFit/>
          </a:bodyPr>
          <a:lstStyle/>
          <a:p>
            <a:r>
              <a:rPr lang="en-GB" sz="1400" dirty="0"/>
              <a:t>PowerPoint is a Microsoft  software that is one of the first and still one of the most famous and widely used tool.  This tool is mainly aimed for schools and businesses. PowerPoint allows students to share their presentation live as well as digitally online; giving students a way to communicate and work through in their own time. </a:t>
            </a:r>
          </a:p>
        </p:txBody>
      </p:sp>
      <p:sp>
        <p:nvSpPr>
          <p:cNvPr id="3" name="TextBox 2">
            <a:extLst>
              <a:ext uri="{FF2B5EF4-FFF2-40B4-BE49-F238E27FC236}">
                <a16:creationId xmlns:a16="http://schemas.microsoft.com/office/drawing/2014/main" id="{FE01A352-8DC6-6FF2-18DD-3B7D9470B218}"/>
              </a:ext>
            </a:extLst>
          </p:cNvPr>
          <p:cNvSpPr txBox="1"/>
          <p:nvPr/>
        </p:nvSpPr>
        <p:spPr>
          <a:xfrm>
            <a:off x="6292134" y="2469484"/>
            <a:ext cx="4864540" cy="1600438"/>
          </a:xfrm>
          <a:prstGeom prst="rect">
            <a:avLst/>
          </a:prstGeom>
          <a:solidFill>
            <a:schemeClr val="bg1">
              <a:lumMod val="85000"/>
              <a:lumOff val="15000"/>
            </a:schemeClr>
          </a:solidFill>
        </p:spPr>
        <p:txBody>
          <a:bodyPr wrap="square" rtlCol="0">
            <a:spAutoFit/>
          </a:bodyPr>
          <a:lstStyle/>
          <a:p>
            <a:r>
              <a:rPr lang="en-GB" sz="1400" dirty="0"/>
              <a:t>The use of WhatsApp enables students to connect and interact. Currently students in school can use WhatsApp to communicate instantly in the same way as text messaging. The benefits of WhatsApp for students supports free voice and video calls so teachers and students can stay in touch. Teachers can send notification, about exams, homework's and due dates. </a:t>
            </a:r>
          </a:p>
        </p:txBody>
      </p:sp>
      <p:sp>
        <p:nvSpPr>
          <p:cNvPr id="5" name="TextBox 4">
            <a:extLst>
              <a:ext uri="{FF2B5EF4-FFF2-40B4-BE49-F238E27FC236}">
                <a16:creationId xmlns:a16="http://schemas.microsoft.com/office/drawing/2014/main" id="{7890F6C6-288D-5B89-7CE8-CD1EB41BC626}"/>
              </a:ext>
            </a:extLst>
          </p:cNvPr>
          <p:cNvSpPr txBox="1"/>
          <p:nvPr/>
        </p:nvSpPr>
        <p:spPr>
          <a:xfrm>
            <a:off x="3912704" y="4931876"/>
            <a:ext cx="4023360" cy="1169551"/>
          </a:xfrm>
          <a:prstGeom prst="rect">
            <a:avLst/>
          </a:prstGeom>
          <a:solidFill>
            <a:schemeClr val="bg1">
              <a:lumMod val="85000"/>
              <a:lumOff val="15000"/>
            </a:schemeClr>
          </a:solidFill>
        </p:spPr>
        <p:txBody>
          <a:bodyPr wrap="square" rtlCol="0">
            <a:spAutoFit/>
          </a:bodyPr>
          <a:lstStyle/>
          <a:p>
            <a:r>
              <a:rPr lang="en-GB" sz="1400" dirty="0"/>
              <a:t>Facebook can connect students with shared interaction allowing UWTSD students to discuss the course contents anytime they need. Students uses Facebook to post  questions, discuss with peers and share information. </a:t>
            </a:r>
          </a:p>
        </p:txBody>
      </p:sp>
    </p:spTree>
    <p:extLst>
      <p:ext uri="{BB962C8B-B14F-4D97-AF65-F5344CB8AC3E}">
        <p14:creationId xmlns:p14="http://schemas.microsoft.com/office/powerpoint/2010/main" val="18482792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466331F-1B10-7706-F8AC-15FA4BBF67C9}"/>
              </a:ext>
            </a:extLst>
          </p:cNvPr>
          <p:cNvSpPr txBox="1"/>
          <p:nvPr/>
        </p:nvSpPr>
        <p:spPr>
          <a:xfrm>
            <a:off x="1552492" y="2574191"/>
            <a:ext cx="2184620" cy="369332"/>
          </a:xfrm>
          <a:prstGeom prst="rect">
            <a:avLst/>
          </a:prstGeom>
          <a:noFill/>
        </p:spPr>
        <p:txBody>
          <a:bodyPr wrap="square">
            <a:spAutoFit/>
          </a:bodyPr>
          <a:lstStyle/>
          <a:p>
            <a:r>
              <a:rPr lang="en-US" sz="1800" b="1" u="sng" dirty="0">
                <a:highlight>
                  <a:srgbClr val="000080"/>
                </a:highlight>
              </a:rPr>
              <a:t>Google scholar  </a:t>
            </a:r>
          </a:p>
        </p:txBody>
      </p:sp>
      <p:sp>
        <p:nvSpPr>
          <p:cNvPr id="4" name="TextBox 3">
            <a:extLst>
              <a:ext uri="{FF2B5EF4-FFF2-40B4-BE49-F238E27FC236}">
                <a16:creationId xmlns:a16="http://schemas.microsoft.com/office/drawing/2014/main" id="{11748846-7478-CF23-85D5-709AB9447C5F}"/>
              </a:ext>
            </a:extLst>
          </p:cNvPr>
          <p:cNvSpPr txBox="1"/>
          <p:nvPr/>
        </p:nvSpPr>
        <p:spPr>
          <a:xfrm>
            <a:off x="8621204" y="2758857"/>
            <a:ext cx="1524662" cy="369332"/>
          </a:xfrm>
          <a:prstGeom prst="rect">
            <a:avLst/>
          </a:prstGeom>
          <a:noFill/>
        </p:spPr>
        <p:txBody>
          <a:bodyPr wrap="square">
            <a:spAutoFit/>
          </a:bodyPr>
          <a:lstStyle/>
          <a:p>
            <a:r>
              <a:rPr lang="en-US" sz="1800" b="1" u="sng" dirty="0">
                <a:highlight>
                  <a:srgbClr val="000080"/>
                </a:highlight>
              </a:rPr>
              <a:t>Twitter  </a:t>
            </a:r>
          </a:p>
        </p:txBody>
      </p:sp>
      <p:sp>
        <p:nvSpPr>
          <p:cNvPr id="5" name="Title 1">
            <a:extLst>
              <a:ext uri="{FF2B5EF4-FFF2-40B4-BE49-F238E27FC236}">
                <a16:creationId xmlns:a16="http://schemas.microsoft.com/office/drawing/2014/main" id="{49143926-63E9-B781-B224-E5376BEA4A73}"/>
              </a:ext>
            </a:extLst>
          </p:cNvPr>
          <p:cNvSpPr>
            <a:spLocks noGrp="1"/>
          </p:cNvSpPr>
          <p:nvPr>
            <p:ph type="title"/>
          </p:nvPr>
        </p:nvSpPr>
        <p:spPr>
          <a:xfrm>
            <a:off x="914400" y="609600"/>
            <a:ext cx="10353675" cy="1325563"/>
          </a:xfrm>
        </p:spPr>
        <p:txBody>
          <a:bodyPr/>
          <a:lstStyle/>
          <a:p>
            <a:r>
              <a:rPr lang="en-US" sz="3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highlight>
                  <a:srgbClr val="C0C0C0"/>
                </a:highlight>
              </a:rPr>
              <a:t>Which digital tool is most used by students at UWTSD to collaborate?</a:t>
            </a:r>
            <a:endParaRPr lang="en-GB" dirty="0"/>
          </a:p>
        </p:txBody>
      </p:sp>
      <p:sp>
        <p:nvSpPr>
          <p:cNvPr id="6" name="TextBox 5">
            <a:extLst>
              <a:ext uri="{FF2B5EF4-FFF2-40B4-BE49-F238E27FC236}">
                <a16:creationId xmlns:a16="http://schemas.microsoft.com/office/drawing/2014/main" id="{5985B7A1-9747-79ED-7B00-35C0026536B2}"/>
              </a:ext>
            </a:extLst>
          </p:cNvPr>
          <p:cNvSpPr txBox="1"/>
          <p:nvPr/>
        </p:nvSpPr>
        <p:spPr>
          <a:xfrm>
            <a:off x="413468" y="2984550"/>
            <a:ext cx="5650727" cy="1569660"/>
          </a:xfrm>
          <a:prstGeom prst="rect">
            <a:avLst/>
          </a:prstGeom>
          <a:solidFill>
            <a:schemeClr val="bg1">
              <a:lumMod val="85000"/>
              <a:lumOff val="15000"/>
            </a:schemeClr>
          </a:solidFill>
        </p:spPr>
        <p:txBody>
          <a:bodyPr wrap="square" rtlCol="0">
            <a:spAutoFit/>
          </a:bodyPr>
          <a:lstStyle/>
          <a:p>
            <a:r>
              <a:rPr lang="en-GB" sz="1600" dirty="0"/>
              <a:t>Google scholar is accessible to everyone as it is free to use as a search tool. The search engine searches across a wide variety of research studies, articles, news, abstract, court opinions and peer reviewed  articles. Teachers and students can use Google scholar to find credible resources and for reports, essays, papers and other assignments. </a:t>
            </a:r>
          </a:p>
        </p:txBody>
      </p:sp>
      <p:sp>
        <p:nvSpPr>
          <p:cNvPr id="7" name="TextBox 6">
            <a:extLst>
              <a:ext uri="{FF2B5EF4-FFF2-40B4-BE49-F238E27FC236}">
                <a16:creationId xmlns:a16="http://schemas.microsoft.com/office/drawing/2014/main" id="{1E63B26D-5CA0-3149-B8D9-C7BE59BE3AE6}"/>
              </a:ext>
            </a:extLst>
          </p:cNvPr>
          <p:cNvSpPr txBox="1"/>
          <p:nvPr/>
        </p:nvSpPr>
        <p:spPr>
          <a:xfrm>
            <a:off x="7148222" y="3107661"/>
            <a:ext cx="4630310" cy="1323439"/>
          </a:xfrm>
          <a:prstGeom prst="rect">
            <a:avLst/>
          </a:prstGeom>
          <a:solidFill>
            <a:schemeClr val="bg1">
              <a:lumMod val="85000"/>
              <a:lumOff val="15000"/>
            </a:schemeClr>
          </a:solidFill>
        </p:spPr>
        <p:txBody>
          <a:bodyPr wrap="square" rtlCol="0">
            <a:spAutoFit/>
          </a:bodyPr>
          <a:lstStyle/>
          <a:p>
            <a:r>
              <a:rPr lang="en-GB" sz="1600" dirty="0"/>
              <a:t>Twitter can be utilized as a research tool by having students to search bar. Using Twitter is a tool for communication to gain information and engage with others to share insights about specific topics. </a:t>
            </a:r>
          </a:p>
        </p:txBody>
      </p:sp>
    </p:spTree>
    <p:extLst>
      <p:ext uri="{BB962C8B-B14F-4D97-AF65-F5344CB8AC3E}">
        <p14:creationId xmlns:p14="http://schemas.microsoft.com/office/powerpoint/2010/main" val="31753412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7688081-8C71-5F23-24E1-FFF842A519CF}"/>
              </a:ext>
            </a:extLst>
          </p:cNvPr>
          <p:cNvPicPr>
            <a:picLocks noChangeAspect="1"/>
          </p:cNvPicPr>
          <p:nvPr/>
        </p:nvPicPr>
        <p:blipFill rotWithShape="1">
          <a:blip r:embed="rId3">
            <a:alphaModFix amt="35000"/>
          </a:blip>
          <a:srcRect b="30"/>
          <a:stretch/>
        </p:blipFill>
        <p:spPr>
          <a:xfrm>
            <a:off x="0" y="1714"/>
            <a:ext cx="12192000" cy="6854572"/>
          </a:xfrm>
          <a:prstGeom prst="rect">
            <a:avLst/>
          </a:prstGeom>
        </p:spPr>
      </p:pic>
      <p:sp>
        <p:nvSpPr>
          <p:cNvPr id="18" name="Rectangle 15">
            <a:extLst>
              <a:ext uri="{FF2B5EF4-FFF2-40B4-BE49-F238E27FC236}">
                <a16:creationId xmlns:a16="http://schemas.microsoft.com/office/drawing/2014/main" id="{4DE0D6BE-330A-422D-9BD9-1E18F73C6E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32000">
                <a:schemeClr val="bg2">
                  <a:lumMod val="75000"/>
                  <a:alpha val="3000"/>
                </a:schemeClr>
              </a:gs>
              <a:gs pos="100000">
                <a:sysClr val="windowText" lastClr="000000">
                  <a:alpha val="70000"/>
                </a:sysClr>
              </a:gs>
            </a:gsLst>
            <a:path path="circle">
              <a:fillToRect l="50000" t="5000" r="50000" b="95000"/>
            </a:path>
            <a:tileRect/>
          </a:gradFill>
          <a:ln w="952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4" name="Rectangle 3">
            <a:extLst>
              <a:ext uri="{FF2B5EF4-FFF2-40B4-BE49-F238E27FC236}">
                <a16:creationId xmlns:a16="http://schemas.microsoft.com/office/drawing/2014/main" id="{0F7FBA5A-FA12-58A3-37FA-BF5CC622E249}"/>
              </a:ext>
            </a:extLst>
          </p:cNvPr>
          <p:cNvSpPr/>
          <p:nvPr/>
        </p:nvSpPr>
        <p:spPr>
          <a:xfrm>
            <a:off x="913795" y="609600"/>
            <a:ext cx="10353761" cy="1326321"/>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3400" b="1" cap="all" spc="0">
                <a:ln>
                  <a:solidFill>
                    <a:schemeClr val="bg1">
                      <a:lumMod val="75000"/>
                      <a:lumOff val="25000"/>
                      <a:alpha val="10000"/>
                    </a:schemeClr>
                  </a:solidFill>
                </a:ln>
                <a:effectLst>
                  <a:outerShdw blurRad="50800" dist="63500" dir="2700000" algn="tl" rotWithShape="0">
                    <a:srgbClr val="000000">
                      <a:alpha val="48000"/>
                    </a:srgbClr>
                  </a:outerShdw>
                </a:effectLst>
                <a:highlight>
                  <a:srgbClr val="000080"/>
                </a:highlight>
                <a:latin typeface="+mj-lt"/>
                <a:ea typeface="+mj-ea"/>
                <a:cs typeface="+mj-cs"/>
              </a:rPr>
              <a:t>Microsoft Teams</a:t>
            </a:r>
            <a:endParaRPr lang="en-US" sz="3400" b="1" cap="all" spc="0">
              <a:ln>
                <a:solidFill>
                  <a:schemeClr val="bg1">
                    <a:lumMod val="75000"/>
                    <a:lumOff val="25000"/>
                    <a:alpha val="10000"/>
                  </a:schemeClr>
                </a:solidFill>
              </a:ln>
              <a:effectLst>
                <a:outerShdw blurRad="50800" dist="63500" dir="2700000" algn="tl" rotWithShape="0">
                  <a:srgbClr val="000000">
                    <a:alpha val="48000"/>
                  </a:srgbClr>
                </a:outerShdw>
              </a:effectLst>
              <a:latin typeface="+mj-lt"/>
              <a:ea typeface="+mj-ea"/>
              <a:cs typeface="+mj-cs"/>
            </a:endParaRPr>
          </a:p>
        </p:txBody>
      </p:sp>
      <p:sp>
        <p:nvSpPr>
          <p:cNvPr id="3" name="TextBox 2">
            <a:extLst>
              <a:ext uri="{FF2B5EF4-FFF2-40B4-BE49-F238E27FC236}">
                <a16:creationId xmlns:a16="http://schemas.microsoft.com/office/drawing/2014/main" id="{CE4EFABF-4083-45E2-011D-FFFDEFDD346E}"/>
              </a:ext>
            </a:extLst>
          </p:cNvPr>
          <p:cNvSpPr txBox="1"/>
          <p:nvPr/>
        </p:nvSpPr>
        <p:spPr>
          <a:xfrm>
            <a:off x="913795" y="2100606"/>
            <a:ext cx="10615186" cy="4147794"/>
          </a:xfrm>
          <a:prstGeom prst="rect">
            <a:avLst/>
          </a:prstGeom>
        </p:spPr>
        <p:txBody>
          <a:bodyPr vert="horz" lIns="91440" tIns="45720" rIns="91440" bIns="45720" rtlCol="0">
            <a:noAutofit/>
          </a:bodyPr>
          <a:lstStyle/>
          <a:p>
            <a:pPr indent="-228600" defTabSz="914400">
              <a:lnSpc>
                <a:spcPct val="110000"/>
              </a:lnSpc>
              <a:spcBef>
                <a:spcPct val="20000"/>
              </a:spcBef>
              <a:spcAft>
                <a:spcPts val="600"/>
              </a:spcAft>
              <a:buClr>
                <a:schemeClr val="tx2"/>
              </a:buClr>
              <a:buSzPct val="70000"/>
              <a:buFont typeface="Arial" panose="020B0604020202020204" pitchFamily="34" charset="0"/>
              <a:buChar char="•"/>
            </a:pPr>
            <a:r>
              <a:rPr lang="en-US" sz="1400" dirty="0">
                <a:ln>
                  <a:solidFill>
                    <a:schemeClr val="bg1">
                      <a:lumMod val="75000"/>
                      <a:lumOff val="25000"/>
                      <a:alpha val="10000"/>
                    </a:schemeClr>
                  </a:solidFill>
                </a:ln>
                <a:effectLst>
                  <a:outerShdw blurRad="50800" dist="38100" dir="2700000" algn="tl" rotWithShape="0">
                    <a:srgbClr val="000000">
                      <a:alpha val="48000"/>
                    </a:srgbClr>
                  </a:outerShdw>
                </a:effectLst>
              </a:rPr>
              <a:t>Microsoft Teams can support me and my colleagues to come together no matter the location we such as; </a:t>
            </a:r>
          </a:p>
          <a:p>
            <a:pPr indent="-228600" defTabSz="914400">
              <a:lnSpc>
                <a:spcPct val="110000"/>
              </a:lnSpc>
              <a:spcBef>
                <a:spcPct val="20000"/>
              </a:spcBef>
              <a:spcAft>
                <a:spcPts val="600"/>
              </a:spcAft>
              <a:buClr>
                <a:schemeClr val="tx2"/>
              </a:buClr>
              <a:buSzPct val="70000"/>
              <a:buFont typeface="Arial" panose="020B0604020202020204" pitchFamily="34" charset="0"/>
              <a:buChar char="•"/>
            </a:pPr>
            <a:endParaRPr lang="en-US" sz="1400" dirty="0">
              <a:ln>
                <a:solidFill>
                  <a:schemeClr val="bg1">
                    <a:lumMod val="75000"/>
                    <a:lumOff val="25000"/>
                    <a:alpha val="10000"/>
                  </a:schemeClr>
                </a:solidFill>
              </a:ln>
              <a:effectLst>
                <a:outerShdw blurRad="50800" dist="38100" dir="2700000" algn="tl" rotWithShape="0">
                  <a:srgbClr val="000000">
                    <a:alpha val="48000"/>
                  </a:srgbClr>
                </a:outerShdw>
              </a:effectLst>
            </a:endParaRPr>
          </a:p>
          <a:p>
            <a:pPr indent="-228600" defTabSz="914400">
              <a:lnSpc>
                <a:spcPct val="110000"/>
              </a:lnSpc>
              <a:spcBef>
                <a:spcPct val="20000"/>
              </a:spcBef>
              <a:spcAft>
                <a:spcPts val="600"/>
              </a:spcAft>
              <a:buClr>
                <a:schemeClr val="tx2"/>
              </a:buClr>
              <a:buSzPct val="70000"/>
              <a:buFont typeface="Arial" panose="020B0604020202020204" pitchFamily="34" charset="0"/>
              <a:buChar char="•"/>
            </a:pPr>
            <a:r>
              <a:rPr lang="en-US" sz="1400" dirty="0">
                <a:ln>
                  <a:solidFill>
                    <a:schemeClr val="bg1">
                      <a:lumMod val="75000"/>
                      <a:lumOff val="25000"/>
                      <a:alpha val="10000"/>
                    </a:schemeClr>
                  </a:solidFill>
                </a:ln>
                <a:effectLst>
                  <a:outerShdw blurRad="50800" dist="38100" dir="2700000" algn="tl" rotWithShape="0">
                    <a:srgbClr val="000000">
                      <a:alpha val="48000"/>
                    </a:srgbClr>
                  </a:outerShdw>
                </a:effectLst>
              </a:rPr>
              <a:t>Chat – A communication between someone whether its in groups or your peers to talk about projects, work, or class activities. </a:t>
            </a:r>
          </a:p>
          <a:p>
            <a:pPr indent="-228600" defTabSz="914400">
              <a:lnSpc>
                <a:spcPct val="110000"/>
              </a:lnSpc>
              <a:spcBef>
                <a:spcPct val="20000"/>
              </a:spcBef>
              <a:spcAft>
                <a:spcPts val="600"/>
              </a:spcAft>
              <a:buClr>
                <a:schemeClr val="tx2"/>
              </a:buClr>
              <a:buSzPct val="70000"/>
              <a:buFont typeface="Arial" panose="020B0604020202020204" pitchFamily="34" charset="0"/>
              <a:buChar char="•"/>
            </a:pPr>
            <a:endParaRPr lang="en-US" sz="1400" dirty="0">
              <a:ln>
                <a:solidFill>
                  <a:schemeClr val="bg1">
                    <a:lumMod val="75000"/>
                    <a:lumOff val="25000"/>
                    <a:alpha val="10000"/>
                  </a:schemeClr>
                </a:solidFill>
              </a:ln>
              <a:effectLst>
                <a:outerShdw blurRad="50800" dist="38100" dir="2700000" algn="tl" rotWithShape="0">
                  <a:srgbClr val="000000">
                    <a:alpha val="48000"/>
                  </a:srgbClr>
                </a:outerShdw>
              </a:effectLst>
            </a:endParaRPr>
          </a:p>
          <a:p>
            <a:pPr indent="-228600" defTabSz="914400">
              <a:lnSpc>
                <a:spcPct val="110000"/>
              </a:lnSpc>
              <a:spcBef>
                <a:spcPct val="20000"/>
              </a:spcBef>
              <a:spcAft>
                <a:spcPts val="600"/>
              </a:spcAft>
              <a:buClr>
                <a:schemeClr val="tx2"/>
              </a:buClr>
              <a:buSzPct val="70000"/>
              <a:buFont typeface="Arial" panose="020B0604020202020204" pitchFamily="34" charset="0"/>
              <a:buChar char="•"/>
            </a:pPr>
            <a:r>
              <a:rPr lang="en-US" sz="1400" dirty="0">
                <a:ln>
                  <a:solidFill>
                    <a:schemeClr val="bg1">
                      <a:lumMod val="75000"/>
                      <a:lumOff val="25000"/>
                      <a:alpha val="10000"/>
                    </a:schemeClr>
                  </a:solidFill>
                </a:ln>
                <a:effectLst>
                  <a:outerShdw blurRad="50800" dist="38100" dir="2700000" algn="tl" rotWithShape="0">
                    <a:srgbClr val="000000">
                      <a:alpha val="48000"/>
                    </a:srgbClr>
                  </a:outerShdw>
                </a:effectLst>
              </a:rPr>
              <a:t>Teams - it offers to create and offer people to work together using files and conversations in focused spaces. </a:t>
            </a:r>
          </a:p>
          <a:p>
            <a:pPr indent="-228600" defTabSz="914400">
              <a:lnSpc>
                <a:spcPct val="110000"/>
              </a:lnSpc>
              <a:spcBef>
                <a:spcPct val="20000"/>
              </a:spcBef>
              <a:spcAft>
                <a:spcPts val="600"/>
              </a:spcAft>
              <a:buClr>
                <a:schemeClr val="tx2"/>
              </a:buClr>
              <a:buSzPct val="70000"/>
              <a:buFont typeface="Arial" panose="020B0604020202020204" pitchFamily="34" charset="0"/>
              <a:buChar char="•"/>
            </a:pPr>
            <a:endParaRPr lang="en-US" sz="1400" dirty="0">
              <a:ln>
                <a:solidFill>
                  <a:schemeClr val="bg1">
                    <a:lumMod val="75000"/>
                    <a:lumOff val="25000"/>
                    <a:alpha val="10000"/>
                  </a:schemeClr>
                </a:solidFill>
              </a:ln>
              <a:effectLst>
                <a:outerShdw blurRad="50800" dist="38100" dir="2700000" algn="tl" rotWithShape="0">
                  <a:srgbClr val="000000">
                    <a:alpha val="48000"/>
                  </a:srgbClr>
                </a:outerShdw>
              </a:effectLst>
            </a:endParaRPr>
          </a:p>
          <a:p>
            <a:pPr indent="-228600" defTabSz="914400">
              <a:lnSpc>
                <a:spcPct val="110000"/>
              </a:lnSpc>
              <a:spcBef>
                <a:spcPct val="20000"/>
              </a:spcBef>
              <a:spcAft>
                <a:spcPts val="600"/>
              </a:spcAft>
              <a:buClr>
                <a:schemeClr val="tx2"/>
              </a:buClr>
              <a:buSzPct val="70000"/>
              <a:buFont typeface="Arial" panose="020B0604020202020204" pitchFamily="34" charset="0"/>
              <a:buChar char="•"/>
            </a:pPr>
            <a:r>
              <a:rPr lang="en-US" sz="1400" dirty="0">
                <a:ln>
                  <a:solidFill>
                    <a:schemeClr val="bg1">
                      <a:lumMod val="75000"/>
                      <a:lumOff val="25000"/>
                      <a:alpha val="10000"/>
                    </a:schemeClr>
                  </a:solidFill>
                </a:ln>
                <a:effectLst>
                  <a:outerShdw blurRad="50800" dist="38100" dir="2700000" algn="tl" rotWithShape="0">
                    <a:srgbClr val="000000">
                      <a:alpha val="48000"/>
                    </a:srgbClr>
                  </a:outerShdw>
                </a:effectLst>
              </a:rPr>
              <a:t>Calendar – A remainder set to be used before, during or after meeting, which aims to connect people allowing preps and follow ups easy to locate.  </a:t>
            </a:r>
          </a:p>
          <a:p>
            <a:pPr indent="-228600" defTabSz="914400">
              <a:lnSpc>
                <a:spcPct val="110000"/>
              </a:lnSpc>
              <a:spcBef>
                <a:spcPct val="20000"/>
              </a:spcBef>
              <a:spcAft>
                <a:spcPts val="600"/>
              </a:spcAft>
              <a:buClr>
                <a:schemeClr val="tx2"/>
              </a:buClr>
              <a:buSzPct val="70000"/>
              <a:buFont typeface="Arial" panose="020B0604020202020204" pitchFamily="34" charset="0"/>
              <a:buChar char="•"/>
            </a:pPr>
            <a:endParaRPr lang="en-US" sz="1400" dirty="0">
              <a:ln>
                <a:solidFill>
                  <a:schemeClr val="bg1">
                    <a:lumMod val="75000"/>
                    <a:lumOff val="25000"/>
                    <a:alpha val="10000"/>
                  </a:schemeClr>
                </a:solidFill>
              </a:ln>
              <a:effectLst>
                <a:outerShdw blurRad="50800" dist="38100" dir="2700000" algn="tl" rotWithShape="0">
                  <a:srgbClr val="000000">
                    <a:alpha val="48000"/>
                  </a:srgbClr>
                </a:outerShdw>
              </a:effectLst>
            </a:endParaRPr>
          </a:p>
          <a:p>
            <a:pPr indent="-228600" defTabSz="914400">
              <a:lnSpc>
                <a:spcPct val="110000"/>
              </a:lnSpc>
              <a:spcBef>
                <a:spcPct val="20000"/>
              </a:spcBef>
              <a:spcAft>
                <a:spcPts val="600"/>
              </a:spcAft>
              <a:buClr>
                <a:schemeClr val="tx2"/>
              </a:buClr>
              <a:buSzPct val="70000"/>
              <a:buFont typeface="Arial" panose="020B0604020202020204" pitchFamily="34" charset="0"/>
              <a:buChar char="•"/>
            </a:pPr>
            <a:r>
              <a:rPr lang="en-US" sz="1400" dirty="0">
                <a:ln>
                  <a:solidFill>
                    <a:schemeClr val="bg1">
                      <a:lumMod val="75000"/>
                      <a:lumOff val="25000"/>
                      <a:alpha val="10000"/>
                    </a:schemeClr>
                  </a:solidFill>
                </a:ln>
                <a:effectLst>
                  <a:outerShdw blurRad="50800" dist="38100" dir="2700000" algn="tl" rotWithShape="0">
                    <a:srgbClr val="000000">
                      <a:alpha val="48000"/>
                    </a:srgbClr>
                  </a:outerShdw>
                </a:effectLst>
              </a:rPr>
              <a:t>“ Microsoft Team is a collaboration app built for hybrid work, so you and your team stay team stay informed, organized and connected all in one place”( Microsoft, 2022)</a:t>
            </a:r>
          </a:p>
        </p:txBody>
      </p:sp>
    </p:spTree>
    <p:extLst>
      <p:ext uri="{BB962C8B-B14F-4D97-AF65-F5344CB8AC3E}">
        <p14:creationId xmlns:p14="http://schemas.microsoft.com/office/powerpoint/2010/main" val="118380018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C052280-388E-4151-A1EB-5236D4FCC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0B928BA-438B-DAA4-FA9A-A8E8D4F398D0}"/>
              </a:ext>
            </a:extLst>
          </p:cNvPr>
          <p:cNvSpPr>
            <a:spLocks noGrp="1"/>
          </p:cNvSpPr>
          <p:nvPr>
            <p:ph type="title"/>
          </p:nvPr>
        </p:nvSpPr>
        <p:spPr>
          <a:xfrm>
            <a:off x="913796" y="927100"/>
            <a:ext cx="3418766" cy="4616450"/>
          </a:xfrm>
          <a:prstGeom prst="rect">
            <a:avLst/>
          </a:prstGeom>
        </p:spPr>
        <p:txBody>
          <a:bodyPr vert="horz" lIns="91440" tIns="45720" rIns="91440" bIns="45720" rtlCol="0" anchor="ctr">
            <a:normAutofit/>
          </a:bodyPr>
          <a:lstStyle/>
          <a:p>
            <a:pPr>
              <a:spcAft>
                <a:spcPts val="600"/>
              </a:spcAft>
            </a:pPr>
            <a:r>
              <a:rPr lang="en-US" spc="0">
                <a:ln>
                  <a:solidFill>
                    <a:schemeClr val="bg1">
                      <a:lumMod val="75000"/>
                      <a:lumOff val="25000"/>
                      <a:alpha val="10000"/>
                    </a:schemeClr>
                  </a:solidFill>
                </a:ln>
                <a:highlight>
                  <a:srgbClr val="000080"/>
                </a:highlight>
              </a:rPr>
              <a:t>PowerPoint</a:t>
            </a:r>
            <a:endParaRPr lang="en-US" spc="0">
              <a:ln>
                <a:solidFill>
                  <a:schemeClr val="bg1">
                    <a:lumMod val="75000"/>
                    <a:lumOff val="25000"/>
                    <a:alpha val="10000"/>
                  </a:schemeClr>
                </a:solidFill>
              </a:ln>
            </a:endParaRPr>
          </a:p>
        </p:txBody>
      </p:sp>
      <p:cxnSp>
        <p:nvCxnSpPr>
          <p:cNvPr id="11" name="Straight Connector 10">
            <a:extLst>
              <a:ext uri="{FF2B5EF4-FFF2-40B4-BE49-F238E27FC236}">
                <a16:creationId xmlns:a16="http://schemas.microsoft.com/office/drawing/2014/main" id="{744251C3-E720-4363-8AF0-20AD319374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301359"/>
            <a:ext cx="0" cy="191135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6B34BB56-178F-7E72-A791-2FC9967BFF71}"/>
              </a:ext>
            </a:extLst>
          </p:cNvPr>
          <p:cNvSpPr txBox="1"/>
          <p:nvPr/>
        </p:nvSpPr>
        <p:spPr>
          <a:xfrm>
            <a:off x="4654296" y="631596"/>
            <a:ext cx="7402584" cy="4956403"/>
          </a:xfrm>
          <a:prstGeom prst="rect">
            <a:avLst/>
          </a:prstGeom>
        </p:spPr>
        <p:txBody>
          <a:bodyPr vert="horz" lIns="91440" tIns="45720" rIns="91440" bIns="45720" rtlCol="0" anchor="ctr">
            <a:normAutofit/>
          </a:bodyPr>
          <a:lstStyle/>
          <a:p>
            <a:pPr indent="-228600" defTabSz="914400">
              <a:lnSpc>
                <a:spcPct val="110000"/>
              </a:lnSpc>
              <a:spcAft>
                <a:spcPts val="600"/>
              </a:spcAft>
              <a:buFont typeface="Arial" panose="020B0604020202020204" pitchFamily="34" charset="0"/>
              <a:buChar char="•"/>
            </a:pPr>
            <a:r>
              <a:rPr lang="en-US" sz="1500" dirty="0">
                <a:effectLst>
                  <a:outerShdw blurRad="50800" dist="38100" dir="2700000" algn="tl" rotWithShape="0">
                    <a:srgbClr val="000000">
                      <a:alpha val="48000"/>
                    </a:srgbClr>
                  </a:outerShdw>
                </a:effectLst>
              </a:rPr>
              <a:t>PowerPoint has an accessible layout – There are built –in slides template that is available to choose from.</a:t>
            </a:r>
          </a:p>
          <a:p>
            <a:pPr indent="-228600" defTabSz="914400">
              <a:lnSpc>
                <a:spcPct val="110000"/>
              </a:lnSpc>
              <a:spcAft>
                <a:spcPts val="600"/>
              </a:spcAft>
              <a:buFont typeface="Arial" panose="020B0604020202020204" pitchFamily="34" charset="0"/>
              <a:buChar char="•"/>
            </a:pPr>
            <a:endParaRPr lang="en-US" sz="1500" dirty="0">
              <a:effectLst>
                <a:outerShdw blurRad="50800" dist="38100" dir="2700000" algn="tl" rotWithShape="0">
                  <a:srgbClr val="000000">
                    <a:alpha val="48000"/>
                  </a:srgbClr>
                </a:outerShdw>
              </a:effectLst>
            </a:endParaRPr>
          </a:p>
          <a:p>
            <a:pPr indent="-228600" defTabSz="914400">
              <a:lnSpc>
                <a:spcPct val="110000"/>
              </a:lnSpc>
              <a:spcAft>
                <a:spcPts val="600"/>
              </a:spcAft>
              <a:buFont typeface="Arial" panose="020B0604020202020204" pitchFamily="34" charset="0"/>
              <a:buChar char="•"/>
            </a:pPr>
            <a:r>
              <a:rPr lang="en-US" sz="1500" dirty="0">
                <a:effectLst>
                  <a:outerShdw blurRad="50800" dist="38100" dir="2700000" algn="tl" rotWithShape="0">
                    <a:srgbClr val="000000">
                      <a:alpha val="48000"/>
                    </a:srgbClr>
                  </a:outerShdw>
                </a:effectLst>
              </a:rPr>
              <a:t>Preparation for presentation – It is vital for students to consider time and effort for design and development. </a:t>
            </a:r>
          </a:p>
          <a:p>
            <a:pPr defTabSz="914400">
              <a:lnSpc>
                <a:spcPct val="110000"/>
              </a:lnSpc>
              <a:spcAft>
                <a:spcPts val="600"/>
              </a:spcAft>
            </a:pPr>
            <a:endParaRPr lang="en-US" sz="1500" dirty="0">
              <a:effectLst>
                <a:outerShdw blurRad="50800" dist="38100" dir="2700000" algn="tl" rotWithShape="0">
                  <a:srgbClr val="000000">
                    <a:alpha val="48000"/>
                  </a:srgbClr>
                </a:outerShdw>
              </a:effectLst>
            </a:endParaRPr>
          </a:p>
          <a:p>
            <a:pPr marL="285750" indent="-228600" defTabSz="914400">
              <a:lnSpc>
                <a:spcPct val="110000"/>
              </a:lnSpc>
              <a:spcAft>
                <a:spcPts val="600"/>
              </a:spcAft>
              <a:buFont typeface="Arial" panose="020B0604020202020204" pitchFamily="34" charset="0"/>
              <a:buChar char="•"/>
            </a:pPr>
            <a:r>
              <a:rPr lang="en-US" sz="1500" dirty="0">
                <a:effectLst>
                  <a:outerShdw blurRad="50800" dist="38100" dir="2700000" algn="tl" rotWithShape="0">
                    <a:srgbClr val="000000">
                      <a:alpha val="48000"/>
                    </a:srgbClr>
                  </a:outerShdw>
                </a:effectLst>
              </a:rPr>
              <a:t>Power point provides multiple options to encourage students learning, such as print –based handouts to allow students take notes during class. “PowerPoint is an educational tool for teachers and delivering materials in class”(Hashemi,2022)</a:t>
            </a:r>
          </a:p>
          <a:p>
            <a:pPr indent="-228600" defTabSz="914400">
              <a:lnSpc>
                <a:spcPct val="110000"/>
              </a:lnSpc>
              <a:spcAft>
                <a:spcPts val="600"/>
              </a:spcAft>
              <a:buFont typeface="Arial" panose="020B0604020202020204" pitchFamily="34" charset="0"/>
              <a:buChar char="•"/>
            </a:pPr>
            <a:endParaRPr lang="en-US" sz="1500" dirty="0">
              <a:effectLst>
                <a:outerShdw blurRad="50800" dist="38100" dir="2700000" algn="tl" rotWithShape="0">
                  <a:srgbClr val="000000">
                    <a:alpha val="48000"/>
                  </a:srgbClr>
                </a:outerShdw>
              </a:effectLst>
            </a:endParaRPr>
          </a:p>
          <a:p>
            <a:pPr indent="-228600" defTabSz="914400">
              <a:lnSpc>
                <a:spcPct val="110000"/>
              </a:lnSpc>
              <a:spcAft>
                <a:spcPts val="600"/>
              </a:spcAft>
              <a:buFont typeface="Arial" panose="020B0604020202020204" pitchFamily="34" charset="0"/>
              <a:buChar char="•"/>
            </a:pPr>
            <a:r>
              <a:rPr lang="en-US" sz="1500" dirty="0">
                <a:effectLst>
                  <a:outerShdw blurRad="50800" dist="38100" dir="2700000" algn="tl" rotWithShape="0">
                    <a:srgbClr val="000000">
                      <a:alpha val="48000"/>
                    </a:srgbClr>
                  </a:outerShdw>
                </a:effectLst>
              </a:rPr>
              <a:t>Slide show –  PowerPoint is a highly used tool for students at UWTSD as students can learn, listen and engage in class whilst your lecturer presents the lesson on PowerPoint. </a:t>
            </a:r>
          </a:p>
        </p:txBody>
      </p:sp>
      <p:pic>
        <p:nvPicPr>
          <p:cNvPr id="7" name="Picture 6">
            <a:extLst>
              <a:ext uri="{FF2B5EF4-FFF2-40B4-BE49-F238E27FC236}">
                <a16:creationId xmlns:a16="http://schemas.microsoft.com/office/drawing/2014/main" id="{CE7D30F1-88E7-003D-AA07-05FB80FC935A}"/>
              </a:ext>
            </a:extLst>
          </p:cNvPr>
          <p:cNvPicPr>
            <a:picLocks noChangeAspect="1"/>
          </p:cNvPicPr>
          <p:nvPr/>
        </p:nvPicPr>
        <p:blipFill>
          <a:blip r:embed="rId3"/>
          <a:stretch>
            <a:fillRect/>
          </a:stretch>
        </p:blipFill>
        <p:spPr>
          <a:xfrm>
            <a:off x="778678" y="3871961"/>
            <a:ext cx="3553883" cy="2651743"/>
          </a:xfrm>
          <a:prstGeom prst="rect">
            <a:avLst/>
          </a:prstGeom>
        </p:spPr>
      </p:pic>
    </p:spTree>
    <p:extLst>
      <p:ext uri="{BB962C8B-B14F-4D97-AF65-F5344CB8AC3E}">
        <p14:creationId xmlns:p14="http://schemas.microsoft.com/office/powerpoint/2010/main" val="653155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371711A-C3A9-DE2F-8821-59DD4FA539B0}"/>
              </a:ext>
            </a:extLst>
          </p:cNvPr>
          <p:cNvSpPr/>
          <p:nvPr/>
        </p:nvSpPr>
        <p:spPr>
          <a:xfrm>
            <a:off x="667304" y="307451"/>
            <a:ext cx="10353762" cy="1257300"/>
          </a:xfrm>
          <a:prstGeom prst="rect">
            <a:avLst/>
          </a:prstGeom>
        </p:spPr>
        <p:txBody>
          <a:bodyPr vert="horz" lIns="91440" tIns="45720" rIns="91440" bIns="45720" rtlCol="0" anchor="ctr">
            <a:normAutofit/>
          </a:bodyPr>
          <a:lstStyle/>
          <a:p>
            <a:pPr algn="ctr" defTabSz="457200">
              <a:spcBef>
                <a:spcPct val="0"/>
              </a:spcBef>
              <a:spcAft>
                <a:spcPts val="600"/>
              </a:spcAft>
            </a:pPr>
            <a:r>
              <a:rPr lang="en-US" sz="3200" b="1" cap="none" spc="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highlight>
                  <a:srgbClr val="000080"/>
                </a:highlight>
                <a:latin typeface="+mj-lt"/>
                <a:ea typeface="+mj-ea"/>
              </a:rPr>
              <a:t>Office 365</a:t>
            </a:r>
            <a:endParaRPr lang="en-US" sz="3200" b="1" cap="none" spc="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endParaRPr>
          </a:p>
        </p:txBody>
      </p:sp>
      <p:sp>
        <p:nvSpPr>
          <p:cNvPr id="6" name="Rectangle 5">
            <a:extLst>
              <a:ext uri="{FF2B5EF4-FFF2-40B4-BE49-F238E27FC236}">
                <a16:creationId xmlns:a16="http://schemas.microsoft.com/office/drawing/2014/main" id="{CC04CD6F-1F93-5B01-7D98-4FBAD786A89D}"/>
              </a:ext>
            </a:extLst>
          </p:cNvPr>
          <p:cNvSpPr/>
          <p:nvPr/>
        </p:nvSpPr>
        <p:spPr>
          <a:xfrm>
            <a:off x="603694" y="3481082"/>
            <a:ext cx="10353762" cy="1257300"/>
          </a:xfrm>
          <a:prstGeom prst="rect">
            <a:avLst/>
          </a:prstGeom>
        </p:spPr>
        <p:txBody>
          <a:bodyPr vert="horz" lIns="91440" tIns="45720" rIns="91440" bIns="45720" rtlCol="0" anchor="ctr">
            <a:normAutofit/>
          </a:bodyPr>
          <a:lstStyle/>
          <a:p>
            <a:pPr algn="ctr" defTabSz="457200">
              <a:spcBef>
                <a:spcPct val="0"/>
              </a:spcBef>
              <a:spcAft>
                <a:spcPts val="600"/>
              </a:spcAft>
            </a:pPr>
            <a:r>
              <a:rPr lang="en-US" sz="3200" b="1"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highlight>
                  <a:srgbClr val="000080"/>
                </a:highlight>
                <a:latin typeface="+mj-lt"/>
                <a:ea typeface="+mj-ea"/>
              </a:rPr>
              <a:t>Google scholar</a:t>
            </a:r>
            <a:endParaRPr lang="en-US" sz="3200" b="1" cap="none" spc="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endParaRPr>
          </a:p>
        </p:txBody>
      </p:sp>
      <p:sp>
        <p:nvSpPr>
          <p:cNvPr id="2" name="TextBox 1">
            <a:extLst>
              <a:ext uri="{FF2B5EF4-FFF2-40B4-BE49-F238E27FC236}">
                <a16:creationId xmlns:a16="http://schemas.microsoft.com/office/drawing/2014/main" id="{8089DD34-CBD8-0DFC-5B15-38E47BA21169}"/>
              </a:ext>
            </a:extLst>
          </p:cNvPr>
          <p:cNvSpPr txBox="1"/>
          <p:nvPr/>
        </p:nvSpPr>
        <p:spPr>
          <a:xfrm>
            <a:off x="2409243" y="1160890"/>
            <a:ext cx="7704816" cy="2453574"/>
          </a:xfrm>
          <a:prstGeom prst="rect">
            <a:avLst/>
          </a:prstGeom>
          <a:noFill/>
        </p:spPr>
        <p:txBody>
          <a:bodyPr wrap="square" rtlCol="0">
            <a:spAutoFit/>
          </a:bodyPr>
          <a:lstStyle/>
          <a:p>
            <a:r>
              <a:rPr lang="en-GB" dirty="0"/>
              <a:t>“</a:t>
            </a:r>
            <a:r>
              <a:rPr lang="en-GB" sz="1600" dirty="0"/>
              <a:t>student and educators at eligible intuitions can sign up for 365 Education for free” (Microsoft, 2022). This includes tools such as Word, Excel, PowerPoint, OneNote and Microsoft Teams. How students can use this tool; </a:t>
            </a:r>
          </a:p>
          <a:p>
            <a:endParaRPr lang="en-GB" sz="1600" dirty="0"/>
          </a:p>
          <a:p>
            <a:pPr marL="285750" indent="-285750">
              <a:buFontTx/>
              <a:buChar char="-"/>
            </a:pPr>
            <a:r>
              <a:rPr lang="en-GB" sz="1600" dirty="0"/>
              <a:t>Enter education email address to get started </a:t>
            </a:r>
          </a:p>
          <a:p>
            <a:pPr marL="285750" indent="-285750">
              <a:buFontTx/>
              <a:buChar char="-"/>
            </a:pPr>
            <a:r>
              <a:rPr lang="en-GB" sz="1600" dirty="0"/>
              <a:t>Fill out your name and date of birth </a:t>
            </a:r>
          </a:p>
          <a:p>
            <a:pPr marL="285750" indent="-285750">
              <a:buFontTx/>
              <a:buChar char="-"/>
            </a:pPr>
            <a:r>
              <a:rPr lang="en-GB" sz="1600" dirty="0"/>
              <a:t>Check email for varication code </a:t>
            </a:r>
          </a:p>
          <a:p>
            <a:pPr marL="285750" indent="-285750">
              <a:buFontTx/>
              <a:buChar char="-"/>
            </a:pPr>
            <a:r>
              <a:rPr lang="en-GB" sz="1600" dirty="0"/>
              <a:t>After few seconds, you will have access to relevant tools.</a:t>
            </a:r>
          </a:p>
          <a:p>
            <a:pPr marL="285750" indent="-285750">
              <a:buFontTx/>
              <a:buChar char="-"/>
            </a:pPr>
            <a:endParaRPr lang="en-GB" dirty="0"/>
          </a:p>
        </p:txBody>
      </p:sp>
      <p:sp>
        <p:nvSpPr>
          <p:cNvPr id="4" name="TextBox 3">
            <a:extLst>
              <a:ext uri="{FF2B5EF4-FFF2-40B4-BE49-F238E27FC236}">
                <a16:creationId xmlns:a16="http://schemas.microsoft.com/office/drawing/2014/main" id="{796362BD-CC8F-3383-C952-1C01CFE36307}"/>
              </a:ext>
            </a:extLst>
          </p:cNvPr>
          <p:cNvSpPr txBox="1"/>
          <p:nvPr/>
        </p:nvSpPr>
        <p:spPr>
          <a:xfrm>
            <a:off x="1995753" y="4346389"/>
            <a:ext cx="8674897" cy="2092881"/>
          </a:xfrm>
          <a:prstGeom prst="rect">
            <a:avLst/>
          </a:prstGeom>
          <a:noFill/>
        </p:spPr>
        <p:txBody>
          <a:bodyPr wrap="square" rtlCol="0">
            <a:spAutoFit/>
          </a:bodyPr>
          <a:lstStyle/>
          <a:p>
            <a:r>
              <a:rPr lang="en-GB" sz="1600" dirty="0"/>
              <a:t>Google scholar is a go to source for students when finding quality articles  to collaborate at UWTSD,</a:t>
            </a:r>
          </a:p>
          <a:p>
            <a:pPr marL="285750" indent="-285750">
              <a:buFontTx/>
              <a:buChar char="-"/>
            </a:pPr>
            <a:r>
              <a:rPr lang="en-GB" sz="1600" dirty="0"/>
              <a:t>Using the Google scholar website provides journals and articles to reference your work. </a:t>
            </a:r>
          </a:p>
          <a:p>
            <a:pPr marL="285750" indent="-285750">
              <a:buFontTx/>
              <a:buChar char="-"/>
            </a:pPr>
            <a:r>
              <a:rPr lang="en-GB" sz="1600" dirty="0"/>
              <a:t>-Type in key words for the topic to help with your research </a:t>
            </a:r>
          </a:p>
          <a:p>
            <a:pPr marL="285750" indent="-285750">
              <a:buFontTx/>
              <a:buChar char="-"/>
            </a:pPr>
            <a:r>
              <a:rPr lang="en-GB" sz="1600" dirty="0"/>
              <a:t>Read the description under each search result</a:t>
            </a:r>
          </a:p>
          <a:p>
            <a:pPr marL="285750" indent="-285750">
              <a:buFontTx/>
              <a:buChar char="-"/>
            </a:pPr>
            <a:r>
              <a:rPr lang="en-GB" sz="1600" dirty="0"/>
              <a:t>You can select any source that seems relevant. </a:t>
            </a:r>
          </a:p>
          <a:p>
            <a:pPr marL="285750" indent="-285750">
              <a:buFontTx/>
              <a:buChar char="-"/>
            </a:pPr>
            <a:r>
              <a:rPr lang="en-GB" sz="1600" dirty="0"/>
              <a:t>Students can read and cite the source for their essays/report.</a:t>
            </a:r>
          </a:p>
          <a:p>
            <a:pPr marL="285750" indent="-285750">
              <a:buFontTx/>
              <a:buChar char="-"/>
            </a:pPr>
            <a:endParaRPr lang="en-GB" dirty="0"/>
          </a:p>
        </p:txBody>
      </p:sp>
      <p:pic>
        <p:nvPicPr>
          <p:cNvPr id="5" name="Picture 4">
            <a:extLst>
              <a:ext uri="{FF2B5EF4-FFF2-40B4-BE49-F238E27FC236}">
                <a16:creationId xmlns:a16="http://schemas.microsoft.com/office/drawing/2014/main" id="{41E8486A-3714-737D-DC48-A09F444BE402}"/>
              </a:ext>
            </a:extLst>
          </p:cNvPr>
          <p:cNvPicPr>
            <a:picLocks noChangeAspect="1"/>
          </p:cNvPicPr>
          <p:nvPr/>
        </p:nvPicPr>
        <p:blipFill>
          <a:blip r:embed="rId2"/>
          <a:stretch>
            <a:fillRect/>
          </a:stretch>
        </p:blipFill>
        <p:spPr>
          <a:xfrm>
            <a:off x="7883878" y="3641752"/>
            <a:ext cx="3240151" cy="543967"/>
          </a:xfrm>
          <a:prstGeom prst="rect">
            <a:avLst/>
          </a:prstGeom>
        </p:spPr>
      </p:pic>
    </p:spTree>
    <p:extLst>
      <p:ext uri="{BB962C8B-B14F-4D97-AF65-F5344CB8AC3E}">
        <p14:creationId xmlns:p14="http://schemas.microsoft.com/office/powerpoint/2010/main" val="35369200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5525D67-B798-A825-F3D4-1B6AF3E7793D}"/>
              </a:ext>
            </a:extLst>
          </p:cNvPr>
          <p:cNvSpPr/>
          <p:nvPr/>
        </p:nvSpPr>
        <p:spPr>
          <a:xfrm>
            <a:off x="667304" y="307451"/>
            <a:ext cx="10353762" cy="1257300"/>
          </a:xfrm>
          <a:prstGeom prst="rect">
            <a:avLst/>
          </a:prstGeom>
        </p:spPr>
        <p:txBody>
          <a:bodyPr vert="horz" lIns="91440" tIns="45720" rIns="91440" bIns="45720" rtlCol="0" anchor="ctr">
            <a:normAutofit/>
          </a:bodyPr>
          <a:lstStyle/>
          <a:p>
            <a:pPr algn="ctr" defTabSz="457200">
              <a:spcBef>
                <a:spcPct val="0"/>
              </a:spcBef>
              <a:spcAft>
                <a:spcPts val="600"/>
              </a:spcAft>
            </a:pPr>
            <a:r>
              <a:rPr lang="en-US" sz="3200" b="1"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highlight>
                  <a:srgbClr val="000080"/>
                </a:highlight>
                <a:latin typeface="+mj-lt"/>
                <a:ea typeface="+mj-ea"/>
              </a:rPr>
              <a:t>One Drive</a:t>
            </a:r>
            <a:endParaRPr lang="en-US" sz="3200" b="1" cap="none" spc="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endParaRPr>
          </a:p>
        </p:txBody>
      </p:sp>
      <p:sp>
        <p:nvSpPr>
          <p:cNvPr id="4" name="Rectangle 3">
            <a:extLst>
              <a:ext uri="{FF2B5EF4-FFF2-40B4-BE49-F238E27FC236}">
                <a16:creationId xmlns:a16="http://schemas.microsoft.com/office/drawing/2014/main" id="{DD74BD80-B68D-5203-4ECB-9FC201836621}"/>
              </a:ext>
            </a:extLst>
          </p:cNvPr>
          <p:cNvSpPr/>
          <p:nvPr/>
        </p:nvSpPr>
        <p:spPr>
          <a:xfrm>
            <a:off x="530272" y="3847106"/>
            <a:ext cx="10353762" cy="1257300"/>
          </a:xfrm>
          <a:prstGeom prst="rect">
            <a:avLst/>
          </a:prstGeom>
        </p:spPr>
        <p:txBody>
          <a:bodyPr vert="horz" lIns="91440" tIns="45720" rIns="91440" bIns="45720" rtlCol="0" anchor="ctr">
            <a:normAutofit/>
          </a:bodyPr>
          <a:lstStyle/>
          <a:p>
            <a:pPr algn="ctr" defTabSz="457200">
              <a:spcBef>
                <a:spcPct val="0"/>
              </a:spcBef>
              <a:spcAft>
                <a:spcPts val="600"/>
              </a:spcAft>
            </a:pPr>
            <a:r>
              <a:rPr lang="en-US" sz="3200" b="1"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highlight>
                  <a:srgbClr val="000080"/>
                </a:highlight>
                <a:latin typeface="+mj-lt"/>
                <a:ea typeface="+mj-ea"/>
              </a:rPr>
              <a:t>Facebook</a:t>
            </a:r>
            <a:endParaRPr lang="en-US" sz="3200" b="1" cap="none" spc="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endParaRPr>
          </a:p>
        </p:txBody>
      </p:sp>
      <p:sp>
        <p:nvSpPr>
          <p:cNvPr id="2" name="TextBox 1">
            <a:extLst>
              <a:ext uri="{FF2B5EF4-FFF2-40B4-BE49-F238E27FC236}">
                <a16:creationId xmlns:a16="http://schemas.microsoft.com/office/drawing/2014/main" id="{A0C7BA98-1E9E-971B-9A17-63F2DD1229F6}"/>
              </a:ext>
            </a:extLst>
          </p:cNvPr>
          <p:cNvSpPr txBox="1"/>
          <p:nvPr/>
        </p:nvSpPr>
        <p:spPr>
          <a:xfrm>
            <a:off x="1170934" y="1277545"/>
            <a:ext cx="9072438" cy="1846659"/>
          </a:xfrm>
          <a:prstGeom prst="rect">
            <a:avLst/>
          </a:prstGeom>
          <a:noFill/>
        </p:spPr>
        <p:txBody>
          <a:bodyPr wrap="square" rtlCol="0">
            <a:spAutoFit/>
          </a:bodyPr>
          <a:lstStyle/>
          <a:p>
            <a:r>
              <a:rPr lang="en-GB" sz="1600" dirty="0"/>
              <a:t>Students can select and share files with just using the drop-down or entering name or email address. Students collaborating using one drive assist students in their collaboration  to store, protect and share files with others. </a:t>
            </a:r>
          </a:p>
          <a:p>
            <a:endParaRPr lang="en-GB" sz="1600" dirty="0"/>
          </a:p>
          <a:p>
            <a:r>
              <a:rPr lang="en-GB" sz="1600" dirty="0"/>
              <a:t>The Microsoft support states “with Office and OneDrive or SharePoint, multiple people can work together on a word document, Excel spreadsheet or PowerPoint presentation. When everyone s working at the same time, that’s called Co-authoring (Microsoft, 2022)</a:t>
            </a:r>
            <a:endParaRPr lang="en-GB" dirty="0"/>
          </a:p>
        </p:txBody>
      </p:sp>
      <p:sp>
        <p:nvSpPr>
          <p:cNvPr id="5" name="TextBox 4">
            <a:extLst>
              <a:ext uri="{FF2B5EF4-FFF2-40B4-BE49-F238E27FC236}">
                <a16:creationId xmlns:a16="http://schemas.microsoft.com/office/drawing/2014/main" id="{66672C5D-009B-311E-065B-0CCF6992614A}"/>
              </a:ext>
            </a:extLst>
          </p:cNvPr>
          <p:cNvSpPr txBox="1"/>
          <p:nvPr/>
        </p:nvSpPr>
        <p:spPr>
          <a:xfrm>
            <a:off x="1447905" y="4718007"/>
            <a:ext cx="9159135" cy="1569660"/>
          </a:xfrm>
          <a:prstGeom prst="rect">
            <a:avLst/>
          </a:prstGeom>
          <a:noFill/>
        </p:spPr>
        <p:txBody>
          <a:bodyPr wrap="square" rtlCol="0">
            <a:spAutoFit/>
          </a:bodyPr>
          <a:lstStyle/>
          <a:p>
            <a:r>
              <a:rPr lang="en-GB" sz="1600" dirty="0"/>
              <a:t>Facebook is designed to promote social interchange between participants, thereby increasing collaboration between students in working on activities.</a:t>
            </a:r>
          </a:p>
          <a:p>
            <a:endParaRPr lang="en-GB" sz="1600" dirty="0"/>
          </a:p>
          <a:p>
            <a:r>
              <a:rPr lang="en-GB" sz="1600" dirty="0"/>
              <a:t> Students at UWTSD can create study groups to connect with others in discussions, using posts, feeds, instant messaging, comments and group engagements. This promotes students group engagement, virtual learning and enhances skills in social networking, sites. </a:t>
            </a:r>
          </a:p>
        </p:txBody>
      </p:sp>
      <p:pic>
        <p:nvPicPr>
          <p:cNvPr id="6" name="Picture 5">
            <a:extLst>
              <a:ext uri="{FF2B5EF4-FFF2-40B4-BE49-F238E27FC236}">
                <a16:creationId xmlns:a16="http://schemas.microsoft.com/office/drawing/2014/main" id="{0900F8BB-34ED-8ED8-86DB-9665508D6E35}"/>
              </a:ext>
            </a:extLst>
          </p:cNvPr>
          <p:cNvPicPr>
            <a:picLocks noChangeAspect="1"/>
          </p:cNvPicPr>
          <p:nvPr/>
        </p:nvPicPr>
        <p:blipFill>
          <a:blip r:embed="rId2"/>
          <a:stretch>
            <a:fillRect/>
          </a:stretch>
        </p:blipFill>
        <p:spPr>
          <a:xfrm>
            <a:off x="7529719" y="3172141"/>
            <a:ext cx="2857500" cy="1600200"/>
          </a:xfrm>
          <a:prstGeom prst="rect">
            <a:avLst/>
          </a:prstGeom>
        </p:spPr>
      </p:pic>
    </p:spTree>
    <p:extLst>
      <p:ext uri="{BB962C8B-B14F-4D97-AF65-F5344CB8AC3E}">
        <p14:creationId xmlns:p14="http://schemas.microsoft.com/office/powerpoint/2010/main" val="9090794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F840798-AE3A-E9E3-3D9D-FB576D34322C}"/>
              </a:ext>
            </a:extLst>
          </p:cNvPr>
          <p:cNvSpPr/>
          <p:nvPr/>
        </p:nvSpPr>
        <p:spPr>
          <a:xfrm>
            <a:off x="667304" y="307451"/>
            <a:ext cx="10353762" cy="1257300"/>
          </a:xfrm>
          <a:prstGeom prst="rect">
            <a:avLst/>
          </a:prstGeom>
        </p:spPr>
        <p:txBody>
          <a:bodyPr vert="horz" lIns="91440" tIns="45720" rIns="91440" bIns="45720" rtlCol="0" anchor="ctr">
            <a:normAutofit/>
          </a:bodyPr>
          <a:lstStyle/>
          <a:p>
            <a:pPr algn="ctr" defTabSz="457200">
              <a:spcBef>
                <a:spcPct val="0"/>
              </a:spcBef>
              <a:spcAft>
                <a:spcPts val="600"/>
              </a:spcAft>
            </a:pPr>
            <a:r>
              <a:rPr lang="en-US" sz="3200" b="1"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highlight>
                  <a:srgbClr val="000080"/>
                </a:highlight>
                <a:latin typeface="+mj-lt"/>
                <a:ea typeface="+mj-ea"/>
              </a:rPr>
              <a:t>Twitter </a:t>
            </a:r>
            <a:endParaRPr lang="en-US" sz="3200" b="1" cap="none" spc="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highlight>
                <a:srgbClr val="000080"/>
              </a:highlight>
              <a:latin typeface="+mj-lt"/>
              <a:ea typeface="+mj-ea"/>
            </a:endParaRPr>
          </a:p>
        </p:txBody>
      </p:sp>
      <p:sp>
        <p:nvSpPr>
          <p:cNvPr id="4" name="Rectangle 3">
            <a:extLst>
              <a:ext uri="{FF2B5EF4-FFF2-40B4-BE49-F238E27FC236}">
                <a16:creationId xmlns:a16="http://schemas.microsoft.com/office/drawing/2014/main" id="{F010BBF7-EE49-5E2D-8216-4335CAB9927C}"/>
              </a:ext>
            </a:extLst>
          </p:cNvPr>
          <p:cNvSpPr/>
          <p:nvPr/>
        </p:nvSpPr>
        <p:spPr>
          <a:xfrm>
            <a:off x="484424" y="3719886"/>
            <a:ext cx="10353762" cy="1257300"/>
          </a:xfrm>
          <a:prstGeom prst="rect">
            <a:avLst/>
          </a:prstGeom>
        </p:spPr>
        <p:txBody>
          <a:bodyPr vert="horz" lIns="91440" tIns="45720" rIns="91440" bIns="45720" rtlCol="0" anchor="ctr">
            <a:normAutofit/>
          </a:bodyPr>
          <a:lstStyle/>
          <a:p>
            <a:pPr algn="ctr" defTabSz="457200">
              <a:spcBef>
                <a:spcPct val="0"/>
              </a:spcBef>
              <a:spcAft>
                <a:spcPts val="600"/>
              </a:spcAft>
            </a:pPr>
            <a:r>
              <a:rPr lang="en-US" sz="3200" b="1" cap="none" spc="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highlight>
                  <a:srgbClr val="000080"/>
                </a:highlight>
                <a:latin typeface="+mj-lt"/>
                <a:ea typeface="+mj-ea"/>
              </a:rPr>
              <a:t>WhatsApp</a:t>
            </a:r>
          </a:p>
        </p:txBody>
      </p:sp>
      <p:sp>
        <p:nvSpPr>
          <p:cNvPr id="5" name="TextBox 4">
            <a:extLst>
              <a:ext uri="{FF2B5EF4-FFF2-40B4-BE49-F238E27FC236}">
                <a16:creationId xmlns:a16="http://schemas.microsoft.com/office/drawing/2014/main" id="{11D717F0-513B-5802-D398-4C67E82A413C}"/>
              </a:ext>
            </a:extLst>
          </p:cNvPr>
          <p:cNvSpPr txBox="1"/>
          <p:nvPr/>
        </p:nvSpPr>
        <p:spPr>
          <a:xfrm>
            <a:off x="1526651" y="1399821"/>
            <a:ext cx="8452235" cy="1569660"/>
          </a:xfrm>
          <a:prstGeom prst="rect">
            <a:avLst/>
          </a:prstGeom>
          <a:noFill/>
        </p:spPr>
        <p:txBody>
          <a:bodyPr wrap="square" rtlCol="0">
            <a:spAutoFit/>
          </a:bodyPr>
          <a:lstStyle/>
          <a:p>
            <a:r>
              <a:rPr lang="en-GB" sz="1600" dirty="0"/>
              <a:t>Twitter can be utilized as a research tool by having students use the search bar. Students can follow relevant hashtags.</a:t>
            </a:r>
          </a:p>
          <a:p>
            <a:endParaRPr lang="en-GB" sz="1600" dirty="0"/>
          </a:p>
          <a:p>
            <a:r>
              <a:rPr lang="en-GB" sz="1600" dirty="0"/>
              <a:t>- Search for people, topics and keywords. Twitter is used to start and join relevant conversations to engage. It is functioned as one of the several tools students utilised for collaboration. </a:t>
            </a:r>
          </a:p>
        </p:txBody>
      </p:sp>
      <p:sp>
        <p:nvSpPr>
          <p:cNvPr id="6" name="TextBox 5">
            <a:extLst>
              <a:ext uri="{FF2B5EF4-FFF2-40B4-BE49-F238E27FC236}">
                <a16:creationId xmlns:a16="http://schemas.microsoft.com/office/drawing/2014/main" id="{1F44C6AB-57B6-ABFC-5593-67C13DC7D2B7}"/>
              </a:ext>
            </a:extLst>
          </p:cNvPr>
          <p:cNvSpPr txBox="1"/>
          <p:nvPr/>
        </p:nvSpPr>
        <p:spPr>
          <a:xfrm>
            <a:off x="2027582" y="4675134"/>
            <a:ext cx="7848495" cy="1754326"/>
          </a:xfrm>
          <a:prstGeom prst="rect">
            <a:avLst/>
          </a:prstGeom>
          <a:noFill/>
        </p:spPr>
        <p:txBody>
          <a:bodyPr wrap="square" rtlCol="0">
            <a:spAutoFit/>
          </a:bodyPr>
          <a:lstStyle/>
          <a:p>
            <a:r>
              <a:rPr lang="en-GB" dirty="0"/>
              <a:t>WhatsApp is an informal use for students. It supports free voice and video calls so teachers and students can stay in touch especially outside stipulated study periods. “WhatsApp is also a tool for teachers who only have essential smartphones without support for modern internet  - based collaboration or communication tools like zoom or Google Meet” (Disha, 2022) </a:t>
            </a:r>
          </a:p>
        </p:txBody>
      </p:sp>
      <p:pic>
        <p:nvPicPr>
          <p:cNvPr id="7" name="Picture 6">
            <a:extLst>
              <a:ext uri="{FF2B5EF4-FFF2-40B4-BE49-F238E27FC236}">
                <a16:creationId xmlns:a16="http://schemas.microsoft.com/office/drawing/2014/main" id="{148058CB-0CB3-4996-B9A5-AEA59430EC70}"/>
              </a:ext>
            </a:extLst>
          </p:cNvPr>
          <p:cNvPicPr>
            <a:picLocks noChangeAspect="1"/>
          </p:cNvPicPr>
          <p:nvPr/>
        </p:nvPicPr>
        <p:blipFill>
          <a:blip r:embed="rId2"/>
          <a:stretch>
            <a:fillRect/>
          </a:stretch>
        </p:blipFill>
        <p:spPr>
          <a:xfrm>
            <a:off x="8626999" y="2699732"/>
            <a:ext cx="2857500" cy="1600200"/>
          </a:xfrm>
          <a:prstGeom prst="rect">
            <a:avLst/>
          </a:prstGeom>
        </p:spPr>
      </p:pic>
    </p:spTree>
    <p:extLst>
      <p:ext uri="{BB962C8B-B14F-4D97-AF65-F5344CB8AC3E}">
        <p14:creationId xmlns:p14="http://schemas.microsoft.com/office/powerpoint/2010/main" val="28709315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8768C-DF25-9217-5EC0-811277C8EE5C}"/>
              </a:ext>
            </a:extLst>
          </p:cNvPr>
          <p:cNvSpPr>
            <a:spLocks noGrp="1"/>
          </p:cNvSpPr>
          <p:nvPr>
            <p:ph type="title"/>
          </p:nvPr>
        </p:nvSpPr>
        <p:spPr/>
        <p:txBody>
          <a:bodyPr/>
          <a:lstStyle/>
          <a:p>
            <a:r>
              <a:rPr lang="en-GB" dirty="0"/>
              <a:t>Ethical consideration  </a:t>
            </a:r>
          </a:p>
        </p:txBody>
      </p:sp>
      <p:sp>
        <p:nvSpPr>
          <p:cNvPr id="3" name="TextBox 2">
            <a:extLst>
              <a:ext uri="{FF2B5EF4-FFF2-40B4-BE49-F238E27FC236}">
                <a16:creationId xmlns:a16="http://schemas.microsoft.com/office/drawing/2014/main" id="{912D64D0-B8D3-97FB-70B9-45A40E06C504}"/>
              </a:ext>
            </a:extLst>
          </p:cNvPr>
          <p:cNvSpPr txBox="1"/>
          <p:nvPr/>
        </p:nvSpPr>
        <p:spPr>
          <a:xfrm>
            <a:off x="2623930" y="2202511"/>
            <a:ext cx="7140272" cy="3785652"/>
          </a:xfrm>
          <a:prstGeom prst="rect">
            <a:avLst/>
          </a:prstGeom>
          <a:noFill/>
        </p:spPr>
        <p:txBody>
          <a:bodyPr wrap="square" rtlCol="0">
            <a:spAutoFit/>
          </a:bodyPr>
          <a:lstStyle/>
          <a:p>
            <a:pPr marL="285750" indent="-285750">
              <a:buFontTx/>
              <a:buChar char="-"/>
            </a:pPr>
            <a:r>
              <a:rPr lang="en-GB" sz="2000" dirty="0"/>
              <a:t>Take care of technology equipment </a:t>
            </a:r>
          </a:p>
          <a:p>
            <a:endParaRPr lang="en-GB" sz="2000" dirty="0"/>
          </a:p>
          <a:p>
            <a:pPr marL="285750" indent="-285750">
              <a:buFontTx/>
              <a:buChar char="-"/>
            </a:pPr>
            <a:r>
              <a:rPr lang="en-GB" sz="2000" dirty="0"/>
              <a:t>Prevent cyberbullying </a:t>
            </a:r>
          </a:p>
          <a:p>
            <a:endParaRPr lang="en-GB" sz="2000" dirty="0"/>
          </a:p>
          <a:p>
            <a:pPr marL="285750" indent="-285750">
              <a:buFontTx/>
              <a:buChar char="-"/>
            </a:pPr>
            <a:r>
              <a:rPr lang="en-GB" sz="2000" dirty="0"/>
              <a:t>Explore appropriate and safe sites for learning and research </a:t>
            </a:r>
          </a:p>
          <a:p>
            <a:endParaRPr lang="en-GB" sz="2000" dirty="0"/>
          </a:p>
          <a:p>
            <a:pPr marL="285750" indent="-285750">
              <a:buFontTx/>
              <a:buChar char="-"/>
            </a:pPr>
            <a:r>
              <a:rPr lang="en-GB" sz="2000" dirty="0"/>
              <a:t>Always give credit to original source </a:t>
            </a:r>
          </a:p>
          <a:p>
            <a:endParaRPr lang="en-GB" sz="2000" dirty="0"/>
          </a:p>
          <a:p>
            <a:pPr marL="285750" indent="-285750">
              <a:buFontTx/>
              <a:buChar char="-"/>
            </a:pPr>
            <a:r>
              <a:rPr lang="en-GB" sz="2000" dirty="0"/>
              <a:t>Copyright law, Fair use Act and creative commons matter.</a:t>
            </a:r>
          </a:p>
          <a:p>
            <a:pPr marL="285750" indent="-285750">
              <a:buFontTx/>
              <a:buChar char="-"/>
            </a:pPr>
            <a:r>
              <a:rPr lang="en-GB" sz="2000" dirty="0"/>
              <a:t>Copyright Act 1976 </a:t>
            </a:r>
          </a:p>
        </p:txBody>
      </p:sp>
    </p:spTree>
    <p:extLst>
      <p:ext uri="{BB962C8B-B14F-4D97-AF65-F5344CB8AC3E}">
        <p14:creationId xmlns:p14="http://schemas.microsoft.com/office/powerpoint/2010/main" val="30707786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3D1DB-ABE0-9FF6-540B-72DB4EC61F93}"/>
              </a:ext>
            </a:extLst>
          </p:cNvPr>
          <p:cNvSpPr>
            <a:spLocks noGrp="1"/>
          </p:cNvSpPr>
          <p:nvPr>
            <p:ph type="title"/>
          </p:nvPr>
        </p:nvSpPr>
        <p:spPr>
          <a:solidFill>
            <a:schemeClr val="tx1">
              <a:lumMod val="50000"/>
            </a:schemeClr>
          </a:solidFill>
        </p:spPr>
        <p:txBody>
          <a:bodyPr/>
          <a:lstStyle/>
          <a:p>
            <a:r>
              <a:rPr lang="en-GB"/>
              <a:t>What is my hypothesis?</a:t>
            </a:r>
            <a:endParaRPr lang="en-GB" dirty="0"/>
          </a:p>
        </p:txBody>
      </p:sp>
      <p:sp>
        <p:nvSpPr>
          <p:cNvPr id="3" name="TextBox 2">
            <a:extLst>
              <a:ext uri="{FF2B5EF4-FFF2-40B4-BE49-F238E27FC236}">
                <a16:creationId xmlns:a16="http://schemas.microsoft.com/office/drawing/2014/main" id="{E4C79C00-9F33-CF51-A9CC-14FC6D3AD0BF}"/>
              </a:ext>
            </a:extLst>
          </p:cNvPr>
          <p:cNvSpPr txBox="1"/>
          <p:nvPr/>
        </p:nvSpPr>
        <p:spPr>
          <a:xfrm>
            <a:off x="1709531" y="2584174"/>
            <a:ext cx="8476090" cy="2031325"/>
          </a:xfrm>
          <a:prstGeom prst="rect">
            <a:avLst/>
          </a:prstGeom>
          <a:noFill/>
        </p:spPr>
        <p:txBody>
          <a:bodyPr wrap="square" rtlCol="0">
            <a:spAutoFit/>
          </a:bodyPr>
          <a:lstStyle/>
          <a:p>
            <a:r>
              <a:rPr lang="en-GB" sz="3600" dirty="0"/>
              <a:t>Social Apps is the most used digital tool by students to collaborate? E.g. Twitter, Facebook, WhatsApp and etc.</a:t>
            </a:r>
          </a:p>
          <a:p>
            <a:endParaRPr lang="en-GB" dirty="0"/>
          </a:p>
        </p:txBody>
      </p:sp>
    </p:spTree>
    <p:extLst>
      <p:ext uri="{BB962C8B-B14F-4D97-AF65-F5344CB8AC3E}">
        <p14:creationId xmlns:p14="http://schemas.microsoft.com/office/powerpoint/2010/main" val="23727235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6155B-15EF-867E-EC2A-DD5A30CDB536}"/>
              </a:ext>
            </a:extLst>
          </p:cNvPr>
          <p:cNvSpPr>
            <a:spLocks noGrp="1"/>
          </p:cNvSpPr>
          <p:nvPr>
            <p:ph type="title"/>
          </p:nvPr>
        </p:nvSpPr>
        <p:spPr>
          <a:xfrm>
            <a:off x="7908392" y="733425"/>
            <a:ext cx="3583953" cy="3500246"/>
          </a:xfrm>
        </p:spPr>
        <p:txBody>
          <a:bodyPr vert="horz" lIns="91440" tIns="45720" rIns="91440" bIns="45720" rtlCol="0" anchor="b">
            <a:normAutofit/>
          </a:bodyPr>
          <a:lstStyle/>
          <a:p>
            <a:pPr algn="l"/>
            <a:r>
              <a:rPr lang="en-US" sz="3200"/>
              <a:t>Are there any questions?</a:t>
            </a:r>
          </a:p>
        </p:txBody>
      </p:sp>
      <p:sp>
        <p:nvSpPr>
          <p:cNvPr id="14" name="Rectangle 7">
            <a:extLst>
              <a:ext uri="{FF2B5EF4-FFF2-40B4-BE49-F238E27FC236}">
                <a16:creationId xmlns:a16="http://schemas.microsoft.com/office/drawing/2014/main" id="{0A760627-7F98-49F3-99E6-ED04C739B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475" y="733425"/>
            <a:ext cx="6696075" cy="5391150"/>
          </a:xfrm>
          <a:prstGeom prst="rect">
            <a:avLst/>
          </a:prstGeom>
          <a:solidFill>
            <a:schemeClr val="bg2">
              <a:lumMod val="75000"/>
            </a:schemeClr>
          </a:solidFill>
          <a:ln w="190500" cap="sq">
            <a:solidFill>
              <a:schemeClr val="bg2">
                <a:lumMod val="75000"/>
              </a:schemeClr>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D1F88FD4-9011-4A6F-AB39-4DE7E445F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654" y="799817"/>
            <a:ext cx="6565717" cy="5258367"/>
          </a:xfrm>
          <a:prstGeom prst="rect">
            <a:avLst/>
          </a:prstGeom>
          <a:noFill/>
          <a:ln w="127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CFF3D89-18A7-ADE7-928D-65867D69B69F}"/>
              </a:ext>
            </a:extLst>
          </p:cNvPr>
          <p:cNvPicPr>
            <a:picLocks noChangeAspect="1"/>
          </p:cNvPicPr>
          <p:nvPr/>
        </p:nvPicPr>
        <p:blipFill>
          <a:blip r:embed="rId3"/>
          <a:stretch>
            <a:fillRect/>
          </a:stretch>
        </p:blipFill>
        <p:spPr>
          <a:xfrm>
            <a:off x="1164613" y="1787988"/>
            <a:ext cx="5895257" cy="3312385"/>
          </a:xfrm>
          <a:prstGeom prst="rect">
            <a:avLst/>
          </a:prstGeom>
        </p:spPr>
      </p:pic>
    </p:spTree>
    <p:extLst>
      <p:ext uri="{BB962C8B-B14F-4D97-AF65-F5344CB8AC3E}">
        <p14:creationId xmlns:p14="http://schemas.microsoft.com/office/powerpoint/2010/main" val="9711497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73858-38E8-81FD-4ADD-0A0DB7930F1F}"/>
              </a:ext>
            </a:extLst>
          </p:cNvPr>
          <p:cNvSpPr>
            <a:spLocks noGrp="1"/>
          </p:cNvSpPr>
          <p:nvPr>
            <p:ph type="title"/>
          </p:nvPr>
        </p:nvSpPr>
        <p:spPr>
          <a:xfrm>
            <a:off x="712029" y="83833"/>
            <a:ext cx="10353761" cy="1326321"/>
          </a:xfrm>
        </p:spPr>
        <p:txBody>
          <a:bodyPr/>
          <a:lstStyle/>
          <a:p>
            <a:r>
              <a:rPr lang="en-US" dirty="0"/>
              <a:t>References </a:t>
            </a:r>
            <a:endParaRPr lang="en-GB" dirty="0"/>
          </a:p>
        </p:txBody>
      </p:sp>
      <p:sp>
        <p:nvSpPr>
          <p:cNvPr id="4" name="TextBox 3">
            <a:extLst>
              <a:ext uri="{FF2B5EF4-FFF2-40B4-BE49-F238E27FC236}">
                <a16:creationId xmlns:a16="http://schemas.microsoft.com/office/drawing/2014/main" id="{633DEC73-872E-5ADB-DFAC-E47E1D602D74}"/>
              </a:ext>
            </a:extLst>
          </p:cNvPr>
          <p:cNvSpPr txBox="1"/>
          <p:nvPr/>
        </p:nvSpPr>
        <p:spPr>
          <a:xfrm>
            <a:off x="987924" y="1243627"/>
            <a:ext cx="9801971" cy="923330"/>
          </a:xfrm>
          <a:prstGeom prst="rect">
            <a:avLst/>
          </a:prstGeom>
          <a:noFill/>
        </p:spPr>
        <p:txBody>
          <a:bodyPr wrap="square">
            <a:spAutoFit/>
          </a:bodyPr>
          <a:lstStyle/>
          <a:p>
            <a:r>
              <a:rPr lang="en-US" b="0" i="0" dirty="0">
                <a:solidFill>
                  <a:schemeClr val="accent2">
                    <a:lumMod val="60000"/>
                    <a:lumOff val="40000"/>
                  </a:schemeClr>
                </a:solidFill>
                <a:effectLst/>
                <a:latin typeface="Open Sans" panose="020B0606030504020204" pitchFamily="34" charset="0"/>
              </a:rPr>
              <a:t>Climans, D., 2021. </a:t>
            </a:r>
            <a:r>
              <a:rPr lang="en-US" b="0" i="1" dirty="0">
                <a:solidFill>
                  <a:schemeClr val="accent2">
                    <a:lumMod val="60000"/>
                    <a:lumOff val="40000"/>
                  </a:schemeClr>
                </a:solidFill>
                <a:effectLst/>
                <a:latin typeface="Open Sans" panose="020B0606030504020204" pitchFamily="34" charset="0"/>
              </a:rPr>
              <a:t>Digital Technology Tools for the Classroom</a:t>
            </a:r>
            <a:r>
              <a:rPr lang="en-US" b="0" i="0" dirty="0">
                <a:solidFill>
                  <a:schemeClr val="accent2">
                    <a:lumMod val="60000"/>
                    <a:lumOff val="40000"/>
                  </a:schemeClr>
                </a:solidFill>
                <a:effectLst/>
                <a:latin typeface="Open Sans" panose="020B0606030504020204" pitchFamily="34" charset="0"/>
              </a:rPr>
              <a:t>. Risevision.com. Available at: https://www.risevision.com/blog/digital-technology-tools-for-the-classroom, Accessed 14 June 2022.</a:t>
            </a:r>
            <a:endParaRPr lang="en-GB" dirty="0">
              <a:solidFill>
                <a:schemeClr val="accent2">
                  <a:lumMod val="60000"/>
                  <a:lumOff val="40000"/>
                </a:schemeClr>
              </a:solidFill>
            </a:endParaRPr>
          </a:p>
        </p:txBody>
      </p:sp>
      <p:sp>
        <p:nvSpPr>
          <p:cNvPr id="6" name="TextBox 5">
            <a:extLst>
              <a:ext uri="{FF2B5EF4-FFF2-40B4-BE49-F238E27FC236}">
                <a16:creationId xmlns:a16="http://schemas.microsoft.com/office/drawing/2014/main" id="{8847E0F8-47D7-FB99-59A7-96A2F989EEB2}"/>
              </a:ext>
            </a:extLst>
          </p:cNvPr>
          <p:cNvSpPr txBox="1"/>
          <p:nvPr/>
        </p:nvSpPr>
        <p:spPr>
          <a:xfrm>
            <a:off x="809965" y="4884124"/>
            <a:ext cx="9929215" cy="923330"/>
          </a:xfrm>
          <a:prstGeom prst="rect">
            <a:avLst/>
          </a:prstGeom>
          <a:noFill/>
        </p:spPr>
        <p:txBody>
          <a:bodyPr wrap="square">
            <a:spAutoFit/>
          </a:bodyPr>
          <a:lstStyle/>
          <a:p>
            <a:endParaRPr lang="en-GB" b="0" i="0" dirty="0">
              <a:solidFill>
                <a:schemeClr val="accent2">
                  <a:lumMod val="60000"/>
                  <a:lumOff val="40000"/>
                </a:schemeClr>
              </a:solidFill>
              <a:effectLst/>
              <a:latin typeface="Open Sans" panose="020B0606030504020204" pitchFamily="34" charset="0"/>
            </a:endParaRPr>
          </a:p>
          <a:p>
            <a:r>
              <a:rPr lang="en-GB" b="0" i="0" dirty="0">
                <a:solidFill>
                  <a:schemeClr val="accent2">
                    <a:lumMod val="60000"/>
                    <a:lumOff val="40000"/>
                  </a:schemeClr>
                </a:solidFill>
                <a:effectLst/>
                <a:latin typeface="Open Sans" panose="020B0606030504020204" pitchFamily="34" charset="0"/>
              </a:rPr>
              <a:t>UWTSD, W., 2022. </a:t>
            </a:r>
            <a:r>
              <a:rPr lang="en-GB" b="0" i="1" dirty="0">
                <a:solidFill>
                  <a:schemeClr val="accent2">
                    <a:lumMod val="60000"/>
                    <a:lumOff val="40000"/>
                  </a:schemeClr>
                </a:solidFill>
                <a:effectLst/>
                <a:latin typeface="Open Sans" panose="020B0606030504020204" pitchFamily="34" charset="0"/>
              </a:rPr>
              <a:t>Microsoft Outlook Email | UWTSD</a:t>
            </a:r>
            <a:r>
              <a:rPr lang="en-GB" b="0" i="0" dirty="0">
                <a:solidFill>
                  <a:schemeClr val="accent2">
                    <a:lumMod val="60000"/>
                    <a:lumOff val="40000"/>
                  </a:schemeClr>
                </a:solidFill>
                <a:effectLst/>
                <a:latin typeface="Open Sans" panose="020B0606030504020204" pitchFamily="34" charset="0"/>
              </a:rPr>
              <a:t>. Uwtsd.ac.uk. Available at: https://www.uwtsd.ac.uk/email/&gt; Accessed 14 June 2022.</a:t>
            </a:r>
            <a:endParaRPr lang="en-GB" dirty="0">
              <a:solidFill>
                <a:schemeClr val="accent2">
                  <a:lumMod val="60000"/>
                  <a:lumOff val="40000"/>
                </a:schemeClr>
              </a:solidFill>
            </a:endParaRPr>
          </a:p>
        </p:txBody>
      </p:sp>
      <p:sp>
        <p:nvSpPr>
          <p:cNvPr id="8" name="TextBox 7">
            <a:extLst>
              <a:ext uri="{FF2B5EF4-FFF2-40B4-BE49-F238E27FC236}">
                <a16:creationId xmlns:a16="http://schemas.microsoft.com/office/drawing/2014/main" id="{DE2636C6-024B-6EC0-5FB2-7FF98BF8F7BF}"/>
              </a:ext>
            </a:extLst>
          </p:cNvPr>
          <p:cNvSpPr txBox="1"/>
          <p:nvPr/>
        </p:nvSpPr>
        <p:spPr>
          <a:xfrm>
            <a:off x="803939" y="5850837"/>
            <a:ext cx="10353761" cy="923330"/>
          </a:xfrm>
          <a:prstGeom prst="rect">
            <a:avLst/>
          </a:prstGeom>
          <a:noFill/>
        </p:spPr>
        <p:txBody>
          <a:bodyPr wrap="square">
            <a:spAutoFit/>
          </a:bodyPr>
          <a:lstStyle/>
          <a:p>
            <a:r>
              <a:rPr lang="en-US" b="0" i="0" dirty="0">
                <a:solidFill>
                  <a:schemeClr val="accent2">
                    <a:lumMod val="60000"/>
                    <a:lumOff val="40000"/>
                  </a:schemeClr>
                </a:solidFill>
                <a:effectLst/>
                <a:latin typeface="Open Sans" panose="020B0606030504020204" pitchFamily="34" charset="0"/>
              </a:rPr>
              <a:t>UWTSD, W., 2022. </a:t>
            </a:r>
            <a:r>
              <a:rPr lang="en-US" b="0" i="1" dirty="0">
                <a:solidFill>
                  <a:schemeClr val="accent2">
                    <a:lumMod val="60000"/>
                    <a:lumOff val="40000"/>
                  </a:schemeClr>
                </a:solidFill>
                <a:effectLst/>
                <a:latin typeface="Open Sans" panose="020B0606030504020204" pitchFamily="34" charset="0"/>
              </a:rPr>
              <a:t>Press Releases 2020 | University of Wales Trinity Saint David</a:t>
            </a:r>
            <a:r>
              <a:rPr lang="en-US" b="0" i="0" dirty="0">
                <a:solidFill>
                  <a:schemeClr val="accent2">
                    <a:lumMod val="60000"/>
                    <a:lumOff val="40000"/>
                  </a:schemeClr>
                </a:solidFill>
                <a:effectLst/>
                <a:latin typeface="Open Sans" panose="020B0606030504020204" pitchFamily="34" charset="0"/>
              </a:rPr>
              <a:t>. Uwtsd.ac.uk. Available at: https://www.uwtsd.ac.uk/news/press-releases/press-2020/microsoft-and-uwtsd-share-vision-for-digital-transformation-in-higher-education.html,Accessed 14 June 2022.</a:t>
            </a:r>
            <a:endParaRPr lang="en-GB" dirty="0">
              <a:solidFill>
                <a:schemeClr val="accent2">
                  <a:lumMod val="60000"/>
                  <a:lumOff val="40000"/>
                </a:schemeClr>
              </a:solidFill>
            </a:endParaRPr>
          </a:p>
        </p:txBody>
      </p:sp>
      <p:sp>
        <p:nvSpPr>
          <p:cNvPr id="10" name="TextBox 9">
            <a:extLst>
              <a:ext uri="{FF2B5EF4-FFF2-40B4-BE49-F238E27FC236}">
                <a16:creationId xmlns:a16="http://schemas.microsoft.com/office/drawing/2014/main" id="{C11D9D75-CEF4-74C7-746A-AF3FE2B94541}"/>
              </a:ext>
            </a:extLst>
          </p:cNvPr>
          <p:cNvSpPr txBox="1"/>
          <p:nvPr/>
        </p:nvSpPr>
        <p:spPr>
          <a:xfrm>
            <a:off x="987923" y="2108283"/>
            <a:ext cx="8346881" cy="923330"/>
          </a:xfrm>
          <a:prstGeom prst="rect">
            <a:avLst/>
          </a:prstGeom>
          <a:noFill/>
        </p:spPr>
        <p:txBody>
          <a:bodyPr wrap="square">
            <a:spAutoFit/>
          </a:bodyPr>
          <a:lstStyle/>
          <a:p>
            <a:r>
              <a:rPr lang="en-US" b="0" i="0" dirty="0">
                <a:solidFill>
                  <a:schemeClr val="accent2">
                    <a:lumMod val="60000"/>
                    <a:lumOff val="40000"/>
                  </a:schemeClr>
                </a:solidFill>
                <a:effectLst/>
                <a:latin typeface="Open Sans" panose="020B0606030504020204" pitchFamily="34" charset="0"/>
              </a:rPr>
              <a:t>Support.microsoft.com. 2022. </a:t>
            </a:r>
            <a:r>
              <a:rPr lang="en-US" b="0" i="1" dirty="0">
                <a:solidFill>
                  <a:schemeClr val="accent2">
                    <a:lumMod val="60000"/>
                    <a:lumOff val="40000"/>
                  </a:schemeClr>
                </a:solidFill>
                <a:effectLst/>
                <a:latin typeface="Open Sans" panose="020B0606030504020204" pitchFamily="34" charset="0"/>
              </a:rPr>
              <a:t>Collaborate in Outlook</a:t>
            </a:r>
            <a:r>
              <a:rPr lang="en-US" b="0" i="0" dirty="0">
                <a:solidFill>
                  <a:schemeClr val="accent2">
                    <a:lumMod val="60000"/>
                    <a:lumOff val="40000"/>
                  </a:schemeClr>
                </a:solidFill>
                <a:effectLst/>
                <a:latin typeface="Open Sans" panose="020B0606030504020204" pitchFamily="34" charset="0"/>
              </a:rPr>
              <a:t>. Available at: &lt;https://support.microsoft.com/en-au/office/collaborate-in-outlook&gt; Accessed 14 June 2022.</a:t>
            </a:r>
            <a:endParaRPr lang="en-GB" dirty="0">
              <a:solidFill>
                <a:schemeClr val="accent2">
                  <a:lumMod val="60000"/>
                  <a:lumOff val="40000"/>
                </a:schemeClr>
              </a:solidFill>
            </a:endParaRPr>
          </a:p>
        </p:txBody>
      </p:sp>
      <p:sp>
        <p:nvSpPr>
          <p:cNvPr id="12" name="TextBox 11">
            <a:extLst>
              <a:ext uri="{FF2B5EF4-FFF2-40B4-BE49-F238E27FC236}">
                <a16:creationId xmlns:a16="http://schemas.microsoft.com/office/drawing/2014/main" id="{A4050B9B-320F-7BFB-ACCF-8CD83EB4502B}"/>
              </a:ext>
            </a:extLst>
          </p:cNvPr>
          <p:cNvSpPr txBox="1"/>
          <p:nvPr/>
        </p:nvSpPr>
        <p:spPr>
          <a:xfrm>
            <a:off x="987923" y="3040940"/>
            <a:ext cx="8553615" cy="1200329"/>
          </a:xfrm>
          <a:prstGeom prst="rect">
            <a:avLst/>
          </a:prstGeom>
          <a:noFill/>
        </p:spPr>
        <p:txBody>
          <a:bodyPr wrap="square">
            <a:spAutoFit/>
          </a:bodyPr>
          <a:lstStyle/>
          <a:p>
            <a:r>
              <a:rPr lang="en-US" dirty="0">
                <a:solidFill>
                  <a:schemeClr val="accent2">
                    <a:lumMod val="60000"/>
                    <a:lumOff val="40000"/>
                  </a:schemeClr>
                </a:solidFill>
                <a:latin typeface="Open Sans" panose="020B0606030504020204" pitchFamily="34" charset="0"/>
              </a:rPr>
              <a:t>Gonzalez, J., 2015. What’s so great about Google Drive? And why should my students use it? | Cult of Pedagogy. Cult of Pedagogy. Available at: https://www.cultofpedagogy.com/google-drive-for-students.Accessed 14 June 2022].</a:t>
            </a:r>
            <a:endParaRPr lang="en-GB" dirty="0">
              <a:solidFill>
                <a:schemeClr val="accent2">
                  <a:lumMod val="60000"/>
                  <a:lumOff val="40000"/>
                </a:schemeClr>
              </a:solidFill>
              <a:latin typeface="Open Sans" panose="020B0606030504020204" pitchFamily="34" charset="0"/>
            </a:endParaRPr>
          </a:p>
        </p:txBody>
      </p:sp>
      <p:sp>
        <p:nvSpPr>
          <p:cNvPr id="9" name="TextBox 8">
            <a:extLst>
              <a:ext uri="{FF2B5EF4-FFF2-40B4-BE49-F238E27FC236}">
                <a16:creationId xmlns:a16="http://schemas.microsoft.com/office/drawing/2014/main" id="{876D5BB1-A35F-BEDE-3CB7-153A273912A8}"/>
              </a:ext>
            </a:extLst>
          </p:cNvPr>
          <p:cNvSpPr txBox="1"/>
          <p:nvPr/>
        </p:nvSpPr>
        <p:spPr>
          <a:xfrm>
            <a:off x="987923" y="4250596"/>
            <a:ext cx="8346881" cy="923330"/>
          </a:xfrm>
          <a:prstGeom prst="rect">
            <a:avLst/>
          </a:prstGeom>
          <a:noFill/>
        </p:spPr>
        <p:txBody>
          <a:bodyPr wrap="square">
            <a:spAutoFit/>
          </a:bodyPr>
          <a:lstStyle/>
          <a:p>
            <a:r>
              <a:rPr lang="en-US" b="0" i="0" dirty="0">
                <a:solidFill>
                  <a:schemeClr val="accent2">
                    <a:lumMod val="60000"/>
                    <a:lumOff val="40000"/>
                  </a:schemeClr>
                </a:solidFill>
                <a:effectLst/>
                <a:latin typeface="Open Sans" panose="020B0606030504020204" pitchFamily="34" charset="0"/>
              </a:rPr>
              <a:t>Hashemi, M., 2022. [online] Available at: &lt;https://www.sciencedirect.com/science/article/pii/&gt; [Accessed 25 June 2022].</a:t>
            </a:r>
            <a:endParaRPr lang="en-GB" dirty="0">
              <a:solidFill>
                <a:schemeClr val="accent2">
                  <a:lumMod val="60000"/>
                  <a:lumOff val="40000"/>
                </a:schemeClr>
              </a:solidFill>
            </a:endParaRPr>
          </a:p>
        </p:txBody>
      </p:sp>
    </p:spTree>
    <p:extLst>
      <p:ext uri="{BB962C8B-B14F-4D97-AF65-F5344CB8AC3E}">
        <p14:creationId xmlns:p14="http://schemas.microsoft.com/office/powerpoint/2010/main" val="37394247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C4C00F4-06E9-43E3-AD97-88A857CEFA82}">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0585E981-8C91-4205-A0C3-C991F42B4C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4B270AB-C138-415C-897E-3C24487DECF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11405</TotalTime>
  <Words>1789</Words>
  <Application>Microsoft Office PowerPoint</Application>
  <PresentationFormat>Widescreen</PresentationFormat>
  <Paragraphs>108</Paragraphs>
  <Slides>27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Bookman Old Style</vt:lpstr>
      <vt:lpstr>Calibri</vt:lpstr>
      <vt:lpstr>Open Sans</vt:lpstr>
      <vt:lpstr>Rockwell</vt:lpstr>
      <vt:lpstr>Damask</vt:lpstr>
      <vt:lpstr>How do student use technology to collaborate at UWTSD?</vt:lpstr>
      <vt:lpstr>Which digital tool is most used by students at UWTSD to collaborate? </vt:lpstr>
      <vt:lpstr>Introduction </vt:lpstr>
      <vt:lpstr>PowerPoint Presentation</vt:lpstr>
      <vt:lpstr>questionnaire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Which digital tool is most used by students at UWTSD to collaborate?</vt:lpstr>
      <vt:lpstr>Which digital tool is most used by students at UWTSD to collaborate?</vt:lpstr>
      <vt:lpstr>PowerPoint Presentation</vt:lpstr>
      <vt:lpstr>PowerPoint</vt:lpstr>
      <vt:lpstr>PowerPoint Presentation</vt:lpstr>
      <vt:lpstr>PowerPoint Presentation</vt:lpstr>
      <vt:lpstr>PowerPoint Presentation</vt:lpstr>
      <vt:lpstr>Ethical consideration  </vt:lpstr>
      <vt:lpstr>What is my hypothesis?</vt:lpstr>
      <vt:lpstr>Are there any questions?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 at UWTSD?</dc:title>
  <dc:creator>Christana Alake</dc:creator>
  <cp:lastModifiedBy>Christana Alake</cp:lastModifiedBy>
  <cp:revision>13</cp:revision>
  <dcterms:created xsi:type="dcterms:W3CDTF">2022-06-08T12:42:03Z</dcterms:created>
  <dcterms:modified xsi:type="dcterms:W3CDTF">2022-06-25T12:35:03Z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