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6"/>
  </p:normalViewPr>
  <p:slideViewPr>
    <p:cSldViewPr snapToGrid="0" snapToObjects="1">
      <p:cViewPr varScale="1">
        <p:scale>
          <a:sx n="121" d="100"/>
          <a:sy n="121" d="100"/>
        </p:scale>
        <p:origin x="74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948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Kizzie Joseph, student number 2328389, and this is my Component 2 presentation for BMHP6026, Digital Transformation in the Health and Care Professions.
For my written report I looked at the NHS App, and over the next ten minutes I am going to take you through what I found and what I concluded. I'll then be happy to take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chosen innovation is the NHS App in England. It launched at the end of 2018, so it sits comfortably within the ten-year window the assignment asked for, and it is now the most widely used digital health application in the country.
I've structured this in four parts. First, a short overview of what the App actually does and the policy context it sits inside. Second, the main body of my evaluation — the impact on the workforce, on service delivery, on patients and service users, and on the community. Third, a look at data governance and the ethical use of data, because an app of this scale is handling a very large amount of personal health information. And finally my conclusions, including the limitations of my research and where I would take it next.
The point I want to make early is that this is a balanced evaluation. The App has clear benefits, but there are real drawbacks alongside them, and I've tried to give both proper weight.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is the NHS App? It was launched by NHS England in December 2018 and is available to anyone registered with a GP practice in England. Reidy and colleagues describe it as a digital front door — it isn't a clinical tool in itself, it's a single national access point into services that already existed. Through it, patients can book appointments, order repeat prescriptions, view their GP record, get advice through NHS 111 and, increasingly, receive messages from their practice.
The scale is worth pausing on. NHS England reported around 39 million registered users by late 2025. In the year to November 2025 the App handled 67.8 million repeat prescription orders, and NHS England Digital's monthly statistics record 20.8 million health record views in a single month.
One feature that becomes important later is that functionality is partly decided locally. Practices choose which elements to enable, so the same national app doesn't behave the same way everywhere.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worth setting the App in its policy context, because it isn't a stand-alone product — it's the delivery mechanism for a national direction of travel.
The NHS Long Term Plan in 2019 committed the NHS to digitally supported care and to what it called a digital-first approach in primary care. The App was the most visible expression of that.
In 2023 NHS England published its inclusive digital healthcare framework, which is significant because it accepts that digital exclusion is an NHS responsibility rather than something happening out in wider society.
And most recently, the Department of Health and Social Care's 2025 ten-year plan, Fit for the Future, sets out three shifts, one of which is described as moving from analogue to digital. That plan explicitly commits to the App becoming the front door to the entire NHS by 2028. So whatever we conclude about the App today, its role is expanding rather than shrinking — which makes the weaknesses I'm about to discuss more pressing, not less.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Starting with the workforce. Most of what the App does is transactional — things that used to happen by phone or at the front desk. NHS England's figures suggest that shift is genuinely happening at scale, and the intended effect is that reception staff handle fewer routine calls and clinicians get more protected time.
But my reading of the evidence is that the picture is more complicated than a simple time saving. Reidy and colleagues carried out a qualitative evaluation of the national roll-out and found it created a substantial amount of additional work for staff, partly because organisational capacity varied so much between sites. What I'd argue is that the App redistributes work rather than removing it. Reception and administrative staff have become the first point of contact for patients who can't register or verify their identity, and practice managers have picked up responsibility for enabling and monitoring it locally.
That matters because the staff groups absorbing the change are often the ones already under most pressure. And The King's Fund made the wider point that the NHS hasn't realised its digital potential because workforce skills and culture haven't kept pace with the technology. Applied here, the workforce benefits are real but conditional on training and on staff being given time to support patients.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Turning to service delivery. The App is the practical delivery of the digital-first channel the Long Term Plan described. Its clearest advantage is that it is always on. NHS England reported that 313,000 people used it on Christmas Day, when almost everything else was closed, and NHS England Digital recorded 6.6 million secondary care appointment requests in a single month. That is a real change in how people reach services.
The counterweight is consistency. Because features are switched on practice by practice, Reidy and colleagues found meaningful differences in what was actually available to patients. So you have a national platform delivering a locally variable service — the same app does different things depending on where you live.
KC and colleagues' observational study of uptake found registration was lower in more deprived practices, which tells us digital access on its own doesn't close the equity gap. And there's a further point worth making: making contact easier may increase overall demand rather than simply shifting it into a cheaper channel. So service delivery has gained flexibility, but at the cost of new inconsistencies.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patients and service users, the most commonly reported benefits are flexibility and control — ordering a prescription or checking an appointment without having to ring at eight in the morning.
There is quantitative support for this. KC and colleagues' 2025 ecological analysis of English data found that higher use of the App was associated with patients reporting better access to general practice. Record access also supports self-management, because people can see results and information more openly than before.
I do want to be careful with that finding though. The authors themselves are clear that it's an ecological analysis, so it shows an association at population level and cannot establish that the App caused an improved experience for any individual. That's an important limitation and I've reflected it in my report rather than overstating the result.
On the negative side, Reidy and colleagues found that registration and identity verification were a genuine source of frustration and may have deterred less confident users before they got any benefit at all. Seeing test results before a clinician has explained them can also be unsettling. And some patients simply prefer to speak to someone — for them the App is a poorer experience, not a better one.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community level the picture is close to evenly balanced.
On the positive side, removing the need to travel or telephone helps people who live at a distance from their practice or have mobility difficulties. Proxy access lets family members and carers act on behalf of dependants, which can ease some of the caring burden. And the App has a demonstrated public health function — its COVID-19 vaccination status feature showed how quickly it can reach most of the population.
The serious community-level problem is digital exclusion. NHS England's own framework estimates around ten million adults in England lack foundational digital skills, that roughly seven per cent of households have no home internet, and that thirty per cent of offline people see the NHS as one of the hardest services to engage with. The Good Things Foundation has warned that a more digital NHS may increase inequality, and the Centre for Ageing Better shows the effect falls hardest on older adults.
This isn't only a theoretical concern. Digital Health reported in 2025 that academics have specifically warned the App's expansion risks widening health inequalities if exclusion isn't properly addressed. So the App extends reach for the digitally engaged majority while potentially leaving behind the groups with the greatest health need.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evaluation of the App has to acknowledge that it handles a very large volume of confidential patient information, so I want to say something about governance and ethics.
The framework in England is set by the Department of Health and Social Care's 2022 policy paper, Data saves lives, which commits the system to harnessing data while, in its own words, maintaining the highest standards of privacy and ethics. Alongside that sit the Caldicott Principles, published by the National Data Guardian, which govern how confidential health and care information is used — requiring a lawful basis, using the minimum necessary, and recognising a duty to share information appropriately as well as a duty to protect it.
What I found interesting is how directly this connects to the practical problems I've already described. Identity verification exists precisely to protect the record — but Reidy and colleagues found it is also the single biggest barrier to people getting in. Proxy access is genuinely helpful for carers, but it has to be balanced against the service user's own confidentiality. And public trust is a precondition of adoption, so governance isn't a separate compliance exercise sitting to one side of the App — it directly affects whether people use it.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I step back from the four sections, the striking thing is that the same relationship keeps appearing.
In every domain I looked at, the App delivers a genuine benefit, and in every domain that benefit comes attached to a cost that falls on someone else. It reduces routine contact for the practice, but redistributes work onto staff who are already stretched. It adds twenty-four-hour flexibility, but produces a service that varies from place to place. It improves convenience for most patients, but not equally. It extends public health reach, while risking widening inequality.
So my critical position is this. The App is not straightforwardly a success or a failure — the benefits are real, but they are conditional and unevenly distributed. What determines whether any given person or practice experiences it positively is largely not the technology. It's the surrounding conditions: whether staff have been trained, whether the practice has enabled the features, and whether anything has been done to support people at risk of exclusion.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My overall finding is that the NHS App is a digital innovation that is successful for many but incomplete for others. Its value depends less on the technology itself than on the conditions around it — adequate staff training, consistent implementation at practice level, and active measures to support people at risk of digital exclusion. Without those, it serves the digitally connected majority well while leaving the most disadvantaged further behind.
I think this research has value beyond the App itself, because the central lesson applies to any service introducing a digital access route: providing access is not the same as providing equitable access. And it's timely, given the 2025 commitment to make the App the front door to the entire NHS by 2028.
If I had more time and resources, there are three things I would do. First, I'd want longitudinal, individual-level data, because the ecological studies I relied on genuinely cannot establish causation. Second, I'd gather primary data from staff and, more importantly, from non-users — the people who don't use the App are the group least represented in the existing evidence, and they're exactly the group the equity argument is about. Third, I'd compare across the four UK nations, since my report was limited to England.
Thank you —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 displayed at the end. All fourteen sources are cited verbally during the presentation and appear in UWTSD Harvard style here.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 displayed at the end. All fourteen sources are cited verbally during the presentation and appear in UWTSD Harvard style here.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9509760" y="-1463040"/>
            <a:ext cx="4754880" cy="4754880"/>
          </a:xfrm>
          <a:prstGeom prst="ellipse">
            <a:avLst/>
          </a:prstGeom>
          <a:solidFill>
            <a:srgbClr val="005EB8">
              <a:alpha val="45000"/>
            </a:srgbClr>
          </a:solidFill>
          <a:ln/>
        </p:spPr>
        <p:txBody>
          <a:bodyPr/>
          <a:lstStyle/>
          <a:p>
            <a:endParaRPr lang="en-GB"/>
          </a:p>
        </p:txBody>
      </p:sp>
      <p:sp>
        <p:nvSpPr>
          <p:cNvPr id="3" name="Shape 1"/>
          <p:cNvSpPr/>
          <p:nvPr/>
        </p:nvSpPr>
        <p:spPr>
          <a:xfrm>
            <a:off x="10607040" y="4480560"/>
            <a:ext cx="2377440" cy="2377440"/>
          </a:xfrm>
          <a:prstGeom prst="ellipse">
            <a:avLst/>
          </a:prstGeom>
          <a:solidFill>
            <a:srgbClr val="F2B705">
              <a:alpha val="30000"/>
            </a:srgbClr>
          </a:solidFill>
          <a:ln/>
        </p:spPr>
        <p:txBody>
          <a:bodyPr/>
          <a:lstStyle/>
          <a:p>
            <a:endParaRPr lang="en-GB"/>
          </a:p>
        </p:txBody>
      </p:sp>
      <p:sp>
        <p:nvSpPr>
          <p:cNvPr id="4" name="Text 2"/>
          <p:cNvSpPr/>
          <p:nvPr/>
        </p:nvSpPr>
        <p:spPr>
          <a:xfrm>
            <a:off x="822960" y="960120"/>
            <a:ext cx="7315200" cy="320040"/>
          </a:xfrm>
          <a:prstGeom prst="rect">
            <a:avLst/>
          </a:prstGeom>
          <a:noFill/>
          <a:ln/>
        </p:spPr>
        <p:txBody>
          <a:bodyPr wrap="square" lIns="0" tIns="0" rIns="0" bIns="0" rtlCol="0" anchor="ctr"/>
          <a:lstStyle/>
          <a:p>
            <a:pPr marL="0" indent="0">
              <a:buNone/>
            </a:pPr>
            <a:r>
              <a:rPr lang="en-US" sz="1400" b="1" kern="0" spc="200" dirty="0">
                <a:solidFill>
                  <a:srgbClr val="F2B705"/>
                </a:solidFill>
                <a:latin typeface="Calibri" pitchFamily="34" charset="0"/>
                <a:ea typeface="Calibri" pitchFamily="34" charset="-122"/>
                <a:cs typeface="Calibri" pitchFamily="34" charset="-120"/>
              </a:rPr>
              <a:t>BMHP6026</a:t>
            </a:r>
            <a:endParaRPr lang="en-US" sz="1400" dirty="0"/>
          </a:p>
        </p:txBody>
      </p:sp>
      <p:sp>
        <p:nvSpPr>
          <p:cNvPr id="5" name="Text 3"/>
          <p:cNvSpPr/>
          <p:nvPr/>
        </p:nvSpPr>
        <p:spPr>
          <a:xfrm>
            <a:off x="822960" y="1298448"/>
            <a:ext cx="8412480" cy="365760"/>
          </a:xfrm>
          <a:prstGeom prst="rect">
            <a:avLst/>
          </a:prstGeom>
          <a:noFill/>
          <a:ln/>
        </p:spPr>
        <p:txBody>
          <a:bodyPr wrap="square" lIns="0" tIns="0" rIns="0" bIns="0" rtlCol="0" anchor="ctr"/>
          <a:lstStyle/>
          <a:p>
            <a:pPr marL="0" indent="0">
              <a:buNone/>
            </a:pPr>
            <a:r>
              <a:rPr lang="en-US" sz="1400" dirty="0">
                <a:solidFill>
                  <a:srgbClr val="BFD3E6"/>
                </a:solidFill>
                <a:latin typeface="Calibri" pitchFamily="34" charset="0"/>
                <a:ea typeface="Calibri" pitchFamily="34" charset="-122"/>
                <a:cs typeface="Calibri" pitchFamily="34" charset="-120"/>
              </a:rPr>
              <a:t>Digital Transformation in the Health and Care Professions</a:t>
            </a:r>
            <a:endParaRPr lang="en-US" sz="1400" dirty="0"/>
          </a:p>
        </p:txBody>
      </p:sp>
      <p:sp>
        <p:nvSpPr>
          <p:cNvPr id="6" name="Text 4"/>
          <p:cNvSpPr/>
          <p:nvPr/>
        </p:nvSpPr>
        <p:spPr>
          <a:xfrm>
            <a:off x="822960" y="1965960"/>
            <a:ext cx="8595360" cy="868680"/>
          </a:xfrm>
          <a:prstGeom prst="rect">
            <a:avLst/>
          </a:prstGeom>
          <a:noFill/>
          <a:ln/>
        </p:spPr>
        <p:txBody>
          <a:bodyPr wrap="square" lIns="0" tIns="0" rIns="0" bIns="0" rtlCol="0" anchor="ctr"/>
          <a:lstStyle/>
          <a:p>
            <a:pPr marL="0" indent="0">
              <a:buNone/>
            </a:pPr>
            <a:r>
              <a:rPr lang="en-US" sz="4800" b="1" dirty="0">
                <a:solidFill>
                  <a:srgbClr val="FFFFFF"/>
                </a:solidFill>
                <a:latin typeface="Cambria" pitchFamily="34" charset="0"/>
                <a:ea typeface="Cambria" pitchFamily="34" charset="-122"/>
                <a:cs typeface="Cambria" pitchFamily="34" charset="-120"/>
              </a:rPr>
              <a:t>The NHS App</a:t>
            </a:r>
            <a:endParaRPr lang="en-US" sz="4800" dirty="0"/>
          </a:p>
        </p:txBody>
      </p:sp>
      <p:sp>
        <p:nvSpPr>
          <p:cNvPr id="7" name="Text 5"/>
          <p:cNvSpPr/>
          <p:nvPr/>
        </p:nvSpPr>
        <p:spPr>
          <a:xfrm>
            <a:off x="822960" y="2880360"/>
            <a:ext cx="8229600" cy="731520"/>
          </a:xfrm>
          <a:prstGeom prst="rect">
            <a:avLst/>
          </a:prstGeom>
          <a:noFill/>
          <a:ln/>
        </p:spPr>
        <p:txBody>
          <a:bodyPr wrap="square" lIns="0" tIns="0" rIns="0" bIns="0" rtlCol="0" anchor="ctr"/>
          <a:lstStyle/>
          <a:p>
            <a:pPr marL="0" indent="0">
              <a:buNone/>
            </a:pPr>
            <a:r>
              <a:rPr lang="en-US" sz="1900" dirty="0">
                <a:solidFill>
                  <a:srgbClr val="CDDCEB"/>
                </a:solidFill>
                <a:latin typeface="Calibri" pitchFamily="34" charset="0"/>
                <a:ea typeface="Calibri" pitchFamily="34" charset="-122"/>
                <a:cs typeface="Calibri" pitchFamily="34" charset="-120"/>
              </a:rPr>
              <a:t>A critical evaluation of a digital innovation in health and social care in England</a:t>
            </a:r>
            <a:endParaRPr lang="en-US" sz="1900" dirty="0"/>
          </a:p>
        </p:txBody>
      </p:sp>
      <p:sp>
        <p:nvSpPr>
          <p:cNvPr id="8" name="Shape 6"/>
          <p:cNvSpPr/>
          <p:nvPr/>
        </p:nvSpPr>
        <p:spPr>
          <a:xfrm>
            <a:off x="822960" y="4069080"/>
            <a:ext cx="146304" cy="146304"/>
          </a:xfrm>
          <a:prstGeom prst="ellipse">
            <a:avLst/>
          </a:prstGeom>
          <a:solidFill>
            <a:srgbClr val="F2B705"/>
          </a:solidFill>
          <a:ln/>
        </p:spPr>
        <p:txBody>
          <a:bodyPr/>
          <a:lstStyle/>
          <a:p>
            <a:endParaRPr lang="en-GB"/>
          </a:p>
        </p:txBody>
      </p:sp>
      <p:sp>
        <p:nvSpPr>
          <p:cNvPr id="9" name="Text 7"/>
          <p:cNvSpPr/>
          <p:nvPr/>
        </p:nvSpPr>
        <p:spPr>
          <a:xfrm>
            <a:off x="1143000" y="3950208"/>
            <a:ext cx="7315200" cy="1463040"/>
          </a:xfrm>
          <a:prstGeom prst="rect">
            <a:avLst/>
          </a:prstGeom>
          <a:noFill/>
          <a:ln/>
        </p:spPr>
        <p:txBody>
          <a:bodyPr wrap="square" lIns="0" tIns="0" rIns="0" bIns="0" rtlCol="0" anchor="ctr"/>
          <a:lstStyle/>
          <a:p>
            <a:pPr marL="0" indent="0">
              <a:lnSpc>
                <a:spcPts val="2200"/>
              </a:lnSpc>
              <a:buNone/>
            </a:pPr>
            <a:r>
              <a:rPr lang="en-US" sz="1500" b="1" dirty="0">
                <a:solidFill>
                  <a:srgbClr val="E4ECF5"/>
                </a:solidFill>
                <a:latin typeface="Calibri" pitchFamily="34" charset="0"/>
                <a:ea typeface="Calibri" pitchFamily="34" charset="-122"/>
                <a:cs typeface="Calibri" pitchFamily="34" charset="-120"/>
              </a:rPr>
              <a:t>Kizzie Joseph</a:t>
            </a:r>
            <a:endParaRPr lang="en-US" sz="1500" dirty="0"/>
          </a:p>
          <a:p>
            <a:pPr marL="0" indent="0">
              <a:lnSpc>
                <a:spcPts val="2200"/>
              </a:lnSpc>
              <a:buNone/>
            </a:pPr>
            <a:r>
              <a:rPr lang="en-US" sz="1500" dirty="0">
                <a:solidFill>
                  <a:srgbClr val="E4ECF5"/>
                </a:solidFill>
                <a:latin typeface="Calibri" pitchFamily="34" charset="0"/>
                <a:ea typeface="Calibri" pitchFamily="34" charset="-122"/>
                <a:cs typeface="Calibri" pitchFamily="34" charset="-120"/>
              </a:rPr>
              <a:t>Student number: 2328389</a:t>
            </a:r>
            <a:endParaRPr lang="en-US" sz="1500" dirty="0"/>
          </a:p>
          <a:p>
            <a:pPr marL="0" indent="0">
              <a:lnSpc>
                <a:spcPts val="2200"/>
              </a:lnSpc>
              <a:buNone/>
            </a:pPr>
            <a:r>
              <a:rPr lang="en-US" sz="1500" dirty="0">
                <a:solidFill>
                  <a:srgbClr val="E4ECF5"/>
                </a:solidFill>
                <a:latin typeface="Calibri" pitchFamily="34" charset="0"/>
                <a:ea typeface="Calibri" pitchFamily="34" charset="-122"/>
                <a:cs typeface="Calibri" pitchFamily="34" charset="-120"/>
              </a:rPr>
              <a:t>Lecturer: Dr Ping Wu</a:t>
            </a:r>
            <a:endParaRPr lang="en-US" sz="1500" dirty="0"/>
          </a:p>
          <a:p>
            <a:pPr marL="0" indent="0">
              <a:lnSpc>
                <a:spcPts val="2200"/>
              </a:lnSpc>
              <a:buNone/>
            </a:pPr>
            <a:r>
              <a:rPr lang="en-US" sz="1500" dirty="0">
                <a:solidFill>
                  <a:srgbClr val="E4ECF5"/>
                </a:solidFill>
                <a:latin typeface="Calibri" pitchFamily="34" charset="0"/>
                <a:ea typeface="Calibri" pitchFamily="34" charset="-122"/>
                <a:cs typeface="Calibri" pitchFamily="34" charset="-120"/>
              </a:rPr>
              <a:t>Component 2 - Viva Voce Presentation</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Introduction</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What this presentation covers</a:t>
            </a:r>
            <a:endParaRPr lang="en-US" sz="1400" dirty="0"/>
          </a:p>
        </p:txBody>
      </p:sp>
      <p:sp>
        <p:nvSpPr>
          <p:cNvPr id="5" name="Text 3"/>
          <p:cNvSpPr/>
          <p:nvPr/>
        </p:nvSpPr>
        <p:spPr>
          <a:xfrm>
            <a:off x="868680" y="1417320"/>
            <a:ext cx="10515600" cy="640080"/>
          </a:xfrm>
          <a:prstGeom prst="rect">
            <a:avLst/>
          </a:prstGeom>
          <a:noFill/>
          <a:ln/>
        </p:spPr>
        <p:txBody>
          <a:bodyPr wrap="square" lIns="0" tIns="0" rIns="0" bIns="0" rtlCol="0" anchor="ctr"/>
          <a:lstStyle/>
          <a:p>
            <a:pPr marL="0" indent="0">
              <a:buNone/>
            </a:pPr>
            <a:r>
              <a:rPr lang="en-US" sz="1600" dirty="0">
                <a:solidFill>
                  <a:srgbClr val="22303F"/>
                </a:solidFill>
                <a:latin typeface="Calibri" pitchFamily="34" charset="0"/>
                <a:ea typeface="Calibri" pitchFamily="34" charset="-122"/>
                <a:cs typeface="Calibri" pitchFamily="34" charset="-120"/>
              </a:rPr>
              <a:t>Focus: the NHS App in England - a digital innovation rolled out within the last ten years, now the most widely used digital health application in the country.</a:t>
            </a:r>
            <a:endParaRPr lang="en-US" sz="1600" dirty="0"/>
          </a:p>
        </p:txBody>
      </p:sp>
      <p:sp>
        <p:nvSpPr>
          <p:cNvPr id="6" name="Shape 4"/>
          <p:cNvSpPr/>
          <p:nvPr/>
        </p:nvSpPr>
        <p:spPr>
          <a:xfrm>
            <a:off x="640080" y="2286000"/>
            <a:ext cx="2606040" cy="2286000"/>
          </a:xfrm>
          <a:prstGeom prst="roundRect">
            <a:avLst>
              <a:gd name="adj" fmla="val 3200"/>
            </a:avLst>
          </a:prstGeom>
          <a:solidFill>
            <a:srgbClr val="EDF3F9"/>
          </a:solidFill>
          <a:ln w="12700">
            <a:solidFill>
              <a:srgbClr val="EDF3F9"/>
            </a:solidFill>
            <a:prstDash val="solid"/>
          </a:ln>
        </p:spPr>
        <p:txBody>
          <a:bodyPr/>
          <a:lstStyle/>
          <a:p>
            <a:endParaRPr lang="en-GB"/>
          </a:p>
        </p:txBody>
      </p:sp>
      <p:sp>
        <p:nvSpPr>
          <p:cNvPr id="7" name="Shape 5"/>
          <p:cNvSpPr/>
          <p:nvPr/>
        </p:nvSpPr>
        <p:spPr>
          <a:xfrm>
            <a:off x="896112" y="2542032"/>
            <a:ext cx="502920" cy="502920"/>
          </a:xfrm>
          <a:prstGeom prst="ellipse">
            <a:avLst/>
          </a:prstGeom>
          <a:solidFill>
            <a:srgbClr val="0B2545"/>
          </a:solidFill>
          <a:ln/>
        </p:spPr>
        <p:txBody>
          <a:bodyPr/>
          <a:lstStyle/>
          <a:p>
            <a:endParaRPr lang="en-GB"/>
          </a:p>
        </p:txBody>
      </p:sp>
      <p:sp>
        <p:nvSpPr>
          <p:cNvPr id="8" name="Text 6"/>
          <p:cNvSpPr/>
          <p:nvPr/>
        </p:nvSpPr>
        <p:spPr>
          <a:xfrm>
            <a:off x="896112" y="2542032"/>
            <a:ext cx="502920" cy="502920"/>
          </a:xfrm>
          <a:prstGeom prst="rect">
            <a:avLst/>
          </a:prstGeom>
          <a:noFill/>
          <a:ln/>
        </p:spPr>
        <p:txBody>
          <a:bodyPr wrap="square" lIns="0" tIns="0" rIns="0" bIns="0" rtlCol="0" anchor="ctr"/>
          <a:lstStyle/>
          <a:p>
            <a:pPr marL="0" indent="0" algn="ctr">
              <a:buNone/>
            </a:pPr>
            <a:r>
              <a:rPr lang="en-US" sz="2000" b="1" dirty="0">
                <a:solidFill>
                  <a:srgbClr val="F2B705"/>
                </a:solidFill>
                <a:latin typeface="Cambria" pitchFamily="34" charset="0"/>
                <a:ea typeface="Cambria" pitchFamily="34" charset="-122"/>
                <a:cs typeface="Cambria" pitchFamily="34" charset="-120"/>
              </a:rPr>
              <a:t>1</a:t>
            </a:r>
            <a:endParaRPr lang="en-US" sz="2000" dirty="0"/>
          </a:p>
        </p:txBody>
      </p:sp>
      <p:sp>
        <p:nvSpPr>
          <p:cNvPr id="9" name="Text 7"/>
          <p:cNvSpPr/>
          <p:nvPr/>
        </p:nvSpPr>
        <p:spPr>
          <a:xfrm>
            <a:off x="896112" y="3200400"/>
            <a:ext cx="2103120" cy="365760"/>
          </a:xfrm>
          <a:prstGeom prst="rect">
            <a:avLst/>
          </a:prstGeom>
          <a:noFill/>
          <a:ln/>
        </p:spPr>
        <p:txBody>
          <a:bodyPr wrap="square" lIns="0" tIns="0" rIns="0" bIns="0" rtlCol="0" anchor="ctr"/>
          <a:lstStyle/>
          <a:p>
            <a:pPr marL="0" indent="0">
              <a:buNone/>
            </a:pPr>
            <a:r>
              <a:rPr lang="en-US" sz="1700" b="1" dirty="0">
                <a:solidFill>
                  <a:srgbClr val="0B2545"/>
                </a:solidFill>
                <a:latin typeface="Cambria" pitchFamily="34" charset="0"/>
                <a:ea typeface="Cambria" pitchFamily="34" charset="-122"/>
                <a:cs typeface="Cambria" pitchFamily="34" charset="-120"/>
              </a:rPr>
              <a:t>Overview</a:t>
            </a:r>
            <a:endParaRPr lang="en-US" sz="1700" dirty="0"/>
          </a:p>
        </p:txBody>
      </p:sp>
      <p:sp>
        <p:nvSpPr>
          <p:cNvPr id="10" name="Text 8"/>
          <p:cNvSpPr/>
          <p:nvPr/>
        </p:nvSpPr>
        <p:spPr>
          <a:xfrm>
            <a:off x="896112" y="3584448"/>
            <a:ext cx="2103120" cy="914400"/>
          </a:xfrm>
          <a:prstGeom prst="rect">
            <a:avLst/>
          </a:prstGeom>
          <a:noFill/>
          <a:ln/>
        </p:spPr>
        <p:txBody>
          <a:bodyPr wrap="square" lIns="0" tIns="0" rIns="0" bIns="0" rtlCol="0" anchor="ctr"/>
          <a:lstStyle/>
          <a:p>
            <a:pPr marL="0" indent="0">
              <a:buNone/>
            </a:pPr>
            <a:r>
              <a:rPr lang="en-US" sz="1300" dirty="0">
                <a:solidFill>
                  <a:srgbClr val="4A6480"/>
                </a:solidFill>
                <a:latin typeface="Calibri" pitchFamily="34" charset="0"/>
                <a:ea typeface="Calibri" pitchFamily="34" charset="-122"/>
                <a:cs typeface="Calibri" pitchFamily="34" charset="-120"/>
              </a:rPr>
              <a:t>What the App is and the policy context behind it</a:t>
            </a:r>
            <a:endParaRPr lang="en-US" sz="1300" dirty="0"/>
          </a:p>
        </p:txBody>
      </p:sp>
      <p:sp>
        <p:nvSpPr>
          <p:cNvPr id="11" name="Shape 9"/>
          <p:cNvSpPr/>
          <p:nvPr/>
        </p:nvSpPr>
        <p:spPr>
          <a:xfrm>
            <a:off x="3493008" y="2286000"/>
            <a:ext cx="2606040" cy="2286000"/>
          </a:xfrm>
          <a:prstGeom prst="roundRect">
            <a:avLst>
              <a:gd name="adj" fmla="val 3200"/>
            </a:avLst>
          </a:prstGeom>
          <a:solidFill>
            <a:srgbClr val="EDF3F9"/>
          </a:solidFill>
          <a:ln w="12700">
            <a:solidFill>
              <a:srgbClr val="EDF3F9"/>
            </a:solidFill>
            <a:prstDash val="solid"/>
          </a:ln>
        </p:spPr>
        <p:txBody>
          <a:bodyPr/>
          <a:lstStyle/>
          <a:p>
            <a:endParaRPr lang="en-GB"/>
          </a:p>
        </p:txBody>
      </p:sp>
      <p:sp>
        <p:nvSpPr>
          <p:cNvPr id="12" name="Shape 10"/>
          <p:cNvSpPr/>
          <p:nvPr/>
        </p:nvSpPr>
        <p:spPr>
          <a:xfrm>
            <a:off x="3749040" y="2542032"/>
            <a:ext cx="502920" cy="502920"/>
          </a:xfrm>
          <a:prstGeom prst="ellipse">
            <a:avLst/>
          </a:prstGeom>
          <a:solidFill>
            <a:srgbClr val="0B2545"/>
          </a:solidFill>
          <a:ln/>
        </p:spPr>
        <p:txBody>
          <a:bodyPr/>
          <a:lstStyle/>
          <a:p>
            <a:endParaRPr lang="en-GB"/>
          </a:p>
        </p:txBody>
      </p:sp>
      <p:sp>
        <p:nvSpPr>
          <p:cNvPr id="13" name="Text 11"/>
          <p:cNvSpPr/>
          <p:nvPr/>
        </p:nvSpPr>
        <p:spPr>
          <a:xfrm>
            <a:off x="3749040" y="2542032"/>
            <a:ext cx="502920" cy="502920"/>
          </a:xfrm>
          <a:prstGeom prst="rect">
            <a:avLst/>
          </a:prstGeom>
          <a:noFill/>
          <a:ln/>
        </p:spPr>
        <p:txBody>
          <a:bodyPr wrap="square" lIns="0" tIns="0" rIns="0" bIns="0" rtlCol="0" anchor="ctr"/>
          <a:lstStyle/>
          <a:p>
            <a:pPr marL="0" indent="0" algn="ctr">
              <a:buNone/>
            </a:pPr>
            <a:r>
              <a:rPr lang="en-US" sz="2000" b="1" dirty="0">
                <a:solidFill>
                  <a:srgbClr val="F2B705"/>
                </a:solidFill>
                <a:latin typeface="Cambria" pitchFamily="34" charset="0"/>
                <a:ea typeface="Cambria" pitchFamily="34" charset="-122"/>
                <a:cs typeface="Cambria" pitchFamily="34" charset="-120"/>
              </a:rPr>
              <a:t>2</a:t>
            </a:r>
            <a:endParaRPr lang="en-US" sz="2000" dirty="0"/>
          </a:p>
        </p:txBody>
      </p:sp>
      <p:sp>
        <p:nvSpPr>
          <p:cNvPr id="14" name="Text 12"/>
          <p:cNvSpPr/>
          <p:nvPr/>
        </p:nvSpPr>
        <p:spPr>
          <a:xfrm>
            <a:off x="3749040" y="3200400"/>
            <a:ext cx="2103120" cy="365760"/>
          </a:xfrm>
          <a:prstGeom prst="rect">
            <a:avLst/>
          </a:prstGeom>
          <a:noFill/>
          <a:ln/>
        </p:spPr>
        <p:txBody>
          <a:bodyPr wrap="square" lIns="0" tIns="0" rIns="0" bIns="0" rtlCol="0" anchor="ctr"/>
          <a:lstStyle/>
          <a:p>
            <a:pPr marL="0" indent="0">
              <a:buNone/>
            </a:pPr>
            <a:r>
              <a:rPr lang="en-US" sz="1700" b="1" dirty="0">
                <a:solidFill>
                  <a:srgbClr val="0B2545"/>
                </a:solidFill>
                <a:latin typeface="Cambria" pitchFamily="34" charset="0"/>
                <a:ea typeface="Cambria" pitchFamily="34" charset="-122"/>
                <a:cs typeface="Cambria" pitchFamily="34" charset="-120"/>
              </a:rPr>
              <a:t>Four impacts</a:t>
            </a:r>
            <a:endParaRPr lang="en-US" sz="1700" dirty="0"/>
          </a:p>
        </p:txBody>
      </p:sp>
      <p:sp>
        <p:nvSpPr>
          <p:cNvPr id="15" name="Text 13"/>
          <p:cNvSpPr/>
          <p:nvPr/>
        </p:nvSpPr>
        <p:spPr>
          <a:xfrm>
            <a:off x="3749040" y="3584448"/>
            <a:ext cx="2103120" cy="914400"/>
          </a:xfrm>
          <a:prstGeom prst="rect">
            <a:avLst/>
          </a:prstGeom>
          <a:noFill/>
          <a:ln/>
        </p:spPr>
        <p:txBody>
          <a:bodyPr wrap="square" lIns="0" tIns="0" rIns="0" bIns="0" rtlCol="0" anchor="ctr"/>
          <a:lstStyle/>
          <a:p>
            <a:pPr marL="0" indent="0">
              <a:buNone/>
            </a:pPr>
            <a:r>
              <a:rPr lang="en-US" sz="1300" dirty="0">
                <a:solidFill>
                  <a:srgbClr val="4A6480"/>
                </a:solidFill>
                <a:latin typeface="Calibri" pitchFamily="34" charset="0"/>
                <a:ea typeface="Calibri" pitchFamily="34" charset="-122"/>
                <a:cs typeface="Calibri" pitchFamily="34" charset="-120"/>
              </a:rPr>
              <a:t>Workforce · Service delivery · Patients · Community</a:t>
            </a:r>
            <a:endParaRPr lang="en-US" sz="1300" dirty="0"/>
          </a:p>
        </p:txBody>
      </p:sp>
      <p:sp>
        <p:nvSpPr>
          <p:cNvPr id="16" name="Shape 14"/>
          <p:cNvSpPr/>
          <p:nvPr/>
        </p:nvSpPr>
        <p:spPr>
          <a:xfrm>
            <a:off x="6345936" y="2286000"/>
            <a:ext cx="2606040" cy="2286000"/>
          </a:xfrm>
          <a:prstGeom prst="roundRect">
            <a:avLst>
              <a:gd name="adj" fmla="val 3200"/>
            </a:avLst>
          </a:prstGeom>
          <a:solidFill>
            <a:srgbClr val="EDF3F9"/>
          </a:solidFill>
          <a:ln w="12700">
            <a:solidFill>
              <a:srgbClr val="EDF3F9"/>
            </a:solidFill>
            <a:prstDash val="solid"/>
          </a:ln>
        </p:spPr>
        <p:txBody>
          <a:bodyPr/>
          <a:lstStyle/>
          <a:p>
            <a:endParaRPr lang="en-GB"/>
          </a:p>
        </p:txBody>
      </p:sp>
      <p:sp>
        <p:nvSpPr>
          <p:cNvPr id="17" name="Shape 15"/>
          <p:cNvSpPr/>
          <p:nvPr/>
        </p:nvSpPr>
        <p:spPr>
          <a:xfrm>
            <a:off x="6601968" y="2542032"/>
            <a:ext cx="502920" cy="502920"/>
          </a:xfrm>
          <a:prstGeom prst="ellipse">
            <a:avLst/>
          </a:prstGeom>
          <a:solidFill>
            <a:srgbClr val="0B2545"/>
          </a:solidFill>
          <a:ln/>
        </p:spPr>
        <p:txBody>
          <a:bodyPr/>
          <a:lstStyle/>
          <a:p>
            <a:endParaRPr lang="en-GB"/>
          </a:p>
        </p:txBody>
      </p:sp>
      <p:sp>
        <p:nvSpPr>
          <p:cNvPr id="18" name="Text 16"/>
          <p:cNvSpPr/>
          <p:nvPr/>
        </p:nvSpPr>
        <p:spPr>
          <a:xfrm>
            <a:off x="6601968" y="2542032"/>
            <a:ext cx="502920" cy="502920"/>
          </a:xfrm>
          <a:prstGeom prst="rect">
            <a:avLst/>
          </a:prstGeom>
          <a:noFill/>
          <a:ln/>
        </p:spPr>
        <p:txBody>
          <a:bodyPr wrap="square" lIns="0" tIns="0" rIns="0" bIns="0" rtlCol="0" anchor="ctr"/>
          <a:lstStyle/>
          <a:p>
            <a:pPr marL="0" indent="0" algn="ctr">
              <a:buNone/>
            </a:pPr>
            <a:r>
              <a:rPr lang="en-US" sz="2000" b="1" dirty="0">
                <a:solidFill>
                  <a:srgbClr val="F2B705"/>
                </a:solidFill>
                <a:latin typeface="Cambria" pitchFamily="34" charset="0"/>
                <a:ea typeface="Cambria" pitchFamily="34" charset="-122"/>
                <a:cs typeface="Cambria" pitchFamily="34" charset="-120"/>
              </a:rPr>
              <a:t>3</a:t>
            </a:r>
            <a:endParaRPr lang="en-US" sz="2000" dirty="0"/>
          </a:p>
        </p:txBody>
      </p:sp>
      <p:sp>
        <p:nvSpPr>
          <p:cNvPr id="19" name="Text 17"/>
          <p:cNvSpPr/>
          <p:nvPr/>
        </p:nvSpPr>
        <p:spPr>
          <a:xfrm>
            <a:off x="6601968" y="3200400"/>
            <a:ext cx="2103120" cy="365760"/>
          </a:xfrm>
          <a:prstGeom prst="rect">
            <a:avLst/>
          </a:prstGeom>
          <a:noFill/>
          <a:ln/>
        </p:spPr>
        <p:txBody>
          <a:bodyPr wrap="square" lIns="0" tIns="0" rIns="0" bIns="0" rtlCol="0" anchor="ctr"/>
          <a:lstStyle/>
          <a:p>
            <a:pPr marL="0" indent="0">
              <a:buNone/>
            </a:pPr>
            <a:r>
              <a:rPr lang="en-US" sz="1700" b="1" dirty="0">
                <a:solidFill>
                  <a:srgbClr val="0B2545"/>
                </a:solidFill>
                <a:latin typeface="Cambria" pitchFamily="34" charset="0"/>
                <a:ea typeface="Cambria" pitchFamily="34" charset="-122"/>
                <a:cs typeface="Cambria" pitchFamily="34" charset="-120"/>
              </a:rPr>
              <a:t>Governance</a:t>
            </a:r>
            <a:endParaRPr lang="en-US" sz="1700" dirty="0"/>
          </a:p>
        </p:txBody>
      </p:sp>
      <p:sp>
        <p:nvSpPr>
          <p:cNvPr id="20" name="Text 18"/>
          <p:cNvSpPr/>
          <p:nvPr/>
        </p:nvSpPr>
        <p:spPr>
          <a:xfrm>
            <a:off x="6601968" y="3584448"/>
            <a:ext cx="2103120" cy="914400"/>
          </a:xfrm>
          <a:prstGeom prst="rect">
            <a:avLst/>
          </a:prstGeom>
          <a:noFill/>
          <a:ln/>
        </p:spPr>
        <p:txBody>
          <a:bodyPr wrap="square" lIns="0" tIns="0" rIns="0" bIns="0" rtlCol="0" anchor="ctr"/>
          <a:lstStyle/>
          <a:p>
            <a:pPr marL="0" indent="0">
              <a:buNone/>
            </a:pPr>
            <a:r>
              <a:rPr lang="en-US" sz="1300" dirty="0">
                <a:solidFill>
                  <a:srgbClr val="4A6480"/>
                </a:solidFill>
                <a:latin typeface="Calibri" pitchFamily="34" charset="0"/>
                <a:ea typeface="Calibri" pitchFamily="34" charset="-122"/>
                <a:cs typeface="Calibri" pitchFamily="34" charset="-120"/>
              </a:rPr>
              <a:t>UK data governance and ethical use of data</a:t>
            </a:r>
            <a:endParaRPr lang="en-US" sz="1300" dirty="0"/>
          </a:p>
        </p:txBody>
      </p:sp>
      <p:sp>
        <p:nvSpPr>
          <p:cNvPr id="21" name="Shape 19"/>
          <p:cNvSpPr/>
          <p:nvPr/>
        </p:nvSpPr>
        <p:spPr>
          <a:xfrm>
            <a:off x="9198864" y="2286000"/>
            <a:ext cx="2606040" cy="2286000"/>
          </a:xfrm>
          <a:prstGeom prst="roundRect">
            <a:avLst>
              <a:gd name="adj" fmla="val 3200"/>
            </a:avLst>
          </a:prstGeom>
          <a:solidFill>
            <a:srgbClr val="EDF3F9"/>
          </a:solidFill>
          <a:ln w="12700">
            <a:solidFill>
              <a:srgbClr val="EDF3F9"/>
            </a:solidFill>
            <a:prstDash val="solid"/>
          </a:ln>
        </p:spPr>
        <p:txBody>
          <a:bodyPr/>
          <a:lstStyle/>
          <a:p>
            <a:endParaRPr lang="en-GB"/>
          </a:p>
        </p:txBody>
      </p:sp>
      <p:sp>
        <p:nvSpPr>
          <p:cNvPr id="22" name="Shape 20"/>
          <p:cNvSpPr/>
          <p:nvPr/>
        </p:nvSpPr>
        <p:spPr>
          <a:xfrm>
            <a:off x="9454896" y="2542032"/>
            <a:ext cx="502920" cy="502920"/>
          </a:xfrm>
          <a:prstGeom prst="ellipse">
            <a:avLst/>
          </a:prstGeom>
          <a:solidFill>
            <a:srgbClr val="0B2545"/>
          </a:solidFill>
          <a:ln/>
        </p:spPr>
        <p:txBody>
          <a:bodyPr/>
          <a:lstStyle/>
          <a:p>
            <a:endParaRPr lang="en-GB"/>
          </a:p>
        </p:txBody>
      </p:sp>
      <p:sp>
        <p:nvSpPr>
          <p:cNvPr id="23" name="Text 21"/>
          <p:cNvSpPr/>
          <p:nvPr/>
        </p:nvSpPr>
        <p:spPr>
          <a:xfrm>
            <a:off x="9454896" y="2542032"/>
            <a:ext cx="502920" cy="502920"/>
          </a:xfrm>
          <a:prstGeom prst="rect">
            <a:avLst/>
          </a:prstGeom>
          <a:noFill/>
          <a:ln/>
        </p:spPr>
        <p:txBody>
          <a:bodyPr wrap="square" lIns="0" tIns="0" rIns="0" bIns="0" rtlCol="0" anchor="ctr"/>
          <a:lstStyle/>
          <a:p>
            <a:pPr marL="0" indent="0" algn="ctr">
              <a:buNone/>
            </a:pPr>
            <a:r>
              <a:rPr lang="en-US" sz="2000" b="1" dirty="0">
                <a:solidFill>
                  <a:srgbClr val="F2B705"/>
                </a:solidFill>
                <a:latin typeface="Cambria" pitchFamily="34" charset="0"/>
                <a:ea typeface="Cambria" pitchFamily="34" charset="-122"/>
                <a:cs typeface="Cambria" pitchFamily="34" charset="-120"/>
              </a:rPr>
              <a:t>4</a:t>
            </a:r>
            <a:endParaRPr lang="en-US" sz="2000" dirty="0"/>
          </a:p>
        </p:txBody>
      </p:sp>
      <p:sp>
        <p:nvSpPr>
          <p:cNvPr id="24" name="Text 22"/>
          <p:cNvSpPr/>
          <p:nvPr/>
        </p:nvSpPr>
        <p:spPr>
          <a:xfrm>
            <a:off x="9454896" y="3200400"/>
            <a:ext cx="2103120" cy="365760"/>
          </a:xfrm>
          <a:prstGeom prst="rect">
            <a:avLst/>
          </a:prstGeom>
          <a:noFill/>
          <a:ln/>
        </p:spPr>
        <p:txBody>
          <a:bodyPr wrap="square" lIns="0" tIns="0" rIns="0" bIns="0" rtlCol="0" anchor="ctr"/>
          <a:lstStyle/>
          <a:p>
            <a:pPr marL="0" indent="0">
              <a:buNone/>
            </a:pPr>
            <a:r>
              <a:rPr lang="en-US" sz="1700" b="1" dirty="0">
                <a:solidFill>
                  <a:srgbClr val="0B2545"/>
                </a:solidFill>
                <a:latin typeface="Cambria" pitchFamily="34" charset="0"/>
                <a:ea typeface="Cambria" pitchFamily="34" charset="-122"/>
                <a:cs typeface="Cambria" pitchFamily="34" charset="-120"/>
              </a:rPr>
              <a:t>Conclusion</a:t>
            </a:r>
            <a:endParaRPr lang="en-US" sz="1700" dirty="0"/>
          </a:p>
        </p:txBody>
      </p:sp>
      <p:sp>
        <p:nvSpPr>
          <p:cNvPr id="25" name="Text 23"/>
          <p:cNvSpPr/>
          <p:nvPr/>
        </p:nvSpPr>
        <p:spPr>
          <a:xfrm>
            <a:off x="9454896" y="3584448"/>
            <a:ext cx="2103120" cy="914400"/>
          </a:xfrm>
          <a:prstGeom prst="rect">
            <a:avLst/>
          </a:prstGeom>
          <a:noFill/>
          <a:ln/>
        </p:spPr>
        <p:txBody>
          <a:bodyPr wrap="square" lIns="0" tIns="0" rIns="0" bIns="0" rtlCol="0" anchor="ctr"/>
          <a:lstStyle/>
          <a:p>
            <a:pPr marL="0" indent="0">
              <a:buNone/>
            </a:pPr>
            <a:r>
              <a:rPr lang="en-US" sz="1300" dirty="0">
                <a:solidFill>
                  <a:srgbClr val="4A6480"/>
                </a:solidFill>
                <a:latin typeface="Calibri" pitchFamily="34" charset="0"/>
                <a:ea typeface="Calibri" pitchFamily="34" charset="-122"/>
                <a:cs typeface="Calibri" pitchFamily="34" charset="-120"/>
              </a:rPr>
              <a:t>Findings, limitations and further research</a:t>
            </a:r>
            <a:endParaRPr lang="en-US" sz="1300" dirty="0"/>
          </a:p>
        </p:txBody>
      </p:sp>
      <p:sp>
        <p:nvSpPr>
          <p:cNvPr id="26" name="Text 24"/>
          <p:cNvSpPr/>
          <p:nvPr/>
        </p:nvSpPr>
        <p:spPr>
          <a:xfrm>
            <a:off x="868680" y="4892040"/>
            <a:ext cx="10515600" cy="365760"/>
          </a:xfrm>
          <a:prstGeom prst="rect">
            <a:avLst/>
          </a:prstGeom>
          <a:noFill/>
          <a:ln/>
        </p:spPr>
        <p:txBody>
          <a:bodyPr wrap="square" lIns="0" tIns="0" rIns="0" bIns="0" rtlCol="0" anchor="ctr"/>
          <a:lstStyle/>
          <a:p>
            <a:pPr marL="0" indent="0">
              <a:buNone/>
            </a:pPr>
            <a:r>
              <a:rPr lang="en-US" sz="1500" i="1" dirty="0">
                <a:solidFill>
                  <a:srgbClr val="005EB8"/>
                </a:solidFill>
                <a:latin typeface="Calibri" pitchFamily="34" charset="0"/>
                <a:ea typeface="Calibri" pitchFamily="34" charset="-122"/>
                <a:cs typeface="Calibri" pitchFamily="34" charset="-120"/>
              </a:rPr>
              <a:t>Both positive and negative outcomes are considered throughout.</a:t>
            </a:r>
            <a:endParaRPr lang="en-US" sz="1500" dirty="0"/>
          </a:p>
        </p:txBody>
      </p:sp>
      <p:sp>
        <p:nvSpPr>
          <p:cNvPr id="27" name="Text 25"/>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Overview of the innovation</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The NHS App - England's 'digital front door'</a:t>
            </a:r>
            <a:endParaRPr lang="en-US" sz="1400" dirty="0"/>
          </a:p>
        </p:txBody>
      </p:sp>
      <p:sp>
        <p:nvSpPr>
          <p:cNvPr id="5" name="Text 3"/>
          <p:cNvSpPr/>
          <p:nvPr/>
        </p:nvSpPr>
        <p:spPr>
          <a:xfrm>
            <a:off x="868680" y="1554480"/>
            <a:ext cx="6492240" cy="3291840"/>
          </a:xfrm>
          <a:prstGeom prst="rect">
            <a:avLst/>
          </a:prstGeom>
          <a:noFill/>
          <a:ln/>
        </p:spPr>
        <p:txBody>
          <a:bodyPr wrap="square" rtlCol="0" anchor="ctr"/>
          <a:lstStyle/>
          <a:p>
            <a:pPr marL="342900" indent="-342900">
              <a:spcAft>
                <a:spcPts val="1000"/>
              </a:spcAft>
              <a:buSzPct val="100000"/>
              <a:buChar char="•"/>
            </a:pPr>
            <a:r>
              <a:rPr lang="en-US" sz="1600" dirty="0">
                <a:solidFill>
                  <a:srgbClr val="22303F"/>
                </a:solidFill>
                <a:latin typeface="Calibri" pitchFamily="34" charset="0"/>
                <a:ea typeface="Calibri" pitchFamily="34" charset="-122"/>
                <a:cs typeface="Calibri" pitchFamily="34" charset="-120"/>
              </a:rPr>
              <a:t>Launched by NHS England in December 2018 for patients registered with a GP in England</a:t>
            </a:r>
            <a:endParaRPr lang="en-US" sz="1600" dirty="0"/>
          </a:p>
          <a:p>
            <a:pPr marL="342900" indent="-342900">
              <a:spcAft>
                <a:spcPts val="1000"/>
              </a:spcAft>
              <a:buSzPct val="100000"/>
              <a:buChar char="•"/>
            </a:pPr>
            <a:r>
              <a:rPr lang="en-US" sz="1600" dirty="0">
                <a:solidFill>
                  <a:srgbClr val="22303F"/>
                </a:solidFill>
                <a:latin typeface="Calibri" pitchFamily="34" charset="0"/>
                <a:ea typeface="Calibri" pitchFamily="34" charset="-122"/>
                <a:cs typeface="Calibri" pitchFamily="34" charset="-120"/>
              </a:rPr>
              <a:t>Core functions: appointment booking, repeat prescriptions, GP record access, NHS 111 and messaging (Reidy et al., 2025)</a:t>
            </a:r>
            <a:endParaRPr lang="en-US" sz="1600" dirty="0"/>
          </a:p>
          <a:p>
            <a:pPr marL="342900" indent="-342900">
              <a:spcAft>
                <a:spcPts val="1000"/>
              </a:spcAft>
              <a:buSzPct val="100000"/>
              <a:buChar char="•"/>
            </a:pPr>
            <a:r>
              <a:rPr lang="en-US" sz="1600" dirty="0">
                <a:solidFill>
                  <a:srgbClr val="22303F"/>
                </a:solidFill>
                <a:latin typeface="Calibri" pitchFamily="34" charset="0"/>
                <a:ea typeface="Calibri" pitchFamily="34" charset="-122"/>
                <a:cs typeface="Calibri" pitchFamily="34" charset="-120"/>
              </a:rPr>
              <a:t>Positioned as a single national access point rather than a stand-alone clinical tool</a:t>
            </a:r>
            <a:endParaRPr lang="en-US" sz="1600" dirty="0"/>
          </a:p>
          <a:p>
            <a:pPr marL="342900" indent="-342900">
              <a:spcAft>
                <a:spcPts val="1000"/>
              </a:spcAft>
              <a:buSzPct val="100000"/>
              <a:buChar char="•"/>
            </a:pPr>
            <a:r>
              <a:rPr lang="en-US" sz="1600" dirty="0">
                <a:solidFill>
                  <a:srgbClr val="22303F"/>
                </a:solidFill>
                <a:latin typeface="Calibri" pitchFamily="34" charset="0"/>
                <a:ea typeface="Calibri" pitchFamily="34" charset="-122"/>
                <a:cs typeface="Calibri" pitchFamily="34" charset="-120"/>
              </a:rPr>
              <a:t>Functionality is partly set locally, practices choose which features to switch on</a:t>
            </a:r>
            <a:endParaRPr lang="en-US" sz="1600" dirty="0"/>
          </a:p>
        </p:txBody>
      </p:sp>
      <p:sp>
        <p:nvSpPr>
          <p:cNvPr id="6" name="Shape 4"/>
          <p:cNvSpPr/>
          <p:nvPr/>
        </p:nvSpPr>
        <p:spPr>
          <a:xfrm>
            <a:off x="7680960" y="1600200"/>
            <a:ext cx="39319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7" name="Text 5"/>
          <p:cNvSpPr/>
          <p:nvPr/>
        </p:nvSpPr>
        <p:spPr>
          <a:xfrm>
            <a:off x="7955280" y="1764792"/>
            <a:ext cx="1600200" cy="914400"/>
          </a:xfrm>
          <a:prstGeom prst="rect">
            <a:avLst/>
          </a:prstGeom>
          <a:noFill/>
          <a:ln/>
        </p:spPr>
        <p:txBody>
          <a:bodyPr wrap="square" lIns="0" tIns="0" rIns="0" bIns="0" rtlCol="0" anchor="ctr"/>
          <a:lstStyle/>
          <a:p>
            <a:pPr marL="0" indent="0">
              <a:buNone/>
            </a:pPr>
            <a:r>
              <a:rPr lang="en-US" sz="3400" b="1" dirty="0">
                <a:solidFill>
                  <a:srgbClr val="005EB8"/>
                </a:solidFill>
                <a:latin typeface="Cambria" pitchFamily="34" charset="0"/>
                <a:ea typeface="Cambria" pitchFamily="34" charset="-122"/>
                <a:cs typeface="Cambria" pitchFamily="34" charset="-120"/>
              </a:rPr>
              <a:t>39m</a:t>
            </a:r>
            <a:endParaRPr lang="en-US" sz="3400" dirty="0"/>
          </a:p>
        </p:txBody>
      </p:sp>
      <p:sp>
        <p:nvSpPr>
          <p:cNvPr id="8" name="Text 6"/>
          <p:cNvSpPr/>
          <p:nvPr/>
        </p:nvSpPr>
        <p:spPr>
          <a:xfrm>
            <a:off x="9509760" y="1764792"/>
            <a:ext cx="1920240" cy="914400"/>
          </a:xfrm>
          <a:prstGeom prst="rect">
            <a:avLst/>
          </a:prstGeom>
          <a:noFill/>
          <a:ln/>
        </p:spPr>
        <p:txBody>
          <a:bodyPr wrap="square" lIns="0" tIns="0" rIns="0" bIns="0" rtlCol="0" anchor="ctr"/>
          <a:lstStyle/>
          <a:p>
            <a:pPr marL="0" indent="0">
              <a:buNone/>
            </a:pPr>
            <a:r>
              <a:rPr lang="en-US" sz="1200" dirty="0">
                <a:solidFill>
                  <a:srgbClr val="4A6480"/>
                </a:solidFill>
                <a:latin typeface="Calibri" pitchFamily="34" charset="0"/>
                <a:ea typeface="Calibri" pitchFamily="34" charset="-122"/>
                <a:cs typeface="Calibri" pitchFamily="34" charset="-120"/>
              </a:rPr>
              <a:t>registered users</a:t>
            </a:r>
            <a:endParaRPr lang="en-US" sz="1200" dirty="0"/>
          </a:p>
          <a:p>
            <a:pPr marL="0" indent="0">
              <a:buNone/>
            </a:pPr>
            <a:r>
              <a:rPr lang="en-US" sz="1200" dirty="0">
                <a:solidFill>
                  <a:srgbClr val="4A6480"/>
                </a:solidFill>
                <a:latin typeface="Calibri" pitchFamily="34" charset="0"/>
                <a:ea typeface="Calibri" pitchFamily="34" charset="-122"/>
                <a:cs typeface="Calibri" pitchFamily="34" charset="-120"/>
              </a:rPr>
              <a:t>by late 2025</a:t>
            </a:r>
            <a:endParaRPr lang="en-US" sz="1200" dirty="0"/>
          </a:p>
        </p:txBody>
      </p:sp>
      <p:sp>
        <p:nvSpPr>
          <p:cNvPr id="9" name="Shape 7"/>
          <p:cNvSpPr/>
          <p:nvPr/>
        </p:nvSpPr>
        <p:spPr>
          <a:xfrm>
            <a:off x="7680960" y="3017520"/>
            <a:ext cx="39319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10" name="Text 8"/>
          <p:cNvSpPr/>
          <p:nvPr/>
        </p:nvSpPr>
        <p:spPr>
          <a:xfrm>
            <a:off x="7955280" y="3182112"/>
            <a:ext cx="1600200" cy="914400"/>
          </a:xfrm>
          <a:prstGeom prst="rect">
            <a:avLst/>
          </a:prstGeom>
          <a:noFill/>
          <a:ln/>
        </p:spPr>
        <p:txBody>
          <a:bodyPr wrap="square" lIns="0" tIns="0" rIns="0" bIns="0" rtlCol="0" anchor="ctr"/>
          <a:lstStyle/>
          <a:p>
            <a:pPr marL="0" indent="0">
              <a:buNone/>
            </a:pPr>
            <a:r>
              <a:rPr lang="en-US" sz="3400" b="1" dirty="0">
                <a:solidFill>
                  <a:srgbClr val="005EB8"/>
                </a:solidFill>
                <a:latin typeface="Cambria" pitchFamily="34" charset="0"/>
                <a:ea typeface="Cambria" pitchFamily="34" charset="-122"/>
                <a:cs typeface="Cambria" pitchFamily="34" charset="-120"/>
              </a:rPr>
              <a:t>67.8m</a:t>
            </a:r>
            <a:endParaRPr lang="en-US" sz="3400" dirty="0"/>
          </a:p>
        </p:txBody>
      </p:sp>
      <p:sp>
        <p:nvSpPr>
          <p:cNvPr id="11" name="Text 9"/>
          <p:cNvSpPr/>
          <p:nvPr/>
        </p:nvSpPr>
        <p:spPr>
          <a:xfrm>
            <a:off x="9509760" y="3182112"/>
            <a:ext cx="1920240" cy="914400"/>
          </a:xfrm>
          <a:prstGeom prst="rect">
            <a:avLst/>
          </a:prstGeom>
          <a:noFill/>
          <a:ln/>
        </p:spPr>
        <p:txBody>
          <a:bodyPr wrap="square" lIns="0" tIns="0" rIns="0" bIns="0" rtlCol="0" anchor="ctr"/>
          <a:lstStyle/>
          <a:p>
            <a:pPr marL="0" indent="0">
              <a:buNone/>
            </a:pPr>
            <a:r>
              <a:rPr lang="en-US" sz="1200" dirty="0">
                <a:solidFill>
                  <a:srgbClr val="4A6480"/>
                </a:solidFill>
                <a:latin typeface="Calibri" pitchFamily="34" charset="0"/>
                <a:ea typeface="Calibri" pitchFamily="34" charset="-122"/>
                <a:cs typeface="Calibri" pitchFamily="34" charset="-120"/>
              </a:rPr>
              <a:t>repeat prescriptions</a:t>
            </a:r>
            <a:endParaRPr lang="en-US" sz="1200" dirty="0"/>
          </a:p>
          <a:p>
            <a:pPr marL="0" indent="0">
              <a:buNone/>
            </a:pPr>
            <a:r>
              <a:rPr lang="en-US" sz="1200" dirty="0">
                <a:solidFill>
                  <a:srgbClr val="4A6480"/>
                </a:solidFill>
                <a:latin typeface="Calibri" pitchFamily="34" charset="0"/>
                <a:ea typeface="Calibri" pitchFamily="34" charset="-122"/>
                <a:cs typeface="Calibri" pitchFamily="34" charset="-120"/>
              </a:rPr>
              <a:t>ordered in a year</a:t>
            </a:r>
            <a:endParaRPr lang="en-US" sz="1200" dirty="0"/>
          </a:p>
        </p:txBody>
      </p:sp>
      <p:sp>
        <p:nvSpPr>
          <p:cNvPr id="12" name="Shape 10"/>
          <p:cNvSpPr/>
          <p:nvPr/>
        </p:nvSpPr>
        <p:spPr>
          <a:xfrm>
            <a:off x="7680960" y="4434840"/>
            <a:ext cx="39319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13" name="Text 11"/>
          <p:cNvSpPr/>
          <p:nvPr/>
        </p:nvSpPr>
        <p:spPr>
          <a:xfrm>
            <a:off x="7955280" y="4599432"/>
            <a:ext cx="1600200" cy="914400"/>
          </a:xfrm>
          <a:prstGeom prst="rect">
            <a:avLst/>
          </a:prstGeom>
          <a:noFill/>
          <a:ln/>
        </p:spPr>
        <p:txBody>
          <a:bodyPr wrap="square" lIns="0" tIns="0" rIns="0" bIns="0" rtlCol="0" anchor="ctr"/>
          <a:lstStyle/>
          <a:p>
            <a:pPr marL="0" indent="0">
              <a:buNone/>
            </a:pPr>
            <a:r>
              <a:rPr lang="en-US" sz="3400" b="1" dirty="0">
                <a:solidFill>
                  <a:srgbClr val="005EB8"/>
                </a:solidFill>
                <a:latin typeface="Cambria" pitchFamily="34" charset="0"/>
                <a:ea typeface="Cambria" pitchFamily="34" charset="-122"/>
                <a:cs typeface="Cambria" pitchFamily="34" charset="-120"/>
              </a:rPr>
              <a:t>20.8m</a:t>
            </a:r>
            <a:endParaRPr lang="en-US" sz="3400" dirty="0"/>
          </a:p>
        </p:txBody>
      </p:sp>
      <p:sp>
        <p:nvSpPr>
          <p:cNvPr id="14" name="Text 12"/>
          <p:cNvSpPr/>
          <p:nvPr/>
        </p:nvSpPr>
        <p:spPr>
          <a:xfrm>
            <a:off x="9509760" y="4599432"/>
            <a:ext cx="1920240" cy="914400"/>
          </a:xfrm>
          <a:prstGeom prst="rect">
            <a:avLst/>
          </a:prstGeom>
          <a:noFill/>
          <a:ln/>
        </p:spPr>
        <p:txBody>
          <a:bodyPr wrap="square" lIns="0" tIns="0" rIns="0" bIns="0" rtlCol="0" anchor="ctr"/>
          <a:lstStyle/>
          <a:p>
            <a:pPr marL="0" indent="0">
              <a:buNone/>
            </a:pPr>
            <a:r>
              <a:rPr lang="en-US" sz="1200" dirty="0">
                <a:solidFill>
                  <a:srgbClr val="4A6480"/>
                </a:solidFill>
                <a:latin typeface="Calibri" pitchFamily="34" charset="0"/>
                <a:ea typeface="Calibri" pitchFamily="34" charset="-122"/>
                <a:cs typeface="Calibri" pitchFamily="34" charset="-120"/>
              </a:rPr>
              <a:t>health record views</a:t>
            </a:r>
            <a:endParaRPr lang="en-US" sz="1200" dirty="0"/>
          </a:p>
          <a:p>
            <a:pPr marL="0" indent="0">
              <a:buNone/>
            </a:pPr>
            <a:r>
              <a:rPr lang="en-US" sz="1200" dirty="0">
                <a:solidFill>
                  <a:srgbClr val="4A6480"/>
                </a:solidFill>
                <a:latin typeface="Calibri" pitchFamily="34" charset="0"/>
                <a:ea typeface="Calibri" pitchFamily="34" charset="-122"/>
                <a:cs typeface="Calibri" pitchFamily="34" charset="-120"/>
              </a:rPr>
              <a:t>in one month</a:t>
            </a:r>
            <a:endParaRPr lang="en-US" sz="1200" dirty="0"/>
          </a:p>
        </p:txBody>
      </p:sp>
      <p:sp>
        <p:nvSpPr>
          <p:cNvPr id="15" name="Text 13"/>
          <p:cNvSpPr/>
          <p:nvPr/>
        </p:nvSpPr>
        <p:spPr>
          <a:xfrm>
            <a:off x="7680960" y="5943600"/>
            <a:ext cx="3931920" cy="274320"/>
          </a:xfrm>
          <a:prstGeom prst="rect">
            <a:avLst/>
          </a:prstGeom>
          <a:noFill/>
          <a:ln/>
        </p:spPr>
        <p:txBody>
          <a:bodyPr wrap="square" lIns="0" tIns="0" rIns="0" bIns="0" rtlCol="0" anchor="ctr"/>
          <a:lstStyle/>
          <a:p>
            <a:pPr marL="0" indent="0">
              <a:buNone/>
            </a:pPr>
            <a:r>
              <a:rPr lang="en-US" sz="1000" i="1" dirty="0">
                <a:solidFill>
                  <a:srgbClr val="9AA9B8"/>
                </a:solidFill>
                <a:latin typeface="Calibri" pitchFamily="34" charset="0"/>
                <a:ea typeface="Calibri" pitchFamily="34" charset="-122"/>
                <a:cs typeface="Calibri" pitchFamily="34" charset="-120"/>
              </a:rPr>
              <a:t>Sources: NHS England (2025); NHS England Digital (2025)</a:t>
            </a:r>
            <a:endParaRPr lang="en-US" sz="1000" dirty="0"/>
          </a:p>
        </p:txBody>
      </p:sp>
      <p:sp>
        <p:nvSpPr>
          <p:cNvPr id="16" name="Text 14"/>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Policy context</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Why the App matters to national strategy</a:t>
            </a:r>
            <a:endParaRPr lang="en-US" sz="1400" dirty="0"/>
          </a:p>
        </p:txBody>
      </p:sp>
      <p:sp>
        <p:nvSpPr>
          <p:cNvPr id="5" name="Shape 3"/>
          <p:cNvSpPr/>
          <p:nvPr/>
        </p:nvSpPr>
        <p:spPr>
          <a:xfrm>
            <a:off x="640080" y="1600200"/>
            <a:ext cx="110185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6" name="Shape 4"/>
          <p:cNvSpPr/>
          <p:nvPr/>
        </p:nvSpPr>
        <p:spPr>
          <a:xfrm>
            <a:off x="914400" y="1920240"/>
            <a:ext cx="594360" cy="594360"/>
          </a:xfrm>
          <a:prstGeom prst="ellipse">
            <a:avLst/>
          </a:prstGeom>
          <a:solidFill>
            <a:srgbClr val="0B2545"/>
          </a:solidFill>
          <a:ln/>
        </p:spPr>
        <p:txBody>
          <a:bodyPr/>
          <a:lstStyle/>
          <a:p>
            <a:endParaRPr lang="en-GB"/>
          </a:p>
        </p:txBody>
      </p:sp>
      <p:sp>
        <p:nvSpPr>
          <p:cNvPr id="7" name="Text 5"/>
          <p:cNvSpPr/>
          <p:nvPr/>
        </p:nvSpPr>
        <p:spPr>
          <a:xfrm>
            <a:off x="914400" y="1920240"/>
            <a:ext cx="594360" cy="594360"/>
          </a:xfrm>
          <a:prstGeom prst="rect">
            <a:avLst/>
          </a:prstGeom>
          <a:noFill/>
          <a:ln/>
        </p:spPr>
        <p:txBody>
          <a:bodyPr wrap="square" lIns="0" tIns="0" rIns="0" bIns="0" rtlCol="0" anchor="ctr"/>
          <a:lstStyle/>
          <a:p>
            <a:pPr marL="0" indent="0" algn="ctr">
              <a:buNone/>
            </a:pPr>
            <a:r>
              <a:rPr lang="en-US" sz="1300" b="1" dirty="0">
                <a:solidFill>
                  <a:srgbClr val="F2B705"/>
                </a:solidFill>
                <a:latin typeface="Calibri" pitchFamily="34" charset="0"/>
                <a:ea typeface="Calibri" pitchFamily="34" charset="-122"/>
                <a:cs typeface="Calibri" pitchFamily="34" charset="-120"/>
              </a:rPr>
              <a:t>2019</a:t>
            </a:r>
            <a:endParaRPr lang="en-US" sz="1300" dirty="0"/>
          </a:p>
        </p:txBody>
      </p:sp>
      <p:sp>
        <p:nvSpPr>
          <p:cNvPr id="8" name="Text 6"/>
          <p:cNvSpPr/>
          <p:nvPr/>
        </p:nvSpPr>
        <p:spPr>
          <a:xfrm>
            <a:off x="1783080" y="1801368"/>
            <a:ext cx="9509760" cy="365760"/>
          </a:xfrm>
          <a:prstGeom prst="rect">
            <a:avLst/>
          </a:prstGeom>
          <a:noFill/>
          <a:ln/>
        </p:spPr>
        <p:txBody>
          <a:bodyPr wrap="square" lIns="0" tIns="0" rIns="0" bIns="0" rtlCol="0" anchor="ctr"/>
          <a:lstStyle/>
          <a:p>
            <a:pPr marL="0" indent="0">
              <a:buNone/>
            </a:pPr>
            <a:r>
              <a:rPr lang="en-US" sz="1800" b="1" dirty="0">
                <a:solidFill>
                  <a:srgbClr val="0B2545"/>
                </a:solidFill>
                <a:latin typeface="Cambria" pitchFamily="34" charset="0"/>
                <a:ea typeface="Cambria" pitchFamily="34" charset="-122"/>
                <a:cs typeface="Cambria" pitchFamily="34" charset="-120"/>
              </a:rPr>
              <a:t>NHS Long Term Plan</a:t>
            </a:r>
            <a:endParaRPr lang="en-US" sz="1800" dirty="0"/>
          </a:p>
        </p:txBody>
      </p:sp>
      <p:sp>
        <p:nvSpPr>
          <p:cNvPr id="9" name="Text 7"/>
          <p:cNvSpPr/>
          <p:nvPr/>
        </p:nvSpPr>
        <p:spPr>
          <a:xfrm>
            <a:off x="1783080" y="2203704"/>
            <a:ext cx="9509760" cy="502920"/>
          </a:xfrm>
          <a:prstGeom prst="rect">
            <a:avLst/>
          </a:prstGeom>
          <a:noFill/>
          <a:ln/>
        </p:spPr>
        <p:txBody>
          <a:bodyPr wrap="square" lIns="0" tIns="0" rIns="0" bIns="0" rtlCol="0" anchor="ctr"/>
          <a:lstStyle/>
          <a:p>
            <a:pPr marL="0" indent="0">
              <a:buNone/>
            </a:pPr>
            <a:r>
              <a:rPr lang="en-US" sz="1400" dirty="0">
                <a:solidFill>
                  <a:srgbClr val="22303F"/>
                </a:solidFill>
                <a:latin typeface="Calibri" pitchFamily="34" charset="0"/>
                <a:ea typeface="Calibri" pitchFamily="34" charset="-122"/>
                <a:cs typeface="Calibri" pitchFamily="34" charset="-120"/>
              </a:rPr>
              <a:t>Commits to digitally supported, 'digital first' primary care over a ten-year period (NHS England, 2019)</a:t>
            </a:r>
            <a:endParaRPr lang="en-US" sz="1400" dirty="0"/>
          </a:p>
        </p:txBody>
      </p:sp>
      <p:sp>
        <p:nvSpPr>
          <p:cNvPr id="10" name="Shape 8"/>
          <p:cNvSpPr/>
          <p:nvPr/>
        </p:nvSpPr>
        <p:spPr>
          <a:xfrm>
            <a:off x="640080" y="3063240"/>
            <a:ext cx="110185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11" name="Shape 9"/>
          <p:cNvSpPr/>
          <p:nvPr/>
        </p:nvSpPr>
        <p:spPr>
          <a:xfrm>
            <a:off x="914400" y="3383280"/>
            <a:ext cx="594360" cy="594360"/>
          </a:xfrm>
          <a:prstGeom prst="ellipse">
            <a:avLst/>
          </a:prstGeom>
          <a:solidFill>
            <a:srgbClr val="0B2545"/>
          </a:solidFill>
          <a:ln/>
        </p:spPr>
        <p:txBody>
          <a:bodyPr/>
          <a:lstStyle/>
          <a:p>
            <a:endParaRPr lang="en-GB"/>
          </a:p>
        </p:txBody>
      </p:sp>
      <p:sp>
        <p:nvSpPr>
          <p:cNvPr id="12" name="Text 10"/>
          <p:cNvSpPr/>
          <p:nvPr/>
        </p:nvSpPr>
        <p:spPr>
          <a:xfrm>
            <a:off x="914400" y="3383280"/>
            <a:ext cx="594360" cy="594360"/>
          </a:xfrm>
          <a:prstGeom prst="rect">
            <a:avLst/>
          </a:prstGeom>
          <a:noFill/>
          <a:ln/>
        </p:spPr>
        <p:txBody>
          <a:bodyPr wrap="square" lIns="0" tIns="0" rIns="0" bIns="0" rtlCol="0" anchor="ctr"/>
          <a:lstStyle/>
          <a:p>
            <a:pPr marL="0" indent="0" algn="ctr">
              <a:buNone/>
            </a:pPr>
            <a:r>
              <a:rPr lang="en-US" sz="1300" b="1" dirty="0">
                <a:solidFill>
                  <a:srgbClr val="F2B705"/>
                </a:solidFill>
                <a:latin typeface="Calibri" pitchFamily="34" charset="0"/>
                <a:ea typeface="Calibri" pitchFamily="34" charset="-122"/>
                <a:cs typeface="Calibri" pitchFamily="34" charset="-120"/>
              </a:rPr>
              <a:t>2023</a:t>
            </a:r>
            <a:endParaRPr lang="en-US" sz="1300" dirty="0"/>
          </a:p>
        </p:txBody>
      </p:sp>
      <p:sp>
        <p:nvSpPr>
          <p:cNvPr id="13" name="Text 11"/>
          <p:cNvSpPr/>
          <p:nvPr/>
        </p:nvSpPr>
        <p:spPr>
          <a:xfrm>
            <a:off x="1783080" y="3264408"/>
            <a:ext cx="9509760" cy="365760"/>
          </a:xfrm>
          <a:prstGeom prst="rect">
            <a:avLst/>
          </a:prstGeom>
          <a:noFill/>
          <a:ln/>
        </p:spPr>
        <p:txBody>
          <a:bodyPr wrap="square" lIns="0" tIns="0" rIns="0" bIns="0" rtlCol="0" anchor="ctr"/>
          <a:lstStyle/>
          <a:p>
            <a:pPr marL="0" indent="0">
              <a:buNone/>
            </a:pPr>
            <a:r>
              <a:rPr lang="en-US" sz="1800" b="1" dirty="0">
                <a:solidFill>
                  <a:srgbClr val="0B2545"/>
                </a:solidFill>
                <a:latin typeface="Cambria" pitchFamily="34" charset="0"/>
                <a:ea typeface="Cambria" pitchFamily="34" charset="-122"/>
                <a:cs typeface="Cambria" pitchFamily="34" charset="-120"/>
              </a:rPr>
              <a:t>Inclusive digital healthcare framework</a:t>
            </a:r>
            <a:endParaRPr lang="en-US" sz="1800" dirty="0"/>
          </a:p>
        </p:txBody>
      </p:sp>
      <p:sp>
        <p:nvSpPr>
          <p:cNvPr id="14" name="Text 12"/>
          <p:cNvSpPr/>
          <p:nvPr/>
        </p:nvSpPr>
        <p:spPr>
          <a:xfrm>
            <a:off x="1783080" y="3666744"/>
            <a:ext cx="9509760" cy="502920"/>
          </a:xfrm>
          <a:prstGeom prst="rect">
            <a:avLst/>
          </a:prstGeom>
          <a:noFill/>
          <a:ln/>
        </p:spPr>
        <p:txBody>
          <a:bodyPr wrap="square" lIns="0" tIns="0" rIns="0" bIns="0" rtlCol="0" anchor="ctr"/>
          <a:lstStyle/>
          <a:p>
            <a:pPr marL="0" indent="0">
              <a:buNone/>
            </a:pPr>
            <a:r>
              <a:rPr lang="en-US" sz="1400" dirty="0">
                <a:solidFill>
                  <a:srgbClr val="22303F"/>
                </a:solidFill>
                <a:latin typeface="Calibri" pitchFamily="34" charset="0"/>
                <a:ea typeface="Calibri" pitchFamily="34" charset="-122"/>
                <a:cs typeface="Calibri" pitchFamily="34" charset="-120"/>
              </a:rPr>
              <a:t>Recognises digital exclusion as an NHS responsibility, not just a societal one (NHS England, 2023)</a:t>
            </a:r>
            <a:endParaRPr lang="en-US" sz="1400" dirty="0"/>
          </a:p>
        </p:txBody>
      </p:sp>
      <p:sp>
        <p:nvSpPr>
          <p:cNvPr id="15" name="Shape 13"/>
          <p:cNvSpPr/>
          <p:nvPr/>
        </p:nvSpPr>
        <p:spPr>
          <a:xfrm>
            <a:off x="640080" y="4526280"/>
            <a:ext cx="11018520" cy="1234440"/>
          </a:xfrm>
          <a:prstGeom prst="roundRect">
            <a:avLst>
              <a:gd name="adj" fmla="val 5926"/>
            </a:avLst>
          </a:prstGeom>
          <a:solidFill>
            <a:srgbClr val="EDF3F9"/>
          </a:solidFill>
          <a:ln w="12700">
            <a:solidFill>
              <a:srgbClr val="EDF3F9"/>
            </a:solidFill>
            <a:prstDash val="solid"/>
          </a:ln>
        </p:spPr>
        <p:txBody>
          <a:bodyPr/>
          <a:lstStyle/>
          <a:p>
            <a:endParaRPr lang="en-GB"/>
          </a:p>
        </p:txBody>
      </p:sp>
      <p:sp>
        <p:nvSpPr>
          <p:cNvPr id="16" name="Shape 14"/>
          <p:cNvSpPr/>
          <p:nvPr/>
        </p:nvSpPr>
        <p:spPr>
          <a:xfrm>
            <a:off x="914400" y="4846320"/>
            <a:ext cx="594360" cy="594360"/>
          </a:xfrm>
          <a:prstGeom prst="ellipse">
            <a:avLst/>
          </a:prstGeom>
          <a:solidFill>
            <a:srgbClr val="0B2545"/>
          </a:solidFill>
          <a:ln/>
        </p:spPr>
        <p:txBody>
          <a:bodyPr/>
          <a:lstStyle/>
          <a:p>
            <a:endParaRPr lang="en-GB"/>
          </a:p>
        </p:txBody>
      </p:sp>
      <p:sp>
        <p:nvSpPr>
          <p:cNvPr id="17" name="Text 15"/>
          <p:cNvSpPr/>
          <p:nvPr/>
        </p:nvSpPr>
        <p:spPr>
          <a:xfrm>
            <a:off x="914400" y="4846320"/>
            <a:ext cx="594360" cy="594360"/>
          </a:xfrm>
          <a:prstGeom prst="rect">
            <a:avLst/>
          </a:prstGeom>
          <a:noFill/>
          <a:ln/>
        </p:spPr>
        <p:txBody>
          <a:bodyPr wrap="square" lIns="0" tIns="0" rIns="0" bIns="0" rtlCol="0" anchor="ctr"/>
          <a:lstStyle/>
          <a:p>
            <a:pPr marL="0" indent="0" algn="ctr">
              <a:buNone/>
            </a:pPr>
            <a:r>
              <a:rPr lang="en-US" sz="1300" b="1" dirty="0">
                <a:solidFill>
                  <a:srgbClr val="F2B705"/>
                </a:solidFill>
                <a:latin typeface="Calibri" pitchFamily="34" charset="0"/>
                <a:ea typeface="Calibri" pitchFamily="34" charset="-122"/>
                <a:cs typeface="Calibri" pitchFamily="34" charset="-120"/>
              </a:rPr>
              <a:t>2025</a:t>
            </a:r>
            <a:endParaRPr lang="en-US" sz="1300" dirty="0"/>
          </a:p>
        </p:txBody>
      </p:sp>
      <p:sp>
        <p:nvSpPr>
          <p:cNvPr id="18" name="Text 16"/>
          <p:cNvSpPr/>
          <p:nvPr/>
        </p:nvSpPr>
        <p:spPr>
          <a:xfrm>
            <a:off x="1783080" y="4727448"/>
            <a:ext cx="9509760" cy="365760"/>
          </a:xfrm>
          <a:prstGeom prst="rect">
            <a:avLst/>
          </a:prstGeom>
          <a:noFill/>
          <a:ln/>
        </p:spPr>
        <p:txBody>
          <a:bodyPr wrap="square" lIns="0" tIns="0" rIns="0" bIns="0" rtlCol="0" anchor="ctr"/>
          <a:lstStyle/>
          <a:p>
            <a:pPr marL="0" indent="0">
              <a:buNone/>
            </a:pPr>
            <a:r>
              <a:rPr lang="en-US" sz="1800" b="1" dirty="0">
                <a:solidFill>
                  <a:srgbClr val="0B2545"/>
                </a:solidFill>
                <a:latin typeface="Cambria" pitchFamily="34" charset="0"/>
                <a:ea typeface="Cambria" pitchFamily="34" charset="-122"/>
                <a:cs typeface="Cambria" pitchFamily="34" charset="-120"/>
              </a:rPr>
              <a:t>Fit for the Future: 10 Year Health Plan</a:t>
            </a:r>
            <a:endParaRPr lang="en-US" sz="1800" dirty="0"/>
          </a:p>
        </p:txBody>
      </p:sp>
      <p:sp>
        <p:nvSpPr>
          <p:cNvPr id="19" name="Text 17"/>
          <p:cNvSpPr/>
          <p:nvPr/>
        </p:nvSpPr>
        <p:spPr>
          <a:xfrm>
            <a:off x="1783080" y="5129784"/>
            <a:ext cx="9509760" cy="502920"/>
          </a:xfrm>
          <a:prstGeom prst="rect">
            <a:avLst/>
          </a:prstGeom>
          <a:noFill/>
          <a:ln/>
        </p:spPr>
        <p:txBody>
          <a:bodyPr wrap="square" lIns="0" tIns="0" rIns="0" bIns="0" rtlCol="0" anchor="ctr"/>
          <a:lstStyle/>
          <a:p>
            <a:pPr marL="0" indent="0">
              <a:buNone/>
            </a:pPr>
            <a:r>
              <a:rPr lang="en-US" sz="1400" dirty="0">
                <a:solidFill>
                  <a:srgbClr val="22303F"/>
                </a:solidFill>
                <a:latin typeface="Calibri" pitchFamily="34" charset="0"/>
                <a:ea typeface="Calibri" pitchFamily="34" charset="-122"/>
                <a:cs typeface="Calibri" pitchFamily="34" charset="-120"/>
              </a:rPr>
              <a:t>Sets out the shift from 'analogue to digital'; the App becomes the front door to the whole NHS by 2028 (DHSC, 2025)</a:t>
            </a:r>
            <a:endParaRPr lang="en-US" sz="1400" dirty="0"/>
          </a:p>
        </p:txBody>
      </p:sp>
      <p:sp>
        <p:nvSpPr>
          <p:cNvPr id="20" name="Text 18"/>
          <p:cNvSpPr/>
          <p:nvPr/>
        </p:nvSpPr>
        <p:spPr>
          <a:xfrm>
            <a:off x="868680" y="5897880"/>
            <a:ext cx="10515600" cy="365760"/>
          </a:xfrm>
          <a:prstGeom prst="rect">
            <a:avLst/>
          </a:prstGeom>
          <a:noFill/>
          <a:ln/>
        </p:spPr>
        <p:txBody>
          <a:bodyPr wrap="square" lIns="0" tIns="0" rIns="0" bIns="0" rtlCol="0" anchor="ctr"/>
          <a:lstStyle/>
          <a:p>
            <a:pPr marL="0" indent="0">
              <a:buNone/>
            </a:pPr>
            <a:r>
              <a:rPr lang="en-US" sz="1500" i="1" dirty="0">
                <a:solidFill>
                  <a:srgbClr val="005EB8"/>
                </a:solidFill>
                <a:latin typeface="Calibri" pitchFamily="34" charset="0"/>
                <a:ea typeface="Calibri" pitchFamily="34" charset="-122"/>
                <a:cs typeface="Calibri" pitchFamily="34" charset="-120"/>
              </a:rPr>
              <a:t>The App is not a stand-alone product, it is the delivery mechanism for a national policy direction.</a:t>
            </a:r>
            <a:endParaRPr lang="en-US" sz="1500" dirty="0"/>
          </a:p>
        </p:txBody>
      </p:sp>
      <p:sp>
        <p:nvSpPr>
          <p:cNvPr id="21" name="Text 19"/>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Impact on the workforce</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Clinical and administrative staff, particularly in general practice</a:t>
            </a:r>
            <a:endParaRPr lang="en-US" sz="1400" dirty="0"/>
          </a:p>
        </p:txBody>
      </p:sp>
      <p:sp>
        <p:nvSpPr>
          <p:cNvPr id="5" name="Shape 3"/>
          <p:cNvSpPr/>
          <p:nvPr/>
        </p:nvSpPr>
        <p:spPr>
          <a:xfrm>
            <a:off x="640080" y="1508760"/>
            <a:ext cx="5349240" cy="4160520"/>
          </a:xfrm>
          <a:prstGeom prst="roundRect">
            <a:avLst>
              <a:gd name="adj" fmla="val 1758"/>
            </a:avLst>
          </a:prstGeom>
          <a:solidFill>
            <a:srgbClr val="E8F1EA"/>
          </a:solidFill>
          <a:ln w="12700">
            <a:solidFill>
              <a:srgbClr val="E8F1EA"/>
            </a:solidFill>
            <a:prstDash val="solid"/>
          </a:ln>
        </p:spPr>
        <p:txBody>
          <a:bodyPr/>
          <a:lstStyle/>
          <a:p>
            <a:endParaRPr lang="en-GB"/>
          </a:p>
        </p:txBody>
      </p:sp>
      <p:sp>
        <p:nvSpPr>
          <p:cNvPr id="6" name="Shape 4"/>
          <p:cNvSpPr/>
          <p:nvPr/>
        </p:nvSpPr>
        <p:spPr>
          <a:xfrm>
            <a:off x="6309360" y="1508760"/>
            <a:ext cx="5349240" cy="4160520"/>
          </a:xfrm>
          <a:prstGeom prst="roundRect">
            <a:avLst>
              <a:gd name="adj" fmla="val 1758"/>
            </a:avLst>
          </a:prstGeom>
          <a:solidFill>
            <a:srgbClr val="F7ECEA"/>
          </a:solidFill>
          <a:ln w="12700">
            <a:solidFill>
              <a:srgbClr val="F7ECEA"/>
            </a:solidFill>
            <a:prstDash val="solid"/>
          </a:ln>
        </p:spPr>
        <p:txBody>
          <a:bodyPr/>
          <a:lstStyle/>
          <a:p>
            <a:endParaRPr lang="en-GB"/>
          </a:p>
        </p:txBody>
      </p:sp>
      <p:sp>
        <p:nvSpPr>
          <p:cNvPr id="7" name="Shape 5"/>
          <p:cNvSpPr/>
          <p:nvPr/>
        </p:nvSpPr>
        <p:spPr>
          <a:xfrm>
            <a:off x="914400" y="1764792"/>
            <a:ext cx="365760" cy="365760"/>
          </a:xfrm>
          <a:prstGeom prst="ellipse">
            <a:avLst/>
          </a:prstGeom>
          <a:solidFill>
            <a:srgbClr val="2E6B45"/>
          </a:solidFill>
          <a:ln/>
        </p:spPr>
        <p:txBody>
          <a:bodyPr/>
          <a:lstStyle/>
          <a:p>
            <a:endParaRPr lang="en-GB"/>
          </a:p>
        </p:txBody>
      </p:sp>
      <p:sp>
        <p:nvSpPr>
          <p:cNvPr id="8" name="Text 6"/>
          <p:cNvSpPr/>
          <p:nvPr/>
        </p:nvSpPr>
        <p:spPr>
          <a:xfrm>
            <a:off x="91440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9" name="Text 7"/>
          <p:cNvSpPr/>
          <p:nvPr/>
        </p:nvSpPr>
        <p:spPr>
          <a:xfrm>
            <a:off x="1417320" y="1764792"/>
            <a:ext cx="4297680" cy="365760"/>
          </a:xfrm>
          <a:prstGeom prst="rect">
            <a:avLst/>
          </a:prstGeom>
          <a:noFill/>
          <a:ln/>
        </p:spPr>
        <p:txBody>
          <a:bodyPr wrap="square" lIns="0" tIns="0" rIns="0" bIns="0" rtlCol="0" anchor="ctr"/>
          <a:lstStyle/>
          <a:p>
            <a:pPr marL="0" indent="0">
              <a:buNone/>
            </a:pPr>
            <a:r>
              <a:rPr lang="en-US" sz="1800" b="1" dirty="0">
                <a:solidFill>
                  <a:srgbClr val="2E6B45"/>
                </a:solidFill>
                <a:latin typeface="Cambria" pitchFamily="34" charset="0"/>
                <a:ea typeface="Cambria" pitchFamily="34" charset="-122"/>
                <a:cs typeface="Cambria" pitchFamily="34" charset="-120"/>
              </a:rPr>
              <a:t>Positive outcomes</a:t>
            </a:r>
            <a:endParaRPr lang="en-US" sz="1800" dirty="0"/>
          </a:p>
        </p:txBody>
      </p:sp>
      <p:sp>
        <p:nvSpPr>
          <p:cNvPr id="10" name="Shape 8"/>
          <p:cNvSpPr/>
          <p:nvPr/>
        </p:nvSpPr>
        <p:spPr>
          <a:xfrm>
            <a:off x="6583680" y="1764792"/>
            <a:ext cx="365760" cy="365760"/>
          </a:xfrm>
          <a:prstGeom prst="ellipse">
            <a:avLst/>
          </a:prstGeom>
          <a:solidFill>
            <a:srgbClr val="9B3A2E"/>
          </a:solidFill>
          <a:ln/>
        </p:spPr>
        <p:txBody>
          <a:bodyPr/>
          <a:lstStyle/>
          <a:p>
            <a:endParaRPr lang="en-GB"/>
          </a:p>
        </p:txBody>
      </p:sp>
      <p:sp>
        <p:nvSpPr>
          <p:cNvPr id="11" name="Text 9"/>
          <p:cNvSpPr/>
          <p:nvPr/>
        </p:nvSpPr>
        <p:spPr>
          <a:xfrm>
            <a:off x="658368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12" name="Text 10"/>
          <p:cNvSpPr/>
          <p:nvPr/>
        </p:nvSpPr>
        <p:spPr>
          <a:xfrm>
            <a:off x="7086600" y="1764792"/>
            <a:ext cx="4297680" cy="365760"/>
          </a:xfrm>
          <a:prstGeom prst="rect">
            <a:avLst/>
          </a:prstGeom>
          <a:noFill/>
          <a:ln/>
        </p:spPr>
        <p:txBody>
          <a:bodyPr wrap="square" lIns="0" tIns="0" rIns="0" bIns="0" rtlCol="0" anchor="ctr"/>
          <a:lstStyle/>
          <a:p>
            <a:pPr marL="0" indent="0">
              <a:buNone/>
            </a:pPr>
            <a:r>
              <a:rPr lang="en-US" sz="1800" b="1" dirty="0">
                <a:solidFill>
                  <a:srgbClr val="9B3A2E"/>
                </a:solidFill>
                <a:latin typeface="Cambria" pitchFamily="34" charset="0"/>
                <a:ea typeface="Cambria" pitchFamily="34" charset="-122"/>
                <a:cs typeface="Cambria" pitchFamily="34" charset="-120"/>
              </a:rPr>
              <a:t>Negative outcomes</a:t>
            </a:r>
            <a:endParaRPr lang="en-US" sz="1800" dirty="0"/>
          </a:p>
        </p:txBody>
      </p:sp>
      <p:sp>
        <p:nvSpPr>
          <p:cNvPr id="13" name="Text 11"/>
          <p:cNvSpPr/>
          <p:nvPr/>
        </p:nvSpPr>
        <p:spPr>
          <a:xfrm>
            <a:off x="96012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Routine transactional contact moves to self-service, reducing front-desk and telephone demand (NHS England,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Administrative staff freed for more complex requests; clinicians able to focus on care</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Supports better management of practice hours and appointment flow</a:t>
            </a:r>
            <a:endParaRPr lang="en-US" sz="1500" dirty="0"/>
          </a:p>
        </p:txBody>
      </p:sp>
      <p:sp>
        <p:nvSpPr>
          <p:cNvPr id="14" name="Text 12"/>
          <p:cNvSpPr/>
          <p:nvPr/>
        </p:nvSpPr>
        <p:spPr>
          <a:xfrm>
            <a:off x="662940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National roll-out created substantial extra work for staff, with local variation in capacity (Reidy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Work is redistributed, not removed; reception staff now troubleshoot registration and access</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Benefits depend on digital skills and training; workforce skills have not kept pace (The King's Fund, 2021)</a:t>
            </a:r>
            <a:endParaRPr lang="en-US" sz="1500" dirty="0"/>
          </a:p>
        </p:txBody>
      </p:sp>
      <p:sp>
        <p:nvSpPr>
          <p:cNvPr id="15" name="Text 13"/>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Impact on service delivery</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How NHS services are accessed and navigated</a:t>
            </a:r>
            <a:endParaRPr lang="en-US" sz="1400" dirty="0"/>
          </a:p>
        </p:txBody>
      </p:sp>
      <p:sp>
        <p:nvSpPr>
          <p:cNvPr id="5" name="Shape 3"/>
          <p:cNvSpPr/>
          <p:nvPr/>
        </p:nvSpPr>
        <p:spPr>
          <a:xfrm>
            <a:off x="640080" y="1508760"/>
            <a:ext cx="5349240" cy="4160520"/>
          </a:xfrm>
          <a:prstGeom prst="roundRect">
            <a:avLst>
              <a:gd name="adj" fmla="val 1758"/>
            </a:avLst>
          </a:prstGeom>
          <a:solidFill>
            <a:srgbClr val="E8F1EA"/>
          </a:solidFill>
          <a:ln w="12700">
            <a:solidFill>
              <a:srgbClr val="E8F1EA"/>
            </a:solidFill>
            <a:prstDash val="solid"/>
          </a:ln>
        </p:spPr>
        <p:txBody>
          <a:bodyPr/>
          <a:lstStyle/>
          <a:p>
            <a:endParaRPr lang="en-GB"/>
          </a:p>
        </p:txBody>
      </p:sp>
      <p:sp>
        <p:nvSpPr>
          <p:cNvPr id="6" name="Shape 4"/>
          <p:cNvSpPr/>
          <p:nvPr/>
        </p:nvSpPr>
        <p:spPr>
          <a:xfrm>
            <a:off x="6309360" y="1508760"/>
            <a:ext cx="5349240" cy="4160520"/>
          </a:xfrm>
          <a:prstGeom prst="roundRect">
            <a:avLst>
              <a:gd name="adj" fmla="val 1758"/>
            </a:avLst>
          </a:prstGeom>
          <a:solidFill>
            <a:srgbClr val="F7ECEA"/>
          </a:solidFill>
          <a:ln w="12700">
            <a:solidFill>
              <a:srgbClr val="F7ECEA"/>
            </a:solidFill>
            <a:prstDash val="solid"/>
          </a:ln>
        </p:spPr>
        <p:txBody>
          <a:bodyPr/>
          <a:lstStyle/>
          <a:p>
            <a:endParaRPr lang="en-GB"/>
          </a:p>
        </p:txBody>
      </p:sp>
      <p:sp>
        <p:nvSpPr>
          <p:cNvPr id="7" name="Shape 5"/>
          <p:cNvSpPr/>
          <p:nvPr/>
        </p:nvSpPr>
        <p:spPr>
          <a:xfrm>
            <a:off x="914400" y="1764792"/>
            <a:ext cx="365760" cy="365760"/>
          </a:xfrm>
          <a:prstGeom prst="ellipse">
            <a:avLst/>
          </a:prstGeom>
          <a:solidFill>
            <a:srgbClr val="2E6B45"/>
          </a:solidFill>
          <a:ln/>
        </p:spPr>
        <p:txBody>
          <a:bodyPr/>
          <a:lstStyle/>
          <a:p>
            <a:endParaRPr lang="en-GB"/>
          </a:p>
        </p:txBody>
      </p:sp>
      <p:sp>
        <p:nvSpPr>
          <p:cNvPr id="8" name="Text 6"/>
          <p:cNvSpPr/>
          <p:nvPr/>
        </p:nvSpPr>
        <p:spPr>
          <a:xfrm>
            <a:off x="91440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9" name="Text 7"/>
          <p:cNvSpPr/>
          <p:nvPr/>
        </p:nvSpPr>
        <p:spPr>
          <a:xfrm>
            <a:off x="1417320" y="1764792"/>
            <a:ext cx="4297680" cy="365760"/>
          </a:xfrm>
          <a:prstGeom prst="rect">
            <a:avLst/>
          </a:prstGeom>
          <a:noFill/>
          <a:ln/>
        </p:spPr>
        <p:txBody>
          <a:bodyPr wrap="square" lIns="0" tIns="0" rIns="0" bIns="0" rtlCol="0" anchor="ctr"/>
          <a:lstStyle/>
          <a:p>
            <a:pPr marL="0" indent="0">
              <a:buNone/>
            </a:pPr>
            <a:r>
              <a:rPr lang="en-US" sz="1800" b="1" dirty="0">
                <a:solidFill>
                  <a:srgbClr val="2E6B45"/>
                </a:solidFill>
                <a:latin typeface="Cambria" pitchFamily="34" charset="0"/>
                <a:ea typeface="Cambria" pitchFamily="34" charset="-122"/>
                <a:cs typeface="Cambria" pitchFamily="34" charset="-120"/>
              </a:rPr>
              <a:t>Positive outcomes</a:t>
            </a:r>
            <a:endParaRPr lang="en-US" sz="1800" dirty="0"/>
          </a:p>
        </p:txBody>
      </p:sp>
      <p:sp>
        <p:nvSpPr>
          <p:cNvPr id="10" name="Shape 8"/>
          <p:cNvSpPr/>
          <p:nvPr/>
        </p:nvSpPr>
        <p:spPr>
          <a:xfrm>
            <a:off x="6583680" y="1764792"/>
            <a:ext cx="365760" cy="365760"/>
          </a:xfrm>
          <a:prstGeom prst="ellipse">
            <a:avLst/>
          </a:prstGeom>
          <a:solidFill>
            <a:srgbClr val="9B3A2E"/>
          </a:solidFill>
          <a:ln/>
        </p:spPr>
        <p:txBody>
          <a:bodyPr/>
          <a:lstStyle/>
          <a:p>
            <a:endParaRPr lang="en-GB"/>
          </a:p>
        </p:txBody>
      </p:sp>
      <p:sp>
        <p:nvSpPr>
          <p:cNvPr id="11" name="Text 9"/>
          <p:cNvSpPr/>
          <p:nvPr/>
        </p:nvSpPr>
        <p:spPr>
          <a:xfrm>
            <a:off x="658368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12" name="Text 10"/>
          <p:cNvSpPr/>
          <p:nvPr/>
        </p:nvSpPr>
        <p:spPr>
          <a:xfrm>
            <a:off x="7086600" y="1764792"/>
            <a:ext cx="4297680" cy="365760"/>
          </a:xfrm>
          <a:prstGeom prst="rect">
            <a:avLst/>
          </a:prstGeom>
          <a:noFill/>
          <a:ln/>
        </p:spPr>
        <p:txBody>
          <a:bodyPr wrap="square" lIns="0" tIns="0" rIns="0" bIns="0" rtlCol="0" anchor="ctr"/>
          <a:lstStyle/>
          <a:p>
            <a:pPr marL="0" indent="0">
              <a:buNone/>
            </a:pPr>
            <a:r>
              <a:rPr lang="en-US" sz="1800" b="1" dirty="0">
                <a:solidFill>
                  <a:srgbClr val="9B3A2E"/>
                </a:solidFill>
                <a:latin typeface="Cambria" pitchFamily="34" charset="0"/>
                <a:ea typeface="Cambria" pitchFamily="34" charset="-122"/>
                <a:cs typeface="Cambria" pitchFamily="34" charset="-120"/>
              </a:rPr>
              <a:t>Negative outcomes</a:t>
            </a:r>
            <a:endParaRPr lang="en-US" sz="1800" dirty="0"/>
          </a:p>
        </p:txBody>
      </p:sp>
      <p:sp>
        <p:nvSpPr>
          <p:cNvPr id="13" name="Text 11"/>
          <p:cNvSpPr/>
          <p:nvPr/>
        </p:nvSpPr>
        <p:spPr>
          <a:xfrm>
            <a:off x="96012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Delivers the 'digital first' access channel set out in the Long Term Plan (NHS England, 2019)</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'Always on' access - 313,000 people used the App on Christmas Day (NHS England,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6.6 million secondary care appointment requests in a single month (NHS England Digital, 2025)</a:t>
            </a:r>
            <a:endParaRPr lang="en-US" sz="1500" dirty="0"/>
          </a:p>
        </p:txBody>
      </p:sp>
      <p:sp>
        <p:nvSpPr>
          <p:cNvPr id="14" name="Text 12"/>
          <p:cNvSpPr/>
          <p:nvPr/>
        </p:nvSpPr>
        <p:spPr>
          <a:xfrm>
            <a:off x="662940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Features are enabled practice by practice, producing an inconsistent national service (Reidy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Registration is lower in more deprived practices, so digital access does not close the equity gap (KC et al., 2023)</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Lowering the threshold for contact may generate additional demand rather than redirect it</a:t>
            </a:r>
            <a:endParaRPr lang="en-US" sz="1500" dirty="0"/>
          </a:p>
        </p:txBody>
      </p:sp>
      <p:sp>
        <p:nvSpPr>
          <p:cNvPr id="15" name="Text 13"/>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Impact on patients and service users</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Experience, access and perception of care</a:t>
            </a:r>
            <a:endParaRPr lang="en-US" sz="1400" dirty="0"/>
          </a:p>
        </p:txBody>
      </p:sp>
      <p:sp>
        <p:nvSpPr>
          <p:cNvPr id="5" name="Shape 3"/>
          <p:cNvSpPr/>
          <p:nvPr/>
        </p:nvSpPr>
        <p:spPr>
          <a:xfrm>
            <a:off x="640080" y="1508760"/>
            <a:ext cx="5349240" cy="4160520"/>
          </a:xfrm>
          <a:prstGeom prst="roundRect">
            <a:avLst>
              <a:gd name="adj" fmla="val 1758"/>
            </a:avLst>
          </a:prstGeom>
          <a:solidFill>
            <a:srgbClr val="E8F1EA"/>
          </a:solidFill>
          <a:ln w="12700">
            <a:solidFill>
              <a:srgbClr val="E8F1EA"/>
            </a:solidFill>
            <a:prstDash val="solid"/>
          </a:ln>
        </p:spPr>
        <p:txBody>
          <a:bodyPr/>
          <a:lstStyle/>
          <a:p>
            <a:endParaRPr lang="en-GB"/>
          </a:p>
        </p:txBody>
      </p:sp>
      <p:sp>
        <p:nvSpPr>
          <p:cNvPr id="6" name="Shape 4"/>
          <p:cNvSpPr/>
          <p:nvPr/>
        </p:nvSpPr>
        <p:spPr>
          <a:xfrm>
            <a:off x="6309360" y="1508760"/>
            <a:ext cx="5349240" cy="4160520"/>
          </a:xfrm>
          <a:prstGeom prst="roundRect">
            <a:avLst>
              <a:gd name="adj" fmla="val 1758"/>
            </a:avLst>
          </a:prstGeom>
          <a:solidFill>
            <a:srgbClr val="F7ECEA"/>
          </a:solidFill>
          <a:ln w="12700">
            <a:solidFill>
              <a:srgbClr val="F7ECEA"/>
            </a:solidFill>
            <a:prstDash val="solid"/>
          </a:ln>
        </p:spPr>
        <p:txBody>
          <a:bodyPr/>
          <a:lstStyle/>
          <a:p>
            <a:endParaRPr lang="en-GB"/>
          </a:p>
        </p:txBody>
      </p:sp>
      <p:sp>
        <p:nvSpPr>
          <p:cNvPr id="7" name="Shape 5"/>
          <p:cNvSpPr/>
          <p:nvPr/>
        </p:nvSpPr>
        <p:spPr>
          <a:xfrm>
            <a:off x="914400" y="1764792"/>
            <a:ext cx="365760" cy="365760"/>
          </a:xfrm>
          <a:prstGeom prst="ellipse">
            <a:avLst/>
          </a:prstGeom>
          <a:solidFill>
            <a:srgbClr val="2E6B45"/>
          </a:solidFill>
          <a:ln/>
        </p:spPr>
        <p:txBody>
          <a:bodyPr/>
          <a:lstStyle/>
          <a:p>
            <a:endParaRPr lang="en-GB"/>
          </a:p>
        </p:txBody>
      </p:sp>
      <p:sp>
        <p:nvSpPr>
          <p:cNvPr id="8" name="Text 6"/>
          <p:cNvSpPr/>
          <p:nvPr/>
        </p:nvSpPr>
        <p:spPr>
          <a:xfrm>
            <a:off x="91440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9" name="Text 7"/>
          <p:cNvSpPr/>
          <p:nvPr/>
        </p:nvSpPr>
        <p:spPr>
          <a:xfrm>
            <a:off x="1417320" y="1764792"/>
            <a:ext cx="4297680" cy="365760"/>
          </a:xfrm>
          <a:prstGeom prst="rect">
            <a:avLst/>
          </a:prstGeom>
          <a:noFill/>
          <a:ln/>
        </p:spPr>
        <p:txBody>
          <a:bodyPr wrap="square" lIns="0" tIns="0" rIns="0" bIns="0" rtlCol="0" anchor="ctr"/>
          <a:lstStyle/>
          <a:p>
            <a:pPr marL="0" indent="0">
              <a:buNone/>
            </a:pPr>
            <a:r>
              <a:rPr lang="en-US" sz="1800" b="1" dirty="0">
                <a:solidFill>
                  <a:srgbClr val="2E6B45"/>
                </a:solidFill>
                <a:latin typeface="Cambria" pitchFamily="34" charset="0"/>
                <a:ea typeface="Cambria" pitchFamily="34" charset="-122"/>
                <a:cs typeface="Cambria" pitchFamily="34" charset="-120"/>
              </a:rPr>
              <a:t>Positive outcomes</a:t>
            </a:r>
            <a:endParaRPr lang="en-US" sz="1800" dirty="0"/>
          </a:p>
        </p:txBody>
      </p:sp>
      <p:sp>
        <p:nvSpPr>
          <p:cNvPr id="10" name="Shape 8"/>
          <p:cNvSpPr/>
          <p:nvPr/>
        </p:nvSpPr>
        <p:spPr>
          <a:xfrm>
            <a:off x="6583680" y="1764792"/>
            <a:ext cx="365760" cy="365760"/>
          </a:xfrm>
          <a:prstGeom prst="ellipse">
            <a:avLst/>
          </a:prstGeom>
          <a:solidFill>
            <a:srgbClr val="9B3A2E"/>
          </a:solidFill>
          <a:ln/>
        </p:spPr>
        <p:txBody>
          <a:bodyPr/>
          <a:lstStyle/>
          <a:p>
            <a:endParaRPr lang="en-GB"/>
          </a:p>
        </p:txBody>
      </p:sp>
      <p:sp>
        <p:nvSpPr>
          <p:cNvPr id="11" name="Text 9"/>
          <p:cNvSpPr/>
          <p:nvPr/>
        </p:nvSpPr>
        <p:spPr>
          <a:xfrm>
            <a:off x="658368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12" name="Text 10"/>
          <p:cNvSpPr/>
          <p:nvPr/>
        </p:nvSpPr>
        <p:spPr>
          <a:xfrm>
            <a:off x="7086600" y="1764792"/>
            <a:ext cx="4297680" cy="365760"/>
          </a:xfrm>
          <a:prstGeom prst="rect">
            <a:avLst/>
          </a:prstGeom>
          <a:noFill/>
          <a:ln/>
        </p:spPr>
        <p:txBody>
          <a:bodyPr wrap="square" lIns="0" tIns="0" rIns="0" bIns="0" rtlCol="0" anchor="ctr"/>
          <a:lstStyle/>
          <a:p>
            <a:pPr marL="0" indent="0">
              <a:buNone/>
            </a:pPr>
            <a:r>
              <a:rPr lang="en-US" sz="1800" b="1" dirty="0">
                <a:solidFill>
                  <a:srgbClr val="9B3A2E"/>
                </a:solidFill>
                <a:latin typeface="Cambria" pitchFamily="34" charset="0"/>
                <a:ea typeface="Cambria" pitchFamily="34" charset="-122"/>
                <a:cs typeface="Cambria" pitchFamily="34" charset="-120"/>
              </a:rPr>
              <a:t>Negative outcomes</a:t>
            </a:r>
            <a:endParaRPr lang="en-US" sz="1800" dirty="0"/>
          </a:p>
        </p:txBody>
      </p:sp>
      <p:sp>
        <p:nvSpPr>
          <p:cNvPr id="13" name="Text 11"/>
          <p:cNvSpPr/>
          <p:nvPr/>
        </p:nvSpPr>
        <p:spPr>
          <a:xfrm>
            <a:off x="96012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Flexibility and control; tasks completed without calling at peak times</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Higher App use is associated with better reported access to general practice (KC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Record access supports self-management and greater transparency of results</a:t>
            </a:r>
            <a:endParaRPr lang="en-US" sz="1500" dirty="0"/>
          </a:p>
        </p:txBody>
      </p:sp>
      <p:sp>
        <p:nvSpPr>
          <p:cNvPr id="14" name="Text 12"/>
          <p:cNvSpPr/>
          <p:nvPr/>
        </p:nvSpPr>
        <p:spPr>
          <a:xfrm>
            <a:off x="662940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The association found is ecological, not causal - individual benefit cannot be assumed (KC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Registration and identity verification frustrated users and deterred the less confident (Reidy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Results viewed before clinical explanation can cause avoidable anxiety; some patients prefer conversation</a:t>
            </a:r>
            <a:endParaRPr lang="en-US" sz="1500" dirty="0"/>
          </a:p>
        </p:txBody>
      </p:sp>
      <p:sp>
        <p:nvSpPr>
          <p:cNvPr id="15" name="Text 13"/>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Impact on the community</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Population reach, carers and digital exclusion</a:t>
            </a:r>
            <a:endParaRPr lang="en-US" sz="1400" dirty="0"/>
          </a:p>
        </p:txBody>
      </p:sp>
      <p:sp>
        <p:nvSpPr>
          <p:cNvPr id="5" name="Shape 3"/>
          <p:cNvSpPr/>
          <p:nvPr/>
        </p:nvSpPr>
        <p:spPr>
          <a:xfrm>
            <a:off x="640080" y="1508760"/>
            <a:ext cx="5349240" cy="4160520"/>
          </a:xfrm>
          <a:prstGeom prst="roundRect">
            <a:avLst>
              <a:gd name="adj" fmla="val 1758"/>
            </a:avLst>
          </a:prstGeom>
          <a:solidFill>
            <a:srgbClr val="E8F1EA"/>
          </a:solidFill>
          <a:ln w="12700">
            <a:solidFill>
              <a:srgbClr val="E8F1EA"/>
            </a:solidFill>
            <a:prstDash val="solid"/>
          </a:ln>
        </p:spPr>
        <p:txBody>
          <a:bodyPr/>
          <a:lstStyle/>
          <a:p>
            <a:endParaRPr lang="en-GB"/>
          </a:p>
        </p:txBody>
      </p:sp>
      <p:sp>
        <p:nvSpPr>
          <p:cNvPr id="6" name="Shape 4"/>
          <p:cNvSpPr/>
          <p:nvPr/>
        </p:nvSpPr>
        <p:spPr>
          <a:xfrm>
            <a:off x="6309360" y="1508760"/>
            <a:ext cx="5349240" cy="4160520"/>
          </a:xfrm>
          <a:prstGeom prst="roundRect">
            <a:avLst>
              <a:gd name="adj" fmla="val 1758"/>
            </a:avLst>
          </a:prstGeom>
          <a:solidFill>
            <a:srgbClr val="F7ECEA"/>
          </a:solidFill>
          <a:ln w="12700">
            <a:solidFill>
              <a:srgbClr val="F7ECEA"/>
            </a:solidFill>
            <a:prstDash val="solid"/>
          </a:ln>
        </p:spPr>
        <p:txBody>
          <a:bodyPr/>
          <a:lstStyle/>
          <a:p>
            <a:endParaRPr lang="en-GB"/>
          </a:p>
        </p:txBody>
      </p:sp>
      <p:sp>
        <p:nvSpPr>
          <p:cNvPr id="7" name="Shape 5"/>
          <p:cNvSpPr/>
          <p:nvPr/>
        </p:nvSpPr>
        <p:spPr>
          <a:xfrm>
            <a:off x="914400" y="1764792"/>
            <a:ext cx="365760" cy="365760"/>
          </a:xfrm>
          <a:prstGeom prst="ellipse">
            <a:avLst/>
          </a:prstGeom>
          <a:solidFill>
            <a:srgbClr val="2E6B45"/>
          </a:solidFill>
          <a:ln/>
        </p:spPr>
        <p:txBody>
          <a:bodyPr/>
          <a:lstStyle/>
          <a:p>
            <a:endParaRPr lang="en-GB"/>
          </a:p>
        </p:txBody>
      </p:sp>
      <p:sp>
        <p:nvSpPr>
          <p:cNvPr id="8" name="Text 6"/>
          <p:cNvSpPr/>
          <p:nvPr/>
        </p:nvSpPr>
        <p:spPr>
          <a:xfrm>
            <a:off x="91440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9" name="Text 7"/>
          <p:cNvSpPr/>
          <p:nvPr/>
        </p:nvSpPr>
        <p:spPr>
          <a:xfrm>
            <a:off x="1417320" y="1764792"/>
            <a:ext cx="4297680" cy="365760"/>
          </a:xfrm>
          <a:prstGeom prst="rect">
            <a:avLst/>
          </a:prstGeom>
          <a:noFill/>
          <a:ln/>
        </p:spPr>
        <p:txBody>
          <a:bodyPr wrap="square" lIns="0" tIns="0" rIns="0" bIns="0" rtlCol="0" anchor="ctr"/>
          <a:lstStyle/>
          <a:p>
            <a:pPr marL="0" indent="0">
              <a:buNone/>
            </a:pPr>
            <a:r>
              <a:rPr lang="en-US" sz="1800" b="1" dirty="0">
                <a:solidFill>
                  <a:srgbClr val="2E6B45"/>
                </a:solidFill>
                <a:latin typeface="Cambria" pitchFamily="34" charset="0"/>
                <a:ea typeface="Cambria" pitchFamily="34" charset="-122"/>
                <a:cs typeface="Cambria" pitchFamily="34" charset="-120"/>
              </a:rPr>
              <a:t>Positive outcomes</a:t>
            </a:r>
            <a:endParaRPr lang="en-US" sz="1800" dirty="0"/>
          </a:p>
        </p:txBody>
      </p:sp>
      <p:sp>
        <p:nvSpPr>
          <p:cNvPr id="10" name="Shape 8"/>
          <p:cNvSpPr/>
          <p:nvPr/>
        </p:nvSpPr>
        <p:spPr>
          <a:xfrm>
            <a:off x="6583680" y="1764792"/>
            <a:ext cx="365760" cy="365760"/>
          </a:xfrm>
          <a:prstGeom prst="ellipse">
            <a:avLst/>
          </a:prstGeom>
          <a:solidFill>
            <a:srgbClr val="9B3A2E"/>
          </a:solidFill>
          <a:ln/>
        </p:spPr>
        <p:txBody>
          <a:bodyPr/>
          <a:lstStyle/>
          <a:p>
            <a:endParaRPr lang="en-GB"/>
          </a:p>
        </p:txBody>
      </p:sp>
      <p:sp>
        <p:nvSpPr>
          <p:cNvPr id="11" name="Text 9"/>
          <p:cNvSpPr/>
          <p:nvPr/>
        </p:nvSpPr>
        <p:spPr>
          <a:xfrm>
            <a:off x="6583680" y="176479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a:t>
            </a:r>
            <a:endParaRPr lang="en-US" sz="2000" dirty="0"/>
          </a:p>
        </p:txBody>
      </p:sp>
      <p:sp>
        <p:nvSpPr>
          <p:cNvPr id="12" name="Text 10"/>
          <p:cNvSpPr/>
          <p:nvPr/>
        </p:nvSpPr>
        <p:spPr>
          <a:xfrm>
            <a:off x="7086600" y="1764792"/>
            <a:ext cx="4297680" cy="365760"/>
          </a:xfrm>
          <a:prstGeom prst="rect">
            <a:avLst/>
          </a:prstGeom>
          <a:noFill/>
          <a:ln/>
        </p:spPr>
        <p:txBody>
          <a:bodyPr wrap="square" lIns="0" tIns="0" rIns="0" bIns="0" rtlCol="0" anchor="ctr"/>
          <a:lstStyle/>
          <a:p>
            <a:pPr marL="0" indent="0">
              <a:buNone/>
            </a:pPr>
            <a:r>
              <a:rPr lang="en-US" sz="1800" b="1" dirty="0">
                <a:solidFill>
                  <a:srgbClr val="9B3A2E"/>
                </a:solidFill>
                <a:latin typeface="Cambria" pitchFamily="34" charset="0"/>
                <a:ea typeface="Cambria" pitchFamily="34" charset="-122"/>
                <a:cs typeface="Cambria" pitchFamily="34" charset="-120"/>
              </a:rPr>
              <a:t>Negative outcomes</a:t>
            </a:r>
            <a:endParaRPr lang="en-US" sz="1800" dirty="0"/>
          </a:p>
        </p:txBody>
      </p:sp>
      <p:sp>
        <p:nvSpPr>
          <p:cNvPr id="13" name="Text 11"/>
          <p:cNvSpPr/>
          <p:nvPr/>
        </p:nvSpPr>
        <p:spPr>
          <a:xfrm>
            <a:off x="96012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Reduces travel and contact barriers for people at distance or with limited mobility</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Proxy access allows family members and carers to act for dependants</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Public health reach, demonstrated by the App's COVID-19 vaccination status function</a:t>
            </a:r>
            <a:endParaRPr lang="en-US" sz="1500" dirty="0"/>
          </a:p>
        </p:txBody>
      </p:sp>
      <p:sp>
        <p:nvSpPr>
          <p:cNvPr id="14" name="Text 12"/>
          <p:cNvSpPr/>
          <p:nvPr/>
        </p:nvSpPr>
        <p:spPr>
          <a:xfrm>
            <a:off x="6629400" y="2377440"/>
            <a:ext cx="4754880" cy="306324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Around 10 million adults in England lack foundational digital skills (NHS England, 2023)</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A more digital NHS risks widening inequality (Good Things Foundation, 2025); exclusion hits older adults hardest (Centre for Ageing Better, 2024)</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Academics warn App expansion could widen health inequalities (Digital Health, 2025)</a:t>
            </a:r>
            <a:endParaRPr lang="en-US" sz="1500" dirty="0"/>
          </a:p>
        </p:txBody>
      </p:sp>
      <p:sp>
        <p:nvSpPr>
          <p:cNvPr id="15" name="Text 13"/>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Data governance and ethical use of data</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The regulatory framework the App operates within</a:t>
            </a:r>
            <a:endParaRPr lang="en-US" sz="1400" dirty="0"/>
          </a:p>
        </p:txBody>
      </p:sp>
      <p:sp>
        <p:nvSpPr>
          <p:cNvPr id="5" name="Shape 3"/>
          <p:cNvSpPr/>
          <p:nvPr/>
        </p:nvSpPr>
        <p:spPr>
          <a:xfrm>
            <a:off x="640080" y="1508760"/>
            <a:ext cx="5349240" cy="4160520"/>
          </a:xfrm>
          <a:prstGeom prst="roundRect">
            <a:avLst>
              <a:gd name="adj" fmla="val 1758"/>
            </a:avLst>
          </a:prstGeom>
          <a:solidFill>
            <a:srgbClr val="EDF3F9"/>
          </a:solidFill>
          <a:ln w="12700">
            <a:solidFill>
              <a:srgbClr val="EDF3F9"/>
            </a:solidFill>
            <a:prstDash val="solid"/>
          </a:ln>
        </p:spPr>
        <p:txBody>
          <a:bodyPr/>
          <a:lstStyle/>
          <a:p>
            <a:endParaRPr lang="en-GB"/>
          </a:p>
        </p:txBody>
      </p:sp>
      <p:sp>
        <p:nvSpPr>
          <p:cNvPr id="6" name="Shape 4"/>
          <p:cNvSpPr/>
          <p:nvPr/>
        </p:nvSpPr>
        <p:spPr>
          <a:xfrm>
            <a:off x="914400" y="1764792"/>
            <a:ext cx="365760" cy="365760"/>
          </a:xfrm>
          <a:prstGeom prst="ellipse">
            <a:avLst/>
          </a:prstGeom>
          <a:solidFill>
            <a:srgbClr val="0B2545"/>
          </a:solidFill>
          <a:ln/>
        </p:spPr>
        <p:txBody>
          <a:bodyPr/>
          <a:lstStyle/>
          <a:p>
            <a:endParaRPr lang="en-GB"/>
          </a:p>
        </p:txBody>
      </p:sp>
      <p:sp>
        <p:nvSpPr>
          <p:cNvPr id="7" name="Text 5"/>
          <p:cNvSpPr/>
          <p:nvPr/>
        </p:nvSpPr>
        <p:spPr>
          <a:xfrm>
            <a:off x="1417320" y="1764792"/>
            <a:ext cx="4297680" cy="365760"/>
          </a:xfrm>
          <a:prstGeom prst="rect">
            <a:avLst/>
          </a:prstGeom>
          <a:noFill/>
          <a:ln/>
        </p:spPr>
        <p:txBody>
          <a:bodyPr wrap="square" lIns="0" tIns="0" rIns="0" bIns="0" rtlCol="0" anchor="ctr"/>
          <a:lstStyle/>
          <a:p>
            <a:pPr marL="0" indent="0">
              <a:buNone/>
            </a:pPr>
            <a:r>
              <a:rPr lang="en-US" sz="1800" b="1" dirty="0">
                <a:solidFill>
                  <a:srgbClr val="0B2545"/>
                </a:solidFill>
                <a:latin typeface="Cambria" pitchFamily="34" charset="0"/>
                <a:ea typeface="Cambria" pitchFamily="34" charset="-122"/>
                <a:cs typeface="Cambria" pitchFamily="34" charset="-120"/>
              </a:rPr>
              <a:t>The framework</a:t>
            </a:r>
            <a:endParaRPr lang="en-US" sz="1800" dirty="0"/>
          </a:p>
        </p:txBody>
      </p:sp>
      <p:sp>
        <p:nvSpPr>
          <p:cNvPr id="8" name="Text 6"/>
          <p:cNvSpPr/>
          <p:nvPr/>
        </p:nvSpPr>
        <p:spPr>
          <a:xfrm>
            <a:off x="960120" y="2377440"/>
            <a:ext cx="4754880" cy="310896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'Data saves lives' commits the system to using data while maintaining the highest standards of privacy and ethics (DHSC, 2022)</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The Caldicott Principles govern the use of confidential health and care information (National Data Guardian, 2020)</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Requires a lawful basis, minimum necessary use, and clear duty to share as well as to protect</a:t>
            </a:r>
            <a:endParaRPr lang="en-US" sz="1500" dirty="0"/>
          </a:p>
        </p:txBody>
      </p:sp>
      <p:sp>
        <p:nvSpPr>
          <p:cNvPr id="9" name="Shape 7"/>
          <p:cNvSpPr/>
          <p:nvPr/>
        </p:nvSpPr>
        <p:spPr>
          <a:xfrm>
            <a:off x="6309360" y="1508760"/>
            <a:ext cx="5349240" cy="4160520"/>
          </a:xfrm>
          <a:prstGeom prst="roundRect">
            <a:avLst>
              <a:gd name="adj" fmla="val 1758"/>
            </a:avLst>
          </a:prstGeom>
          <a:solidFill>
            <a:srgbClr val="EDF3F9"/>
          </a:solidFill>
          <a:ln w="12700">
            <a:solidFill>
              <a:srgbClr val="EDF3F9"/>
            </a:solidFill>
            <a:prstDash val="solid"/>
          </a:ln>
        </p:spPr>
        <p:txBody>
          <a:bodyPr/>
          <a:lstStyle/>
          <a:p>
            <a:endParaRPr lang="en-GB"/>
          </a:p>
        </p:txBody>
      </p:sp>
      <p:sp>
        <p:nvSpPr>
          <p:cNvPr id="10" name="Shape 8"/>
          <p:cNvSpPr/>
          <p:nvPr/>
        </p:nvSpPr>
        <p:spPr>
          <a:xfrm>
            <a:off x="6583680" y="1764792"/>
            <a:ext cx="365760" cy="365760"/>
          </a:xfrm>
          <a:prstGeom prst="ellipse">
            <a:avLst/>
          </a:prstGeom>
          <a:solidFill>
            <a:srgbClr val="F2B705"/>
          </a:solidFill>
          <a:ln/>
        </p:spPr>
        <p:txBody>
          <a:bodyPr/>
          <a:lstStyle/>
          <a:p>
            <a:endParaRPr lang="en-GB"/>
          </a:p>
        </p:txBody>
      </p:sp>
      <p:sp>
        <p:nvSpPr>
          <p:cNvPr id="11" name="Text 9"/>
          <p:cNvSpPr/>
          <p:nvPr/>
        </p:nvSpPr>
        <p:spPr>
          <a:xfrm>
            <a:off x="7086600" y="1764792"/>
            <a:ext cx="4297680" cy="365760"/>
          </a:xfrm>
          <a:prstGeom prst="rect">
            <a:avLst/>
          </a:prstGeom>
          <a:noFill/>
          <a:ln/>
        </p:spPr>
        <p:txBody>
          <a:bodyPr wrap="square" lIns="0" tIns="0" rIns="0" bIns="0" rtlCol="0" anchor="ctr"/>
          <a:lstStyle/>
          <a:p>
            <a:pPr marL="0" indent="0">
              <a:buNone/>
            </a:pPr>
            <a:r>
              <a:rPr lang="en-US" sz="1800" b="1" dirty="0">
                <a:solidFill>
                  <a:srgbClr val="0B2545"/>
                </a:solidFill>
                <a:latin typeface="Cambria" pitchFamily="34" charset="0"/>
                <a:ea typeface="Cambria" pitchFamily="34" charset="-122"/>
                <a:cs typeface="Cambria" pitchFamily="34" charset="-120"/>
              </a:rPr>
              <a:t>Why it matters here</a:t>
            </a:r>
            <a:endParaRPr lang="en-US" sz="1800" dirty="0"/>
          </a:p>
        </p:txBody>
      </p:sp>
      <p:sp>
        <p:nvSpPr>
          <p:cNvPr id="12" name="Text 10"/>
          <p:cNvSpPr/>
          <p:nvPr/>
        </p:nvSpPr>
        <p:spPr>
          <a:xfrm>
            <a:off x="6629400" y="2377440"/>
            <a:ext cx="4754880" cy="3108960"/>
          </a:xfrm>
          <a:prstGeom prst="rect">
            <a:avLst/>
          </a:prstGeom>
          <a:noFill/>
          <a:ln/>
        </p:spPr>
        <p:txBody>
          <a:bodyPr wrap="square" rtlCol="0" anchor="t"/>
          <a:lstStyle/>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Identity verification exists to protect the record, but is also the main barrier to access (Reidy et al., 2025)</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Proxy access must balance carer support against the service user's confidentiality</a:t>
            </a:r>
            <a:endParaRPr lang="en-US" sz="1500" dirty="0"/>
          </a:p>
          <a:p>
            <a:pPr marL="342900" indent="-342900">
              <a:spcAft>
                <a:spcPts val="1200"/>
              </a:spcAft>
              <a:buSzPct val="100000"/>
              <a:buChar char="•"/>
            </a:pPr>
            <a:r>
              <a:rPr lang="en-US" sz="1500" dirty="0">
                <a:solidFill>
                  <a:srgbClr val="22303F"/>
                </a:solidFill>
                <a:latin typeface="Calibri" pitchFamily="34" charset="0"/>
                <a:ea typeface="Calibri" pitchFamily="34" charset="-122"/>
                <a:cs typeface="Calibri" pitchFamily="34" charset="-120"/>
              </a:rPr>
              <a:t>Public trust is a precondition of adoption, governance is not separate from uptake</a:t>
            </a:r>
            <a:endParaRPr lang="en-US" sz="1500" dirty="0"/>
          </a:p>
        </p:txBody>
      </p:sp>
      <p:sp>
        <p:nvSpPr>
          <p:cNvPr id="13" name="Text 11"/>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10881360" y="-1188720"/>
            <a:ext cx="3291840" cy="3291840"/>
          </a:xfrm>
          <a:prstGeom prst="ellipse">
            <a:avLst/>
          </a:prstGeom>
          <a:solidFill>
            <a:srgbClr val="005EB8">
              <a:alpha val="40000"/>
            </a:srgbClr>
          </a:solidFill>
          <a:ln/>
        </p:spPr>
        <p:txBody>
          <a:bodyPr/>
          <a:lstStyle/>
          <a:p>
            <a:endParaRPr lang="en-GB"/>
          </a:p>
        </p:txBody>
      </p:sp>
      <p:sp>
        <p:nvSpPr>
          <p:cNvPr id="3" name="Shape 1"/>
          <p:cNvSpPr/>
          <p:nvPr/>
        </p:nvSpPr>
        <p:spPr>
          <a:xfrm>
            <a:off x="548640" y="475488"/>
            <a:ext cx="201168" cy="201168"/>
          </a:xfrm>
          <a:prstGeom prst="ellipse">
            <a:avLst/>
          </a:prstGeom>
          <a:solidFill>
            <a:srgbClr val="F2B705"/>
          </a:solidFill>
          <a:ln/>
        </p:spPr>
        <p:txBody>
          <a:bodyPr/>
          <a:lstStyle/>
          <a:p>
            <a:endParaRPr lang="en-GB"/>
          </a:p>
        </p:txBody>
      </p:sp>
      <p:sp>
        <p:nvSpPr>
          <p:cNvPr id="4" name="Text 2"/>
          <p:cNvSpPr/>
          <p:nvPr/>
        </p:nvSpPr>
        <p:spPr>
          <a:xfrm>
            <a:off x="868680" y="329184"/>
            <a:ext cx="10332720" cy="50292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Critical analysis: the pattern across all four areas</a:t>
            </a:r>
            <a:endParaRPr lang="en-US" sz="3000" dirty="0"/>
          </a:p>
        </p:txBody>
      </p:sp>
      <p:sp>
        <p:nvSpPr>
          <p:cNvPr id="5" name="Text 3"/>
          <p:cNvSpPr/>
          <p:nvPr/>
        </p:nvSpPr>
        <p:spPr>
          <a:xfrm>
            <a:off x="868680" y="896112"/>
            <a:ext cx="10332720" cy="320040"/>
          </a:xfrm>
          <a:prstGeom prst="rect">
            <a:avLst/>
          </a:prstGeom>
          <a:noFill/>
          <a:ln/>
        </p:spPr>
        <p:txBody>
          <a:bodyPr wrap="square" lIns="0" tIns="0" rIns="0" bIns="0" rtlCol="0" anchor="ctr"/>
          <a:lstStyle/>
          <a:p>
            <a:pPr marL="0" indent="0">
              <a:buNone/>
            </a:pPr>
            <a:r>
              <a:rPr lang="en-US" sz="1400" i="1" dirty="0">
                <a:solidFill>
                  <a:srgbClr val="9FBBD8"/>
                </a:solidFill>
                <a:latin typeface="Calibri" pitchFamily="34" charset="0"/>
                <a:ea typeface="Calibri" pitchFamily="34" charset="-122"/>
                <a:cs typeface="Calibri" pitchFamily="34" charset="-120"/>
              </a:rPr>
              <a:t>The same relationship appears in every domain examined</a:t>
            </a:r>
            <a:endParaRPr lang="en-US" sz="1400" dirty="0"/>
          </a:p>
        </p:txBody>
      </p:sp>
      <p:sp>
        <p:nvSpPr>
          <p:cNvPr id="6" name="Shape 4"/>
          <p:cNvSpPr/>
          <p:nvPr/>
        </p:nvSpPr>
        <p:spPr>
          <a:xfrm>
            <a:off x="914400" y="1719072"/>
            <a:ext cx="292608" cy="292608"/>
          </a:xfrm>
          <a:prstGeom prst="ellipse">
            <a:avLst/>
          </a:prstGeom>
          <a:solidFill>
            <a:srgbClr val="F2B705"/>
          </a:solidFill>
          <a:ln/>
        </p:spPr>
        <p:txBody>
          <a:bodyPr/>
          <a:lstStyle/>
          <a:p>
            <a:endParaRPr lang="en-GB"/>
          </a:p>
        </p:txBody>
      </p:sp>
      <p:sp>
        <p:nvSpPr>
          <p:cNvPr id="7" name="Text 5"/>
          <p:cNvSpPr/>
          <p:nvPr/>
        </p:nvSpPr>
        <p:spPr>
          <a:xfrm>
            <a:off x="1417320" y="1600200"/>
            <a:ext cx="2651760" cy="502920"/>
          </a:xfrm>
          <a:prstGeom prst="rect">
            <a:avLst/>
          </a:prstGeom>
          <a:noFill/>
          <a:ln/>
        </p:spPr>
        <p:txBody>
          <a:bodyPr wrap="square" lIns="0" tIns="0" rIns="0" bIns="0" rtlCol="0" anchor="ctr"/>
          <a:lstStyle/>
          <a:p>
            <a:pPr marL="0" indent="0">
              <a:buNone/>
            </a:pPr>
            <a:r>
              <a:rPr lang="en-US" sz="1900" b="1" dirty="0">
                <a:solidFill>
                  <a:srgbClr val="F2B705"/>
                </a:solidFill>
                <a:latin typeface="Cambria" pitchFamily="34" charset="0"/>
                <a:ea typeface="Cambria" pitchFamily="34" charset="-122"/>
                <a:cs typeface="Cambria" pitchFamily="34" charset="-120"/>
              </a:rPr>
              <a:t>Workforce</a:t>
            </a:r>
            <a:endParaRPr lang="en-US" sz="1900" dirty="0"/>
          </a:p>
        </p:txBody>
      </p:sp>
      <p:sp>
        <p:nvSpPr>
          <p:cNvPr id="8" name="Text 6"/>
          <p:cNvSpPr/>
          <p:nvPr/>
        </p:nvSpPr>
        <p:spPr>
          <a:xfrm>
            <a:off x="4114800" y="1600200"/>
            <a:ext cx="7315200" cy="502920"/>
          </a:xfrm>
          <a:prstGeom prst="rect">
            <a:avLst/>
          </a:prstGeom>
          <a:noFill/>
          <a:ln/>
        </p:spPr>
        <p:txBody>
          <a:bodyPr wrap="square" lIns="0" tIns="0" rIns="0" bIns="0" rtlCol="0" anchor="ctr"/>
          <a:lstStyle/>
          <a:p>
            <a:pPr marL="0" indent="0">
              <a:buNone/>
            </a:pPr>
            <a:r>
              <a:rPr lang="en-US" sz="1600" dirty="0">
                <a:solidFill>
                  <a:srgbClr val="E4ECF5"/>
                </a:solidFill>
                <a:latin typeface="Calibri" pitchFamily="34" charset="0"/>
                <a:ea typeface="Calibri" pitchFamily="34" charset="-122"/>
                <a:cs typeface="Calibri" pitchFamily="34" charset="-120"/>
              </a:rPr>
              <a:t>Reduces routine contact, but redistributes work onto already-pressured staff</a:t>
            </a:r>
            <a:endParaRPr lang="en-US" sz="1600" dirty="0"/>
          </a:p>
        </p:txBody>
      </p:sp>
      <p:sp>
        <p:nvSpPr>
          <p:cNvPr id="9" name="Shape 7"/>
          <p:cNvSpPr/>
          <p:nvPr/>
        </p:nvSpPr>
        <p:spPr>
          <a:xfrm>
            <a:off x="914400" y="2679192"/>
            <a:ext cx="292608" cy="292608"/>
          </a:xfrm>
          <a:prstGeom prst="ellipse">
            <a:avLst/>
          </a:prstGeom>
          <a:solidFill>
            <a:srgbClr val="F2B705"/>
          </a:solidFill>
          <a:ln/>
        </p:spPr>
        <p:txBody>
          <a:bodyPr/>
          <a:lstStyle/>
          <a:p>
            <a:endParaRPr lang="en-GB"/>
          </a:p>
        </p:txBody>
      </p:sp>
      <p:sp>
        <p:nvSpPr>
          <p:cNvPr id="10" name="Text 8"/>
          <p:cNvSpPr/>
          <p:nvPr/>
        </p:nvSpPr>
        <p:spPr>
          <a:xfrm>
            <a:off x="1417320" y="2560320"/>
            <a:ext cx="2651760" cy="502920"/>
          </a:xfrm>
          <a:prstGeom prst="rect">
            <a:avLst/>
          </a:prstGeom>
          <a:noFill/>
          <a:ln/>
        </p:spPr>
        <p:txBody>
          <a:bodyPr wrap="square" lIns="0" tIns="0" rIns="0" bIns="0" rtlCol="0" anchor="ctr"/>
          <a:lstStyle/>
          <a:p>
            <a:pPr marL="0" indent="0">
              <a:buNone/>
            </a:pPr>
            <a:r>
              <a:rPr lang="en-US" sz="1900" b="1" dirty="0">
                <a:solidFill>
                  <a:srgbClr val="F2B705"/>
                </a:solidFill>
                <a:latin typeface="Cambria" pitchFamily="34" charset="0"/>
                <a:ea typeface="Cambria" pitchFamily="34" charset="-122"/>
                <a:cs typeface="Cambria" pitchFamily="34" charset="-120"/>
              </a:rPr>
              <a:t>Service delivery</a:t>
            </a:r>
            <a:endParaRPr lang="en-US" sz="1900" dirty="0"/>
          </a:p>
        </p:txBody>
      </p:sp>
      <p:sp>
        <p:nvSpPr>
          <p:cNvPr id="11" name="Text 9"/>
          <p:cNvSpPr/>
          <p:nvPr/>
        </p:nvSpPr>
        <p:spPr>
          <a:xfrm>
            <a:off x="4114800" y="2560320"/>
            <a:ext cx="7315200" cy="502920"/>
          </a:xfrm>
          <a:prstGeom prst="rect">
            <a:avLst/>
          </a:prstGeom>
          <a:noFill/>
          <a:ln/>
        </p:spPr>
        <p:txBody>
          <a:bodyPr wrap="square" lIns="0" tIns="0" rIns="0" bIns="0" rtlCol="0" anchor="ctr"/>
          <a:lstStyle/>
          <a:p>
            <a:pPr marL="0" indent="0">
              <a:buNone/>
            </a:pPr>
            <a:r>
              <a:rPr lang="en-US" sz="1600" dirty="0">
                <a:solidFill>
                  <a:srgbClr val="E4ECF5"/>
                </a:solidFill>
                <a:latin typeface="Calibri" pitchFamily="34" charset="0"/>
                <a:ea typeface="Calibri" pitchFamily="34" charset="-122"/>
                <a:cs typeface="Calibri" pitchFamily="34" charset="-120"/>
              </a:rPr>
              <a:t>Adds 24-hour flexibility, but produces an inconsistent national service</a:t>
            </a:r>
            <a:endParaRPr lang="en-US" sz="1600" dirty="0"/>
          </a:p>
        </p:txBody>
      </p:sp>
      <p:sp>
        <p:nvSpPr>
          <p:cNvPr id="12" name="Shape 10"/>
          <p:cNvSpPr/>
          <p:nvPr/>
        </p:nvSpPr>
        <p:spPr>
          <a:xfrm>
            <a:off x="914400" y="3639312"/>
            <a:ext cx="292608" cy="292608"/>
          </a:xfrm>
          <a:prstGeom prst="ellipse">
            <a:avLst/>
          </a:prstGeom>
          <a:solidFill>
            <a:srgbClr val="F2B705"/>
          </a:solidFill>
          <a:ln/>
        </p:spPr>
        <p:txBody>
          <a:bodyPr/>
          <a:lstStyle/>
          <a:p>
            <a:endParaRPr lang="en-GB"/>
          </a:p>
        </p:txBody>
      </p:sp>
      <p:sp>
        <p:nvSpPr>
          <p:cNvPr id="13" name="Text 11"/>
          <p:cNvSpPr/>
          <p:nvPr/>
        </p:nvSpPr>
        <p:spPr>
          <a:xfrm>
            <a:off x="1417320" y="3520440"/>
            <a:ext cx="2651760" cy="502920"/>
          </a:xfrm>
          <a:prstGeom prst="rect">
            <a:avLst/>
          </a:prstGeom>
          <a:noFill/>
          <a:ln/>
        </p:spPr>
        <p:txBody>
          <a:bodyPr wrap="square" lIns="0" tIns="0" rIns="0" bIns="0" rtlCol="0" anchor="ctr"/>
          <a:lstStyle/>
          <a:p>
            <a:pPr marL="0" indent="0">
              <a:buNone/>
            </a:pPr>
            <a:r>
              <a:rPr lang="en-US" sz="1900" b="1" dirty="0">
                <a:solidFill>
                  <a:srgbClr val="F2B705"/>
                </a:solidFill>
                <a:latin typeface="Cambria" pitchFamily="34" charset="0"/>
                <a:ea typeface="Cambria" pitchFamily="34" charset="-122"/>
                <a:cs typeface="Cambria" pitchFamily="34" charset="-120"/>
              </a:rPr>
              <a:t>Patients</a:t>
            </a:r>
            <a:endParaRPr lang="en-US" sz="1900" dirty="0"/>
          </a:p>
        </p:txBody>
      </p:sp>
      <p:sp>
        <p:nvSpPr>
          <p:cNvPr id="14" name="Text 12"/>
          <p:cNvSpPr/>
          <p:nvPr/>
        </p:nvSpPr>
        <p:spPr>
          <a:xfrm>
            <a:off x="4114800" y="3520440"/>
            <a:ext cx="7315200" cy="502920"/>
          </a:xfrm>
          <a:prstGeom prst="rect">
            <a:avLst/>
          </a:prstGeom>
          <a:noFill/>
          <a:ln/>
        </p:spPr>
        <p:txBody>
          <a:bodyPr wrap="square" lIns="0" tIns="0" rIns="0" bIns="0" rtlCol="0" anchor="ctr"/>
          <a:lstStyle/>
          <a:p>
            <a:pPr marL="0" indent="0">
              <a:buNone/>
            </a:pPr>
            <a:r>
              <a:rPr lang="en-US" sz="1600" dirty="0">
                <a:solidFill>
                  <a:srgbClr val="E4ECF5"/>
                </a:solidFill>
                <a:latin typeface="Calibri" pitchFamily="34" charset="0"/>
                <a:ea typeface="Calibri" pitchFamily="34" charset="-122"/>
                <a:cs typeface="Calibri" pitchFamily="34" charset="-120"/>
              </a:rPr>
              <a:t>Improves convenience and perceived access, but not for everyone equally</a:t>
            </a:r>
            <a:endParaRPr lang="en-US" sz="1600" dirty="0"/>
          </a:p>
        </p:txBody>
      </p:sp>
      <p:sp>
        <p:nvSpPr>
          <p:cNvPr id="15" name="Shape 13"/>
          <p:cNvSpPr/>
          <p:nvPr/>
        </p:nvSpPr>
        <p:spPr>
          <a:xfrm>
            <a:off x="914400" y="4599432"/>
            <a:ext cx="292608" cy="292608"/>
          </a:xfrm>
          <a:prstGeom prst="ellipse">
            <a:avLst/>
          </a:prstGeom>
          <a:solidFill>
            <a:srgbClr val="F2B705"/>
          </a:solidFill>
          <a:ln/>
        </p:spPr>
        <p:txBody>
          <a:bodyPr/>
          <a:lstStyle/>
          <a:p>
            <a:endParaRPr lang="en-GB"/>
          </a:p>
        </p:txBody>
      </p:sp>
      <p:sp>
        <p:nvSpPr>
          <p:cNvPr id="16" name="Text 14"/>
          <p:cNvSpPr/>
          <p:nvPr/>
        </p:nvSpPr>
        <p:spPr>
          <a:xfrm>
            <a:off x="1417320" y="4480560"/>
            <a:ext cx="2651760" cy="502920"/>
          </a:xfrm>
          <a:prstGeom prst="rect">
            <a:avLst/>
          </a:prstGeom>
          <a:noFill/>
          <a:ln/>
        </p:spPr>
        <p:txBody>
          <a:bodyPr wrap="square" lIns="0" tIns="0" rIns="0" bIns="0" rtlCol="0" anchor="ctr"/>
          <a:lstStyle/>
          <a:p>
            <a:pPr marL="0" indent="0">
              <a:buNone/>
            </a:pPr>
            <a:r>
              <a:rPr lang="en-US" sz="1900" b="1" dirty="0">
                <a:solidFill>
                  <a:srgbClr val="F2B705"/>
                </a:solidFill>
                <a:latin typeface="Cambria" pitchFamily="34" charset="0"/>
                <a:ea typeface="Cambria" pitchFamily="34" charset="-122"/>
                <a:cs typeface="Cambria" pitchFamily="34" charset="-120"/>
              </a:rPr>
              <a:t>Community</a:t>
            </a:r>
            <a:endParaRPr lang="en-US" sz="1900" dirty="0"/>
          </a:p>
        </p:txBody>
      </p:sp>
      <p:sp>
        <p:nvSpPr>
          <p:cNvPr id="17" name="Text 15"/>
          <p:cNvSpPr/>
          <p:nvPr/>
        </p:nvSpPr>
        <p:spPr>
          <a:xfrm>
            <a:off x="4114800" y="4480560"/>
            <a:ext cx="7315200" cy="502920"/>
          </a:xfrm>
          <a:prstGeom prst="rect">
            <a:avLst/>
          </a:prstGeom>
          <a:noFill/>
          <a:ln/>
        </p:spPr>
        <p:txBody>
          <a:bodyPr wrap="square" lIns="0" tIns="0" rIns="0" bIns="0" rtlCol="0" anchor="ctr"/>
          <a:lstStyle/>
          <a:p>
            <a:pPr marL="0" indent="0">
              <a:buNone/>
            </a:pPr>
            <a:r>
              <a:rPr lang="en-US" sz="1600" dirty="0">
                <a:solidFill>
                  <a:srgbClr val="E4ECF5"/>
                </a:solidFill>
                <a:latin typeface="Calibri" pitchFamily="34" charset="0"/>
                <a:ea typeface="Calibri" pitchFamily="34" charset="-122"/>
                <a:cs typeface="Calibri" pitchFamily="34" charset="-120"/>
              </a:rPr>
              <a:t>Extends reach and public health messaging, but risks widening inequality</a:t>
            </a:r>
            <a:endParaRPr lang="en-US" sz="1600" dirty="0"/>
          </a:p>
        </p:txBody>
      </p:sp>
      <p:sp>
        <p:nvSpPr>
          <p:cNvPr id="18" name="Text 16"/>
          <p:cNvSpPr/>
          <p:nvPr/>
        </p:nvSpPr>
        <p:spPr>
          <a:xfrm>
            <a:off x="868680" y="5623560"/>
            <a:ext cx="10515600" cy="457200"/>
          </a:xfrm>
          <a:prstGeom prst="rect">
            <a:avLst/>
          </a:prstGeom>
          <a:noFill/>
          <a:ln/>
        </p:spPr>
        <p:txBody>
          <a:bodyPr wrap="square" lIns="0" tIns="0" rIns="0" bIns="0" rtlCol="0" anchor="ctr"/>
          <a:lstStyle/>
          <a:p>
            <a:pPr marL="0" indent="0">
              <a:buNone/>
            </a:pPr>
            <a:r>
              <a:rPr lang="en-US" sz="2000" b="1" i="1" dirty="0">
                <a:solidFill>
                  <a:srgbClr val="FFFFFF"/>
                </a:solidFill>
                <a:latin typeface="Cambria" pitchFamily="34" charset="0"/>
                <a:ea typeface="Cambria" pitchFamily="34" charset="-122"/>
                <a:cs typeface="Cambria" pitchFamily="34" charset="-120"/>
              </a:rPr>
              <a:t>The benefits are real, but conditional, and unevenly distributed.</a:t>
            </a:r>
            <a:endParaRPr lang="en-US" sz="2000" dirty="0"/>
          </a:p>
        </p:txBody>
      </p:sp>
      <p:sp>
        <p:nvSpPr>
          <p:cNvPr id="19" name="Text 17"/>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1280160" y="4937760"/>
            <a:ext cx="3474720" cy="3474720"/>
          </a:xfrm>
          <a:prstGeom prst="ellipse">
            <a:avLst/>
          </a:prstGeom>
          <a:solidFill>
            <a:srgbClr val="005EB8">
              <a:alpha val="40000"/>
            </a:srgbClr>
          </a:solidFill>
          <a:ln/>
        </p:spPr>
        <p:txBody>
          <a:bodyPr/>
          <a:lstStyle/>
          <a:p>
            <a:endParaRPr lang="en-GB"/>
          </a:p>
        </p:txBody>
      </p:sp>
      <p:sp>
        <p:nvSpPr>
          <p:cNvPr id="3" name="Shape 1"/>
          <p:cNvSpPr/>
          <p:nvPr/>
        </p:nvSpPr>
        <p:spPr>
          <a:xfrm>
            <a:off x="548640" y="475488"/>
            <a:ext cx="201168" cy="201168"/>
          </a:xfrm>
          <a:prstGeom prst="ellipse">
            <a:avLst/>
          </a:prstGeom>
          <a:solidFill>
            <a:srgbClr val="F2B705"/>
          </a:solidFill>
          <a:ln/>
        </p:spPr>
        <p:txBody>
          <a:bodyPr/>
          <a:lstStyle/>
          <a:p>
            <a:endParaRPr lang="en-GB"/>
          </a:p>
        </p:txBody>
      </p:sp>
      <p:sp>
        <p:nvSpPr>
          <p:cNvPr id="4" name="Text 2"/>
          <p:cNvSpPr/>
          <p:nvPr/>
        </p:nvSpPr>
        <p:spPr>
          <a:xfrm>
            <a:off x="868680" y="329184"/>
            <a:ext cx="10332720" cy="50292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Conclusion and further research</a:t>
            </a:r>
            <a:endParaRPr lang="en-US" sz="3200" dirty="0"/>
          </a:p>
        </p:txBody>
      </p:sp>
      <p:sp>
        <p:nvSpPr>
          <p:cNvPr id="5" name="Shape 3"/>
          <p:cNvSpPr/>
          <p:nvPr/>
        </p:nvSpPr>
        <p:spPr>
          <a:xfrm>
            <a:off x="914400" y="1490472"/>
            <a:ext cx="274320" cy="274320"/>
          </a:xfrm>
          <a:prstGeom prst="ellipse">
            <a:avLst/>
          </a:prstGeom>
          <a:solidFill>
            <a:srgbClr val="F2B705"/>
          </a:solidFill>
          <a:ln/>
        </p:spPr>
        <p:txBody>
          <a:bodyPr/>
          <a:lstStyle/>
          <a:p>
            <a:endParaRPr lang="en-GB"/>
          </a:p>
        </p:txBody>
      </p:sp>
      <p:sp>
        <p:nvSpPr>
          <p:cNvPr id="6" name="Text 4"/>
          <p:cNvSpPr/>
          <p:nvPr/>
        </p:nvSpPr>
        <p:spPr>
          <a:xfrm>
            <a:off x="1371600" y="1417320"/>
            <a:ext cx="2834640" cy="384048"/>
          </a:xfrm>
          <a:prstGeom prst="rect">
            <a:avLst/>
          </a:prstGeom>
          <a:noFill/>
          <a:ln/>
        </p:spPr>
        <p:txBody>
          <a:bodyPr wrap="square" lIns="0" tIns="0" rIns="0" bIns="0" rtlCol="0" anchor="ctr"/>
          <a:lstStyle/>
          <a:p>
            <a:pPr marL="0" indent="0">
              <a:buNone/>
            </a:pPr>
            <a:r>
              <a:rPr lang="en-US" sz="1800" b="1" dirty="0">
                <a:solidFill>
                  <a:srgbClr val="F2B705"/>
                </a:solidFill>
                <a:latin typeface="Cambria" pitchFamily="34" charset="0"/>
                <a:ea typeface="Cambria" pitchFamily="34" charset="-122"/>
                <a:cs typeface="Cambria" pitchFamily="34" charset="-120"/>
              </a:rPr>
              <a:t>Main finding</a:t>
            </a:r>
            <a:endParaRPr lang="en-US" sz="1800" dirty="0"/>
          </a:p>
        </p:txBody>
      </p:sp>
      <p:sp>
        <p:nvSpPr>
          <p:cNvPr id="7" name="Text 5"/>
          <p:cNvSpPr/>
          <p:nvPr/>
        </p:nvSpPr>
        <p:spPr>
          <a:xfrm>
            <a:off x="4297680" y="1417320"/>
            <a:ext cx="7223760" cy="914400"/>
          </a:xfrm>
          <a:prstGeom prst="rect">
            <a:avLst/>
          </a:prstGeom>
          <a:noFill/>
          <a:ln/>
        </p:spPr>
        <p:txBody>
          <a:bodyPr wrap="square" lIns="0" tIns="0" rIns="0" bIns="0" rtlCol="0" anchor="t"/>
          <a:lstStyle/>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A digital innovation that is successful for many, but incomplete for others</a:t>
            </a:r>
            <a:endParaRPr lang="en-US" sz="1500" dirty="0"/>
          </a:p>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Its value depends less on the technology than on training, consistent local implementation and action on digital exclusion</a:t>
            </a:r>
            <a:endParaRPr lang="en-US" sz="1500" dirty="0"/>
          </a:p>
        </p:txBody>
      </p:sp>
      <p:sp>
        <p:nvSpPr>
          <p:cNvPr id="8" name="Shape 6"/>
          <p:cNvSpPr/>
          <p:nvPr/>
        </p:nvSpPr>
        <p:spPr>
          <a:xfrm>
            <a:off x="914400" y="2825496"/>
            <a:ext cx="274320" cy="274320"/>
          </a:xfrm>
          <a:prstGeom prst="ellipse">
            <a:avLst/>
          </a:prstGeom>
          <a:solidFill>
            <a:srgbClr val="F2B705"/>
          </a:solidFill>
          <a:ln/>
        </p:spPr>
        <p:txBody>
          <a:bodyPr/>
          <a:lstStyle/>
          <a:p>
            <a:endParaRPr lang="en-GB"/>
          </a:p>
        </p:txBody>
      </p:sp>
      <p:sp>
        <p:nvSpPr>
          <p:cNvPr id="9" name="Text 7"/>
          <p:cNvSpPr/>
          <p:nvPr/>
        </p:nvSpPr>
        <p:spPr>
          <a:xfrm>
            <a:off x="1371600" y="2752344"/>
            <a:ext cx="2834640" cy="384048"/>
          </a:xfrm>
          <a:prstGeom prst="rect">
            <a:avLst/>
          </a:prstGeom>
          <a:noFill/>
          <a:ln/>
        </p:spPr>
        <p:txBody>
          <a:bodyPr wrap="square" lIns="0" tIns="0" rIns="0" bIns="0" rtlCol="0" anchor="ctr"/>
          <a:lstStyle/>
          <a:p>
            <a:pPr marL="0" indent="0">
              <a:buNone/>
            </a:pPr>
            <a:r>
              <a:rPr lang="en-US" sz="1800" b="1" dirty="0">
                <a:solidFill>
                  <a:srgbClr val="F2B705"/>
                </a:solidFill>
                <a:latin typeface="Cambria" pitchFamily="34" charset="0"/>
                <a:ea typeface="Cambria" pitchFamily="34" charset="-122"/>
                <a:cs typeface="Cambria" pitchFamily="34" charset="-120"/>
              </a:rPr>
              <a:t>Value of the research</a:t>
            </a:r>
            <a:endParaRPr lang="en-US" sz="1800" dirty="0"/>
          </a:p>
        </p:txBody>
      </p:sp>
      <p:sp>
        <p:nvSpPr>
          <p:cNvPr id="10" name="Text 8"/>
          <p:cNvSpPr/>
          <p:nvPr/>
        </p:nvSpPr>
        <p:spPr>
          <a:xfrm>
            <a:off x="4297680" y="2752344"/>
            <a:ext cx="7223760" cy="914400"/>
          </a:xfrm>
          <a:prstGeom prst="rect">
            <a:avLst/>
          </a:prstGeom>
          <a:noFill/>
          <a:ln/>
        </p:spPr>
        <p:txBody>
          <a:bodyPr wrap="square" lIns="0" tIns="0" rIns="0" bIns="0" rtlCol="0" anchor="t"/>
          <a:lstStyle/>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Relevant to any service adopting a digital access route, the App shows that access alone does not equal equity</a:t>
            </a:r>
            <a:endParaRPr lang="en-US" sz="1500" dirty="0"/>
          </a:p>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Timely, given the 2025 commitment to expand the App by 2028 (DHSC, 2025)</a:t>
            </a:r>
            <a:endParaRPr lang="en-US" sz="1500" dirty="0"/>
          </a:p>
        </p:txBody>
      </p:sp>
      <p:sp>
        <p:nvSpPr>
          <p:cNvPr id="11" name="Shape 9"/>
          <p:cNvSpPr/>
          <p:nvPr/>
        </p:nvSpPr>
        <p:spPr>
          <a:xfrm>
            <a:off x="914400" y="4160520"/>
            <a:ext cx="274320" cy="274320"/>
          </a:xfrm>
          <a:prstGeom prst="ellipse">
            <a:avLst/>
          </a:prstGeom>
          <a:solidFill>
            <a:srgbClr val="F2B705"/>
          </a:solidFill>
          <a:ln/>
        </p:spPr>
        <p:txBody>
          <a:bodyPr/>
          <a:lstStyle/>
          <a:p>
            <a:endParaRPr lang="en-GB"/>
          </a:p>
        </p:txBody>
      </p:sp>
      <p:sp>
        <p:nvSpPr>
          <p:cNvPr id="12" name="Text 10"/>
          <p:cNvSpPr/>
          <p:nvPr/>
        </p:nvSpPr>
        <p:spPr>
          <a:xfrm>
            <a:off x="1371600" y="4087368"/>
            <a:ext cx="2834640" cy="384048"/>
          </a:xfrm>
          <a:prstGeom prst="rect">
            <a:avLst/>
          </a:prstGeom>
          <a:noFill/>
          <a:ln/>
        </p:spPr>
        <p:txBody>
          <a:bodyPr wrap="square" lIns="0" tIns="0" rIns="0" bIns="0" rtlCol="0" anchor="ctr"/>
          <a:lstStyle/>
          <a:p>
            <a:pPr marL="0" indent="0">
              <a:buNone/>
            </a:pPr>
            <a:r>
              <a:rPr lang="en-US" sz="1800" b="1" dirty="0">
                <a:solidFill>
                  <a:srgbClr val="F2B705"/>
                </a:solidFill>
                <a:latin typeface="Cambria" pitchFamily="34" charset="0"/>
                <a:ea typeface="Cambria" pitchFamily="34" charset="-122"/>
                <a:cs typeface="Cambria" pitchFamily="34" charset="-120"/>
              </a:rPr>
              <a:t>Further research</a:t>
            </a:r>
            <a:endParaRPr lang="en-US" sz="1800" dirty="0"/>
          </a:p>
        </p:txBody>
      </p:sp>
      <p:sp>
        <p:nvSpPr>
          <p:cNvPr id="13" name="Text 11"/>
          <p:cNvSpPr/>
          <p:nvPr/>
        </p:nvSpPr>
        <p:spPr>
          <a:xfrm>
            <a:off x="4297680" y="4087368"/>
            <a:ext cx="7223760" cy="1325880"/>
          </a:xfrm>
          <a:prstGeom prst="rect">
            <a:avLst/>
          </a:prstGeom>
          <a:noFill/>
          <a:ln/>
        </p:spPr>
        <p:txBody>
          <a:bodyPr wrap="square" lIns="0" tIns="0" rIns="0" bIns="0" rtlCol="0" anchor="t"/>
          <a:lstStyle/>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Longitudinal and individual-level data to test causation, which the ecological evidence cannot</a:t>
            </a:r>
            <a:endParaRPr lang="en-US" sz="1500" dirty="0"/>
          </a:p>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Primary data from staff and from non-users, the group least represented in current evidence</a:t>
            </a:r>
            <a:endParaRPr lang="en-US" sz="1500" dirty="0"/>
          </a:p>
          <a:p>
            <a:pPr marL="342900" indent="-342900">
              <a:spcAft>
                <a:spcPts val="800"/>
              </a:spcAft>
              <a:buSzPct val="100000"/>
              <a:buChar char="•"/>
            </a:pPr>
            <a:r>
              <a:rPr lang="en-US" sz="1500" dirty="0">
                <a:solidFill>
                  <a:srgbClr val="E4ECF5"/>
                </a:solidFill>
                <a:latin typeface="Calibri" pitchFamily="34" charset="0"/>
                <a:ea typeface="Calibri" pitchFamily="34" charset="-122"/>
                <a:cs typeface="Calibri" pitchFamily="34" charset="-120"/>
              </a:rPr>
              <a:t>Comparison across the four UK nations, which was outside the scope of this report</a:t>
            </a:r>
            <a:endParaRPr lang="en-US" sz="1500" dirty="0"/>
          </a:p>
        </p:txBody>
      </p:sp>
      <p:sp>
        <p:nvSpPr>
          <p:cNvPr id="14" name="Text 12"/>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References</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endParaRPr lang="en-US" sz="1400" dirty="0"/>
          </a:p>
        </p:txBody>
      </p:sp>
      <p:sp>
        <p:nvSpPr>
          <p:cNvPr id="5" name="Text 3"/>
          <p:cNvSpPr/>
          <p:nvPr/>
        </p:nvSpPr>
        <p:spPr>
          <a:xfrm>
            <a:off x="868680" y="1463040"/>
            <a:ext cx="10515600" cy="4572000"/>
          </a:xfrm>
          <a:prstGeom prst="rect">
            <a:avLst/>
          </a:prstGeom>
          <a:noFill/>
          <a:ln/>
        </p:spPr>
        <p:txBody>
          <a:bodyPr wrap="square" lIns="0" tIns="0" rIns="0" bIns="0" rtlCol="0" anchor="t"/>
          <a:lstStyle/>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Centre for Ageing Better (2024) Why digital inclusion matters now more than ever. Available at: https://ageing-better.org.uk/blogs/why-digital-inclusion-matters-now-more-ever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Department of Health and Social Care (2022) Data saves lives: reshaping health and social care with data. Available at: https://www.gov.uk/government/publications/data-saves-lives-reshaping-health-and-social-care-with-data (Accessed: 6 August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Department of Health and Social Care (2025) Fit for the future: 10 Year Health Plan for England. Available at: https://www.gov.uk/government/publications/10-year-health-plan-for-england-fit-for-the-future (Accessed: 6 August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Digital Health (2025) NHS digital plans risk worsening health inequalities, say academics. Available at: https://www.digitalhealth.net/2025/07/fears-that-nhs-app-overhaul-risks-worsening-health-inequalities/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Good Things Foundation (2025) Tackling digital exclusion in the future NHS. Available at: https://www.goodthingsfoundation.org/discover/digital-inclusion-insights/digital-inclusion-insights-2025/tackling-digital-exclusion-in-the-future-nhs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KC, S., Tewolde, S., Laverty, A.A., Costelloe, C., Papoutsi, C., Reidy, C., Gudgin, B., Shenton, C., Majeed, A., Powell, J. and Greaves, F. (2023) 'Uptake and adoption of the NHS App in England: an observational study', British Journal of General Practice, 73(737), pp. e932–e940.</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KC, S., Papoutsi, C., Reidy, C., Gudgin, B., Powell, J., Majeed, A., Greaves, F. and Laverty, A.A. (2025) 'Ease of access to general practice, patient experience and use of the NHS App: an ecological analysis of English data', JRSM Open, 16. doi:10.1177/20542704251398918.</a:t>
            </a:r>
            <a:endParaRPr lang="en-US" sz="1150" dirty="0"/>
          </a:p>
        </p:txBody>
      </p:sp>
      <p:sp>
        <p:nvSpPr>
          <p:cNvPr id="6" name="Text 4"/>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75488"/>
            <a:ext cx="201168" cy="201168"/>
          </a:xfrm>
          <a:prstGeom prst="ellipse">
            <a:avLst/>
          </a:prstGeom>
          <a:solidFill>
            <a:srgbClr val="F2B705"/>
          </a:solidFill>
          <a:ln/>
        </p:spPr>
        <p:txBody>
          <a:bodyPr/>
          <a:lstStyle/>
          <a:p>
            <a:endParaRPr lang="en-GB"/>
          </a:p>
        </p:txBody>
      </p:sp>
      <p:sp>
        <p:nvSpPr>
          <p:cNvPr id="3" name="Text 1"/>
          <p:cNvSpPr/>
          <p:nvPr/>
        </p:nvSpPr>
        <p:spPr>
          <a:xfrm>
            <a:off x="868680" y="329184"/>
            <a:ext cx="10607040" cy="502920"/>
          </a:xfrm>
          <a:prstGeom prst="rect">
            <a:avLst/>
          </a:prstGeom>
          <a:noFill/>
          <a:ln/>
        </p:spPr>
        <p:txBody>
          <a:bodyPr wrap="square" lIns="0" tIns="0" rIns="0" bIns="0" rtlCol="0" anchor="ctr"/>
          <a:lstStyle/>
          <a:p>
            <a:pPr marL="0" indent="0">
              <a:buNone/>
            </a:pPr>
            <a:r>
              <a:rPr lang="en-US" sz="3200" b="1" dirty="0">
                <a:solidFill>
                  <a:srgbClr val="0B2545"/>
                </a:solidFill>
                <a:latin typeface="Cambria" pitchFamily="34" charset="0"/>
                <a:ea typeface="Cambria" pitchFamily="34" charset="-122"/>
                <a:cs typeface="Cambria" pitchFamily="34" charset="-120"/>
              </a:rPr>
              <a:t>References (continued)</a:t>
            </a:r>
            <a:endParaRPr lang="en-US" sz="3200" dirty="0"/>
          </a:p>
        </p:txBody>
      </p:sp>
      <p:sp>
        <p:nvSpPr>
          <p:cNvPr id="4" name="Text 2"/>
          <p:cNvSpPr/>
          <p:nvPr/>
        </p:nvSpPr>
        <p:spPr>
          <a:xfrm>
            <a:off x="868680" y="868680"/>
            <a:ext cx="10607040" cy="320040"/>
          </a:xfrm>
          <a:prstGeom prst="rect">
            <a:avLst/>
          </a:prstGeom>
          <a:noFill/>
          <a:ln/>
        </p:spPr>
        <p:txBody>
          <a:bodyPr wrap="square" lIns="0" tIns="0" rIns="0" bIns="0" rtlCol="0" anchor="ctr"/>
          <a:lstStyle/>
          <a:p>
            <a:pPr marL="0" indent="0">
              <a:buNone/>
            </a:pPr>
            <a:r>
              <a:rPr lang="en-US" sz="1400" i="1" dirty="0">
                <a:solidFill>
                  <a:srgbClr val="4A6480"/>
                </a:solidFill>
                <a:latin typeface="Calibri" pitchFamily="34" charset="0"/>
                <a:ea typeface="Calibri" pitchFamily="34" charset="-122"/>
                <a:cs typeface="Calibri" pitchFamily="34" charset="-120"/>
              </a:rPr>
              <a:t>UWTSD Harvard referencing style</a:t>
            </a:r>
            <a:endParaRPr lang="en-US" sz="1400" dirty="0"/>
          </a:p>
        </p:txBody>
      </p:sp>
      <p:sp>
        <p:nvSpPr>
          <p:cNvPr id="5" name="Text 3"/>
          <p:cNvSpPr/>
          <p:nvPr/>
        </p:nvSpPr>
        <p:spPr>
          <a:xfrm>
            <a:off x="868680" y="1463040"/>
            <a:ext cx="10515600" cy="4572000"/>
          </a:xfrm>
          <a:prstGeom prst="rect">
            <a:avLst/>
          </a:prstGeom>
          <a:noFill/>
          <a:ln/>
        </p:spPr>
        <p:txBody>
          <a:bodyPr wrap="square" lIns="0" tIns="0" rIns="0" bIns="0" rtlCol="0" anchor="t"/>
          <a:lstStyle/>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National Data Guardian (2020) The Caldicott Principles. Available at: https://www.gov.uk/government/publications/the-caldicott-principles (Accessed: 6 August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NHS England (2019) The NHS Long Term Plan. Available at: https://www.longtermplan.nhs.uk/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NHS England (2023) Inclusive digital healthcare: a framework for NHS action on digital inclusion. Available at: https://www.england.nhs.uk/long-read/inclusive-digital-healthcare-a-framework-for-nhs-action-on-digital-inclusion/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NHS England (2025) Record numbers using NHS App to manage health. Available at: https://www.england.nhs.uk/2025/12/record-numbers-using-nhs-app-to-manage-health/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NHS England Digital (2025) NHS App statistics. Available at: https://digital.nhs.uk/data-and-information/publications/statistical/nhs-app-statistics (Accessed: 19 July 2026).</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Reidy, C., Papoutsi, C., KC, S., Gudgin, B., Laverty, A.A., Greaves, F. and Powell, J. (2025) 'Qualitative evaluation of the implementation and national roll-out of the NHS App in England', BMC Medicine, 23(1), article 20. doi:10.1186/s12916-024-03842-w.</a:t>
            </a:r>
            <a:endParaRPr lang="en-US" sz="1150" dirty="0"/>
          </a:p>
          <a:p>
            <a:pPr marL="0" indent="0">
              <a:spcAft>
                <a:spcPts val="900"/>
              </a:spcAft>
              <a:buNone/>
            </a:pPr>
            <a:r>
              <a:rPr lang="en-US" sz="1150" dirty="0">
                <a:solidFill>
                  <a:srgbClr val="22303F"/>
                </a:solidFill>
                <a:latin typeface="Calibri" pitchFamily="34" charset="0"/>
                <a:ea typeface="Calibri" pitchFamily="34" charset="-122"/>
                <a:cs typeface="Calibri" pitchFamily="34" charset="-120"/>
              </a:rPr>
              <a:t>The King's Fund (2021) Shaping the future of digital technology in health and social care. London: The King's Fund. Available at: https://assets.kingsfund.org.uk/f/256914/x/f6444844fd/shaping_future_digital_technology_health_social_care_2021.pdf (Accessed: 19 July 2026).</a:t>
            </a:r>
            <a:endParaRPr lang="en-US" sz="1150" dirty="0"/>
          </a:p>
        </p:txBody>
      </p:sp>
      <p:sp>
        <p:nvSpPr>
          <p:cNvPr id="6" name="Text 4"/>
          <p:cNvSpPr/>
          <p:nvPr/>
        </p:nvSpPr>
        <p:spPr>
          <a:xfrm>
            <a:off x="11247120" y="6263640"/>
            <a:ext cx="457200" cy="274320"/>
          </a:xfrm>
          <a:prstGeom prst="rect">
            <a:avLst/>
          </a:prstGeom>
          <a:noFill/>
          <a:ln/>
        </p:spPr>
        <p:txBody>
          <a:bodyPr wrap="square" lIns="0" tIns="0" rIns="0" bIns="0" rtlCol="0" anchor="ctr"/>
          <a:lstStyle/>
          <a:p>
            <a:pPr marL="0" indent="0" algn="r">
              <a:buNone/>
            </a:pPr>
            <a:r>
              <a:rPr lang="en-US" sz="1000" dirty="0">
                <a:solidFill>
                  <a:srgbClr val="9AA9B8"/>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6</TotalTime>
  <Words>4101</Words>
  <Application>Microsoft Macintosh PowerPoint</Application>
  <PresentationFormat>Widescreen</PresentationFormat>
  <Paragraphs>187</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NHS App: A Critical Evaluation</dc:title>
  <dc:subject>PptxGenJS Presentation</dc:subject>
  <dc:creator>Kizzie Joseph</dc:creator>
  <cp:lastModifiedBy>Terrence Anthony Isaac Millington</cp:lastModifiedBy>
  <cp:revision>12</cp:revision>
  <dcterms:created xsi:type="dcterms:W3CDTF">2026-08-06T18:07:51Z</dcterms:created>
  <dcterms:modified xsi:type="dcterms:W3CDTF">2026-08-06T18:22:58Z</dcterms:modified>
</cp:coreProperties>
</file>