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officedocument.obfuscatedFont" Extension="odttf"/>
  <Default ContentType="application/vnd.openxmlformats-package.relationships+xml" Extension="rels"/>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10058400" cx="77724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 name="Shape 23"/>
        <p:cNvGrpSpPr/>
        <p:nvPr/>
      </p:nvGrpSpPr>
      <p:grpSpPr>
        <a:xfrm>
          <a:off x="0" y="0"/>
          <a:ext cx="0" cy="0"/>
          <a:chOff x="0" y="0"/>
          <a:chExt cx="0" cy="0"/>
        </a:xfrm>
      </p:grpSpPr>
      <p:sp>
        <p:nvSpPr>
          <p:cNvPr id="24" name="Google Shape;24;p1"/>
          <p:cNvSpPr txBox="1"/>
          <p:nvPr/>
        </p:nvSpPr>
        <p:spPr>
          <a:xfrm>
            <a:off x="746068" y="3421733"/>
            <a:ext cx="6078900" cy="4498500"/>
          </a:xfrm>
          <a:prstGeom prst="rect">
            <a:avLst/>
          </a:prstGeom>
          <a:noFill/>
          <a:ln>
            <a:noFill/>
          </a:ln>
        </p:spPr>
        <p:txBody>
          <a:bodyPr anchorCtr="0" anchor="t" bIns="45700" lIns="91425" spcFirstLastPara="1" rIns="91425" wrap="square" tIns="45700">
            <a:spAutoFit/>
          </a:bodyPr>
          <a:lstStyle/>
          <a:p>
            <a:pPr indent="0" lvl="0" marL="0" marR="0" rtl="0" algn="ctr">
              <a:lnSpc>
                <a:spcPct val="107000"/>
              </a:lnSpc>
              <a:spcBef>
                <a:spcPts val="0"/>
              </a:spcBef>
              <a:spcAft>
                <a:spcPts val="0"/>
              </a:spcAft>
              <a:buNone/>
            </a:pPr>
            <a:r>
              <a:rPr b="1" i="0" lang="en-US" sz="1693" u="none" cap="none" strike="noStrike">
                <a:solidFill>
                  <a:schemeClr val="dk1"/>
                </a:solidFill>
                <a:latin typeface="Times New Roman"/>
                <a:ea typeface="Times New Roman"/>
                <a:cs typeface="Times New Roman"/>
                <a:sym typeface="Times New Roman"/>
              </a:rPr>
              <a:t>UNIVERSITY OF WALES TRINITY SAINT DAVID</a:t>
            </a:r>
            <a:endParaRPr b="0" i="0" sz="1693" u="none" cap="none" strike="noStrike">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Y Drindod Dewi Sant Prifysgol Cymru</a:t>
            </a:r>
            <a:endParaRPr b="1" i="0" sz="1693" u="none" cap="none" strike="noStrike">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Lecturer: Eno Maycock</a:t>
            </a:r>
            <a:endParaRPr b="1" i="0" sz="1693" u="none" cap="none" strike="noStrike">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Student ID: 2538968</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Student Name: Varun Chary Tarani</a:t>
            </a:r>
            <a:endParaRPr b="1" i="0" sz="1693" u="none" cap="none" strike="noStrike">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Human Capital Management</a:t>
            </a:r>
            <a:endParaRPr b="1" i="0" sz="1693" u="none" cap="none" strike="noStrike">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t/>
            </a:r>
            <a:endParaRPr b="1" sz="1693">
              <a:solidFill>
                <a:schemeClr val="dk1"/>
              </a:solidFill>
              <a:latin typeface="Times New Roman"/>
              <a:ea typeface="Times New Roman"/>
              <a:cs typeface="Times New Roman"/>
              <a:sym typeface="Times New Roman"/>
            </a:endParaRPr>
          </a:p>
          <a:p>
            <a:pPr indent="0" lvl="0" marL="0" marR="0" rtl="0" algn="ctr">
              <a:lnSpc>
                <a:spcPct val="107000"/>
              </a:lnSpc>
              <a:spcBef>
                <a:spcPts val="753"/>
              </a:spcBef>
              <a:spcAft>
                <a:spcPts val="0"/>
              </a:spcAft>
              <a:buNone/>
            </a:pPr>
            <a:r>
              <a:rPr b="1" i="0" lang="en-US" sz="1693" u="none" cap="none" strike="noStrike">
                <a:solidFill>
                  <a:schemeClr val="dk1"/>
                </a:solidFill>
                <a:latin typeface="Times New Roman"/>
                <a:ea typeface="Times New Roman"/>
                <a:cs typeface="Times New Roman"/>
                <a:sym typeface="Times New Roman"/>
              </a:rPr>
              <a:t>Master of Business Administration</a:t>
            </a:r>
            <a:endParaRPr b="0" i="0" sz="1693" u="none" cap="none" strike="noStrike">
              <a:solidFill>
                <a:schemeClr val="dk1"/>
              </a:solidFill>
              <a:latin typeface="Times New Roman"/>
              <a:ea typeface="Times New Roman"/>
              <a:cs typeface="Times New Roman"/>
              <a:sym typeface="Times New Roman"/>
            </a:endParaRPr>
          </a:p>
        </p:txBody>
      </p:sp>
      <p:pic>
        <p:nvPicPr>
          <p:cNvPr id="25" name="Google Shape;25;p1"/>
          <p:cNvPicPr preferRelativeResize="0"/>
          <p:nvPr/>
        </p:nvPicPr>
        <p:blipFill rotWithShape="1">
          <a:blip r:embed="rId2">
            <a:alphaModFix/>
          </a:blip>
          <a:srcRect b="0" l="0" r="0" t="0"/>
          <a:stretch/>
        </p:blipFill>
        <p:spPr>
          <a:xfrm>
            <a:off x="2065206" y="1905000"/>
            <a:ext cx="3641988" cy="1228113"/>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7240" y="2957855"/>
            <a:ext cx="6217920" cy="4142689"/>
          </a:xfrm>
          <a:custGeom>
            <a:avLst/>
            <a:gdLst/>
            <a:ahLst/>
            <a:cxnLst/>
            <a:rect l="l" t="t" r="r" b="b"/>
            <a:pathLst>
              <a:path w="6217920" h="4142689">
                <a:moveTo>
                  <a:pt x="0" y="0"/>
                </a:moveTo>
                <a:lnTo>
                  <a:pt x="6217920" y="0"/>
                </a:lnTo>
                <a:lnTo>
                  <a:pt x="6217920" y="4142690"/>
                </a:lnTo>
                <a:lnTo>
                  <a:pt x="0" y="4142690"/>
                </a:lnTo>
                <a:lnTo>
                  <a:pt x="0" y="0"/>
                </a:lnTo>
                <a:close/>
              </a:path>
            </a:pathLst>
          </a:custGeom>
          <a:blipFill>
            <a:blip r:embed="rId2"/>
            <a:stretch>
              <a:fillRect/>
            </a:stretch>
          </a:blipFill>
        </p:spPr>
      </p:sp>
      <p:sp>
        <p:nvSpPr>
          <p:cNvPr id="3" name="TextBox 3"/>
          <p:cNvSpPr txBox="1"/>
          <p:nvPr/>
        </p:nvSpPr>
        <p:spPr>
          <a:xfrm>
            <a:off x="777240" y="888758"/>
            <a:ext cx="6217920" cy="1318912"/>
          </a:xfrm>
          <a:prstGeom prst="rect">
            <a:avLst/>
          </a:prstGeom>
        </p:spPr>
        <p:txBody>
          <a:bodyPr lIns="0" tIns="0" rIns="0" bIns="0" rtlCol="0" anchor="t">
            <a:spAutoFit/>
          </a:bodyPr>
          <a:lstStyle/>
          <a:p>
            <a:pPr algn="l">
              <a:lnSpc>
                <a:spcPts val="10851"/>
              </a:lnSpc>
            </a:pPr>
            <a:r>
              <a:rPr lang="en-US" sz="7750" b="1">
                <a:solidFill>
                  <a:srgbClr val="000000"/>
                </a:solidFill>
                <a:latin typeface="Arial Nova Bold"/>
                <a:ea typeface="Arial Nova Bold"/>
                <a:cs typeface="Arial Nova Bold"/>
                <a:sym typeface="Arial Nova Bold"/>
              </a:rPr>
              <a:t>NHS England </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 name="Shape 26"/>
        <p:cNvGrpSpPr/>
        <p:nvPr/>
      </p:nvGrpSpPr>
      <p:grpSpPr>
        <a:xfrm>
          <a:off x="0" y="0"/>
          <a:ext cx="0" cy="0"/>
          <a:chOff x="0" y="0"/>
          <a:chExt cx="0" cy="0"/>
        </a:xfrm>
      </p:grpSpPr>
      <p:sp>
        <p:nvSpPr>
          <p:cNvPr id="27" name="Google Shape;27;p2"/>
          <p:cNvSpPr txBox="1"/>
          <p:nvPr/>
        </p:nvSpPr>
        <p:spPr>
          <a:xfrm>
            <a:off x="914725" y="698750"/>
            <a:ext cx="5958900" cy="6291600"/>
          </a:xfrm>
          <a:prstGeom prst="rect">
            <a:avLst/>
          </a:prstGeom>
          <a:noFill/>
          <a:ln>
            <a:noFill/>
          </a:ln>
        </p:spPr>
        <p:txBody>
          <a:bodyPr anchorCtr="0" anchor="t" bIns="0" lIns="0" spcFirstLastPara="1" rIns="0" wrap="square" tIns="0">
            <a:spAutoFit/>
          </a:bodyPr>
          <a:lstStyle/>
          <a:p>
            <a:pPr indent="0" lvl="0" marL="0" marR="0" rtl="0" algn="l">
              <a:lnSpc>
                <a:spcPct val="139875"/>
              </a:lnSpc>
              <a:spcBef>
                <a:spcPts val="0"/>
              </a:spcBef>
              <a:spcAft>
                <a:spcPts val="0"/>
              </a:spcAft>
              <a:buNone/>
            </a:pPr>
            <a:r>
              <a:rPr b="1" i="0" lang="en-US" sz="1600" u="none" cap="none" strike="noStrike">
                <a:solidFill>
                  <a:srgbClr val="000000"/>
                </a:solidFill>
                <a:latin typeface="Arial"/>
                <a:ea typeface="Arial"/>
                <a:cs typeface="Arial"/>
                <a:sym typeface="Arial"/>
              </a:rPr>
              <a:t>Recruitment, Selection, and Orientation in NHS England: Current Practices, Challenges, Opportunities, and Future Directions </a:t>
            </a:r>
            <a:endParaRPr/>
          </a:p>
          <a:p>
            <a:pPr indent="0" lvl="0" marL="0" marR="0" rtl="0" algn="l">
              <a:lnSpc>
                <a:spcPct val="139957"/>
              </a:lnSpc>
              <a:spcBef>
                <a:spcPts val="0"/>
              </a:spcBef>
              <a:spcAft>
                <a:spcPts val="0"/>
              </a:spcAft>
              <a:buNone/>
            </a:pPr>
            <a:r>
              <a:rPr b="1" i="0" lang="en-US" sz="1399" u="none" cap="none" strike="noStrike">
                <a:solidFill>
                  <a:srgbClr val="000000"/>
                </a:solidFill>
                <a:latin typeface="Arial"/>
                <a:ea typeface="Arial"/>
                <a:cs typeface="Arial"/>
                <a:sym typeface="Arial"/>
              </a:rPr>
              <a:t>Introduction </a:t>
            </a:r>
            <a:endParaRPr/>
          </a:p>
          <a:p>
            <a:pPr indent="0" lvl="0" marL="0" marR="0" rtl="0" algn="l">
              <a:lnSpc>
                <a:spcPct val="139833"/>
              </a:lnSpc>
              <a:spcBef>
                <a:spcPts val="0"/>
              </a:spcBef>
              <a:spcAft>
                <a:spcPts val="0"/>
              </a:spcAft>
              <a:buNone/>
            </a:pPr>
            <a:r>
              <a:rPr b="0" i="0" lang="en-US" sz="1200" u="none" cap="none" strike="noStrike">
                <a:solidFill>
                  <a:srgbClr val="000000"/>
                </a:solidFill>
                <a:latin typeface="Arial"/>
                <a:ea typeface="Arial"/>
                <a:cs typeface="Arial"/>
                <a:sym typeface="Arial"/>
              </a:rPr>
              <a:t>Human Resource Management (HRM) plays a critical role in ensuring organisations attract, select, and retain employees capable of achieving strategic objectives. Within healthcare organisations, effective recruitment, selection, and orientation practices are particularly important because workforce quality directly influences patient outcomes, service quality, and organisational performance. NHS England is one of the largest public sector employers globally, employing more than 1.4 million people across </a:t>
            </a:r>
            <a:endParaRPr/>
          </a:p>
          <a:p>
            <a:pPr indent="0" lvl="0" marL="0" marR="0" rtl="0" algn="l">
              <a:lnSpc>
                <a:spcPct val="151750"/>
              </a:lnSpc>
              <a:spcBef>
                <a:spcPts val="0"/>
              </a:spcBef>
              <a:spcAft>
                <a:spcPts val="0"/>
              </a:spcAft>
              <a:buNone/>
            </a:pPr>
            <a:r>
              <a:rPr b="0" i="0" lang="en-US" sz="1200" u="none" cap="none" strike="noStrike">
                <a:solidFill>
                  <a:srgbClr val="000000"/>
                </a:solidFill>
                <a:latin typeface="Arial"/>
                <a:ea typeface="Arial"/>
                <a:cs typeface="Arial"/>
                <a:sym typeface="Arial"/>
              </a:rPr>
              <a:t>healthcare professions, administration, management, and support services (NHS </a:t>
            </a:r>
            <a:endParaRPr/>
          </a:p>
          <a:p>
            <a:pPr indent="0" lvl="0" marL="0" marR="0" rtl="0" algn="l">
              <a:lnSpc>
                <a:spcPct val="127333"/>
              </a:lnSpc>
              <a:spcBef>
                <a:spcPts val="0"/>
              </a:spcBef>
              <a:spcAft>
                <a:spcPts val="0"/>
              </a:spcAft>
              <a:buNone/>
            </a:pPr>
            <a:r>
              <a:rPr b="0" i="0" lang="en-US" sz="1200" u="none" cap="none" strike="noStrike">
                <a:solidFill>
                  <a:srgbClr val="000000"/>
                </a:solidFill>
                <a:latin typeface="Arial"/>
                <a:ea typeface="Arial"/>
                <a:cs typeface="Arial"/>
                <a:sym typeface="Arial"/>
              </a:rPr>
              <a:t>England, 2024).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The National Health Service (NHS) faces increasing workforce pressures due to an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ageing population, rising healthcare demand, workforce shortages, and financial </a:t>
            </a:r>
            <a:endParaRPr/>
          </a:p>
          <a:p>
            <a:pPr indent="0" lvl="0" marL="0" marR="0" rtl="0" algn="l">
              <a:lnSpc>
                <a:spcPct val="233250"/>
              </a:lnSpc>
              <a:spcBef>
                <a:spcPts val="0"/>
              </a:spcBef>
              <a:spcAft>
                <a:spcPts val="0"/>
              </a:spcAft>
              <a:buNone/>
            </a:pPr>
            <a:r>
              <a:rPr b="0" i="0" lang="en-US" sz="1200" u="none" cap="none" strike="noStrike">
                <a:solidFill>
                  <a:srgbClr val="000000"/>
                </a:solidFill>
                <a:latin typeface="Arial"/>
                <a:ea typeface="Arial"/>
                <a:cs typeface="Arial"/>
                <a:sym typeface="Arial"/>
              </a:rPr>
              <a:t>constraints. Consequently, NHS England has prioritised workforce expansion through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the NHS Long Term Workforce Plan, which aims to recruit, train, and retain sufficient </a:t>
            </a:r>
            <a:endParaRPr/>
          </a:p>
          <a:p>
            <a:pPr indent="0" lvl="0" marL="0" marR="0" rtl="0" algn="l">
              <a:lnSpc>
                <a:spcPct val="233250"/>
              </a:lnSpc>
              <a:spcBef>
                <a:spcPts val="0"/>
              </a:spcBef>
              <a:spcAft>
                <a:spcPts val="0"/>
              </a:spcAft>
              <a:buNone/>
            </a:pPr>
            <a:r>
              <a:rPr b="0" i="0" lang="en-US" sz="1200" u="none" cap="none" strike="noStrike">
                <a:solidFill>
                  <a:srgbClr val="000000"/>
                </a:solidFill>
                <a:latin typeface="Arial"/>
                <a:ea typeface="Arial"/>
                <a:cs typeface="Arial"/>
                <a:sym typeface="Arial"/>
              </a:rPr>
              <a:t>healthcare professionals to meet future healthcare needs (NHS England, 2023). </a:t>
            </a:r>
            <a:endParaRPr/>
          </a:p>
          <a:p>
            <a:pPr indent="0" lvl="0" marL="0" marR="0" rtl="0" algn="l">
              <a:lnSpc>
                <a:spcPct val="179666"/>
              </a:lnSpc>
              <a:spcBef>
                <a:spcPts val="0"/>
              </a:spcBef>
              <a:spcAft>
                <a:spcPts val="0"/>
              </a:spcAft>
              <a:buNone/>
            </a:pPr>
            <a:r>
              <a:rPr b="0" i="0" lang="en-US" sz="1200" u="none" cap="none" strike="noStrike">
                <a:solidFill>
                  <a:srgbClr val="000000"/>
                </a:solidFill>
                <a:latin typeface="Arial"/>
                <a:ea typeface="Arial"/>
                <a:cs typeface="Arial"/>
                <a:sym typeface="Arial"/>
              </a:rPr>
              <a:t>This report critically analyses NHS England's recruitment, selection, and orientation </a:t>
            </a:r>
            <a:endParaRPr/>
          </a:p>
          <a:p>
            <a:pPr indent="0" lvl="0" marL="0" marR="0" rtl="0" algn="l">
              <a:lnSpc>
                <a:spcPct val="103666"/>
              </a:lnSpc>
              <a:spcBef>
                <a:spcPts val="0"/>
              </a:spcBef>
              <a:spcAft>
                <a:spcPts val="0"/>
              </a:spcAft>
              <a:buNone/>
            </a:pPr>
            <a:r>
              <a:rPr b="0" i="0" lang="en-US" sz="1200" u="none" cap="none" strike="noStrike">
                <a:solidFill>
                  <a:srgbClr val="000000"/>
                </a:solidFill>
                <a:latin typeface="Arial"/>
                <a:ea typeface="Arial"/>
                <a:cs typeface="Arial"/>
                <a:sym typeface="Arial"/>
              </a:rPr>
              <a:t>practices. It examines current policies and practices, identifies opportunities and </a:t>
            </a:r>
            <a:endParaRPr/>
          </a:p>
          <a:p>
            <a:pPr indent="0" lvl="0" marL="0" marR="0" rtl="0" algn="l">
              <a:lnSpc>
                <a:spcPct val="175500"/>
              </a:lnSpc>
              <a:spcBef>
                <a:spcPts val="0"/>
              </a:spcBef>
              <a:spcAft>
                <a:spcPts val="0"/>
              </a:spcAft>
              <a:buNone/>
            </a:pPr>
            <a:r>
              <a:rPr b="0" i="0" lang="en-US" sz="1200" u="none" cap="none" strike="noStrike">
                <a:solidFill>
                  <a:srgbClr val="000000"/>
                </a:solidFill>
                <a:latin typeface="Arial"/>
                <a:ea typeface="Arial"/>
                <a:cs typeface="Arial"/>
                <a:sym typeface="Arial"/>
              </a:rPr>
              <a:t>challenges, explores root causes, provides evidence-based recommendations, and </a:t>
            </a:r>
            <a:endParaRPr/>
          </a:p>
          <a:p>
            <a:pPr indent="0" lvl="0" marL="0" marR="0" rtl="0" algn="l">
              <a:lnSpc>
                <a:spcPct val="107750"/>
              </a:lnSpc>
              <a:spcBef>
                <a:spcPts val="0"/>
              </a:spcBef>
              <a:spcAft>
                <a:spcPts val="0"/>
              </a:spcAft>
              <a:buNone/>
            </a:pPr>
            <a:r>
              <a:rPr b="0" i="0" lang="en-US" sz="1200" u="none" cap="none" strike="noStrike">
                <a:solidFill>
                  <a:srgbClr val="000000"/>
                </a:solidFill>
                <a:latin typeface="Arial"/>
                <a:ea typeface="Arial"/>
                <a:cs typeface="Arial"/>
                <a:sym typeface="Arial"/>
              </a:rPr>
              <a:t>discusses the implications of artificial intelligence (AI), automation, and digita</a:t>
            </a:r>
            <a:r>
              <a:rPr lang="en-US" sz="1200"/>
              <a:t>l</a:t>
            </a:r>
            <a:r>
              <a:rPr b="0" i="0" lang="en-US" sz="1200" u="none" cap="none" strike="noStrike">
                <a:solidFill>
                  <a:srgbClr val="000000"/>
                </a:solidFill>
                <a:latin typeface="Arial"/>
                <a:ea typeface="Arial"/>
                <a:cs typeface="Arial"/>
                <a:sym typeface="Arial"/>
              </a:rPr>
              <a:t> </a:t>
            </a:r>
            <a:endParaRPr/>
          </a:p>
          <a:p>
            <a:pPr indent="0" lvl="0" marL="0" marR="0" rtl="0" algn="l">
              <a:lnSpc>
                <a:spcPct val="171250"/>
              </a:lnSpc>
              <a:spcBef>
                <a:spcPts val="0"/>
              </a:spcBef>
              <a:spcAft>
                <a:spcPts val="0"/>
              </a:spcAft>
              <a:buNone/>
            </a:pPr>
            <a:r>
              <a:rPr b="0" i="0" lang="en-US" sz="1200" u="none" cap="none" strike="noStrike">
                <a:solidFill>
                  <a:srgbClr val="000000"/>
                </a:solidFill>
                <a:latin typeface="Arial"/>
                <a:ea typeface="Arial"/>
                <a:cs typeface="Arial"/>
                <a:sym typeface="Arial"/>
              </a:rPr>
              <a:t>technologies on the future of workforce management. </a:t>
            </a:r>
            <a:endParaRPr/>
          </a:p>
        </p:txBody>
      </p:sp>
      <p:sp>
        <p:nvSpPr>
          <p:cNvPr id="28" name="Google Shape;28;p2"/>
          <p:cNvSpPr txBox="1"/>
          <p:nvPr/>
        </p:nvSpPr>
        <p:spPr>
          <a:xfrm>
            <a:off x="914714" y="6968938"/>
            <a:ext cx="6094800" cy="2053500"/>
          </a:xfrm>
          <a:prstGeom prst="rect">
            <a:avLst/>
          </a:prstGeom>
          <a:noFill/>
          <a:ln>
            <a:noFill/>
          </a:ln>
        </p:spPr>
        <p:txBody>
          <a:bodyPr anchorCtr="0" anchor="t" bIns="0" lIns="0" spcFirstLastPara="1" rIns="0" wrap="square" tIns="0">
            <a:spAutoFit/>
          </a:bodyPr>
          <a:lstStyle/>
          <a:p>
            <a:pPr indent="0" lvl="0" marL="0" marR="0" rtl="0" algn="just">
              <a:lnSpc>
                <a:spcPct val="141000"/>
              </a:lnSpc>
              <a:spcBef>
                <a:spcPts val="0"/>
              </a:spcBef>
              <a:spcAft>
                <a:spcPts val="0"/>
              </a:spcAft>
              <a:buNone/>
            </a:pPr>
            <a:r>
              <a:rPr b="1" i="0" lang="en-US" sz="1600" u="none" cap="none" strike="noStrike">
                <a:solidFill>
                  <a:srgbClr val="000000"/>
                </a:solidFill>
                <a:latin typeface="Arial"/>
                <a:ea typeface="Arial"/>
                <a:cs typeface="Arial"/>
                <a:sym typeface="Arial"/>
              </a:rPr>
              <a:t>1. Current Recruitment, Selection, and Orientation Policies </a:t>
            </a:r>
            <a:endParaRPr/>
          </a:p>
          <a:p>
            <a:pPr indent="0" lvl="0" marL="0" marR="0" rtl="0" algn="just">
              <a:lnSpc>
                <a:spcPct val="141000"/>
              </a:lnSpc>
              <a:spcBef>
                <a:spcPts val="0"/>
              </a:spcBef>
              <a:spcAft>
                <a:spcPts val="0"/>
              </a:spcAft>
              <a:buNone/>
            </a:pPr>
            <a:r>
              <a:rPr b="1" i="0" lang="en-US" sz="1600" u="none" cap="none" strike="noStrike">
                <a:solidFill>
                  <a:srgbClr val="000000"/>
                </a:solidFill>
                <a:latin typeface="Arial"/>
                <a:ea typeface="Arial"/>
                <a:cs typeface="Arial"/>
                <a:sym typeface="Arial"/>
              </a:rPr>
              <a:t>and Practices </a:t>
            </a:r>
            <a:endParaRPr/>
          </a:p>
          <a:p>
            <a:pPr indent="0" lvl="0" marL="0" marR="0" rtl="0" algn="just">
              <a:lnSpc>
                <a:spcPct val="141029"/>
              </a:lnSpc>
              <a:spcBef>
                <a:spcPts val="0"/>
              </a:spcBef>
              <a:spcAft>
                <a:spcPts val="0"/>
              </a:spcAft>
              <a:buNone/>
            </a:pPr>
            <a:r>
              <a:rPr b="1" i="0" lang="en-US" sz="1399" u="none" cap="none" strike="noStrike">
                <a:solidFill>
                  <a:srgbClr val="000000"/>
                </a:solidFill>
                <a:latin typeface="Arial"/>
                <a:ea typeface="Arial"/>
                <a:cs typeface="Arial"/>
                <a:sym typeface="Arial"/>
              </a:rPr>
              <a:t>Recruitment Practices </a:t>
            </a:r>
            <a:endParaRPr/>
          </a:p>
          <a:p>
            <a:pPr indent="0" lvl="0" marL="0" marR="0" rtl="0" algn="just">
              <a:lnSpc>
                <a:spcPct val="140916"/>
              </a:lnSpc>
              <a:spcBef>
                <a:spcPts val="0"/>
              </a:spcBef>
              <a:spcAft>
                <a:spcPts val="0"/>
              </a:spcAft>
              <a:buNone/>
            </a:pPr>
            <a:r>
              <a:rPr b="0" i="0" lang="en-US" sz="1200" u="none" cap="none" strike="noStrike">
                <a:solidFill>
                  <a:srgbClr val="000000"/>
                </a:solidFill>
                <a:latin typeface="Arial"/>
                <a:ea typeface="Arial"/>
                <a:cs typeface="Arial"/>
                <a:sym typeface="Arial"/>
              </a:rPr>
              <a:t>NHS England operatesa structured recruitment system designed to attract candidates from diverse backgrounds while ensuring compliance with equality legislation and public sector recruitment standards. Recruitment activities are primarily conducted through the NHS Jobs platform, which serves as the central digital recruitment portal for NHS organisations (NHS England, 2024).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 name="Shape 29"/>
        <p:cNvGrpSpPr/>
        <p:nvPr/>
      </p:nvGrpSpPr>
      <p:grpSpPr>
        <a:xfrm>
          <a:off x="0" y="0"/>
          <a:ext cx="0" cy="0"/>
          <a:chOff x="0" y="0"/>
          <a:chExt cx="0" cy="0"/>
        </a:xfrm>
      </p:grpSpPr>
      <p:sp>
        <p:nvSpPr>
          <p:cNvPr id="30" name="Google Shape;30;p3"/>
          <p:cNvSpPr txBox="1"/>
          <p:nvPr/>
        </p:nvSpPr>
        <p:spPr>
          <a:xfrm>
            <a:off x="914714" y="8140684"/>
            <a:ext cx="5554200" cy="424800"/>
          </a:xfrm>
          <a:prstGeom prst="rect">
            <a:avLst/>
          </a:prstGeom>
          <a:noFill/>
          <a:ln>
            <a:noFill/>
          </a:ln>
        </p:spPr>
        <p:txBody>
          <a:bodyPr anchorCtr="0" anchor="t" bIns="0" lIns="0" spcFirstLastPara="1" rIns="0" wrap="square" tIns="0">
            <a:spAutoFit/>
          </a:bodyPr>
          <a:lstStyle/>
          <a:p>
            <a:pPr indent="0" lvl="0" marL="0" marR="0" rtl="0" algn="l">
              <a:lnSpc>
                <a:spcPct val="139750"/>
              </a:lnSpc>
              <a:spcBef>
                <a:spcPts val="0"/>
              </a:spcBef>
              <a:spcAft>
                <a:spcPts val="0"/>
              </a:spcAft>
              <a:buNone/>
            </a:pPr>
            <a:r>
              <a:rPr b="0" i="0" lang="en-US" sz="1200" u="none" cap="none" strike="noStrike">
                <a:solidFill>
                  <a:srgbClr val="000000"/>
                </a:solidFill>
                <a:latin typeface="Arial"/>
                <a:ea typeface="Arial"/>
                <a:cs typeface="Arial"/>
                <a:sym typeface="Arial"/>
              </a:rPr>
              <a:t>Orientation programmes help new employees understand organisational culture, responsibilities, and workplace expectations. NHS orientation typically includes: </a:t>
            </a:r>
            <a:endParaRPr/>
          </a:p>
        </p:txBody>
      </p:sp>
      <p:sp>
        <p:nvSpPr>
          <p:cNvPr id="31" name="Google Shape;31;p3"/>
          <p:cNvSpPr txBox="1"/>
          <p:nvPr/>
        </p:nvSpPr>
        <p:spPr>
          <a:xfrm>
            <a:off x="1143638" y="8667483"/>
            <a:ext cx="2560800" cy="4377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 Corporate induction programmes • Department-specific induction </a:t>
            </a:r>
            <a:endParaRPr/>
          </a:p>
        </p:txBody>
      </p:sp>
      <p:sp>
        <p:nvSpPr>
          <p:cNvPr id="32" name="Google Shape;32;p3"/>
          <p:cNvSpPr txBox="1"/>
          <p:nvPr/>
        </p:nvSpPr>
        <p:spPr>
          <a:xfrm>
            <a:off x="914714" y="4510649"/>
            <a:ext cx="45723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Selection procedures vary according to role but generally include: </a:t>
            </a:r>
            <a:endParaRPr/>
          </a:p>
        </p:txBody>
      </p:sp>
      <p:sp>
        <p:nvSpPr>
          <p:cNvPr id="33" name="Google Shape;33;p3"/>
          <p:cNvSpPr txBox="1"/>
          <p:nvPr/>
        </p:nvSpPr>
        <p:spPr>
          <a:xfrm>
            <a:off x="1143638" y="4824393"/>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34" name="Google Shape;34;p3"/>
          <p:cNvSpPr txBox="1"/>
          <p:nvPr/>
        </p:nvSpPr>
        <p:spPr>
          <a:xfrm>
            <a:off x="1372238" y="4834499"/>
            <a:ext cx="15282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Application screening </a:t>
            </a:r>
            <a:endParaRPr/>
          </a:p>
        </p:txBody>
      </p:sp>
      <p:sp>
        <p:nvSpPr>
          <p:cNvPr id="35" name="Google Shape;35;p3"/>
          <p:cNvSpPr txBox="1"/>
          <p:nvPr/>
        </p:nvSpPr>
        <p:spPr>
          <a:xfrm>
            <a:off x="1143638" y="5040297"/>
            <a:ext cx="2354400" cy="441000"/>
          </a:xfrm>
          <a:prstGeom prst="rect">
            <a:avLst/>
          </a:prstGeom>
          <a:noFill/>
          <a:ln>
            <a:noFill/>
          </a:ln>
        </p:spPr>
        <p:txBody>
          <a:bodyPr anchorCtr="0" anchor="t" bIns="0" lIns="0" spcFirstLastPara="1" rIns="0" wrap="square" tIns="0">
            <a:spAutoFit/>
          </a:bodyPr>
          <a:lstStyle/>
          <a:p>
            <a:pPr indent="0" lvl="0" marL="0" marR="0" rtl="0" algn="l">
              <a:lnSpc>
                <a:spcPct val="143750"/>
              </a:lnSpc>
              <a:spcBef>
                <a:spcPts val="0"/>
              </a:spcBef>
              <a:spcAft>
                <a:spcPts val="0"/>
              </a:spcAft>
              <a:buNone/>
            </a:pPr>
            <a:r>
              <a:rPr b="0" i="0" lang="en-US" sz="1200" u="none" cap="none" strike="noStrike">
                <a:solidFill>
                  <a:srgbClr val="000000"/>
                </a:solidFill>
                <a:latin typeface="Arial"/>
                <a:ea typeface="Arial"/>
                <a:cs typeface="Arial"/>
                <a:sym typeface="Arial"/>
              </a:rPr>
              <a:t>• Competency-based interviews • Values-based assessments </a:t>
            </a:r>
            <a:endParaRPr/>
          </a:p>
        </p:txBody>
      </p:sp>
      <p:sp>
        <p:nvSpPr>
          <p:cNvPr id="36" name="Google Shape;36;p3"/>
          <p:cNvSpPr txBox="1"/>
          <p:nvPr/>
        </p:nvSpPr>
        <p:spPr>
          <a:xfrm>
            <a:off x="1143638" y="5469303"/>
            <a:ext cx="114600" cy="666300"/>
          </a:xfrm>
          <a:prstGeom prst="rect">
            <a:avLst/>
          </a:prstGeom>
          <a:noFill/>
          <a:ln>
            <a:noFill/>
          </a:ln>
        </p:spPr>
        <p:txBody>
          <a:bodyPr anchorCtr="0" anchor="t" bIns="0" lIns="0" spcFirstLastPara="1" rIns="0" wrap="square" tIns="0">
            <a:spAutoFit/>
          </a:bodyPr>
          <a:lstStyle/>
          <a:p>
            <a:pPr indent="0" lvl="0" marL="0" marR="0" rtl="0" algn="just">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 • </a:t>
            </a:r>
            <a:endParaRPr/>
          </a:p>
        </p:txBody>
      </p:sp>
      <p:sp>
        <p:nvSpPr>
          <p:cNvPr id="37" name="Google Shape;37;p3"/>
          <p:cNvSpPr txBox="1"/>
          <p:nvPr/>
        </p:nvSpPr>
        <p:spPr>
          <a:xfrm>
            <a:off x="1372238" y="5479399"/>
            <a:ext cx="3156300" cy="656400"/>
          </a:xfrm>
          <a:prstGeom prst="rect">
            <a:avLst/>
          </a:prstGeom>
          <a:noFill/>
          <a:ln>
            <a:noFill/>
          </a:ln>
        </p:spPr>
        <p:txBody>
          <a:bodyPr anchorCtr="0" anchor="t" bIns="0" lIns="0" spcFirstLastPara="1" rIns="0" wrap="square" tIns="0">
            <a:spAutoFit/>
          </a:bodyPr>
          <a:lstStyle/>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Professional qualification verification Background and reference checks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Disclosure and Barring Service (DBS) checks </a:t>
            </a:r>
            <a:endParaRPr/>
          </a:p>
        </p:txBody>
      </p:sp>
      <p:sp>
        <p:nvSpPr>
          <p:cNvPr id="38" name="Google Shape;38;p3"/>
          <p:cNvSpPr txBox="1"/>
          <p:nvPr/>
        </p:nvSpPr>
        <p:spPr>
          <a:xfrm>
            <a:off x="914714" y="6123927"/>
            <a:ext cx="5912700" cy="2511000"/>
          </a:xfrm>
          <a:prstGeom prst="rect">
            <a:avLst/>
          </a:prstGeom>
          <a:noFill/>
          <a:ln>
            <a:noFill/>
          </a:ln>
        </p:spPr>
        <p:txBody>
          <a:bodyPr anchorCtr="0" anchor="t" bIns="0" lIns="0" spcFirstLastPara="1" rIns="0" wrap="square" tIns="0">
            <a:spAutoFit/>
          </a:bodyPr>
          <a:lstStyle/>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The selection process aims to ensure fairness, transparency, and compliance with the Equality Act 2010. Structured interviews are widely used because research demonstrates they improve predictive validity and reduce bias compared to unstructured interviews (Armstrong and Taylor, 2023).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Many NHS organisations also utilise assessment centres for leadership and specialist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positions. These assessments may include situational judgement tests, presentations, </a:t>
            </a:r>
            <a:endParaRPr/>
          </a:p>
          <a:p>
            <a:pPr indent="0" lvl="0" marL="0" marR="0" rtl="0" algn="l">
              <a:lnSpc>
                <a:spcPct val="229500"/>
              </a:lnSpc>
              <a:spcBef>
                <a:spcPts val="0"/>
              </a:spcBef>
              <a:spcAft>
                <a:spcPts val="0"/>
              </a:spcAft>
              <a:buNone/>
            </a:pPr>
            <a:r>
              <a:rPr b="0" i="0" lang="en-US" sz="1200" u="none" cap="none" strike="noStrike">
                <a:solidFill>
                  <a:srgbClr val="000000"/>
                </a:solidFill>
                <a:latin typeface="Arial"/>
                <a:ea typeface="Arial"/>
                <a:cs typeface="Arial"/>
                <a:sym typeface="Arial"/>
              </a:rPr>
              <a:t>group exercises, and psychometric testing. </a:t>
            </a:r>
            <a:endParaRPr/>
          </a:p>
          <a:p>
            <a:pPr indent="0" lvl="0" marL="0" marR="0" rtl="0" algn="l">
              <a:lnSpc>
                <a:spcPct val="229592"/>
              </a:lnSpc>
              <a:spcBef>
                <a:spcPts val="0"/>
              </a:spcBef>
              <a:spcAft>
                <a:spcPts val="0"/>
              </a:spcAft>
              <a:buNone/>
            </a:pPr>
            <a:r>
              <a:rPr b="1" i="0" lang="en-US" sz="1399" u="none" cap="none" strike="noStrike">
                <a:solidFill>
                  <a:srgbClr val="000000"/>
                </a:solidFill>
                <a:latin typeface="Arial"/>
                <a:ea typeface="Arial"/>
                <a:cs typeface="Arial"/>
                <a:sym typeface="Arial"/>
              </a:rPr>
              <a:t>Orientation and Onboarding Practices </a:t>
            </a:r>
            <a:endParaRPr/>
          </a:p>
        </p:txBody>
      </p:sp>
      <p:sp>
        <p:nvSpPr>
          <p:cNvPr id="39" name="Google Shape;39;p3"/>
          <p:cNvSpPr txBox="1"/>
          <p:nvPr/>
        </p:nvSpPr>
        <p:spPr>
          <a:xfrm>
            <a:off x="914725" y="496076"/>
            <a:ext cx="6098700" cy="1500900"/>
          </a:xfrm>
          <a:prstGeom prst="rect">
            <a:avLst/>
          </a:prstGeom>
          <a:noFill/>
          <a:ln>
            <a:noFill/>
          </a:ln>
        </p:spPr>
        <p:txBody>
          <a:bodyPr anchorCtr="0" anchor="t" bIns="0" lIns="0" spcFirstLastPara="1" rIns="0" wrap="square" tIns="0">
            <a:spAutoFit/>
          </a:bodyPr>
          <a:lstStyle/>
          <a:p>
            <a:pPr indent="0" lvl="0" marL="0" marR="0" rtl="0" algn="l">
              <a:lnSpc>
                <a:spcPct val="139583"/>
              </a:lnSpc>
              <a:spcBef>
                <a:spcPts val="0"/>
              </a:spcBef>
              <a:spcAft>
                <a:spcPts val="0"/>
              </a:spcAft>
              <a:buNone/>
            </a:pPr>
            <a:r>
              <a:rPr b="0" i="0" lang="en-US" sz="1200" u="none" cap="none" strike="noStrike">
                <a:solidFill>
                  <a:srgbClr val="000000"/>
                </a:solidFill>
                <a:latin typeface="Arial"/>
                <a:ea typeface="Arial"/>
                <a:cs typeface="Arial"/>
                <a:sym typeface="Arial"/>
              </a:rPr>
              <a:t>The NHS adopts values-based recruitment (VBR), which aims to select candidates </a:t>
            </a:r>
            <a:endParaRPr/>
          </a:p>
          <a:p>
            <a:pPr indent="0" lvl="0" marL="0" marR="0" rtl="0" algn="l">
              <a:lnSpc>
                <a:spcPct val="139583"/>
              </a:lnSpc>
              <a:spcBef>
                <a:spcPts val="0"/>
              </a:spcBef>
              <a:spcAft>
                <a:spcPts val="0"/>
              </a:spcAft>
              <a:buNone/>
            </a:pPr>
            <a:r>
              <a:rPr b="0" i="0" lang="en-US" sz="1200" u="none" cap="none" strike="noStrike">
                <a:solidFill>
                  <a:srgbClr val="000000"/>
                </a:solidFill>
                <a:latin typeface="Arial"/>
                <a:ea typeface="Arial"/>
                <a:cs typeface="Arial"/>
                <a:sym typeface="Arial"/>
              </a:rPr>
              <a:t>whose personal values align with NHS core values such as compassion, respect, and patient-centred care. According to Health Education England (2023), VBR helps improve employee engagement and retention by ensuring a better organisational fit.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Recruitment initiatives include: </a:t>
            </a:r>
            <a:endParaRPr/>
          </a:p>
        </p:txBody>
      </p:sp>
      <p:sp>
        <p:nvSpPr>
          <p:cNvPr id="40" name="Google Shape;40;p3"/>
          <p:cNvSpPr txBox="1"/>
          <p:nvPr/>
        </p:nvSpPr>
        <p:spPr>
          <a:xfrm>
            <a:off x="1143650" y="1869548"/>
            <a:ext cx="3706800" cy="1558500"/>
          </a:xfrm>
          <a:prstGeom prst="rect">
            <a:avLst/>
          </a:prstGeom>
          <a:noFill/>
          <a:ln>
            <a:noFill/>
          </a:ln>
        </p:spPr>
        <p:txBody>
          <a:bodyPr anchorCtr="0" anchor="t" bIns="0" lIns="0" spcFirstLastPara="1" rIns="0" wrap="square" tIns="0">
            <a:spAutoFit/>
          </a:bodyPr>
          <a:lstStyle/>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NHS Jobs online recruitment portal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International recruitment programmes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Apprenticeships and graduate schemes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Return-to-practice programmes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Diversity and inclusion recruitment campaigns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Targeted recruitment of underrepresented groups </a:t>
            </a:r>
            <a:endParaRPr sz="1200"/>
          </a:p>
        </p:txBody>
      </p:sp>
      <p:sp>
        <p:nvSpPr>
          <p:cNvPr id="41" name="Google Shape;41;p3"/>
          <p:cNvSpPr txBox="1"/>
          <p:nvPr/>
        </p:nvSpPr>
        <p:spPr>
          <a:xfrm>
            <a:off x="914714" y="3465814"/>
            <a:ext cx="6039600" cy="988800"/>
          </a:xfrm>
          <a:prstGeom prst="rect">
            <a:avLst/>
          </a:prstGeom>
          <a:noFill/>
          <a:ln>
            <a:noFill/>
          </a:ln>
        </p:spPr>
        <p:txBody>
          <a:bodyPr anchorCtr="0" anchor="t" bIns="0" lIns="0" spcFirstLastPara="1" rIns="0" wrap="square" tIns="0">
            <a:spAutoFit/>
          </a:bodyPr>
          <a:lstStyle/>
          <a:p>
            <a:pPr indent="0" lvl="0" marL="0" marR="0" rtl="0" algn="l">
              <a:lnSpc>
                <a:spcPct val="139583"/>
              </a:lnSpc>
              <a:spcBef>
                <a:spcPts val="0"/>
              </a:spcBef>
              <a:spcAft>
                <a:spcPts val="0"/>
              </a:spcAft>
              <a:buNone/>
            </a:pPr>
            <a:r>
              <a:rPr b="0" i="0" lang="en-US" sz="1200" u="none" cap="none" strike="noStrike">
                <a:solidFill>
                  <a:srgbClr val="000000"/>
                </a:solidFill>
                <a:latin typeface="Arial"/>
                <a:ea typeface="Arial"/>
                <a:cs typeface="Arial"/>
                <a:sym typeface="Arial"/>
              </a:rPr>
              <a:t>The NHS Long Term Workforce Plan also outlines strategies to increase medical school places, nursing apprenticeships, and alternative healthcare career pathways (NHS England, 2023). </a:t>
            </a:r>
            <a:endParaRPr/>
          </a:p>
          <a:p>
            <a:pPr indent="0" lvl="0" marL="0" marR="0" rtl="0" algn="l">
              <a:lnSpc>
                <a:spcPct val="139671"/>
              </a:lnSpc>
              <a:spcBef>
                <a:spcPts val="0"/>
              </a:spcBef>
              <a:spcAft>
                <a:spcPts val="0"/>
              </a:spcAft>
              <a:buNone/>
            </a:pPr>
            <a:r>
              <a:rPr b="1" i="0" lang="en-US" sz="1399" u="none" cap="none" strike="noStrike">
                <a:solidFill>
                  <a:srgbClr val="000000"/>
                </a:solidFill>
                <a:latin typeface="Arial"/>
                <a:ea typeface="Arial"/>
                <a:cs typeface="Arial"/>
                <a:sym typeface="Arial"/>
              </a:rPr>
              <a:t>Selection Practices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4027789"/>
            <a:ext cx="5536816" cy="125664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NHS England has several opportunities to improve recruitment, selection, and orientation effectiveness. </a:t>
            </a:r>
          </a:p>
          <a:p>
            <a:pPr algn="l">
              <a:lnSpc>
                <a:spcPts val="1954"/>
              </a:lnSpc>
            </a:pPr>
            <a:r>
              <a:rPr lang="en-US" sz="1399" b="1">
                <a:solidFill>
                  <a:srgbClr val="000000"/>
                </a:solidFill>
                <a:latin typeface="Arial Nova Bold"/>
                <a:ea typeface="Arial Nova Bold"/>
                <a:cs typeface="Arial Nova Bold"/>
                <a:sym typeface="Arial Nova Bold"/>
              </a:rPr>
              <a:t>AI-Enabled Recruitment </a:t>
            </a:r>
          </a:p>
          <a:p>
            <a:pPr algn="l">
              <a:lnSpc>
                <a:spcPts val="1675"/>
              </a:lnSpc>
            </a:pPr>
            <a:r>
              <a:rPr lang="en-US" sz="1200">
                <a:solidFill>
                  <a:srgbClr val="000000"/>
                </a:solidFill>
                <a:latin typeface="Arial Nova"/>
                <a:ea typeface="Arial Nova"/>
                <a:cs typeface="Arial Nova"/>
                <a:sym typeface="Arial Nova"/>
              </a:rPr>
              <a:t>Artificial intelligence presents opportunities to improve recruitment efficiency. AI- powered systems can automate administrative tasks such as: </a:t>
            </a:r>
          </a:p>
        </p:txBody>
      </p:sp>
      <p:sp>
        <p:nvSpPr>
          <p:cNvPr id="3" name="TextBox 3"/>
          <p:cNvSpPr txBox="1"/>
          <p:nvPr/>
        </p:nvSpPr>
        <p:spPr>
          <a:xfrm>
            <a:off x="1143638" y="889425"/>
            <a:ext cx="219166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Mandatory training modules </a:t>
            </a:r>
          </a:p>
        </p:txBody>
      </p:sp>
      <p:sp>
        <p:nvSpPr>
          <p:cNvPr id="4" name="TextBox 4"/>
          <p:cNvSpPr txBox="1"/>
          <p:nvPr/>
        </p:nvSpPr>
        <p:spPr>
          <a:xfrm>
            <a:off x="1143638" y="1089450"/>
            <a:ext cx="114462" cy="447618"/>
          </a:xfrm>
          <a:prstGeom prst="rect">
            <a:avLst/>
          </a:prstGeom>
        </p:spPr>
        <p:txBody>
          <a:bodyPr lIns="0" tIns="0" rIns="0" bIns="0" rtlCol="0" anchor="t">
            <a:spAutoFit/>
          </a:bodyPr>
          <a:lstStyle/>
          <a:p>
            <a:pPr algn="just">
              <a:lnSpc>
                <a:spcPts val="1701"/>
              </a:lnSpc>
            </a:pPr>
            <a:r>
              <a:rPr lang="en-US" sz="1200" spc="76">
                <a:solidFill>
                  <a:srgbClr val="000000"/>
                </a:solidFill>
                <a:latin typeface="Arial"/>
                <a:ea typeface="Arial"/>
                <a:cs typeface="Arial"/>
                <a:sym typeface="Arial"/>
              </a:rPr>
              <a:t>• • </a:t>
            </a:r>
          </a:p>
        </p:txBody>
      </p:sp>
      <p:sp>
        <p:nvSpPr>
          <p:cNvPr id="5" name="TextBox 5"/>
          <p:cNvSpPr txBox="1"/>
          <p:nvPr/>
        </p:nvSpPr>
        <p:spPr>
          <a:xfrm>
            <a:off x="1372238" y="1099556"/>
            <a:ext cx="2055181"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Clinical safety training Equality and diversity training </a:t>
            </a:r>
          </a:p>
        </p:txBody>
      </p:sp>
      <p:sp>
        <p:nvSpPr>
          <p:cNvPr id="6" name="TextBox 6"/>
          <p:cNvSpPr txBox="1"/>
          <p:nvPr/>
        </p:nvSpPr>
        <p:spPr>
          <a:xfrm>
            <a:off x="1143638" y="1534211"/>
            <a:ext cx="246400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Information governance training • Safeguarding requirements </a:t>
            </a:r>
          </a:p>
        </p:txBody>
      </p:sp>
      <p:sp>
        <p:nvSpPr>
          <p:cNvPr id="7" name="TextBox 7"/>
          <p:cNvSpPr txBox="1"/>
          <p:nvPr/>
        </p:nvSpPr>
        <p:spPr>
          <a:xfrm>
            <a:off x="914714" y="1972932"/>
            <a:ext cx="5984900" cy="1171051"/>
          </a:xfrm>
          <a:prstGeom prst="rect">
            <a:avLst/>
          </a:prstGeom>
        </p:spPr>
        <p:txBody>
          <a:bodyPr lIns="0" tIns="0" rIns="0" bIns="0" rtlCol="0" anchor="t">
            <a:spAutoFit/>
          </a:bodyPr>
          <a:lstStyle/>
          <a:p>
            <a:pPr algn="l">
              <a:lnSpc>
                <a:spcPts val="1684"/>
              </a:lnSpc>
            </a:pPr>
            <a:r>
              <a:rPr lang="en-US" sz="1200">
                <a:solidFill>
                  <a:srgbClr val="000000"/>
                </a:solidFill>
                <a:latin typeface="Arial Nova"/>
                <a:ea typeface="Arial Nova"/>
                <a:cs typeface="Arial Nova"/>
                <a:sym typeface="Arial Nova"/>
              </a:rPr>
              <a:t>The NHS Learning Hub and Electronic Staff Record (ESR) systems provide digital support for onboarding activities and mandatory training completion (NHS England, 2024). </a:t>
            </a:r>
          </a:p>
          <a:p>
            <a:pPr algn="l">
              <a:lnSpc>
                <a:spcPts val="3000"/>
              </a:lnSpc>
            </a:pPr>
            <a:r>
              <a:rPr lang="en-US" sz="1200">
                <a:solidFill>
                  <a:srgbClr val="000000"/>
                </a:solidFill>
                <a:latin typeface="Arial Nova"/>
                <a:ea typeface="Arial Nova"/>
                <a:cs typeface="Arial Nova"/>
                <a:sym typeface="Arial Nova"/>
              </a:rPr>
              <a:t>Effective orientation contributes significantly to employee engagement, role clarity, and </a:t>
            </a:r>
          </a:p>
          <a:p>
            <a:pPr algn="l">
              <a:lnSpc>
                <a:spcPts val="600"/>
              </a:lnSpc>
            </a:pPr>
            <a:r>
              <a:rPr lang="en-US" sz="1200">
                <a:solidFill>
                  <a:srgbClr val="000000"/>
                </a:solidFill>
                <a:latin typeface="Arial Nova"/>
                <a:ea typeface="Arial Nova"/>
                <a:cs typeface="Arial Nova"/>
                <a:sym typeface="Arial Nova"/>
              </a:rPr>
              <a:t>retention (Bauer, 2023). </a:t>
            </a:r>
          </a:p>
        </p:txBody>
      </p:sp>
      <p:sp>
        <p:nvSpPr>
          <p:cNvPr id="8" name="TextBox 8"/>
          <p:cNvSpPr txBox="1"/>
          <p:nvPr/>
        </p:nvSpPr>
        <p:spPr>
          <a:xfrm>
            <a:off x="914714" y="8658530"/>
            <a:ext cx="5997340"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The NHS Workforce Race Equality Standard (WRES) provides opportunities to improve diversity and inclusion through targeted recruitment strategies. Diverse workforces are </a:t>
            </a:r>
          </a:p>
        </p:txBody>
      </p:sp>
      <p:sp>
        <p:nvSpPr>
          <p:cNvPr id="9" name="TextBox 9"/>
          <p:cNvSpPr txBox="1"/>
          <p:nvPr/>
        </p:nvSpPr>
        <p:spPr>
          <a:xfrm>
            <a:off x="1143638" y="5386749"/>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396855"/>
            <a:ext cx="97170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CV screening </a:t>
            </a:r>
          </a:p>
        </p:txBody>
      </p:sp>
      <p:sp>
        <p:nvSpPr>
          <p:cNvPr id="11" name="TextBox 11"/>
          <p:cNvSpPr txBox="1"/>
          <p:nvPr/>
        </p:nvSpPr>
        <p:spPr>
          <a:xfrm>
            <a:off x="1143638" y="5612178"/>
            <a:ext cx="165443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Candidate matching </a:t>
            </a:r>
          </a:p>
        </p:txBody>
      </p:sp>
      <p:sp>
        <p:nvSpPr>
          <p:cNvPr id="12" name="TextBox 12"/>
          <p:cNvSpPr txBox="1"/>
          <p:nvPr/>
        </p:nvSpPr>
        <p:spPr>
          <a:xfrm>
            <a:off x="1143638" y="5821728"/>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5831824"/>
            <a:ext cx="145343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Interview scheduling </a:t>
            </a:r>
          </a:p>
        </p:txBody>
      </p:sp>
      <p:sp>
        <p:nvSpPr>
          <p:cNvPr id="14" name="TextBox 14"/>
          <p:cNvSpPr txBox="1"/>
          <p:nvPr/>
        </p:nvSpPr>
        <p:spPr>
          <a:xfrm>
            <a:off x="1143638" y="6050328"/>
            <a:ext cx="175189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Recruitment analytics </a:t>
            </a:r>
          </a:p>
        </p:txBody>
      </p:sp>
      <p:sp>
        <p:nvSpPr>
          <p:cNvPr id="15" name="TextBox 15"/>
          <p:cNvSpPr txBox="1"/>
          <p:nvPr/>
        </p:nvSpPr>
        <p:spPr>
          <a:xfrm>
            <a:off x="914714" y="6250924"/>
            <a:ext cx="6094333" cy="2357990"/>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suggests AI can significantly reduce time-to-hire while improving recruitment productivity (Bondarouk and Brewster, 2022). </a:t>
            </a:r>
          </a:p>
          <a:p>
            <a:pPr algn="l">
              <a:lnSpc>
                <a:spcPts val="3000"/>
              </a:lnSpc>
            </a:pPr>
            <a:r>
              <a:rPr lang="en-US" sz="1200">
                <a:solidFill>
                  <a:srgbClr val="000000"/>
                </a:solidFill>
                <a:latin typeface="Arial Nova"/>
                <a:ea typeface="Arial Nova"/>
                <a:cs typeface="Arial Nova"/>
                <a:sym typeface="Arial Nova"/>
              </a:rPr>
              <a:t>Given the NHS receives thousands of applications annually, AI could help HR teams </a:t>
            </a:r>
          </a:p>
          <a:p>
            <a:pPr algn="l">
              <a:lnSpc>
                <a:spcPts val="600"/>
              </a:lnSpc>
            </a:pPr>
            <a:r>
              <a:rPr lang="en-US" sz="1200">
                <a:solidFill>
                  <a:srgbClr val="000000"/>
                </a:solidFill>
                <a:latin typeface="Arial Nova"/>
                <a:ea typeface="Arial Nova"/>
                <a:cs typeface="Arial Nova"/>
                <a:sym typeface="Arial Nova"/>
              </a:rPr>
              <a:t>focus on strategic decision-making rather than administrative processing. </a:t>
            </a:r>
          </a:p>
          <a:p>
            <a:pPr algn="l">
              <a:lnSpc>
                <a:spcPts val="1978"/>
              </a:lnSpc>
            </a:pPr>
            <a:r>
              <a:rPr lang="en-US" sz="1399" b="1">
                <a:solidFill>
                  <a:srgbClr val="000000"/>
                </a:solidFill>
                <a:latin typeface="Arial Nova Bold"/>
                <a:ea typeface="Arial Nova Bold"/>
                <a:cs typeface="Arial Nova Bold"/>
                <a:sym typeface="Arial Nova Bold"/>
              </a:rPr>
              <a:t>Digital Recruitment Platforms </a:t>
            </a:r>
          </a:p>
          <a:p>
            <a:pPr algn="l">
              <a:lnSpc>
                <a:spcPts val="1695"/>
              </a:lnSpc>
            </a:pPr>
            <a:r>
              <a:rPr lang="en-US" sz="1200">
                <a:solidFill>
                  <a:srgbClr val="000000"/>
                </a:solidFill>
                <a:latin typeface="Arial Nova"/>
                <a:ea typeface="Arial Nova"/>
                <a:cs typeface="Arial Nova"/>
                <a:sym typeface="Arial Nova"/>
              </a:rPr>
              <a:t>Enhanced digital recruitment technologies can improve candidate experience and widen applicant pools. Virtual recruitment events, online assessments, and digital interviews increase accessibility and reduce recruitment costs (CIPD, 2024). </a:t>
            </a:r>
          </a:p>
          <a:p>
            <a:pPr algn="l">
              <a:lnSpc>
                <a:spcPts val="1978"/>
              </a:lnSpc>
            </a:pPr>
            <a:r>
              <a:rPr lang="en-US" sz="1399" b="1" spc="1">
                <a:solidFill>
                  <a:srgbClr val="000000"/>
                </a:solidFill>
                <a:latin typeface="Arial Nova Bold"/>
                <a:ea typeface="Arial Nova Bold"/>
                <a:cs typeface="Arial Nova Bold"/>
                <a:sym typeface="Arial Nova Bold"/>
              </a:rPr>
              <a:t>Workforce Diversity </a:t>
            </a:r>
          </a:p>
        </p:txBody>
      </p:sp>
      <p:sp>
        <p:nvSpPr>
          <p:cNvPr id="16" name="TextBox 16"/>
          <p:cNvSpPr txBox="1"/>
          <p:nvPr/>
        </p:nvSpPr>
        <p:spPr>
          <a:xfrm>
            <a:off x="914714" y="3681927"/>
            <a:ext cx="244603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2. Current Opportunities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6026868" cy="3362306"/>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associated with improved innovation, employee engagement, and patient care </a:t>
            </a:r>
          </a:p>
          <a:p>
            <a:pPr algn="l">
              <a:lnSpc>
                <a:spcPts val="1683"/>
              </a:lnSpc>
            </a:pPr>
            <a:r>
              <a:rPr lang="en-US" sz="1200">
                <a:solidFill>
                  <a:srgbClr val="000000"/>
                </a:solidFill>
                <a:latin typeface="Arial Nova"/>
                <a:ea typeface="Arial Nova"/>
                <a:cs typeface="Arial Nova"/>
                <a:sym typeface="Arial Nova"/>
              </a:rPr>
              <a:t>outcomes (West et al., 2020). </a:t>
            </a:r>
          </a:p>
          <a:p>
            <a:pPr algn="l">
              <a:lnSpc>
                <a:spcPts val="1964"/>
              </a:lnSpc>
            </a:pPr>
            <a:r>
              <a:rPr lang="en-US" sz="1399" b="1">
                <a:solidFill>
                  <a:srgbClr val="000000"/>
                </a:solidFill>
                <a:latin typeface="Arial Nova Bold"/>
                <a:ea typeface="Arial Nova Bold"/>
                <a:cs typeface="Arial Nova Bold"/>
                <a:sym typeface="Arial Nova Bold"/>
              </a:rPr>
              <a:t>Data-Driven Talent Acquisition </a:t>
            </a:r>
          </a:p>
          <a:p>
            <a:pPr algn="l">
              <a:lnSpc>
                <a:spcPts val="1683"/>
              </a:lnSpc>
            </a:pPr>
            <a:r>
              <a:rPr lang="en-US" sz="1200">
                <a:solidFill>
                  <a:srgbClr val="000000"/>
                </a:solidFill>
                <a:latin typeface="Arial Nova"/>
                <a:ea typeface="Arial Nova"/>
                <a:cs typeface="Arial Nova"/>
                <a:sym typeface="Arial Nova"/>
              </a:rPr>
              <a:t>The NHS generates substantial workforce data. Advanced workforce analytics could </a:t>
            </a:r>
          </a:p>
          <a:p>
            <a:pPr algn="l">
              <a:lnSpc>
                <a:spcPts val="1683"/>
              </a:lnSpc>
            </a:pPr>
            <a:r>
              <a:rPr lang="en-US" sz="1200">
                <a:solidFill>
                  <a:srgbClr val="000000"/>
                </a:solidFill>
                <a:latin typeface="Arial Nova"/>
                <a:ea typeface="Arial Nova"/>
                <a:cs typeface="Arial Nova"/>
                <a:sym typeface="Arial Nova"/>
              </a:rPr>
              <a:t>help predict staffing shortages, identify recruitment bottlenecks, and improve workforce planning. </a:t>
            </a:r>
          </a:p>
          <a:p>
            <a:pPr algn="l">
              <a:lnSpc>
                <a:spcPts val="3000"/>
              </a:lnSpc>
            </a:pPr>
            <a:r>
              <a:rPr lang="en-US" sz="1200">
                <a:solidFill>
                  <a:srgbClr val="000000"/>
                </a:solidFill>
                <a:latin typeface="Arial Nova"/>
                <a:ea typeface="Arial Nova"/>
                <a:cs typeface="Arial Nova"/>
                <a:sym typeface="Arial Nova"/>
              </a:rPr>
              <a:t>People analytics enables organisations to make evidence-based recruitment decisions </a:t>
            </a:r>
          </a:p>
          <a:p>
            <a:pPr algn="l">
              <a:lnSpc>
                <a:spcPts val="600"/>
              </a:lnSpc>
            </a:pPr>
            <a:r>
              <a:rPr lang="en-US" sz="1200">
                <a:solidFill>
                  <a:srgbClr val="000000"/>
                </a:solidFill>
                <a:latin typeface="Arial Nova"/>
                <a:ea typeface="Arial Nova"/>
                <a:cs typeface="Arial Nova"/>
                <a:sym typeface="Arial Nova"/>
              </a:rPr>
              <a:t>and improve long-term workforce outcomes (Marler and Boudreau, 2017). </a:t>
            </a:r>
          </a:p>
          <a:p>
            <a:pPr algn="l">
              <a:lnSpc>
                <a:spcPts val="1957"/>
              </a:lnSpc>
            </a:pPr>
            <a:r>
              <a:rPr lang="en-US" sz="1399" b="1">
                <a:solidFill>
                  <a:srgbClr val="000000"/>
                </a:solidFill>
                <a:latin typeface="Arial Nova Bold"/>
                <a:ea typeface="Arial Nova Bold"/>
                <a:cs typeface="Arial Nova Bold"/>
                <a:sym typeface="Arial Nova Bold"/>
              </a:rPr>
              <a:t>Enhanced Onboarding Through Technology </a:t>
            </a:r>
          </a:p>
          <a:p>
            <a:pPr algn="l">
              <a:lnSpc>
                <a:spcPts val="1677"/>
              </a:lnSpc>
            </a:pPr>
            <a:r>
              <a:rPr lang="en-US" sz="1200">
                <a:solidFill>
                  <a:srgbClr val="000000"/>
                </a:solidFill>
                <a:latin typeface="Arial Nova"/>
                <a:ea typeface="Arial Nova"/>
                <a:cs typeface="Arial Nova"/>
                <a:sym typeface="Arial Nova"/>
              </a:rPr>
              <a:t>Virtual reality (VR), digital learning platforms, and AI-enabled learning systems can provide more engaging and personalised onboarding experiences. </a:t>
            </a:r>
          </a:p>
          <a:p>
            <a:pPr algn="l">
              <a:lnSpc>
                <a:spcPts val="3000"/>
              </a:lnSpc>
            </a:pPr>
            <a:r>
              <a:rPr lang="en-US" sz="1200">
                <a:solidFill>
                  <a:srgbClr val="000000"/>
                </a:solidFill>
                <a:latin typeface="Arial Nova"/>
                <a:ea typeface="Arial Nova"/>
                <a:cs typeface="Arial Nova"/>
                <a:sym typeface="Arial Nova"/>
              </a:rPr>
              <a:t>Digital orientation can reduce training costs while increasing knowledge retention and </a:t>
            </a:r>
          </a:p>
          <a:p>
            <a:pPr algn="l">
              <a:lnSpc>
                <a:spcPts val="600"/>
              </a:lnSpc>
            </a:pPr>
            <a:r>
              <a:rPr lang="en-US" sz="1200">
                <a:solidFill>
                  <a:srgbClr val="000000"/>
                </a:solidFill>
                <a:latin typeface="Arial Nova"/>
                <a:ea typeface="Arial Nova"/>
                <a:cs typeface="Arial Nova"/>
                <a:sym typeface="Arial Nova"/>
              </a:rPr>
              <a:t>employee engagement. </a:t>
            </a:r>
          </a:p>
        </p:txBody>
      </p:sp>
      <p:sp>
        <p:nvSpPr>
          <p:cNvPr id="3" name="TextBox 3"/>
          <p:cNvSpPr txBox="1"/>
          <p:nvPr/>
        </p:nvSpPr>
        <p:spPr>
          <a:xfrm>
            <a:off x="914714" y="7537437"/>
            <a:ext cx="5945267" cy="1170918"/>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Research indicates NHS recruitment processes can be slower than private-sector organisations. Extended hiring timelines often result in candidate withdrawal and increased vacancy periods (CIPD, 2024). </a:t>
            </a:r>
          </a:p>
          <a:p>
            <a:pPr algn="l">
              <a:lnSpc>
                <a:spcPts val="3000"/>
              </a:lnSpc>
            </a:pPr>
            <a:r>
              <a:rPr lang="en-US" sz="1200">
                <a:solidFill>
                  <a:srgbClr val="000000"/>
                </a:solidFill>
                <a:latin typeface="Arial Nova"/>
                <a:ea typeface="Arial Nova"/>
                <a:cs typeface="Arial Nova"/>
                <a:sym typeface="Arial Nova"/>
              </a:rPr>
              <a:t>Bureaucratic approval processes, compliance requirements, and administrative delays </a:t>
            </a:r>
          </a:p>
          <a:p>
            <a:pPr algn="l">
              <a:lnSpc>
                <a:spcPts val="600"/>
              </a:lnSpc>
            </a:pPr>
            <a:r>
              <a:rPr lang="en-US" sz="1200">
                <a:solidFill>
                  <a:srgbClr val="000000"/>
                </a:solidFill>
                <a:latin typeface="Arial Nova"/>
                <a:ea typeface="Arial Nova"/>
                <a:cs typeface="Arial Nova"/>
                <a:sym typeface="Arial Nova"/>
              </a:rPr>
              <a:t>contribute to longer recruitment cycles. </a:t>
            </a:r>
          </a:p>
        </p:txBody>
      </p:sp>
      <p:sp>
        <p:nvSpPr>
          <p:cNvPr id="4" name="TextBox 4"/>
          <p:cNvSpPr txBox="1"/>
          <p:nvPr/>
        </p:nvSpPr>
        <p:spPr>
          <a:xfrm>
            <a:off x="914714" y="5129774"/>
            <a:ext cx="6023448" cy="2348208"/>
          </a:xfrm>
          <a:prstGeom prst="rect">
            <a:avLst/>
          </a:prstGeom>
        </p:spPr>
        <p:txBody>
          <a:bodyPr lIns="0" tIns="0" rIns="0" bIns="0" rtlCol="0" anchor="t">
            <a:spAutoFit/>
          </a:bodyPr>
          <a:lstStyle/>
          <a:p>
            <a:pPr algn="just">
              <a:lnSpc>
                <a:spcPts val="1693"/>
              </a:lnSpc>
            </a:pPr>
            <a:r>
              <a:rPr lang="en-US" sz="1200">
                <a:solidFill>
                  <a:srgbClr val="000000"/>
                </a:solidFill>
                <a:latin typeface="Arial Nova"/>
                <a:ea typeface="Arial Nova"/>
                <a:cs typeface="Arial Nova"/>
                <a:sym typeface="Arial Nova"/>
              </a:rPr>
              <a:t>Despite significant progress, NHS England continues to face considerable recruitment, selection, and onboarding challenges. </a:t>
            </a:r>
          </a:p>
          <a:p>
            <a:pPr algn="just">
              <a:lnSpc>
                <a:spcPts val="1975"/>
              </a:lnSpc>
            </a:pPr>
            <a:r>
              <a:rPr lang="en-US" sz="1399" b="1" spc="1">
                <a:solidFill>
                  <a:srgbClr val="000000"/>
                </a:solidFill>
                <a:latin typeface="Arial Nova Bold"/>
                <a:ea typeface="Arial Nova Bold"/>
                <a:cs typeface="Arial Nova Bold"/>
                <a:sym typeface="Arial Nova Bold"/>
              </a:rPr>
              <a:t>Workforce Shortages </a:t>
            </a:r>
          </a:p>
          <a:p>
            <a:pPr algn="just">
              <a:lnSpc>
                <a:spcPts val="1693"/>
              </a:lnSpc>
            </a:pPr>
            <a:r>
              <a:rPr lang="en-US" sz="1200">
                <a:solidFill>
                  <a:srgbClr val="000000"/>
                </a:solidFill>
                <a:latin typeface="Arial Nova"/>
                <a:ea typeface="Arial Nova"/>
                <a:cs typeface="Arial Nova"/>
                <a:sym typeface="Arial Nova"/>
              </a:rPr>
              <a:t>One of the most significant challenges facing NHS England is workforce shortages. The NHS currently experiences shortages across nursing, medicine, mental health services, and social care roles (NHS England, 2023). </a:t>
            </a:r>
          </a:p>
          <a:p>
            <a:pPr algn="just">
              <a:lnSpc>
                <a:spcPts val="3000"/>
              </a:lnSpc>
            </a:pPr>
            <a:r>
              <a:rPr lang="en-US" sz="1200">
                <a:solidFill>
                  <a:srgbClr val="000000"/>
                </a:solidFill>
                <a:latin typeface="Arial Nova"/>
                <a:ea typeface="Arial Nova"/>
                <a:cs typeface="Arial Nova"/>
                <a:sym typeface="Arial Nova"/>
              </a:rPr>
              <a:t>Vacancy rates create operational pressures, increase workloads, and contribute to </a:t>
            </a:r>
          </a:p>
          <a:p>
            <a:pPr algn="just">
              <a:lnSpc>
                <a:spcPts val="600"/>
              </a:lnSpc>
            </a:pPr>
            <a:r>
              <a:rPr lang="en-US" sz="1200" spc="1">
                <a:solidFill>
                  <a:srgbClr val="000000"/>
                </a:solidFill>
                <a:latin typeface="Arial Nova"/>
                <a:ea typeface="Arial Nova"/>
                <a:cs typeface="Arial Nova"/>
                <a:sym typeface="Arial Nova"/>
              </a:rPr>
              <a:t>employee burnout. </a:t>
            </a:r>
          </a:p>
          <a:p>
            <a:pPr algn="just">
              <a:lnSpc>
                <a:spcPts val="699"/>
              </a:lnSpc>
            </a:pPr>
            <a:r>
              <a:rPr lang="en-US" sz="1399" b="1">
                <a:solidFill>
                  <a:srgbClr val="000000"/>
                </a:solidFill>
                <a:latin typeface="Arial Nova Bold"/>
                <a:ea typeface="Arial Nova Bold"/>
                <a:cs typeface="Arial Nova Bold"/>
                <a:sym typeface="Arial Nova Bold"/>
              </a:rPr>
              <a:t>Lengthy Recruitment Processes </a:t>
            </a:r>
          </a:p>
        </p:txBody>
      </p:sp>
      <p:sp>
        <p:nvSpPr>
          <p:cNvPr id="5" name="TextBox 5"/>
          <p:cNvSpPr txBox="1"/>
          <p:nvPr/>
        </p:nvSpPr>
        <p:spPr>
          <a:xfrm>
            <a:off x="914714" y="4783903"/>
            <a:ext cx="21869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3. Current Challenges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2598896"/>
            <a:ext cx="3985622" cy="913552"/>
          </a:xfrm>
          <a:prstGeom prst="rect">
            <a:avLst/>
          </a:prstGeom>
        </p:spPr>
        <p:txBody>
          <a:bodyPr lIns="0" tIns="0" rIns="0" bIns="0" rtlCol="0" anchor="t">
            <a:spAutoFit/>
          </a:bodyPr>
          <a:lstStyle/>
          <a:p>
            <a:pPr algn="l">
              <a:lnSpc>
                <a:spcPts val="2889"/>
              </a:lnSpc>
            </a:pPr>
            <a:r>
              <a:rPr lang="en-US" sz="1399" b="1">
                <a:solidFill>
                  <a:srgbClr val="000000"/>
                </a:solidFill>
                <a:latin typeface="Arial Nova Bold"/>
                <a:ea typeface="Arial Nova Bold"/>
                <a:cs typeface="Arial Nova Bold"/>
                <a:sym typeface="Arial Nova Bold"/>
              </a:rPr>
              <a:t>AI-Related Risks </a:t>
            </a:r>
          </a:p>
          <a:p>
            <a:pPr algn="l">
              <a:lnSpc>
                <a:spcPts val="2476"/>
              </a:lnSpc>
            </a:pPr>
            <a:r>
              <a:rPr lang="en-US" sz="1200">
                <a:solidFill>
                  <a:srgbClr val="000000"/>
                </a:solidFill>
                <a:latin typeface="Arial Nova"/>
                <a:ea typeface="Arial Nova"/>
                <a:cs typeface="Arial Nova"/>
                <a:sym typeface="Arial Nova"/>
              </a:rPr>
              <a:t>Although AIcreates opportunities, it also introduces risks. Potential challenges include: </a:t>
            </a:r>
          </a:p>
        </p:txBody>
      </p:sp>
      <p:sp>
        <p:nvSpPr>
          <p:cNvPr id="3" name="TextBox 3"/>
          <p:cNvSpPr txBox="1"/>
          <p:nvPr/>
        </p:nvSpPr>
        <p:spPr>
          <a:xfrm>
            <a:off x="914714" y="883758"/>
            <a:ext cx="5776598" cy="726224"/>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Competition for Talent </a:t>
            </a:r>
          </a:p>
          <a:p>
            <a:pPr algn="l">
              <a:lnSpc>
                <a:spcPts val="1676"/>
              </a:lnSpc>
            </a:pPr>
            <a:r>
              <a:rPr lang="en-US" sz="1200">
                <a:solidFill>
                  <a:srgbClr val="000000"/>
                </a:solidFill>
                <a:latin typeface="Arial Nova"/>
                <a:ea typeface="Arial Nova"/>
                <a:cs typeface="Arial Nova"/>
                <a:sym typeface="Arial Nova"/>
              </a:rPr>
              <a:t>Healthcareorganisations compete globally for skilled healthcare professionals. NHS England faces increasing competition from: </a:t>
            </a:r>
          </a:p>
        </p:txBody>
      </p:sp>
      <p:sp>
        <p:nvSpPr>
          <p:cNvPr id="4" name="TextBox 4"/>
          <p:cNvSpPr txBox="1"/>
          <p:nvPr/>
        </p:nvSpPr>
        <p:spPr>
          <a:xfrm>
            <a:off x="914714" y="5018751"/>
            <a:ext cx="5985367" cy="2835192"/>
          </a:xfrm>
          <a:prstGeom prst="rect">
            <a:avLst/>
          </a:prstGeom>
        </p:spPr>
        <p:txBody>
          <a:bodyPr lIns="0" tIns="0" rIns="0" bIns="0" rtlCol="0" anchor="t">
            <a:spAutoFit/>
          </a:bodyPr>
          <a:lstStyle/>
          <a:p>
            <a:pPr algn="l">
              <a:lnSpc>
                <a:spcPts val="1968"/>
              </a:lnSpc>
            </a:pPr>
            <a:r>
              <a:rPr lang="en-US" sz="1399" b="1" spc="1">
                <a:solidFill>
                  <a:srgbClr val="000000"/>
                </a:solidFill>
                <a:latin typeface="Arial Nova Bold"/>
                <a:ea typeface="Arial Nova Bold"/>
                <a:cs typeface="Arial Nova Bold"/>
                <a:sym typeface="Arial Nova Bold"/>
              </a:rPr>
              <a:t>Onboarding Inconsistency </a:t>
            </a:r>
          </a:p>
          <a:p>
            <a:pPr algn="l">
              <a:lnSpc>
                <a:spcPts val="1687"/>
              </a:lnSpc>
            </a:pPr>
            <a:r>
              <a:rPr lang="en-US" sz="1200">
                <a:solidFill>
                  <a:srgbClr val="000000"/>
                </a:solidFill>
                <a:latin typeface="Arial Nova"/>
                <a:ea typeface="Arial Nova"/>
                <a:cs typeface="Arial Nova"/>
                <a:sym typeface="Arial Nova"/>
              </a:rPr>
              <a:t>Orientation experiencesvarysignificantly between NHS trusts and departments. Some employees receive comprehensive support while others report inadequate induction processes. </a:t>
            </a:r>
          </a:p>
          <a:p>
            <a:pPr algn="l">
              <a:lnSpc>
                <a:spcPts val="3000"/>
              </a:lnSpc>
            </a:pPr>
            <a:r>
              <a:rPr lang="en-US" sz="1200">
                <a:solidFill>
                  <a:srgbClr val="000000"/>
                </a:solidFill>
                <a:latin typeface="Arial Nova"/>
                <a:ea typeface="Arial Nova"/>
                <a:cs typeface="Arial Nova"/>
                <a:sym typeface="Arial Nova"/>
              </a:rPr>
              <a:t>Inconsistent onboarding can negatively affect employee engagement, productivity, and </a:t>
            </a:r>
          </a:p>
          <a:p>
            <a:pPr algn="l">
              <a:lnSpc>
                <a:spcPts val="600"/>
              </a:lnSpc>
            </a:pPr>
            <a:r>
              <a:rPr lang="en-US" sz="1200" spc="1">
                <a:solidFill>
                  <a:srgbClr val="000000"/>
                </a:solidFill>
                <a:latin typeface="Arial Nova"/>
                <a:ea typeface="Arial Nova"/>
                <a:cs typeface="Arial Nova"/>
                <a:sym typeface="Arial Nova"/>
              </a:rPr>
              <a:t>retention. </a:t>
            </a:r>
          </a:p>
          <a:p>
            <a:pPr algn="l">
              <a:lnSpc>
                <a:spcPts val="1983"/>
              </a:lnSpc>
            </a:pPr>
            <a:r>
              <a:rPr lang="en-US" sz="1399" b="1">
                <a:solidFill>
                  <a:srgbClr val="000000"/>
                </a:solidFill>
                <a:latin typeface="Arial Nova Bold"/>
                <a:ea typeface="Arial Nova Bold"/>
                <a:cs typeface="Arial Nova Bold"/>
                <a:sym typeface="Arial Nova Bold"/>
              </a:rPr>
              <a:t>Employee Retention Issues </a:t>
            </a:r>
          </a:p>
          <a:p>
            <a:pPr algn="l">
              <a:lnSpc>
                <a:spcPts val="1700"/>
              </a:lnSpc>
            </a:pPr>
            <a:r>
              <a:rPr lang="en-US" sz="1200">
                <a:solidFill>
                  <a:srgbClr val="000000"/>
                </a:solidFill>
                <a:latin typeface="Arial Nova"/>
                <a:ea typeface="Arial Nova"/>
                <a:cs typeface="Arial Nova"/>
                <a:sym typeface="Arial Nova"/>
              </a:rPr>
              <a:t>Recruitmentchallenges are compounded by retention difficulties. High turnover rates increase recruitment costs and place additional pressure on existing staff. </a:t>
            </a:r>
          </a:p>
          <a:p>
            <a:pPr algn="l">
              <a:lnSpc>
                <a:spcPts val="3000"/>
              </a:lnSpc>
            </a:pPr>
            <a:r>
              <a:rPr lang="en-US" sz="1200">
                <a:solidFill>
                  <a:srgbClr val="000000"/>
                </a:solidFill>
                <a:latin typeface="Arial Nova"/>
                <a:ea typeface="Arial Nova"/>
                <a:cs typeface="Arial Nova"/>
                <a:sym typeface="Arial Nova"/>
              </a:rPr>
              <a:t>The NHS Staff Survey consistently identifies concerns relating to workload, wellbeing, </a:t>
            </a:r>
          </a:p>
          <a:p>
            <a:pPr algn="l">
              <a:lnSpc>
                <a:spcPts val="600"/>
              </a:lnSpc>
            </a:pPr>
            <a:r>
              <a:rPr lang="en-US" sz="1200">
                <a:solidFill>
                  <a:srgbClr val="000000"/>
                </a:solidFill>
                <a:latin typeface="Arial Nova"/>
                <a:ea typeface="Arial Nova"/>
                <a:cs typeface="Arial Nova"/>
                <a:sym typeface="Arial Nova"/>
              </a:rPr>
              <a:t>and work-life balance (NHS England, 2024). </a:t>
            </a:r>
          </a:p>
        </p:txBody>
      </p:sp>
      <p:sp>
        <p:nvSpPr>
          <p:cNvPr id="5" name="TextBox 5"/>
          <p:cNvSpPr txBox="1"/>
          <p:nvPr/>
        </p:nvSpPr>
        <p:spPr>
          <a:xfrm>
            <a:off x="1143638" y="1712004"/>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1722110"/>
            <a:ext cx="196813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Private healthcare providers </a:t>
            </a:r>
          </a:p>
        </p:txBody>
      </p:sp>
      <p:sp>
        <p:nvSpPr>
          <p:cNvPr id="7" name="TextBox 7"/>
          <p:cNvSpPr txBox="1"/>
          <p:nvPr/>
        </p:nvSpPr>
        <p:spPr>
          <a:xfrm>
            <a:off x="1143638" y="1937433"/>
            <a:ext cx="249276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International healthcare systems </a:t>
            </a:r>
          </a:p>
        </p:txBody>
      </p:sp>
      <p:sp>
        <p:nvSpPr>
          <p:cNvPr id="8" name="TextBox 8"/>
          <p:cNvSpPr txBox="1"/>
          <p:nvPr/>
        </p:nvSpPr>
        <p:spPr>
          <a:xfrm>
            <a:off x="1143638" y="214698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2157079"/>
            <a:ext cx="206217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Agency staffing organisations </a:t>
            </a:r>
          </a:p>
        </p:txBody>
      </p:sp>
      <p:sp>
        <p:nvSpPr>
          <p:cNvPr id="10" name="TextBox 10"/>
          <p:cNvSpPr txBox="1"/>
          <p:nvPr/>
        </p:nvSpPr>
        <p:spPr>
          <a:xfrm>
            <a:off x="914714" y="2370191"/>
            <a:ext cx="519099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competition makes recruitment and retention increasingly challenging. </a:t>
            </a:r>
          </a:p>
        </p:txBody>
      </p:sp>
      <p:sp>
        <p:nvSpPr>
          <p:cNvPr id="11" name="TextBox 11"/>
          <p:cNvSpPr txBox="1"/>
          <p:nvPr/>
        </p:nvSpPr>
        <p:spPr>
          <a:xfrm>
            <a:off x="1143638" y="3623996"/>
            <a:ext cx="137913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Algorithmic bias </a:t>
            </a:r>
          </a:p>
        </p:txBody>
      </p:sp>
      <p:sp>
        <p:nvSpPr>
          <p:cNvPr id="12" name="TextBox 12"/>
          <p:cNvSpPr txBox="1"/>
          <p:nvPr/>
        </p:nvSpPr>
        <p:spPr>
          <a:xfrm>
            <a:off x="1143638" y="3820839"/>
            <a:ext cx="114462" cy="450533"/>
          </a:xfrm>
          <a:prstGeom prst="rect">
            <a:avLst/>
          </a:prstGeom>
        </p:spPr>
        <p:txBody>
          <a:bodyPr lIns="0" tIns="0" rIns="0" bIns="0" rtlCol="0" anchor="t">
            <a:spAutoFit/>
          </a:bodyPr>
          <a:lstStyle/>
          <a:p>
            <a:pPr algn="just">
              <a:lnSpc>
                <a:spcPts val="1725"/>
              </a:lnSpc>
            </a:pPr>
            <a:r>
              <a:rPr lang="en-US" sz="1200" spc="76">
                <a:solidFill>
                  <a:srgbClr val="000000"/>
                </a:solidFill>
                <a:latin typeface="Arial"/>
                <a:ea typeface="Arial"/>
                <a:cs typeface="Arial"/>
                <a:sym typeface="Arial"/>
              </a:rPr>
              <a:t>• • </a:t>
            </a:r>
          </a:p>
        </p:txBody>
      </p:sp>
      <p:sp>
        <p:nvSpPr>
          <p:cNvPr id="13" name="TextBox 13"/>
          <p:cNvSpPr txBox="1"/>
          <p:nvPr/>
        </p:nvSpPr>
        <p:spPr>
          <a:xfrm>
            <a:off x="1372238" y="3830945"/>
            <a:ext cx="1577016" cy="44041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Lack of transparency Data privacy concerns </a:t>
            </a:r>
          </a:p>
        </p:txBody>
      </p:sp>
      <p:sp>
        <p:nvSpPr>
          <p:cNvPr id="14" name="TextBox 14"/>
          <p:cNvSpPr txBox="1"/>
          <p:nvPr/>
        </p:nvSpPr>
        <p:spPr>
          <a:xfrm>
            <a:off x="1143638" y="4278039"/>
            <a:ext cx="217595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Reduced human judgement </a:t>
            </a:r>
          </a:p>
        </p:txBody>
      </p:sp>
      <p:sp>
        <p:nvSpPr>
          <p:cNvPr id="15" name="TextBox 15"/>
          <p:cNvSpPr txBox="1"/>
          <p:nvPr/>
        </p:nvSpPr>
        <p:spPr>
          <a:xfrm>
            <a:off x="914714" y="4478893"/>
            <a:ext cx="5871115"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If AI systems are trained on historical recruitment data containing bias, discriminatory outcomes may be unintentionally reinforced (Raghavan et al., 2020). </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 name="Shape 42"/>
        <p:cNvGrpSpPr/>
        <p:nvPr/>
      </p:nvGrpSpPr>
      <p:grpSpPr>
        <a:xfrm>
          <a:off x="0" y="0"/>
          <a:ext cx="0" cy="0"/>
          <a:chOff x="0" y="0"/>
          <a:chExt cx="0" cy="0"/>
        </a:xfrm>
      </p:grpSpPr>
      <p:sp>
        <p:nvSpPr>
          <p:cNvPr id="43" name="Google Shape;43;p4"/>
          <p:cNvSpPr txBox="1"/>
          <p:nvPr/>
        </p:nvSpPr>
        <p:spPr>
          <a:xfrm>
            <a:off x="914714" y="874338"/>
            <a:ext cx="5495400" cy="1920300"/>
          </a:xfrm>
          <a:prstGeom prst="rect">
            <a:avLst/>
          </a:prstGeom>
          <a:noFill/>
          <a:ln>
            <a:noFill/>
          </a:ln>
        </p:spPr>
        <p:txBody>
          <a:bodyPr anchorCtr="0" anchor="t" bIns="0" lIns="0" spcFirstLastPara="1" rIns="0" wrap="square" tIns="0">
            <a:spAutoFit/>
          </a:bodyPr>
          <a:lstStyle/>
          <a:p>
            <a:pPr indent="0" lvl="0" marL="0" marR="0" rtl="0" algn="l">
              <a:lnSpc>
                <a:spcPct val="139687"/>
              </a:lnSpc>
              <a:spcBef>
                <a:spcPts val="0"/>
              </a:spcBef>
              <a:spcAft>
                <a:spcPts val="0"/>
              </a:spcAft>
              <a:buNone/>
            </a:pPr>
            <a:r>
              <a:rPr b="1" i="0" lang="en-US" sz="1600" u="none" cap="none" strike="noStrike">
                <a:solidFill>
                  <a:srgbClr val="000000"/>
                </a:solidFill>
                <a:latin typeface="Arial"/>
                <a:ea typeface="Arial"/>
                <a:cs typeface="Arial"/>
                <a:sym typeface="Arial"/>
              </a:rPr>
              <a:t>4. Root Cause Analysis </a:t>
            </a:r>
            <a:endParaRPr/>
          </a:p>
          <a:p>
            <a:pPr indent="0" lvl="0" marL="0" marR="0" rtl="0" algn="l">
              <a:lnSpc>
                <a:spcPct val="139666"/>
              </a:lnSpc>
              <a:spcBef>
                <a:spcPts val="0"/>
              </a:spcBef>
              <a:spcAft>
                <a:spcPts val="0"/>
              </a:spcAft>
              <a:buNone/>
            </a:pPr>
            <a:r>
              <a:rPr b="0" i="0" lang="en-US" sz="1200" u="none" cap="none" strike="noStrike">
                <a:solidFill>
                  <a:srgbClr val="000000"/>
                </a:solidFill>
                <a:latin typeface="Arial"/>
                <a:ea typeface="Arial"/>
                <a:cs typeface="Arial"/>
                <a:sym typeface="Arial"/>
              </a:rPr>
              <a:t>Understandingtherootcausesofthese challenges is essential for developing sustainable solutions. </a:t>
            </a:r>
            <a:endParaRPr/>
          </a:p>
          <a:p>
            <a:pPr indent="0" lvl="0" marL="0" marR="0" rtl="0" algn="l">
              <a:lnSpc>
                <a:spcPct val="139742"/>
              </a:lnSpc>
              <a:spcBef>
                <a:spcPts val="0"/>
              </a:spcBef>
              <a:spcAft>
                <a:spcPts val="0"/>
              </a:spcAft>
              <a:buNone/>
            </a:pPr>
            <a:r>
              <a:rPr b="1" i="0" lang="en-US" sz="1399" u="none" cap="none" strike="noStrike">
                <a:solidFill>
                  <a:srgbClr val="000000"/>
                </a:solidFill>
                <a:latin typeface="Arial"/>
                <a:ea typeface="Arial"/>
                <a:cs typeface="Arial"/>
                <a:sym typeface="Arial"/>
              </a:rPr>
              <a:t>Workforce Planning Limitations </a:t>
            </a:r>
            <a:endParaRPr/>
          </a:p>
          <a:p>
            <a:pPr indent="0" lvl="0" marL="0" marR="0" rtl="0" algn="l">
              <a:lnSpc>
                <a:spcPct val="139666"/>
              </a:lnSpc>
              <a:spcBef>
                <a:spcPts val="0"/>
              </a:spcBef>
              <a:spcAft>
                <a:spcPts val="0"/>
              </a:spcAft>
              <a:buNone/>
            </a:pPr>
            <a:r>
              <a:rPr b="0" i="0" lang="en-US" sz="1200" u="none" cap="none" strike="noStrike">
                <a:solidFill>
                  <a:srgbClr val="000000"/>
                </a:solidFill>
                <a:latin typeface="Arial"/>
                <a:ea typeface="Arial"/>
                <a:cs typeface="Arial"/>
                <a:sym typeface="Arial"/>
              </a:rPr>
              <a:t>Historically, NHS workforce planning has been criticised for reactive rather than proactive approaches.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Demand for healthcare services has grown faster than workforce supply due to: </a:t>
            </a:r>
            <a:endParaRPr/>
          </a:p>
        </p:txBody>
      </p:sp>
      <p:sp>
        <p:nvSpPr>
          <p:cNvPr id="44" name="Google Shape;44;p4"/>
          <p:cNvSpPr txBox="1"/>
          <p:nvPr/>
        </p:nvSpPr>
        <p:spPr>
          <a:xfrm>
            <a:off x="1143638" y="2883960"/>
            <a:ext cx="114600" cy="666600"/>
          </a:xfrm>
          <a:prstGeom prst="rect">
            <a:avLst/>
          </a:prstGeom>
          <a:noFill/>
          <a:ln>
            <a:noFill/>
          </a:ln>
        </p:spPr>
        <p:txBody>
          <a:bodyPr anchorCtr="0" anchor="t" bIns="0" lIns="0" spcFirstLastPara="1" rIns="0" wrap="square" tIns="0">
            <a:spAutoFit/>
          </a:bodyPr>
          <a:lstStyle/>
          <a:p>
            <a:pPr indent="0" lvl="0" marL="0" marR="0" rtl="0" algn="just">
              <a:lnSpc>
                <a:spcPct val="142500"/>
              </a:lnSpc>
              <a:spcBef>
                <a:spcPts val="0"/>
              </a:spcBef>
              <a:spcAft>
                <a:spcPts val="0"/>
              </a:spcAft>
              <a:buNone/>
            </a:pPr>
            <a:r>
              <a:rPr b="0" i="0" lang="en-US" sz="1200" u="none" cap="none" strike="noStrike">
                <a:solidFill>
                  <a:srgbClr val="000000"/>
                </a:solidFill>
                <a:latin typeface="Arial"/>
                <a:ea typeface="Arial"/>
                <a:cs typeface="Arial"/>
                <a:sym typeface="Arial"/>
              </a:rPr>
              <a:t>• • • </a:t>
            </a:r>
            <a:endParaRPr/>
          </a:p>
        </p:txBody>
      </p:sp>
      <p:sp>
        <p:nvSpPr>
          <p:cNvPr id="45" name="Google Shape;45;p4"/>
          <p:cNvSpPr txBox="1"/>
          <p:nvPr/>
        </p:nvSpPr>
        <p:spPr>
          <a:xfrm>
            <a:off x="1372238" y="2894066"/>
            <a:ext cx="2544300" cy="656700"/>
          </a:xfrm>
          <a:prstGeom prst="rect">
            <a:avLst/>
          </a:prstGeom>
          <a:noFill/>
          <a:ln>
            <a:noFill/>
          </a:ln>
        </p:spPr>
        <p:txBody>
          <a:bodyPr anchorCtr="0" anchor="t" bIns="0" lIns="0" spcFirstLastPara="1" rIns="0" wrap="square" tIns="0">
            <a:spAutoFit/>
          </a:bodyPr>
          <a:lstStyle/>
          <a:p>
            <a:pPr indent="0" lvl="0" marL="0" marR="0" rtl="0" algn="l">
              <a:lnSpc>
                <a:spcPct val="142500"/>
              </a:lnSpc>
              <a:spcBef>
                <a:spcPts val="0"/>
              </a:spcBef>
              <a:spcAft>
                <a:spcPts val="0"/>
              </a:spcAft>
              <a:buNone/>
            </a:pPr>
            <a:r>
              <a:rPr b="0" i="0" lang="en-US" sz="1200" u="none" cap="none" strike="noStrike">
                <a:solidFill>
                  <a:srgbClr val="000000"/>
                </a:solidFill>
                <a:latin typeface="Arial"/>
                <a:ea typeface="Arial"/>
                <a:cs typeface="Arial"/>
                <a:sym typeface="Arial"/>
              </a:rPr>
              <a:t>Population growth </a:t>
            </a:r>
            <a:endParaRPr/>
          </a:p>
          <a:p>
            <a:pPr indent="0" lvl="0" marL="0" marR="0" rtl="0" algn="l">
              <a:lnSpc>
                <a:spcPct val="142500"/>
              </a:lnSpc>
              <a:spcBef>
                <a:spcPts val="0"/>
              </a:spcBef>
              <a:spcAft>
                <a:spcPts val="0"/>
              </a:spcAft>
              <a:buNone/>
            </a:pPr>
            <a:r>
              <a:rPr b="0" i="0" lang="en-US" sz="1200" u="none" cap="none" strike="noStrike">
                <a:solidFill>
                  <a:srgbClr val="000000"/>
                </a:solidFill>
                <a:latin typeface="Arial"/>
                <a:ea typeface="Arial"/>
                <a:cs typeface="Arial"/>
                <a:sym typeface="Arial"/>
              </a:rPr>
              <a:t>Ageing populations </a:t>
            </a:r>
            <a:endParaRPr/>
          </a:p>
          <a:p>
            <a:pPr indent="0" lvl="0" marL="0" marR="0" rtl="0" algn="l">
              <a:lnSpc>
                <a:spcPct val="142500"/>
              </a:lnSpc>
              <a:spcBef>
                <a:spcPts val="0"/>
              </a:spcBef>
              <a:spcAft>
                <a:spcPts val="0"/>
              </a:spcAft>
              <a:buNone/>
            </a:pPr>
            <a:r>
              <a:rPr b="0" i="0" lang="en-US" sz="1200" u="none" cap="none" strike="noStrike">
                <a:solidFill>
                  <a:srgbClr val="000000"/>
                </a:solidFill>
                <a:latin typeface="Arial"/>
                <a:ea typeface="Arial"/>
                <a:cs typeface="Arial"/>
                <a:sym typeface="Arial"/>
              </a:rPr>
              <a:t>Increased chronic illness prevalence </a:t>
            </a:r>
            <a:endParaRPr/>
          </a:p>
        </p:txBody>
      </p:sp>
      <p:sp>
        <p:nvSpPr>
          <p:cNvPr id="46" name="Google Shape;46;p4"/>
          <p:cNvSpPr txBox="1"/>
          <p:nvPr/>
        </p:nvSpPr>
        <p:spPr>
          <a:xfrm>
            <a:off x="914714" y="3542014"/>
            <a:ext cx="5757300" cy="1367700"/>
          </a:xfrm>
          <a:prstGeom prst="rect">
            <a:avLst/>
          </a:prstGeom>
          <a:noFill/>
          <a:ln>
            <a:noFill/>
          </a:ln>
        </p:spPr>
        <p:txBody>
          <a:bodyPr anchorCtr="0" anchor="t" bIns="0" lIns="0" spcFirstLastPara="1" rIns="0" wrap="square" tIns="0">
            <a:spAutoFit/>
          </a:bodyPr>
          <a:lstStyle/>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Inadequate workforce forecasting contributes directly to staffing shortages. </a:t>
            </a:r>
            <a:endParaRPr/>
          </a:p>
          <a:p>
            <a:pPr indent="0" lvl="0" marL="0" marR="0" rtl="0" algn="l">
              <a:lnSpc>
                <a:spcPct val="141887"/>
              </a:lnSpc>
              <a:spcBef>
                <a:spcPts val="0"/>
              </a:spcBef>
              <a:spcAft>
                <a:spcPts val="0"/>
              </a:spcAft>
              <a:buNone/>
            </a:pPr>
            <a:r>
              <a:rPr b="1" i="0" lang="en-US" sz="1399" u="none" cap="none" strike="noStrike">
                <a:solidFill>
                  <a:srgbClr val="000000"/>
                </a:solidFill>
                <a:latin typeface="Arial"/>
                <a:ea typeface="Arial"/>
                <a:cs typeface="Arial"/>
                <a:sym typeface="Arial"/>
              </a:rPr>
              <a:t>Organisational Complexity </a:t>
            </a:r>
            <a:endParaRPr/>
          </a:p>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NHS England consists of multiple trusts and organisations operating under complex governance structures.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This complexity often leads to: </a:t>
            </a:r>
            <a:endParaRPr/>
          </a:p>
        </p:txBody>
      </p:sp>
      <p:sp>
        <p:nvSpPr>
          <p:cNvPr id="47" name="Google Shape;47;p4"/>
          <p:cNvSpPr txBox="1"/>
          <p:nvPr/>
        </p:nvSpPr>
        <p:spPr>
          <a:xfrm>
            <a:off x="914714" y="7785087"/>
            <a:ext cx="5686500" cy="818400"/>
          </a:xfrm>
          <a:prstGeom prst="rect">
            <a:avLst/>
          </a:prstGeom>
          <a:noFill/>
          <a:ln>
            <a:noFill/>
          </a:ln>
        </p:spPr>
        <p:txBody>
          <a:bodyPr anchorCtr="0" anchor="t" bIns="0" lIns="0" spcFirstLastPara="1" rIns="0" wrap="square" tIns="0">
            <a:spAutoFit/>
          </a:bodyPr>
          <a:lstStyle/>
          <a:p>
            <a:pPr indent="0" lvl="0" marL="0" marR="0" rtl="0" algn="l">
              <a:lnSpc>
                <a:spcPct val="206250"/>
              </a:lnSpc>
              <a:spcBef>
                <a:spcPts val="0"/>
              </a:spcBef>
              <a:spcAft>
                <a:spcPts val="0"/>
              </a:spcAft>
              <a:buNone/>
            </a:pPr>
            <a:r>
              <a:rPr b="0" i="0" lang="en-US" sz="1200" u="none" cap="none" strike="noStrike">
                <a:solidFill>
                  <a:srgbClr val="000000"/>
                </a:solidFill>
                <a:latin typeface="Arial"/>
                <a:ea typeface="Arial"/>
                <a:cs typeface="Arial"/>
                <a:sym typeface="Arial"/>
              </a:rPr>
              <a:t>Organisational culture significantly influences recruitment and retention outcomes. Research indicates excessive workload pressures contribute to burnout, reducing </a:t>
            </a:r>
            <a:endParaRPr/>
          </a:p>
          <a:p>
            <a:pPr indent="0" lvl="0" marL="0" marR="0" rtl="0" algn="l">
              <a:lnSpc>
                <a:spcPct val="77333"/>
              </a:lnSpc>
              <a:spcBef>
                <a:spcPts val="0"/>
              </a:spcBef>
              <a:spcAft>
                <a:spcPts val="0"/>
              </a:spcAft>
              <a:buNone/>
            </a:pPr>
            <a:r>
              <a:rPr b="0" i="0" lang="en-US" sz="1200" u="none" cap="none" strike="noStrike">
                <a:solidFill>
                  <a:srgbClr val="000000"/>
                </a:solidFill>
                <a:latin typeface="Arial"/>
                <a:ea typeface="Arial"/>
                <a:cs typeface="Arial"/>
                <a:sym typeface="Arial"/>
              </a:rPr>
              <a:t>employee satisfaction and increasing turnover (West et al., 2020). </a:t>
            </a:r>
            <a:endParaRPr/>
          </a:p>
        </p:txBody>
      </p:sp>
      <p:sp>
        <p:nvSpPr>
          <p:cNvPr id="48" name="Google Shape;48;p4"/>
          <p:cNvSpPr txBox="1"/>
          <p:nvPr/>
        </p:nvSpPr>
        <p:spPr>
          <a:xfrm>
            <a:off x="914714" y="6489306"/>
            <a:ext cx="5893800" cy="12795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Financial limitations affect recruitment capacity, training investment, and onboarding quality.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Budget pressures can restrict HR departments' ability to invest in modern recruitment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technologies and workforce development initiatives. </a:t>
            </a:r>
            <a:endParaRPr b="0" i="0" sz="1200" u="none" cap="none" strike="noStrike">
              <a:solidFill>
                <a:srgbClr val="000000"/>
              </a:solidFill>
              <a:latin typeface="Arial"/>
              <a:ea typeface="Arial"/>
              <a:cs typeface="Arial"/>
              <a:sym typeface="Arial"/>
            </a:endParaRPr>
          </a:p>
          <a:p>
            <a:pPr indent="0" lvl="0" marL="0" marR="0" rtl="0" algn="l">
              <a:lnSpc>
                <a:spcPct val="50000"/>
              </a:lnSpc>
              <a:spcBef>
                <a:spcPts val="0"/>
              </a:spcBef>
              <a:spcAft>
                <a:spcPts val="0"/>
              </a:spcAft>
              <a:buNone/>
            </a:pPr>
            <a:r>
              <a:t/>
            </a:r>
            <a:endParaRPr sz="1200"/>
          </a:p>
          <a:p>
            <a:pPr indent="0" lvl="0" marL="0" marR="0" rtl="0" algn="l">
              <a:lnSpc>
                <a:spcPct val="49964"/>
              </a:lnSpc>
              <a:spcBef>
                <a:spcPts val="0"/>
              </a:spcBef>
              <a:spcAft>
                <a:spcPts val="0"/>
              </a:spcAft>
              <a:buNone/>
            </a:pPr>
            <a:r>
              <a:rPr b="1" i="0" lang="en-US" sz="1399" u="none" cap="none" strike="noStrike">
                <a:solidFill>
                  <a:srgbClr val="000000"/>
                </a:solidFill>
                <a:latin typeface="Arial"/>
                <a:ea typeface="Arial"/>
                <a:cs typeface="Arial"/>
                <a:sym typeface="Arial"/>
              </a:rPr>
              <a:t>Cultural Challenges </a:t>
            </a:r>
            <a:endParaRPr/>
          </a:p>
        </p:txBody>
      </p:sp>
      <p:sp>
        <p:nvSpPr>
          <p:cNvPr id="49" name="Google Shape;49;p4"/>
          <p:cNvSpPr txBox="1"/>
          <p:nvPr/>
        </p:nvSpPr>
        <p:spPr>
          <a:xfrm>
            <a:off x="1143638" y="5011722"/>
            <a:ext cx="2327700" cy="4377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 Recruitment process variation • Decision-making delays </a:t>
            </a:r>
            <a:endParaRPr/>
          </a:p>
        </p:txBody>
      </p:sp>
      <p:sp>
        <p:nvSpPr>
          <p:cNvPr id="50" name="Google Shape;50;p4"/>
          <p:cNvSpPr txBox="1"/>
          <p:nvPr/>
        </p:nvSpPr>
        <p:spPr>
          <a:xfrm>
            <a:off x="1143638" y="5447081"/>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51" name="Google Shape;51;p4"/>
          <p:cNvSpPr txBox="1"/>
          <p:nvPr/>
        </p:nvSpPr>
        <p:spPr>
          <a:xfrm>
            <a:off x="1372238" y="5457177"/>
            <a:ext cx="25704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Inconsistent onboarding experiences </a:t>
            </a:r>
            <a:endParaRPr/>
          </a:p>
        </p:txBody>
      </p:sp>
      <p:sp>
        <p:nvSpPr>
          <p:cNvPr id="52" name="Google Shape;52;p4"/>
          <p:cNvSpPr txBox="1"/>
          <p:nvPr/>
        </p:nvSpPr>
        <p:spPr>
          <a:xfrm>
            <a:off x="914714" y="5669899"/>
            <a:ext cx="5968800" cy="772800"/>
          </a:xfrm>
          <a:prstGeom prst="rect">
            <a:avLst/>
          </a:prstGeom>
          <a:noFill/>
          <a:ln>
            <a:noFill/>
          </a:ln>
        </p:spPr>
        <p:txBody>
          <a:bodyPr anchorCtr="0" anchor="t" bIns="0" lIns="0" spcFirstLastPara="1" rIns="0" wrap="square" tIns="0">
            <a:spAutoFit/>
          </a:bodyPr>
          <a:lstStyle/>
          <a:p>
            <a:pPr indent="0" lvl="0" marL="0" marR="0" rtl="0" algn="l">
              <a:lnSpc>
                <a:spcPct val="139583"/>
              </a:lnSpc>
              <a:spcBef>
                <a:spcPts val="0"/>
              </a:spcBef>
              <a:spcAft>
                <a:spcPts val="0"/>
              </a:spcAft>
              <a:buNone/>
            </a:pPr>
            <a:r>
              <a:rPr b="0" i="0" lang="en-US" sz="1200" u="none" cap="none" strike="noStrike">
                <a:solidFill>
                  <a:srgbClr val="000000"/>
                </a:solidFill>
                <a:latin typeface="Arial"/>
                <a:ea typeface="Arial"/>
                <a:cs typeface="Arial"/>
                <a:sym typeface="Arial"/>
              </a:rPr>
              <a:t>Mintzberg's organisational theory suggests highly bureaucratic structures often reduce responsiveness and innovation (Mintzberg, 1983). </a:t>
            </a:r>
            <a:endParaRPr/>
          </a:p>
          <a:p>
            <a:pPr indent="0" lvl="0" marL="0" marR="0" rtl="0" algn="l">
              <a:lnSpc>
                <a:spcPct val="139671"/>
              </a:lnSpc>
              <a:spcBef>
                <a:spcPts val="0"/>
              </a:spcBef>
              <a:spcAft>
                <a:spcPts val="0"/>
              </a:spcAft>
              <a:buNone/>
            </a:pPr>
            <a:r>
              <a:rPr b="1" i="0" lang="en-US" sz="1399" u="none" cap="none" strike="noStrike">
                <a:solidFill>
                  <a:srgbClr val="000000"/>
                </a:solidFill>
                <a:latin typeface="Arial"/>
                <a:ea typeface="Arial"/>
                <a:cs typeface="Arial"/>
                <a:sym typeface="Arial"/>
              </a:rPr>
              <a:t>Resource Constraints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5"/>
          <p:cNvSpPr txBox="1"/>
          <p:nvPr/>
        </p:nvSpPr>
        <p:spPr>
          <a:xfrm>
            <a:off x="914714" y="1852279"/>
            <a:ext cx="5793600" cy="818700"/>
          </a:xfrm>
          <a:prstGeom prst="rect">
            <a:avLst/>
          </a:prstGeom>
          <a:noFill/>
          <a:ln>
            <a:noFill/>
          </a:ln>
        </p:spPr>
        <p:txBody>
          <a:bodyPr anchorCtr="0" anchor="t" bIns="0" lIns="0" spcFirstLastPara="1" rIns="0" wrap="square" tIns="0">
            <a:spAutoFit/>
          </a:bodyPr>
          <a:lstStyle/>
          <a:p>
            <a:pPr indent="0" lvl="0" marL="0" marR="0" rtl="0" algn="just">
              <a:lnSpc>
                <a:spcPct val="208250"/>
              </a:lnSpc>
              <a:spcBef>
                <a:spcPts val="0"/>
              </a:spcBef>
              <a:spcAft>
                <a:spcPts val="0"/>
              </a:spcAft>
              <a:buNone/>
            </a:pPr>
            <a:r>
              <a:rPr b="0" i="0" lang="en-US" sz="1200" u="none" cap="none" strike="noStrike">
                <a:solidFill>
                  <a:srgbClr val="000000"/>
                </a:solidFill>
                <a:latin typeface="Arial"/>
                <a:ea typeface="Arial"/>
                <a:cs typeface="Arial"/>
                <a:sym typeface="Arial"/>
              </a:rPr>
              <a:t>Although NHS digital transformation has accelerated, integration challenges remain. Legacy systems, inconsistent technology adoption, and digital skills gaps can hinder </a:t>
            </a:r>
            <a:endParaRPr/>
          </a:p>
          <a:p>
            <a:pPr indent="0" lvl="0" marL="0" marR="0" rtl="0" algn="just">
              <a:lnSpc>
                <a:spcPct val="71250"/>
              </a:lnSpc>
              <a:spcBef>
                <a:spcPts val="0"/>
              </a:spcBef>
              <a:spcAft>
                <a:spcPts val="0"/>
              </a:spcAft>
              <a:buNone/>
            </a:pPr>
            <a:r>
              <a:rPr b="0" i="0" lang="en-US" sz="1200" u="none" cap="none" strike="noStrike">
                <a:solidFill>
                  <a:srgbClr val="000000"/>
                </a:solidFill>
                <a:latin typeface="Arial"/>
                <a:ea typeface="Arial"/>
                <a:cs typeface="Arial"/>
                <a:sym typeface="Arial"/>
              </a:rPr>
              <a:t>effective use of recruitment technologies and workforce analytics. </a:t>
            </a:r>
            <a:endParaRPr/>
          </a:p>
        </p:txBody>
      </p:sp>
      <p:sp>
        <p:nvSpPr>
          <p:cNvPr id="55" name="Google Shape;55;p5"/>
          <p:cNvSpPr txBox="1"/>
          <p:nvPr/>
        </p:nvSpPr>
        <p:spPr>
          <a:xfrm>
            <a:off x="914714" y="3545195"/>
            <a:ext cx="6075300" cy="13677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To address these challenges, NHS England should adopt several evidence-based HRM interventions. </a:t>
            </a:r>
            <a:endParaRPr/>
          </a:p>
          <a:p>
            <a:pPr indent="0" lvl="0" marL="0" marR="0" rtl="0" algn="l">
              <a:lnSpc>
                <a:spcPct val="206433"/>
              </a:lnSpc>
              <a:spcBef>
                <a:spcPts val="0"/>
              </a:spcBef>
              <a:spcAft>
                <a:spcPts val="0"/>
              </a:spcAft>
              <a:buNone/>
            </a:pPr>
            <a:r>
              <a:rPr b="1" i="0" lang="en-US" sz="1399" u="none" cap="none" strike="noStrike">
                <a:solidFill>
                  <a:srgbClr val="000000"/>
                </a:solidFill>
                <a:latin typeface="Arial"/>
                <a:ea typeface="Arial"/>
                <a:cs typeface="Arial"/>
                <a:sym typeface="Arial"/>
              </a:rPr>
              <a:t>Recommendation 1: Expand AI-Assisted Recruitment Responsibly </a:t>
            </a:r>
            <a:endParaRPr/>
          </a:p>
          <a:p>
            <a:pPr indent="0" lvl="0" marL="0" marR="0" rtl="0" algn="l">
              <a:lnSpc>
                <a:spcPct val="206250"/>
              </a:lnSpc>
              <a:spcBef>
                <a:spcPts val="0"/>
              </a:spcBef>
              <a:spcAft>
                <a:spcPts val="0"/>
              </a:spcAft>
              <a:buNone/>
            </a:pPr>
            <a:r>
              <a:rPr b="0" i="0" lang="en-US" sz="1200" u="none" cap="none" strike="noStrike">
                <a:solidFill>
                  <a:srgbClr val="000000"/>
                </a:solidFill>
                <a:latin typeface="Arial"/>
                <a:ea typeface="Arial"/>
                <a:cs typeface="Arial"/>
                <a:sym typeface="Arial"/>
              </a:rPr>
              <a:t>NHS England should implement AI recruitment tools while maintaining human oversight. Recommended applications include: </a:t>
            </a:r>
            <a:endParaRPr/>
          </a:p>
        </p:txBody>
      </p:sp>
      <p:sp>
        <p:nvSpPr>
          <p:cNvPr id="56" name="Google Shape;56;p5"/>
          <p:cNvSpPr txBox="1"/>
          <p:nvPr/>
        </p:nvSpPr>
        <p:spPr>
          <a:xfrm>
            <a:off x="914714" y="874128"/>
            <a:ext cx="6014100" cy="995400"/>
          </a:xfrm>
          <a:prstGeom prst="rect">
            <a:avLst/>
          </a:prstGeom>
          <a:noFill/>
          <a:ln>
            <a:noFill/>
          </a:ln>
        </p:spPr>
        <p:txBody>
          <a:bodyPr anchorCtr="0" anchor="t" bIns="0" lIns="0" spcFirstLastPara="1" rIns="0" wrap="square" tIns="0">
            <a:spAutoFit/>
          </a:bodyPr>
          <a:lstStyle/>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The psychological contract theory suggests employees expect organisations to provide support, fairness, and career opportunities. When these expectations are not met, commitment and retention decline (Rousseau, 1995). </a:t>
            </a:r>
            <a:endParaRPr/>
          </a:p>
          <a:p>
            <a:pPr indent="0" lvl="0" marL="0" marR="0" rtl="0" algn="l">
              <a:lnSpc>
                <a:spcPct val="141887"/>
              </a:lnSpc>
              <a:spcBef>
                <a:spcPts val="0"/>
              </a:spcBef>
              <a:spcAft>
                <a:spcPts val="0"/>
              </a:spcAft>
              <a:buNone/>
            </a:pPr>
            <a:r>
              <a:rPr b="1" i="0" lang="en-US" sz="1399" u="none" cap="none" strike="noStrike">
                <a:solidFill>
                  <a:srgbClr val="000000"/>
                </a:solidFill>
                <a:latin typeface="Arial"/>
                <a:ea typeface="Arial"/>
                <a:cs typeface="Arial"/>
                <a:sym typeface="Arial"/>
              </a:rPr>
              <a:t>Technology Integration Issues </a:t>
            </a:r>
            <a:endParaRPr/>
          </a:p>
        </p:txBody>
      </p:sp>
      <p:sp>
        <p:nvSpPr>
          <p:cNvPr id="57" name="Google Shape;57;p5"/>
          <p:cNvSpPr txBox="1"/>
          <p:nvPr/>
        </p:nvSpPr>
        <p:spPr>
          <a:xfrm>
            <a:off x="914714" y="7251430"/>
            <a:ext cx="6052800" cy="1272600"/>
          </a:xfrm>
          <a:prstGeom prst="rect">
            <a:avLst/>
          </a:prstGeom>
          <a:noFill/>
          <a:ln>
            <a:noFill/>
          </a:ln>
        </p:spPr>
        <p:txBody>
          <a:bodyPr anchorCtr="0" anchor="t" bIns="0" lIns="0" spcFirstLastPara="1" rIns="0" wrap="square" tIns="0">
            <a:spAutoFit/>
          </a:bodyPr>
          <a:lstStyle/>
          <a:p>
            <a:pPr indent="0" lvl="0" marL="0" marR="0" rtl="0" algn="l">
              <a:lnSpc>
                <a:spcPct val="139750"/>
              </a:lnSpc>
              <a:spcBef>
                <a:spcPts val="0"/>
              </a:spcBef>
              <a:spcAft>
                <a:spcPts val="0"/>
              </a:spcAft>
              <a:buNone/>
            </a:pPr>
            <a:r>
              <a:rPr b="0" i="0" lang="en-US" sz="1200" u="none" cap="none" strike="noStrike">
                <a:solidFill>
                  <a:srgbClr val="000000"/>
                </a:solidFill>
                <a:latin typeface="Arial"/>
                <a:ea typeface="Arial"/>
                <a:cs typeface="Arial"/>
                <a:sym typeface="Arial"/>
              </a:rPr>
              <a:t>The NHS should utilise predictive workforce analytics to forecast future staffing needs more accurately.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Human Capital Management (HCM) frameworks emphasise aligning workforce planning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with organisational strategy (Becker, Huselid and Ulrich, 2001).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Improved forecasting would reduce workforce shortages and recruitment pressures. </a:t>
            </a:r>
            <a:endParaRPr/>
          </a:p>
        </p:txBody>
      </p:sp>
      <p:sp>
        <p:nvSpPr>
          <p:cNvPr id="58" name="Google Shape;58;p5"/>
          <p:cNvSpPr txBox="1"/>
          <p:nvPr/>
        </p:nvSpPr>
        <p:spPr>
          <a:xfrm>
            <a:off x="1143638" y="5005368"/>
            <a:ext cx="114600" cy="666900"/>
          </a:xfrm>
          <a:prstGeom prst="rect">
            <a:avLst/>
          </a:prstGeom>
          <a:noFill/>
          <a:ln>
            <a:noFill/>
          </a:ln>
        </p:spPr>
        <p:txBody>
          <a:bodyPr anchorCtr="0" anchor="t" bIns="0" lIns="0" spcFirstLastPara="1" rIns="0" wrap="square" tIns="0">
            <a:spAutoFit/>
          </a:bodyPr>
          <a:lstStyle/>
          <a:p>
            <a:pPr indent="0" lvl="0" marL="0" marR="0" rtl="0" algn="just">
              <a:lnSpc>
                <a:spcPct val="143166"/>
              </a:lnSpc>
              <a:spcBef>
                <a:spcPts val="0"/>
              </a:spcBef>
              <a:spcAft>
                <a:spcPts val="0"/>
              </a:spcAft>
              <a:buNone/>
            </a:pPr>
            <a:r>
              <a:rPr b="0" i="0" lang="en-US" sz="1200" u="none" cap="none" strike="noStrike">
                <a:solidFill>
                  <a:srgbClr val="000000"/>
                </a:solidFill>
                <a:latin typeface="Arial"/>
                <a:ea typeface="Arial"/>
                <a:cs typeface="Arial"/>
                <a:sym typeface="Arial"/>
              </a:rPr>
              <a:t>• • • </a:t>
            </a:r>
            <a:endParaRPr/>
          </a:p>
        </p:txBody>
      </p:sp>
      <p:sp>
        <p:nvSpPr>
          <p:cNvPr id="59" name="Google Shape;59;p5"/>
          <p:cNvSpPr txBox="1"/>
          <p:nvPr/>
        </p:nvSpPr>
        <p:spPr>
          <a:xfrm>
            <a:off x="1372238" y="5015474"/>
            <a:ext cx="1528200" cy="656700"/>
          </a:xfrm>
          <a:prstGeom prst="rect">
            <a:avLst/>
          </a:prstGeom>
          <a:noFill/>
          <a:ln>
            <a:noFill/>
          </a:ln>
        </p:spPr>
        <p:txBody>
          <a:bodyPr anchorCtr="0" anchor="t" bIns="0" lIns="0" spcFirstLastPara="1" rIns="0" wrap="square" tIns="0">
            <a:spAutoFit/>
          </a:bodyPr>
          <a:lstStyle/>
          <a:p>
            <a:pPr indent="0" lvl="0" marL="0" marR="0" rtl="0" algn="l">
              <a:lnSpc>
                <a:spcPct val="143166"/>
              </a:lnSpc>
              <a:spcBef>
                <a:spcPts val="0"/>
              </a:spcBef>
              <a:spcAft>
                <a:spcPts val="0"/>
              </a:spcAft>
              <a:buNone/>
            </a:pPr>
            <a:r>
              <a:rPr b="0" i="0" lang="en-US" sz="1200" u="none" cap="none" strike="noStrike">
                <a:solidFill>
                  <a:srgbClr val="000000"/>
                </a:solidFill>
                <a:latin typeface="Arial"/>
                <a:ea typeface="Arial"/>
                <a:cs typeface="Arial"/>
                <a:sym typeface="Arial"/>
              </a:rPr>
              <a:t>Candidate sourcing Application screening Interview scheduling </a:t>
            </a:r>
            <a:endParaRPr/>
          </a:p>
        </p:txBody>
      </p:sp>
      <p:sp>
        <p:nvSpPr>
          <p:cNvPr id="60" name="Google Shape;60;p5"/>
          <p:cNvSpPr txBox="1"/>
          <p:nvPr/>
        </p:nvSpPr>
        <p:spPr>
          <a:xfrm>
            <a:off x="1143638" y="5678853"/>
            <a:ext cx="16287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Workforce analytics </a:t>
            </a:r>
            <a:endParaRPr/>
          </a:p>
        </p:txBody>
      </p:sp>
      <p:sp>
        <p:nvSpPr>
          <p:cNvPr id="61" name="Google Shape;61;p5"/>
          <p:cNvSpPr txBox="1"/>
          <p:nvPr/>
        </p:nvSpPr>
        <p:spPr>
          <a:xfrm>
            <a:off x="914714" y="5879449"/>
            <a:ext cx="6025500" cy="12795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Human review should remain central to final selection decisions to minimise algorithmic bias.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This approach aligns with strategic HRM principles balancing efficiency and fairness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(Armstrong and Taylor, 2023).</a:t>
            </a:r>
            <a:endParaRPr b="0" i="0" sz="1200" u="none" cap="none" strike="noStrike">
              <a:solidFill>
                <a:srgbClr val="000000"/>
              </a:solidFill>
              <a:latin typeface="Arial"/>
              <a:ea typeface="Arial"/>
              <a:cs typeface="Arial"/>
              <a:sym typeface="Arial"/>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a:p>
            <a:pPr indent="0" lvl="0" marL="0" marR="0" rtl="0" algn="l">
              <a:lnSpc>
                <a:spcPct val="49964"/>
              </a:lnSpc>
              <a:spcBef>
                <a:spcPts val="0"/>
              </a:spcBef>
              <a:spcAft>
                <a:spcPts val="0"/>
              </a:spcAft>
              <a:buNone/>
            </a:pPr>
            <a:r>
              <a:rPr b="1" i="0" lang="en-US" sz="1399" u="none" cap="none" strike="noStrike">
                <a:solidFill>
                  <a:srgbClr val="000000"/>
                </a:solidFill>
                <a:latin typeface="Arial"/>
                <a:ea typeface="Arial"/>
                <a:cs typeface="Arial"/>
                <a:sym typeface="Arial"/>
              </a:rPr>
              <a:t>Recommendation 2: Strengthen Workforce Planning </a:t>
            </a:r>
            <a:endParaRPr/>
          </a:p>
        </p:txBody>
      </p:sp>
      <p:sp>
        <p:nvSpPr>
          <p:cNvPr id="62" name="Google Shape;62;p5"/>
          <p:cNvSpPr txBox="1"/>
          <p:nvPr/>
        </p:nvSpPr>
        <p:spPr>
          <a:xfrm>
            <a:off x="914714" y="3208468"/>
            <a:ext cx="3735600" cy="2823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1600" u="none" cap="none" strike="noStrike">
                <a:solidFill>
                  <a:srgbClr val="000000"/>
                </a:solidFill>
                <a:latin typeface="Arial"/>
                <a:ea typeface="Arial"/>
                <a:cs typeface="Arial"/>
                <a:sym typeface="Arial"/>
              </a:rPr>
              <a:t>5. Evidence-Based Recommendations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6"/>
          <p:cNvSpPr txBox="1"/>
          <p:nvPr/>
        </p:nvSpPr>
        <p:spPr>
          <a:xfrm>
            <a:off x="914714" y="3132296"/>
            <a:ext cx="5890800" cy="913500"/>
          </a:xfrm>
          <a:prstGeom prst="rect">
            <a:avLst/>
          </a:prstGeom>
          <a:noFill/>
          <a:ln>
            <a:noFill/>
          </a:ln>
        </p:spPr>
        <p:txBody>
          <a:bodyPr anchorCtr="0" anchor="t" bIns="0" lIns="0" spcFirstLastPara="1" rIns="0" wrap="square" tIns="0">
            <a:spAutoFit/>
          </a:bodyPr>
          <a:lstStyle/>
          <a:p>
            <a:pPr indent="0" lvl="0" marL="0" marR="0" rtl="0" algn="l">
              <a:lnSpc>
                <a:spcPct val="206433"/>
              </a:lnSpc>
              <a:spcBef>
                <a:spcPts val="0"/>
              </a:spcBef>
              <a:spcAft>
                <a:spcPts val="0"/>
              </a:spcAft>
              <a:buNone/>
            </a:pPr>
            <a:r>
              <a:rPr b="1" i="0" lang="en-US" sz="1399" u="none" cap="none" strike="noStrike">
                <a:solidFill>
                  <a:srgbClr val="000000"/>
                </a:solidFill>
                <a:latin typeface="Arial"/>
                <a:ea typeface="Arial"/>
                <a:cs typeface="Arial"/>
                <a:sym typeface="Arial"/>
              </a:rPr>
              <a:t>Recommendation 4: Improve Employer Branding </a:t>
            </a:r>
            <a:endParaRPr/>
          </a:p>
          <a:p>
            <a:pPr indent="0" lvl="0" marL="0" marR="0" rtl="0" algn="l">
              <a:lnSpc>
                <a:spcPct val="206250"/>
              </a:lnSpc>
              <a:spcBef>
                <a:spcPts val="0"/>
              </a:spcBef>
              <a:spcAft>
                <a:spcPts val="0"/>
              </a:spcAft>
              <a:buNone/>
            </a:pPr>
            <a:r>
              <a:rPr b="0" i="0" lang="en-US" sz="1200" u="none" cap="none" strike="noStrike">
                <a:solidFill>
                  <a:srgbClr val="000000"/>
                </a:solidFill>
                <a:latin typeface="Arial"/>
                <a:ea typeface="Arial"/>
                <a:cs typeface="Arial"/>
                <a:sym typeface="Arial"/>
              </a:rPr>
              <a:t>Employer brandingcanstrengthenNHSattractivenessincompetitive labour markets. The NHS should emphasise: </a:t>
            </a:r>
            <a:endParaRPr/>
          </a:p>
        </p:txBody>
      </p:sp>
      <p:sp>
        <p:nvSpPr>
          <p:cNvPr id="65" name="Google Shape;65;p6"/>
          <p:cNvSpPr txBox="1"/>
          <p:nvPr/>
        </p:nvSpPr>
        <p:spPr>
          <a:xfrm>
            <a:off x="914714" y="7785192"/>
            <a:ext cx="4752900" cy="513300"/>
          </a:xfrm>
          <a:prstGeom prst="rect">
            <a:avLst/>
          </a:prstGeom>
          <a:noFill/>
          <a:ln>
            <a:noFill/>
          </a:ln>
        </p:spPr>
        <p:txBody>
          <a:bodyPr anchorCtr="0" anchor="t" bIns="0" lIns="0" spcFirstLastPara="1" rIns="0" wrap="square" tIns="0">
            <a:spAutoFit/>
          </a:bodyPr>
          <a:lstStyle/>
          <a:p>
            <a:pPr indent="0" lvl="0" marL="0" marR="0" rtl="0" algn="l">
              <a:lnSpc>
                <a:spcPct val="140028"/>
              </a:lnSpc>
              <a:spcBef>
                <a:spcPts val="0"/>
              </a:spcBef>
              <a:spcAft>
                <a:spcPts val="0"/>
              </a:spcAft>
              <a:buNone/>
            </a:pPr>
            <a:r>
              <a:rPr b="1" i="0" lang="en-US" sz="1399" u="none" cap="none" strike="noStrike">
                <a:solidFill>
                  <a:srgbClr val="000000"/>
                </a:solidFill>
                <a:latin typeface="Arial"/>
                <a:ea typeface="Arial"/>
                <a:cs typeface="Arial"/>
                <a:sym typeface="Arial"/>
              </a:rPr>
              <a:t>Recommendation 6: Strengthen Diversity and Inclusion </a:t>
            </a:r>
            <a:endParaRPr/>
          </a:p>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NHSEnglandshouldcontinue addressinginequalitiesthrough:</a:t>
            </a:r>
            <a:endParaRPr/>
          </a:p>
        </p:txBody>
      </p:sp>
      <p:sp>
        <p:nvSpPr>
          <p:cNvPr id="66" name="Google Shape;66;p6"/>
          <p:cNvSpPr txBox="1"/>
          <p:nvPr/>
        </p:nvSpPr>
        <p:spPr>
          <a:xfrm>
            <a:off x="914714" y="883758"/>
            <a:ext cx="5961600" cy="1043700"/>
          </a:xfrm>
          <a:prstGeom prst="rect">
            <a:avLst/>
          </a:prstGeom>
          <a:noFill/>
          <a:ln>
            <a:noFill/>
          </a:ln>
        </p:spPr>
        <p:txBody>
          <a:bodyPr anchorCtr="0" anchor="t" bIns="0" lIns="0" spcFirstLastPara="1" rIns="0" wrap="square" tIns="0">
            <a:spAutoFit/>
          </a:bodyPr>
          <a:lstStyle/>
          <a:p>
            <a:pPr indent="0" lvl="0" marL="0" marR="0" rtl="0" algn="l">
              <a:lnSpc>
                <a:spcPct val="139742"/>
              </a:lnSpc>
              <a:spcBef>
                <a:spcPts val="0"/>
              </a:spcBef>
              <a:spcAft>
                <a:spcPts val="0"/>
              </a:spcAft>
              <a:buNone/>
            </a:pPr>
            <a:r>
              <a:rPr b="1" i="0" lang="en-US" sz="1399" u="none" cap="none" strike="noStrike">
                <a:solidFill>
                  <a:srgbClr val="000000"/>
                </a:solidFill>
                <a:latin typeface="Arial"/>
                <a:ea typeface="Arial"/>
                <a:cs typeface="Arial"/>
                <a:sym typeface="Arial"/>
              </a:rPr>
              <a:t>Recommendation 3: Standardise Recruitment Processes </a:t>
            </a:r>
            <a:endParaRPr/>
          </a:p>
          <a:p>
            <a:pPr indent="0" lvl="0" marL="0" marR="0" rtl="0" algn="l">
              <a:lnSpc>
                <a:spcPct val="139666"/>
              </a:lnSpc>
              <a:spcBef>
                <a:spcPts val="0"/>
              </a:spcBef>
              <a:spcAft>
                <a:spcPts val="0"/>
              </a:spcAft>
              <a:buNone/>
            </a:pPr>
            <a:r>
              <a:rPr b="0" i="0" lang="en-US" sz="1200" u="none" cap="none" strike="noStrike">
                <a:solidFill>
                  <a:srgbClr val="000000"/>
                </a:solidFill>
                <a:latin typeface="Arial"/>
                <a:ea typeface="Arial"/>
                <a:cs typeface="Arial"/>
                <a:sym typeface="Arial"/>
              </a:rPr>
              <a:t>AmorestandardisedrecruitmentframeworkacrossNHStrustswouldreduce variation and improve efficiency.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Standardisation could include: </a:t>
            </a:r>
            <a:endParaRPr/>
          </a:p>
        </p:txBody>
      </p:sp>
      <p:sp>
        <p:nvSpPr>
          <p:cNvPr id="67" name="Google Shape;67;p6"/>
          <p:cNvSpPr txBox="1"/>
          <p:nvPr/>
        </p:nvSpPr>
        <p:spPr>
          <a:xfrm>
            <a:off x="914714" y="5552532"/>
            <a:ext cx="5204100" cy="729000"/>
          </a:xfrm>
          <a:prstGeom prst="rect">
            <a:avLst/>
          </a:prstGeom>
          <a:noFill/>
          <a:ln>
            <a:noFill/>
          </a:ln>
        </p:spPr>
        <p:txBody>
          <a:bodyPr anchorCtr="0" anchor="t" bIns="0" lIns="0" spcFirstLastPara="1" rIns="0" wrap="square" tIns="0">
            <a:spAutoFit/>
          </a:bodyPr>
          <a:lstStyle/>
          <a:p>
            <a:pPr indent="0" lvl="0" marL="0" marR="0" rtl="0" algn="l">
              <a:lnSpc>
                <a:spcPct val="141744"/>
              </a:lnSpc>
              <a:spcBef>
                <a:spcPts val="0"/>
              </a:spcBef>
              <a:spcAft>
                <a:spcPts val="0"/>
              </a:spcAft>
              <a:buNone/>
            </a:pPr>
            <a:r>
              <a:rPr b="1" i="0" lang="en-US" sz="1399" u="none" cap="none" strike="noStrike">
                <a:solidFill>
                  <a:srgbClr val="000000"/>
                </a:solidFill>
                <a:latin typeface="Arial"/>
                <a:ea typeface="Arial"/>
                <a:cs typeface="Arial"/>
                <a:sym typeface="Arial"/>
              </a:rPr>
              <a:t>Recommendation 5: Transform Onboarding Programmes </a:t>
            </a:r>
            <a:endParaRPr/>
          </a:p>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NHSEngland shoulddevelopanationallyconsistentonboardingframework incorporating: </a:t>
            </a:r>
            <a:endParaRPr/>
          </a:p>
        </p:txBody>
      </p:sp>
      <p:sp>
        <p:nvSpPr>
          <p:cNvPr id="68" name="Google Shape;68;p6"/>
          <p:cNvSpPr txBox="1"/>
          <p:nvPr/>
        </p:nvSpPr>
        <p:spPr>
          <a:xfrm>
            <a:off x="1143638" y="8400717"/>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69" name="Google Shape;69;p6"/>
          <p:cNvSpPr txBox="1"/>
          <p:nvPr/>
        </p:nvSpPr>
        <p:spPr>
          <a:xfrm>
            <a:off x="1372238" y="8410813"/>
            <a:ext cx="16674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Bias awareness training </a:t>
            </a:r>
            <a:endParaRPr/>
          </a:p>
        </p:txBody>
      </p:sp>
      <p:sp>
        <p:nvSpPr>
          <p:cNvPr id="70" name="Google Shape;70;p6"/>
          <p:cNvSpPr txBox="1"/>
          <p:nvPr/>
        </p:nvSpPr>
        <p:spPr>
          <a:xfrm>
            <a:off x="1143638" y="8626202"/>
            <a:ext cx="23766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Inclusive recruitment practices </a:t>
            </a:r>
            <a:endParaRPr/>
          </a:p>
        </p:txBody>
      </p:sp>
      <p:sp>
        <p:nvSpPr>
          <p:cNvPr id="71" name="Google Shape;71;p6"/>
          <p:cNvSpPr txBox="1"/>
          <p:nvPr/>
        </p:nvSpPr>
        <p:spPr>
          <a:xfrm>
            <a:off x="1143638" y="8835752"/>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72" name="Google Shape;72;p6"/>
          <p:cNvSpPr txBox="1"/>
          <p:nvPr/>
        </p:nvSpPr>
        <p:spPr>
          <a:xfrm>
            <a:off x="1372238" y="8845858"/>
            <a:ext cx="17121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Diverse interview panels </a:t>
            </a:r>
            <a:endParaRPr/>
          </a:p>
        </p:txBody>
      </p:sp>
      <p:sp>
        <p:nvSpPr>
          <p:cNvPr id="73" name="Google Shape;73;p6"/>
          <p:cNvSpPr txBox="1"/>
          <p:nvPr/>
        </p:nvSpPr>
        <p:spPr>
          <a:xfrm>
            <a:off x="1143638" y="6390303"/>
            <a:ext cx="19782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Digital learning platforms </a:t>
            </a:r>
            <a:endParaRPr/>
          </a:p>
        </p:txBody>
      </p:sp>
      <p:sp>
        <p:nvSpPr>
          <p:cNvPr id="74" name="Google Shape;74;p6"/>
          <p:cNvSpPr txBox="1"/>
          <p:nvPr/>
        </p:nvSpPr>
        <p:spPr>
          <a:xfrm>
            <a:off x="1143638" y="6599853"/>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75" name="Google Shape;75;p6"/>
          <p:cNvSpPr txBox="1"/>
          <p:nvPr/>
        </p:nvSpPr>
        <p:spPr>
          <a:xfrm>
            <a:off x="1372238" y="6609959"/>
            <a:ext cx="12528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Virtual orientation </a:t>
            </a:r>
            <a:endParaRPr/>
          </a:p>
        </p:txBody>
      </p:sp>
      <p:sp>
        <p:nvSpPr>
          <p:cNvPr id="76" name="Google Shape;76;p6"/>
          <p:cNvSpPr txBox="1"/>
          <p:nvPr/>
        </p:nvSpPr>
        <p:spPr>
          <a:xfrm>
            <a:off x="1143638" y="6825282"/>
            <a:ext cx="19653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Mentorship programmes </a:t>
            </a:r>
            <a:endParaRPr/>
          </a:p>
        </p:txBody>
      </p:sp>
      <p:sp>
        <p:nvSpPr>
          <p:cNvPr id="77" name="Google Shape;77;p6"/>
          <p:cNvSpPr txBox="1"/>
          <p:nvPr/>
        </p:nvSpPr>
        <p:spPr>
          <a:xfrm>
            <a:off x="1143638" y="7034832"/>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78" name="Google Shape;78;p6"/>
          <p:cNvSpPr txBox="1"/>
          <p:nvPr/>
        </p:nvSpPr>
        <p:spPr>
          <a:xfrm>
            <a:off x="1372238" y="7044928"/>
            <a:ext cx="22203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Continuous onboarding support </a:t>
            </a:r>
            <a:endParaRPr/>
          </a:p>
        </p:txBody>
      </p:sp>
      <p:sp>
        <p:nvSpPr>
          <p:cNvPr id="79" name="Google Shape;79;p6"/>
          <p:cNvSpPr txBox="1"/>
          <p:nvPr/>
        </p:nvSpPr>
        <p:spPr>
          <a:xfrm>
            <a:off x="914714" y="7245086"/>
            <a:ext cx="5718900" cy="437400"/>
          </a:xfrm>
          <a:prstGeom prst="rect">
            <a:avLst/>
          </a:prstGeom>
          <a:noFill/>
          <a:ln>
            <a:noFill/>
          </a:ln>
        </p:spPr>
        <p:txBody>
          <a:bodyPr anchorCtr="0" anchor="t" bIns="0" lIns="0" spcFirstLastPara="1" rIns="0" wrap="square" tIns="0">
            <a:spAutoFit/>
          </a:bodyPr>
          <a:lstStyle/>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Research demonstrates structured onboarding significantly improves retention and productivity (Bauer, 2023). </a:t>
            </a:r>
            <a:endParaRPr/>
          </a:p>
        </p:txBody>
      </p:sp>
      <p:sp>
        <p:nvSpPr>
          <p:cNvPr id="80" name="Google Shape;80;p6"/>
          <p:cNvSpPr txBox="1"/>
          <p:nvPr/>
        </p:nvSpPr>
        <p:spPr>
          <a:xfrm>
            <a:off x="1143638" y="2026329"/>
            <a:ext cx="2684400" cy="876300"/>
          </a:xfrm>
          <a:prstGeom prst="rect">
            <a:avLst/>
          </a:prstGeom>
          <a:noFill/>
          <a:ln>
            <a:noFill/>
          </a:ln>
        </p:spPr>
        <p:txBody>
          <a:bodyPr anchorCtr="0" anchor="t" bIns="0" lIns="0" spcFirstLastPara="1" rIns="0" wrap="square" tIns="0">
            <a:spAutoFit/>
          </a:bodyPr>
          <a:lstStyle/>
          <a:p>
            <a:pPr indent="0" lvl="0" marL="0" marR="0" rtl="0" algn="l">
              <a:lnSpc>
                <a:spcPct val="143750"/>
              </a:lnSpc>
              <a:spcBef>
                <a:spcPts val="0"/>
              </a:spcBef>
              <a:spcAft>
                <a:spcPts val="0"/>
              </a:spcAft>
              <a:buNone/>
            </a:pPr>
            <a:r>
              <a:rPr b="0" i="0" lang="en-US" sz="1200" u="none" cap="none" strike="noStrike">
                <a:solidFill>
                  <a:srgbClr val="000000"/>
                </a:solidFill>
                <a:latin typeface="Arial"/>
                <a:ea typeface="Arial"/>
                <a:cs typeface="Arial"/>
                <a:sym typeface="Arial"/>
              </a:rPr>
              <a:t>• Consistent recruitment timelines </a:t>
            </a:r>
            <a:endParaRPr/>
          </a:p>
          <a:p>
            <a:pPr indent="0" lvl="0" marL="0" marR="0" rtl="0" algn="l">
              <a:lnSpc>
                <a:spcPct val="143750"/>
              </a:lnSpc>
              <a:spcBef>
                <a:spcPts val="0"/>
              </a:spcBef>
              <a:spcAft>
                <a:spcPts val="0"/>
              </a:spcAft>
              <a:buNone/>
            </a:pPr>
            <a:r>
              <a:rPr b="0" i="0" lang="en-US" sz="1200" u="none" cap="none" strike="noStrike">
                <a:solidFill>
                  <a:srgbClr val="000000"/>
                </a:solidFill>
                <a:latin typeface="Arial"/>
                <a:ea typeface="Arial"/>
                <a:cs typeface="Arial"/>
                <a:sym typeface="Arial"/>
              </a:rPr>
              <a:t>• Shared digital platforms </a:t>
            </a:r>
            <a:endParaRPr/>
          </a:p>
          <a:p>
            <a:pPr indent="0" lvl="0" marL="0" marR="0" rtl="0" algn="l">
              <a:lnSpc>
                <a:spcPct val="143750"/>
              </a:lnSpc>
              <a:spcBef>
                <a:spcPts val="0"/>
              </a:spcBef>
              <a:spcAft>
                <a:spcPts val="0"/>
              </a:spcAft>
              <a:buNone/>
            </a:pPr>
            <a:r>
              <a:rPr b="0" i="0" lang="en-US" sz="1200" u="none" cap="none" strike="noStrike">
                <a:solidFill>
                  <a:srgbClr val="000000"/>
                </a:solidFill>
                <a:latin typeface="Arial"/>
                <a:ea typeface="Arial"/>
                <a:cs typeface="Arial"/>
                <a:sym typeface="Arial"/>
              </a:rPr>
              <a:t>• Common assessment methods </a:t>
            </a:r>
            <a:endParaRPr/>
          </a:p>
          <a:p>
            <a:pPr indent="0" lvl="0" marL="0" marR="0" rtl="0" algn="l">
              <a:lnSpc>
                <a:spcPct val="143750"/>
              </a:lnSpc>
              <a:spcBef>
                <a:spcPts val="0"/>
              </a:spcBef>
              <a:spcAft>
                <a:spcPts val="0"/>
              </a:spcAft>
              <a:buNone/>
            </a:pPr>
            <a:r>
              <a:rPr b="0" i="0" lang="en-US" sz="1200" u="none" cap="none" strike="noStrike">
                <a:solidFill>
                  <a:srgbClr val="000000"/>
                </a:solidFill>
                <a:latin typeface="Arial"/>
                <a:ea typeface="Arial"/>
                <a:cs typeface="Arial"/>
                <a:sym typeface="Arial"/>
              </a:rPr>
              <a:t>• Best practice recruitment guidance </a:t>
            </a:r>
            <a:endParaRPr/>
          </a:p>
        </p:txBody>
      </p:sp>
      <p:sp>
        <p:nvSpPr>
          <p:cNvPr id="81" name="Google Shape;81;p6"/>
          <p:cNvSpPr txBox="1"/>
          <p:nvPr/>
        </p:nvSpPr>
        <p:spPr>
          <a:xfrm>
            <a:off x="914714" y="2903591"/>
            <a:ext cx="52200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This would enhance candidate experience and organisational effectiveness. </a:t>
            </a:r>
            <a:endParaRPr/>
          </a:p>
        </p:txBody>
      </p:sp>
      <p:sp>
        <p:nvSpPr>
          <p:cNvPr id="82" name="Google Shape;82;p6"/>
          <p:cNvSpPr txBox="1"/>
          <p:nvPr/>
        </p:nvSpPr>
        <p:spPr>
          <a:xfrm>
            <a:off x="1143638" y="4147871"/>
            <a:ext cx="3110400" cy="1038900"/>
          </a:xfrm>
          <a:prstGeom prst="rect">
            <a:avLst/>
          </a:prstGeom>
          <a:noFill/>
          <a:ln>
            <a:noFill/>
          </a:ln>
        </p:spPr>
        <p:txBody>
          <a:bodyPr anchorCtr="0" anchor="t" bIns="0" lIns="0" spcFirstLastPara="1" rIns="0" wrap="square" tIns="0">
            <a:spAutoFit/>
          </a:bodyPr>
          <a:lstStyle/>
          <a:p>
            <a:pPr indent="0" lvl="0" marL="0" marR="0" rtl="0" algn="l">
              <a:lnSpc>
                <a:spcPct val="142750"/>
              </a:lnSpc>
              <a:spcBef>
                <a:spcPts val="0"/>
              </a:spcBef>
              <a:spcAft>
                <a:spcPts val="0"/>
              </a:spcAft>
              <a:buNone/>
            </a:pPr>
            <a:r>
              <a:rPr b="0" i="0" lang="en-US" sz="1200" u="none" cap="none" strike="noStrike">
                <a:solidFill>
                  <a:srgbClr val="000000"/>
                </a:solidFill>
                <a:latin typeface="Arial"/>
                <a:ea typeface="Arial"/>
                <a:cs typeface="Arial"/>
                <a:sym typeface="Arial"/>
              </a:rPr>
              <a:t>• Career development opportunities </a:t>
            </a:r>
            <a:endParaRPr/>
          </a:p>
          <a:p>
            <a:pPr indent="0" lvl="0" marL="0" marR="0" rtl="0" algn="l">
              <a:lnSpc>
                <a:spcPct val="142750"/>
              </a:lnSpc>
              <a:spcBef>
                <a:spcPts val="0"/>
              </a:spcBef>
              <a:spcAft>
                <a:spcPts val="0"/>
              </a:spcAft>
              <a:buNone/>
            </a:pPr>
            <a:r>
              <a:rPr b="0" i="0" lang="en-US" sz="1200" u="none" cap="none" strike="noStrike">
                <a:solidFill>
                  <a:srgbClr val="000000"/>
                </a:solidFill>
                <a:latin typeface="Arial"/>
                <a:ea typeface="Arial"/>
                <a:cs typeface="Arial"/>
                <a:sym typeface="Arial"/>
              </a:rPr>
              <a:t>• Flexible working arrangements </a:t>
            </a:r>
            <a:endParaRPr/>
          </a:p>
          <a:p>
            <a:pPr indent="0" lvl="0" marL="0" marR="0" rtl="0" algn="l">
              <a:lnSpc>
                <a:spcPct val="142750"/>
              </a:lnSpc>
              <a:spcBef>
                <a:spcPts val="0"/>
              </a:spcBef>
              <a:spcAft>
                <a:spcPts val="0"/>
              </a:spcAft>
              <a:buNone/>
            </a:pPr>
            <a:r>
              <a:rPr b="0" i="0" lang="en-US" sz="1200" u="none" cap="none" strike="noStrike">
                <a:solidFill>
                  <a:srgbClr val="000000"/>
                </a:solidFill>
                <a:latin typeface="Arial"/>
                <a:ea typeface="Arial"/>
                <a:cs typeface="Arial"/>
                <a:sym typeface="Arial"/>
              </a:rPr>
              <a:t>• Employee wellbeing initiatives </a:t>
            </a:r>
            <a:endParaRPr/>
          </a:p>
          <a:p>
            <a:pPr indent="0" lvl="0" marL="0" marR="0" rtl="0" algn="l">
              <a:lnSpc>
                <a:spcPct val="142750"/>
              </a:lnSpc>
              <a:spcBef>
                <a:spcPts val="0"/>
              </a:spcBef>
              <a:spcAft>
                <a:spcPts val="0"/>
              </a:spcAft>
              <a:buNone/>
            </a:pPr>
            <a:r>
              <a:rPr b="0" i="0" lang="en-US" sz="1200" u="none" cap="none" strike="noStrike">
                <a:solidFill>
                  <a:srgbClr val="000000"/>
                </a:solidFill>
                <a:latin typeface="Arial"/>
                <a:ea typeface="Arial"/>
                <a:cs typeface="Arial"/>
                <a:sym typeface="Arial"/>
              </a:rPr>
              <a:t>• Organisational purpose and social impact </a:t>
            </a:r>
            <a:endParaRPr/>
          </a:p>
        </p:txBody>
      </p:sp>
      <p:sp>
        <p:nvSpPr>
          <p:cNvPr id="83" name="Google Shape;83;p6"/>
          <p:cNvSpPr txBox="1"/>
          <p:nvPr/>
        </p:nvSpPr>
        <p:spPr>
          <a:xfrm>
            <a:off x="914725" y="5012048"/>
            <a:ext cx="5673900" cy="519600"/>
          </a:xfrm>
          <a:prstGeom prst="rect">
            <a:avLst/>
          </a:prstGeom>
          <a:noFill/>
          <a:ln>
            <a:noFill/>
          </a:ln>
        </p:spPr>
        <p:txBody>
          <a:bodyPr anchorCtr="0" anchor="t" bIns="0" lIns="0" spcFirstLastPara="1" rIns="0" wrap="square" tIns="0">
            <a:spAutoFit/>
          </a:bodyPr>
          <a:lstStyle/>
          <a:p>
            <a:pPr indent="0" lvl="0" marL="0" marR="0" rtl="0" algn="l">
              <a:lnSpc>
                <a:spcPct val="141666"/>
              </a:lnSpc>
              <a:spcBef>
                <a:spcPts val="0"/>
              </a:spcBef>
              <a:spcAft>
                <a:spcPts val="0"/>
              </a:spcAft>
              <a:buNone/>
            </a:pPr>
            <a:r>
              <a:rPr b="0" i="0" lang="en-US" sz="1200" u="none" cap="none" strike="noStrike">
                <a:solidFill>
                  <a:srgbClr val="000000"/>
                </a:solidFill>
                <a:latin typeface="Arial"/>
                <a:ea typeface="Arial"/>
                <a:cs typeface="Arial"/>
                <a:sym typeface="Arial"/>
              </a:rPr>
              <a:t>According to employer branding theory, strong organisational reputation improves recruitment outcomes and employee retention (Backhaus and Tikoo, 2004).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7"/>
          <p:cNvSpPr txBox="1"/>
          <p:nvPr/>
        </p:nvSpPr>
        <p:spPr>
          <a:xfrm>
            <a:off x="1143638" y="879900"/>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86" name="Google Shape;86;p7"/>
          <p:cNvSpPr txBox="1"/>
          <p:nvPr/>
        </p:nvSpPr>
        <p:spPr>
          <a:xfrm>
            <a:off x="1372238" y="890006"/>
            <a:ext cx="16413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Regular diversity audits </a:t>
            </a:r>
            <a:endParaRPr/>
          </a:p>
        </p:txBody>
      </p:sp>
      <p:sp>
        <p:nvSpPr>
          <p:cNvPr id="87" name="Google Shape;87;p7"/>
          <p:cNvSpPr txBox="1"/>
          <p:nvPr/>
        </p:nvSpPr>
        <p:spPr>
          <a:xfrm>
            <a:off x="914714" y="1102728"/>
            <a:ext cx="52170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These initiatives support fairness while improving workforce representation. </a:t>
            </a:r>
            <a:endParaRPr/>
          </a:p>
        </p:txBody>
      </p:sp>
      <p:sp>
        <p:nvSpPr>
          <p:cNvPr id="88" name="Google Shape;88;p7"/>
          <p:cNvSpPr txBox="1"/>
          <p:nvPr/>
        </p:nvSpPr>
        <p:spPr>
          <a:xfrm>
            <a:off x="914714" y="2198360"/>
            <a:ext cx="5877300" cy="1571400"/>
          </a:xfrm>
          <a:prstGeom prst="rect">
            <a:avLst/>
          </a:prstGeom>
          <a:noFill/>
          <a:ln>
            <a:noFill/>
          </a:ln>
        </p:spPr>
        <p:txBody>
          <a:bodyPr anchorCtr="0" anchor="t" bIns="0" lIns="0" spcFirstLastPara="1" rIns="0" wrap="square" tIns="0">
            <a:spAutoFit/>
          </a:bodyPr>
          <a:lstStyle/>
          <a:p>
            <a:pPr indent="0" lvl="0" marL="0" marR="0" rtl="0" algn="l">
              <a:lnSpc>
                <a:spcPct val="140833"/>
              </a:lnSpc>
              <a:spcBef>
                <a:spcPts val="0"/>
              </a:spcBef>
              <a:spcAft>
                <a:spcPts val="0"/>
              </a:spcAft>
              <a:buNone/>
            </a:pPr>
            <a:r>
              <a:rPr b="0" i="0" lang="en-US" sz="1200" u="none" cap="none" strike="noStrike">
                <a:solidFill>
                  <a:srgbClr val="000000"/>
                </a:solidFill>
                <a:latin typeface="Arial"/>
                <a:ea typeface="Arial"/>
                <a:cs typeface="Arial"/>
                <a:sym typeface="Arial"/>
              </a:rPr>
              <a:t>The next decade will significantly reshape recruitment, selection, and orientation practices. </a:t>
            </a:r>
            <a:endParaRPr/>
          </a:p>
          <a:p>
            <a:pPr indent="0" lvl="0" marL="0" marR="0" rtl="0" algn="l">
              <a:lnSpc>
                <a:spcPct val="140957"/>
              </a:lnSpc>
              <a:spcBef>
                <a:spcPts val="0"/>
              </a:spcBef>
              <a:spcAft>
                <a:spcPts val="0"/>
              </a:spcAft>
              <a:buNone/>
            </a:pPr>
            <a:r>
              <a:rPr b="1" i="0" lang="en-US" sz="1399" u="none" cap="none" strike="noStrike">
                <a:solidFill>
                  <a:srgbClr val="000000"/>
                </a:solidFill>
                <a:latin typeface="Arial"/>
                <a:ea typeface="Arial"/>
                <a:cs typeface="Arial"/>
                <a:sym typeface="Arial"/>
              </a:rPr>
              <a:t>AI-Powered Talent Acquisition </a:t>
            </a:r>
            <a:endParaRPr/>
          </a:p>
          <a:p>
            <a:pPr indent="0" lvl="0" marL="0" marR="0" rtl="0" algn="l">
              <a:lnSpc>
                <a:spcPct val="140833"/>
              </a:lnSpc>
              <a:spcBef>
                <a:spcPts val="0"/>
              </a:spcBef>
              <a:spcAft>
                <a:spcPts val="0"/>
              </a:spcAft>
              <a:buNone/>
            </a:pPr>
            <a:r>
              <a:rPr b="0" i="0" lang="en-US" sz="1200" u="none" cap="none" strike="noStrike">
                <a:solidFill>
                  <a:srgbClr val="000000"/>
                </a:solidFill>
                <a:latin typeface="Arial"/>
                <a:ea typeface="Arial"/>
                <a:cs typeface="Arial"/>
                <a:sym typeface="Arial"/>
              </a:rPr>
              <a:t>AI will increasingly automate recruitment administration, enabling HR professionals to focus on strategic workforce management.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Future applications may include: </a:t>
            </a:r>
            <a:endParaRPr/>
          </a:p>
        </p:txBody>
      </p:sp>
      <p:sp>
        <p:nvSpPr>
          <p:cNvPr id="89" name="Google Shape;89;p7"/>
          <p:cNvSpPr txBox="1"/>
          <p:nvPr/>
        </p:nvSpPr>
        <p:spPr>
          <a:xfrm>
            <a:off x="1143638" y="3871646"/>
            <a:ext cx="2742300" cy="876300"/>
          </a:xfrm>
          <a:prstGeom prst="rect">
            <a:avLst/>
          </a:prstGeom>
          <a:noFill/>
          <a:ln>
            <a:noFill/>
          </a:ln>
        </p:spPr>
        <p:txBody>
          <a:bodyPr anchorCtr="0" anchor="t" bIns="0" lIns="0" spcFirstLastPara="1" rIns="0" wrap="square" tIns="0">
            <a:spAutoFit/>
          </a:bodyPr>
          <a:lstStyle/>
          <a:p>
            <a:pPr indent="0" lvl="0" marL="0" marR="0" rtl="0" algn="l">
              <a:lnSpc>
                <a:spcPct val="142666"/>
              </a:lnSpc>
              <a:spcBef>
                <a:spcPts val="0"/>
              </a:spcBef>
              <a:spcAft>
                <a:spcPts val="0"/>
              </a:spcAft>
              <a:buNone/>
            </a:pPr>
            <a:r>
              <a:rPr b="0" i="0" lang="en-US" sz="1200" u="none" cap="none" strike="noStrike">
                <a:solidFill>
                  <a:srgbClr val="000000"/>
                </a:solidFill>
                <a:latin typeface="Arial"/>
                <a:ea typeface="Arial"/>
                <a:cs typeface="Arial"/>
                <a:sym typeface="Arial"/>
              </a:rPr>
              <a:t>• Predictive hiring models </a:t>
            </a:r>
            <a:endParaRPr/>
          </a:p>
          <a:p>
            <a:pPr indent="0" lvl="0" marL="0" marR="0" rtl="0" algn="l">
              <a:lnSpc>
                <a:spcPct val="142666"/>
              </a:lnSpc>
              <a:spcBef>
                <a:spcPts val="0"/>
              </a:spcBef>
              <a:spcAft>
                <a:spcPts val="0"/>
              </a:spcAft>
              <a:buNone/>
            </a:pPr>
            <a:r>
              <a:rPr b="0" i="0" lang="en-US" sz="1200" u="none" cap="none" strike="noStrike">
                <a:solidFill>
                  <a:srgbClr val="000000"/>
                </a:solidFill>
                <a:latin typeface="Arial"/>
                <a:ea typeface="Arial"/>
                <a:cs typeface="Arial"/>
                <a:sym typeface="Arial"/>
              </a:rPr>
              <a:t>• Skills-based candidate matching </a:t>
            </a:r>
            <a:endParaRPr/>
          </a:p>
          <a:p>
            <a:pPr indent="0" lvl="0" marL="0" marR="0" rtl="0" algn="l">
              <a:lnSpc>
                <a:spcPct val="142666"/>
              </a:lnSpc>
              <a:spcBef>
                <a:spcPts val="0"/>
              </a:spcBef>
              <a:spcAft>
                <a:spcPts val="0"/>
              </a:spcAft>
              <a:buNone/>
            </a:pPr>
            <a:r>
              <a:rPr b="0" i="0" lang="en-US" sz="1200" u="none" cap="none" strike="noStrike">
                <a:solidFill>
                  <a:srgbClr val="000000"/>
                </a:solidFill>
                <a:latin typeface="Arial"/>
                <a:ea typeface="Arial"/>
                <a:cs typeface="Arial"/>
                <a:sym typeface="Arial"/>
              </a:rPr>
              <a:t>• Automated interview analysis </a:t>
            </a:r>
            <a:endParaRPr/>
          </a:p>
          <a:p>
            <a:pPr indent="0" lvl="0" marL="0" marR="0" rtl="0" algn="l">
              <a:lnSpc>
                <a:spcPct val="142666"/>
              </a:lnSpc>
              <a:spcBef>
                <a:spcPts val="0"/>
              </a:spcBef>
              <a:spcAft>
                <a:spcPts val="0"/>
              </a:spcAft>
              <a:buNone/>
            </a:pPr>
            <a:r>
              <a:rPr b="0" i="0" lang="en-US" sz="1200" u="none" cap="none" strike="noStrike">
                <a:solidFill>
                  <a:srgbClr val="000000"/>
                </a:solidFill>
                <a:latin typeface="Arial"/>
                <a:ea typeface="Arial"/>
                <a:cs typeface="Arial"/>
                <a:sym typeface="Arial"/>
              </a:rPr>
              <a:t>• Real-time labour market intelligence </a:t>
            </a:r>
            <a:endParaRPr/>
          </a:p>
        </p:txBody>
      </p:sp>
      <p:sp>
        <p:nvSpPr>
          <p:cNvPr id="90" name="Google Shape;90;p7"/>
          <p:cNvSpPr txBox="1"/>
          <p:nvPr/>
        </p:nvSpPr>
        <p:spPr>
          <a:xfrm>
            <a:off x="914714" y="4669393"/>
            <a:ext cx="5994300" cy="3730800"/>
          </a:xfrm>
          <a:prstGeom prst="rect">
            <a:avLst/>
          </a:prstGeom>
          <a:noFill/>
          <a:ln>
            <a:noFill/>
          </a:ln>
        </p:spPr>
        <p:txBody>
          <a:bodyPr anchorCtr="0" anchor="t" bIns="0" lIns="0" spcFirstLastPara="1" rIns="0" wrap="square" tIns="0">
            <a:spAutoFit/>
          </a:bodyPr>
          <a:lstStyle/>
          <a:p>
            <a:pPr indent="0" lvl="0" marL="0" marR="0" rtl="0" algn="l">
              <a:lnSpc>
                <a:spcPct val="208250"/>
              </a:lnSpc>
              <a:spcBef>
                <a:spcPts val="0"/>
              </a:spcBef>
              <a:spcAft>
                <a:spcPts val="0"/>
              </a:spcAft>
              <a:buNone/>
            </a:pPr>
            <a:r>
              <a:rPr b="0" i="0" lang="en-US" sz="1200" u="none" cap="none" strike="noStrike">
                <a:solidFill>
                  <a:srgbClr val="000000"/>
                </a:solidFill>
                <a:latin typeface="Arial"/>
                <a:ea typeface="Arial"/>
                <a:cs typeface="Arial"/>
                <a:sym typeface="Arial"/>
              </a:rPr>
              <a:t>However, ethical governance will remain essential. </a:t>
            </a:r>
            <a:endParaRPr/>
          </a:p>
          <a:p>
            <a:pPr indent="0" lvl="0" marL="0" marR="0" rtl="0" algn="l">
              <a:lnSpc>
                <a:spcPct val="208434"/>
              </a:lnSpc>
              <a:spcBef>
                <a:spcPts val="0"/>
              </a:spcBef>
              <a:spcAft>
                <a:spcPts val="0"/>
              </a:spcAft>
              <a:buNone/>
            </a:pPr>
            <a:r>
              <a:rPr b="1" i="0" lang="en-US" sz="1399" u="none" cap="none" strike="noStrike">
                <a:solidFill>
                  <a:srgbClr val="000000"/>
                </a:solidFill>
                <a:latin typeface="Arial"/>
                <a:ea typeface="Arial"/>
                <a:cs typeface="Arial"/>
                <a:sym typeface="Arial"/>
              </a:rPr>
              <a:t>Skills-Based Recruitment </a:t>
            </a:r>
            <a:endParaRPr/>
          </a:p>
          <a:p>
            <a:pPr indent="0" lvl="0" marL="0" marR="0" rtl="0" algn="l">
              <a:lnSpc>
                <a:spcPct val="208250"/>
              </a:lnSpc>
              <a:spcBef>
                <a:spcPts val="0"/>
              </a:spcBef>
              <a:spcAft>
                <a:spcPts val="0"/>
              </a:spcAft>
              <a:buNone/>
            </a:pPr>
            <a:r>
              <a:rPr b="0" i="0" lang="en-US" sz="1200" u="none" cap="none" strike="noStrike">
                <a:solidFill>
                  <a:srgbClr val="000000"/>
                </a:solidFill>
                <a:latin typeface="Arial"/>
                <a:ea typeface="Arial"/>
                <a:cs typeface="Arial"/>
                <a:sym typeface="Arial"/>
              </a:rPr>
              <a:t>Traditional qualification-based recruitment is likely to evolve toward skills-based hiring. Organisations increasingly recognise that competencies, adaptability, and learning </a:t>
            </a:r>
            <a:endParaRPr/>
          </a:p>
          <a:p>
            <a:pPr indent="0" lvl="0" marL="0" marR="0" rtl="0" algn="l">
              <a:lnSpc>
                <a:spcPct val="70750"/>
              </a:lnSpc>
              <a:spcBef>
                <a:spcPts val="0"/>
              </a:spcBef>
              <a:spcAft>
                <a:spcPts val="0"/>
              </a:spcAft>
              <a:buNone/>
            </a:pPr>
            <a:r>
              <a:rPr b="0" i="0" lang="en-US" sz="1200" u="none" cap="none" strike="noStrike">
                <a:solidFill>
                  <a:srgbClr val="000000"/>
                </a:solidFill>
                <a:latin typeface="Arial"/>
                <a:ea typeface="Arial"/>
                <a:cs typeface="Arial"/>
                <a:sym typeface="Arial"/>
              </a:rPr>
              <a:t>agility may be more valuable than formal qualifications alone (World Economic Forum, </a:t>
            </a:r>
            <a:endParaRPr/>
          </a:p>
          <a:p>
            <a:pPr indent="0" lvl="0" marL="0" marR="0" rtl="0" algn="l">
              <a:lnSpc>
                <a:spcPct val="209333"/>
              </a:lnSpc>
              <a:spcBef>
                <a:spcPts val="0"/>
              </a:spcBef>
              <a:spcAft>
                <a:spcPts val="0"/>
              </a:spcAft>
              <a:buNone/>
            </a:pPr>
            <a:r>
              <a:rPr b="0" i="0" lang="en-US" sz="1200" u="none" cap="none" strike="noStrike">
                <a:solidFill>
                  <a:srgbClr val="000000"/>
                </a:solidFill>
                <a:latin typeface="Arial"/>
                <a:ea typeface="Arial"/>
                <a:cs typeface="Arial"/>
                <a:sym typeface="Arial"/>
              </a:rPr>
              <a:t>2025). </a:t>
            </a:r>
            <a:endParaRPr/>
          </a:p>
          <a:p>
            <a:pPr indent="0" lvl="0" marL="0" marR="0" rtl="0" algn="l">
              <a:lnSpc>
                <a:spcPct val="209506"/>
              </a:lnSpc>
              <a:spcBef>
                <a:spcPts val="0"/>
              </a:spcBef>
              <a:spcAft>
                <a:spcPts val="0"/>
              </a:spcAft>
              <a:buNone/>
            </a:pPr>
            <a:r>
              <a:rPr b="1" i="0" lang="en-US" sz="1399" u="none" cap="none" strike="noStrike">
                <a:solidFill>
                  <a:srgbClr val="000000"/>
                </a:solidFill>
                <a:latin typeface="Arial"/>
                <a:ea typeface="Arial"/>
                <a:cs typeface="Arial"/>
                <a:sym typeface="Arial"/>
              </a:rPr>
              <a:t>Digital Employees and Human-AI Collaboration </a:t>
            </a:r>
            <a:endParaRPr/>
          </a:p>
          <a:p>
            <a:pPr indent="0" lvl="0" marL="0" marR="0" rtl="0" algn="l">
              <a:lnSpc>
                <a:spcPct val="209333"/>
              </a:lnSpc>
              <a:spcBef>
                <a:spcPts val="0"/>
              </a:spcBef>
              <a:spcAft>
                <a:spcPts val="0"/>
              </a:spcAft>
              <a:buNone/>
            </a:pPr>
            <a:r>
              <a:rPr b="0" i="0" lang="en-US" sz="1200" u="none" cap="none" strike="noStrike">
                <a:solidFill>
                  <a:srgbClr val="000000"/>
                </a:solidFill>
                <a:latin typeface="Arial"/>
                <a:ea typeface="Arial"/>
                <a:cs typeface="Arial"/>
                <a:sym typeface="Arial"/>
              </a:rPr>
              <a:t>Healthcare professionals will increasingly work alongside AI-enabled systems. </a:t>
            </a:r>
            <a:endParaRPr/>
          </a:p>
          <a:p>
            <a:pPr indent="0" lvl="0" marL="0" marR="0" rtl="0" algn="l">
              <a:lnSpc>
                <a:spcPct val="209333"/>
              </a:lnSpc>
              <a:spcBef>
                <a:spcPts val="0"/>
              </a:spcBef>
              <a:spcAft>
                <a:spcPts val="0"/>
              </a:spcAft>
              <a:buNone/>
            </a:pPr>
            <a:r>
              <a:rPr b="0" i="0" lang="en-US" sz="1200" u="none" cap="none" strike="noStrike">
                <a:solidFill>
                  <a:srgbClr val="000000"/>
                </a:solidFill>
                <a:latin typeface="Arial"/>
                <a:ea typeface="Arial"/>
                <a:cs typeface="Arial"/>
                <a:sym typeface="Arial"/>
              </a:rPr>
              <a:t>Future recruitment processes must assess candidates' digital literacy, adaptability, and </a:t>
            </a:r>
            <a:endParaRPr/>
          </a:p>
          <a:p>
            <a:pPr indent="0" lvl="0" marL="0" marR="0" rtl="0" algn="l">
              <a:lnSpc>
                <a:spcPct val="71000"/>
              </a:lnSpc>
              <a:spcBef>
                <a:spcPts val="0"/>
              </a:spcBef>
              <a:spcAft>
                <a:spcPts val="0"/>
              </a:spcAft>
              <a:buNone/>
            </a:pPr>
            <a:r>
              <a:rPr b="0" i="0" lang="en-US" sz="1200" u="none" cap="none" strike="noStrike">
                <a:solidFill>
                  <a:srgbClr val="000000"/>
                </a:solidFill>
                <a:latin typeface="Arial"/>
                <a:ea typeface="Arial"/>
                <a:cs typeface="Arial"/>
                <a:sym typeface="Arial"/>
              </a:rPr>
              <a:t>ability to collaborate with technology. </a:t>
            </a:r>
            <a:endParaRPr/>
          </a:p>
          <a:p>
            <a:pPr indent="0" lvl="0" marL="0" marR="0" rtl="0" algn="l">
              <a:lnSpc>
                <a:spcPct val="208434"/>
              </a:lnSpc>
              <a:spcBef>
                <a:spcPts val="0"/>
              </a:spcBef>
              <a:spcAft>
                <a:spcPts val="0"/>
              </a:spcAft>
              <a:buNone/>
            </a:pPr>
            <a:r>
              <a:rPr b="1" i="0" lang="en-US" sz="1399" u="none" cap="none" strike="noStrike">
                <a:solidFill>
                  <a:srgbClr val="000000"/>
                </a:solidFill>
                <a:latin typeface="Arial"/>
                <a:ea typeface="Arial"/>
                <a:cs typeface="Arial"/>
                <a:sym typeface="Arial"/>
              </a:rPr>
              <a:t>Virtual and Immersive Onboarding </a:t>
            </a:r>
            <a:endParaRPr/>
          </a:p>
          <a:p>
            <a:pPr indent="0" lvl="0" marL="0" marR="0" rtl="0" algn="l">
              <a:lnSpc>
                <a:spcPct val="208250"/>
              </a:lnSpc>
              <a:spcBef>
                <a:spcPts val="0"/>
              </a:spcBef>
              <a:spcAft>
                <a:spcPts val="0"/>
              </a:spcAft>
              <a:buNone/>
            </a:pPr>
            <a:r>
              <a:rPr b="0" i="0" lang="en-US" sz="1200" u="none" cap="none" strike="noStrike">
                <a:solidFill>
                  <a:srgbClr val="000000"/>
                </a:solidFill>
                <a:latin typeface="Arial"/>
                <a:ea typeface="Arial"/>
                <a:cs typeface="Arial"/>
                <a:sym typeface="Arial"/>
              </a:rPr>
              <a:t>Virtual reality and augmented reality technologies may transform employee orientation. Potential applications include: </a:t>
            </a:r>
            <a:endParaRPr/>
          </a:p>
        </p:txBody>
      </p:sp>
      <p:sp>
        <p:nvSpPr>
          <p:cNvPr id="91" name="Google Shape;91;p7"/>
          <p:cNvSpPr txBox="1"/>
          <p:nvPr/>
        </p:nvSpPr>
        <p:spPr>
          <a:xfrm>
            <a:off x="1143638" y="8499272"/>
            <a:ext cx="114600" cy="2220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p:txBody>
      </p:sp>
      <p:sp>
        <p:nvSpPr>
          <p:cNvPr id="92" name="Google Shape;92;p7"/>
          <p:cNvSpPr txBox="1"/>
          <p:nvPr/>
        </p:nvSpPr>
        <p:spPr>
          <a:xfrm>
            <a:off x="1372238" y="8509368"/>
            <a:ext cx="16185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Virtual workplace tours </a:t>
            </a:r>
            <a:endParaRPr/>
          </a:p>
        </p:txBody>
      </p:sp>
      <p:sp>
        <p:nvSpPr>
          <p:cNvPr id="93" name="Google Shape;93;p7"/>
          <p:cNvSpPr txBox="1"/>
          <p:nvPr/>
        </p:nvSpPr>
        <p:spPr>
          <a:xfrm>
            <a:off x="1143638" y="8727805"/>
            <a:ext cx="15888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Clinical simulations </a:t>
            </a:r>
            <a:endParaRPr/>
          </a:p>
        </p:txBody>
      </p:sp>
      <p:sp>
        <p:nvSpPr>
          <p:cNvPr id="94" name="Google Shape;94;p7"/>
          <p:cNvSpPr txBox="1"/>
          <p:nvPr/>
        </p:nvSpPr>
        <p:spPr>
          <a:xfrm>
            <a:off x="914714" y="1852489"/>
            <a:ext cx="2987400" cy="2823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1600" u="none" cap="none" strike="noStrike">
                <a:solidFill>
                  <a:srgbClr val="000000"/>
                </a:solidFill>
                <a:latin typeface="Arial"/>
                <a:ea typeface="Arial"/>
                <a:cs typeface="Arial"/>
                <a:sym typeface="Arial"/>
              </a:rPr>
              <a:t>6. Future of Work Implications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8"/>
          <p:cNvSpPr txBox="1"/>
          <p:nvPr/>
        </p:nvSpPr>
        <p:spPr>
          <a:xfrm>
            <a:off x="914714" y="3294116"/>
            <a:ext cx="3418800" cy="2118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Future workforce technologies must comply with: </a:t>
            </a:r>
            <a:endParaRPr/>
          </a:p>
        </p:txBody>
      </p:sp>
      <p:sp>
        <p:nvSpPr>
          <p:cNvPr id="97" name="Google Shape;97;p8"/>
          <p:cNvSpPr txBox="1"/>
          <p:nvPr/>
        </p:nvSpPr>
        <p:spPr>
          <a:xfrm>
            <a:off x="1143638" y="3598593"/>
            <a:ext cx="114600" cy="666300"/>
          </a:xfrm>
          <a:prstGeom prst="rect">
            <a:avLst/>
          </a:prstGeom>
          <a:noFill/>
          <a:ln>
            <a:noFill/>
          </a:ln>
        </p:spPr>
        <p:txBody>
          <a:bodyPr anchorCtr="0" anchor="t" bIns="0" lIns="0" spcFirstLastPara="1" rIns="0" wrap="square" tIns="0">
            <a:spAutoFit/>
          </a:bodyPr>
          <a:lstStyle/>
          <a:p>
            <a:pPr indent="0" lvl="0" marL="0" marR="0" rtl="0" algn="just">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 • • </a:t>
            </a:r>
            <a:endParaRPr/>
          </a:p>
        </p:txBody>
      </p:sp>
      <p:sp>
        <p:nvSpPr>
          <p:cNvPr id="98" name="Google Shape;98;p8"/>
          <p:cNvSpPr txBox="1"/>
          <p:nvPr/>
        </p:nvSpPr>
        <p:spPr>
          <a:xfrm>
            <a:off x="1372238" y="3608689"/>
            <a:ext cx="1900500" cy="656400"/>
          </a:xfrm>
          <a:prstGeom prst="rect">
            <a:avLst/>
          </a:prstGeom>
          <a:noFill/>
          <a:ln>
            <a:noFill/>
          </a:ln>
        </p:spPr>
        <p:txBody>
          <a:bodyPr anchorCtr="0" anchor="t" bIns="0" lIns="0" spcFirstLastPara="1" rIns="0" wrap="square" tIns="0">
            <a:spAutoFit/>
          </a:bodyPr>
          <a:lstStyle/>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Equality legislation </a:t>
            </a:r>
            <a:endParaRPr/>
          </a:p>
          <a:p>
            <a:pPr indent="0" lvl="0" marL="0" marR="0" rtl="0" algn="l">
              <a:lnSpc>
                <a:spcPct val="143083"/>
              </a:lnSpc>
              <a:spcBef>
                <a:spcPts val="0"/>
              </a:spcBef>
              <a:spcAft>
                <a:spcPts val="0"/>
              </a:spcAft>
              <a:buNone/>
            </a:pPr>
            <a:r>
              <a:rPr b="0" i="0" lang="en-US" sz="1200" u="none" cap="none" strike="noStrike">
                <a:solidFill>
                  <a:srgbClr val="000000"/>
                </a:solidFill>
                <a:latin typeface="Arial"/>
                <a:ea typeface="Arial"/>
                <a:cs typeface="Arial"/>
                <a:sym typeface="Arial"/>
              </a:rPr>
              <a:t>Data protection regulations Ethical AI principles </a:t>
            </a:r>
            <a:endParaRPr/>
          </a:p>
        </p:txBody>
      </p:sp>
      <p:sp>
        <p:nvSpPr>
          <p:cNvPr id="99" name="Google Shape;99;p8"/>
          <p:cNvSpPr txBox="1"/>
          <p:nvPr/>
        </p:nvSpPr>
        <p:spPr>
          <a:xfrm>
            <a:off x="914714" y="4253217"/>
            <a:ext cx="5553900" cy="437400"/>
          </a:xfrm>
          <a:prstGeom prst="rect">
            <a:avLst/>
          </a:prstGeom>
          <a:noFill/>
          <a:ln>
            <a:noFill/>
          </a:ln>
        </p:spPr>
        <p:txBody>
          <a:bodyPr anchorCtr="0" anchor="t" bIns="0" lIns="0" spcFirstLastPara="1" rIns="0" wrap="square" tIns="0">
            <a:spAutoFit/>
          </a:bodyPr>
          <a:lstStyle/>
          <a:p>
            <a:pPr indent="0" lvl="0" marL="0" marR="0" rtl="0" algn="l">
              <a:lnSpc>
                <a:spcPct val="141750"/>
              </a:lnSpc>
              <a:spcBef>
                <a:spcPts val="0"/>
              </a:spcBef>
              <a:spcAft>
                <a:spcPts val="0"/>
              </a:spcAft>
              <a:buNone/>
            </a:pPr>
            <a:r>
              <a:rPr b="0" i="0" lang="en-US" sz="1200" u="none" cap="none" strike="noStrike">
                <a:solidFill>
                  <a:srgbClr val="000000"/>
                </a:solidFill>
                <a:latin typeface="Arial"/>
                <a:ea typeface="Arial"/>
                <a:cs typeface="Arial"/>
                <a:sym typeface="Arial"/>
              </a:rPr>
              <a:t>Responsible governance will be essential to maintaining trust among employees, candidates, and patients. </a:t>
            </a:r>
            <a:endParaRPr/>
          </a:p>
        </p:txBody>
      </p:sp>
      <p:sp>
        <p:nvSpPr>
          <p:cNvPr id="100" name="Google Shape;100;p8"/>
          <p:cNvSpPr txBox="1"/>
          <p:nvPr/>
        </p:nvSpPr>
        <p:spPr>
          <a:xfrm>
            <a:off x="1143638" y="889425"/>
            <a:ext cx="2564100" cy="212400"/>
          </a:xfrm>
          <a:prstGeom prst="rect">
            <a:avLst/>
          </a:prstGeom>
          <a:noFill/>
          <a:ln>
            <a:noFill/>
          </a:ln>
        </p:spPr>
        <p:txBody>
          <a:bodyPr anchorCtr="0" anchor="t" bIns="0" lIns="0" spcFirstLastPara="1" rIns="0" wrap="square" tIns="0">
            <a:spAutoFit/>
          </a:bodyPr>
          <a:lstStyle/>
          <a:p>
            <a:pPr indent="0" lvl="0" marL="0" marR="0" rtl="0" algn="l">
              <a:lnSpc>
                <a:spcPct val="139916"/>
              </a:lnSpc>
              <a:spcBef>
                <a:spcPts val="0"/>
              </a:spcBef>
              <a:spcAft>
                <a:spcPts val="0"/>
              </a:spcAft>
              <a:buNone/>
            </a:pPr>
            <a:r>
              <a:rPr b="0" i="0" lang="en-US" sz="1200" u="none" cap="none" strike="noStrike">
                <a:solidFill>
                  <a:srgbClr val="000000"/>
                </a:solidFill>
                <a:latin typeface="Arial"/>
                <a:ea typeface="Arial"/>
                <a:cs typeface="Arial"/>
                <a:sym typeface="Arial"/>
              </a:rPr>
              <a:t>• Interactive learning environments </a:t>
            </a:r>
            <a:endParaRPr/>
          </a:p>
        </p:txBody>
      </p:sp>
      <p:sp>
        <p:nvSpPr>
          <p:cNvPr id="101" name="Google Shape;101;p8"/>
          <p:cNvSpPr txBox="1"/>
          <p:nvPr/>
        </p:nvSpPr>
        <p:spPr>
          <a:xfrm>
            <a:off x="914714" y="1102728"/>
            <a:ext cx="5699700" cy="2106900"/>
          </a:xfrm>
          <a:prstGeom prst="rect">
            <a:avLst/>
          </a:prstGeom>
          <a:noFill/>
          <a:ln>
            <a:noFill/>
          </a:ln>
        </p:spPr>
        <p:txBody>
          <a:bodyPr anchorCtr="0" anchor="t" bIns="0" lIns="0" spcFirstLastPara="1" rIns="0" wrap="square" tIns="0">
            <a:spAutoFit/>
          </a:bodyPr>
          <a:lstStyle/>
          <a:p>
            <a:pPr indent="0" lvl="0" marL="0" marR="0" rtl="0" algn="l">
              <a:lnSpc>
                <a:spcPct val="140833"/>
              </a:lnSpc>
              <a:spcBef>
                <a:spcPts val="0"/>
              </a:spcBef>
              <a:spcAft>
                <a:spcPts val="0"/>
              </a:spcAft>
              <a:buNone/>
            </a:pPr>
            <a:r>
              <a:rPr b="0" i="0" lang="en-US" sz="1200" u="none" cap="none" strike="noStrike">
                <a:solidFill>
                  <a:srgbClr val="000000"/>
                </a:solidFill>
                <a:latin typeface="Arial"/>
                <a:ea typeface="Arial"/>
                <a:cs typeface="Arial"/>
                <a:sym typeface="Arial"/>
              </a:rPr>
              <a:t>These technologies can improve learning effectiveness while reducing onboarding costs. </a:t>
            </a:r>
            <a:endParaRPr/>
          </a:p>
          <a:p>
            <a:pPr indent="0" lvl="0" marL="0" marR="0" rtl="0" algn="l">
              <a:lnSpc>
                <a:spcPct val="140957"/>
              </a:lnSpc>
              <a:spcBef>
                <a:spcPts val="0"/>
              </a:spcBef>
              <a:spcAft>
                <a:spcPts val="0"/>
              </a:spcAft>
              <a:buNone/>
            </a:pPr>
            <a:r>
              <a:rPr b="1" i="0" lang="en-US" sz="1399" u="none" cap="none" strike="noStrike">
                <a:solidFill>
                  <a:srgbClr val="000000"/>
                </a:solidFill>
                <a:latin typeface="Arial"/>
                <a:ea typeface="Arial"/>
                <a:cs typeface="Arial"/>
                <a:sym typeface="Arial"/>
              </a:rPr>
              <a:t>Continuous Workforce Reskilling </a:t>
            </a:r>
            <a:endParaRPr/>
          </a:p>
          <a:p>
            <a:pPr indent="0" lvl="0" marL="0" marR="0" rtl="0" algn="l">
              <a:lnSpc>
                <a:spcPct val="140833"/>
              </a:lnSpc>
              <a:spcBef>
                <a:spcPts val="0"/>
              </a:spcBef>
              <a:spcAft>
                <a:spcPts val="0"/>
              </a:spcAft>
              <a:buNone/>
            </a:pPr>
            <a:r>
              <a:rPr b="0" i="0" lang="en-US" sz="1200" u="none" cap="none" strike="noStrike">
                <a:solidFill>
                  <a:srgbClr val="000000"/>
                </a:solidFill>
                <a:latin typeface="Arial"/>
                <a:ea typeface="Arial"/>
                <a:cs typeface="Arial"/>
                <a:sym typeface="Arial"/>
              </a:rPr>
              <a:t>Rapid technological change will require continuous learning and workforce development.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The NHS must invest in lifelong learning programmes to ensure employees remain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capable of working effectively in digitally enabled healthcare environments.</a:t>
            </a:r>
            <a:endParaRPr b="0" i="0" sz="1200" u="none" cap="none" strike="noStrike">
              <a:solidFill>
                <a:srgbClr val="000000"/>
              </a:solidFill>
              <a:latin typeface="Arial"/>
              <a:ea typeface="Arial"/>
              <a:cs typeface="Arial"/>
              <a:sym typeface="Arial"/>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 </a:t>
            </a:r>
            <a:endParaRPr/>
          </a:p>
          <a:p>
            <a:pPr indent="0" lvl="0" marL="0" marR="0" rtl="0" algn="l">
              <a:lnSpc>
                <a:spcPct val="49964"/>
              </a:lnSpc>
              <a:spcBef>
                <a:spcPts val="0"/>
              </a:spcBef>
              <a:spcAft>
                <a:spcPts val="0"/>
              </a:spcAft>
              <a:buNone/>
            </a:pPr>
            <a:r>
              <a:rPr b="1" i="0" lang="en-US" sz="1399" u="none" cap="none" strike="noStrike">
                <a:solidFill>
                  <a:srgbClr val="000000"/>
                </a:solidFill>
                <a:latin typeface="Arial"/>
                <a:ea typeface="Arial"/>
                <a:cs typeface="Arial"/>
                <a:sym typeface="Arial"/>
              </a:rPr>
              <a:t>Ethical and Regulatory Considerations </a:t>
            </a:r>
            <a:endParaRPr/>
          </a:p>
        </p:txBody>
      </p:sp>
      <p:sp>
        <p:nvSpPr>
          <p:cNvPr id="102" name="Google Shape;102;p8"/>
          <p:cNvSpPr txBox="1"/>
          <p:nvPr/>
        </p:nvSpPr>
        <p:spPr>
          <a:xfrm>
            <a:off x="914714" y="5539730"/>
            <a:ext cx="6075900" cy="3413100"/>
          </a:xfrm>
          <a:prstGeom prst="rect">
            <a:avLst/>
          </a:prstGeom>
          <a:noFill/>
          <a:ln>
            <a:noFill/>
          </a:ln>
        </p:spPr>
        <p:txBody>
          <a:bodyPr anchorCtr="0" anchor="t" bIns="0" lIns="0" spcFirstLastPara="1" rIns="0" wrap="square" tIns="0">
            <a:spAutoFit/>
          </a:bodyPr>
          <a:lstStyle/>
          <a:p>
            <a:pPr indent="0" lvl="0" marL="0" marR="0" rtl="0" algn="l">
              <a:lnSpc>
                <a:spcPct val="140250"/>
              </a:lnSpc>
              <a:spcBef>
                <a:spcPts val="0"/>
              </a:spcBef>
              <a:spcAft>
                <a:spcPts val="0"/>
              </a:spcAft>
              <a:buNone/>
            </a:pPr>
            <a:r>
              <a:rPr b="0" i="0" lang="en-US" sz="1200" u="none" cap="none" strike="noStrike">
                <a:solidFill>
                  <a:srgbClr val="000000"/>
                </a:solidFill>
                <a:latin typeface="Arial"/>
                <a:ea typeface="Arial"/>
                <a:cs typeface="Arial"/>
                <a:sym typeface="Arial"/>
              </a:rPr>
              <a:t>Recruitment, selection, and orientation represent critical HR functions that directly influence NHS England's ability to deliver high-quality healthcare services. NHS England currently employs comprehensive recruitment and onboarding practices, including values-based recruitment, structured selection processes, and digital learning platforms. However, workforce shortages, lengthy recruitment procedures, retention difficulties, </a:t>
            </a:r>
            <a:endParaRPr/>
          </a:p>
          <a:p>
            <a:pPr indent="0" lvl="0" marL="0" marR="0" rtl="0" algn="l">
              <a:lnSpc>
                <a:spcPct val="140250"/>
              </a:lnSpc>
              <a:spcBef>
                <a:spcPts val="0"/>
              </a:spcBef>
              <a:spcAft>
                <a:spcPts val="0"/>
              </a:spcAft>
              <a:buNone/>
            </a:pPr>
            <a:r>
              <a:rPr b="0" i="0" lang="en-US" sz="1200" u="none" cap="none" strike="noStrike">
                <a:solidFill>
                  <a:srgbClr val="000000"/>
                </a:solidFill>
                <a:latin typeface="Arial"/>
                <a:ea typeface="Arial"/>
                <a:cs typeface="Arial"/>
                <a:sym typeface="Arial"/>
              </a:rPr>
              <a:t>and technological challenges continue to affect organisational performance. </a:t>
            </a:r>
            <a:endParaRPr/>
          </a:p>
          <a:p>
            <a:pPr indent="0" lvl="0" marL="0" marR="0" rtl="0" algn="l">
              <a:lnSpc>
                <a:spcPct val="250000"/>
              </a:lnSpc>
              <a:spcBef>
                <a:spcPts val="0"/>
              </a:spcBef>
              <a:spcAft>
                <a:spcPts val="0"/>
              </a:spcAft>
              <a:buNone/>
            </a:pPr>
            <a:r>
              <a:rPr b="0" i="0" lang="en-US" sz="1200" u="none" cap="none" strike="noStrike">
                <a:solidFill>
                  <a:srgbClr val="000000"/>
                </a:solidFill>
                <a:latin typeface="Arial"/>
                <a:ea typeface="Arial"/>
                <a:cs typeface="Arial"/>
                <a:sym typeface="Arial"/>
              </a:rPr>
              <a:t>AI, digital technologies, workforce analytics, and enhanced onboarding systems present </a:t>
            </a:r>
            <a:endParaRPr/>
          </a:p>
          <a:p>
            <a:pPr indent="0" lvl="0" marL="0" marR="0" rtl="0" algn="l">
              <a:lnSpc>
                <a:spcPct val="50000"/>
              </a:lnSpc>
              <a:spcBef>
                <a:spcPts val="0"/>
              </a:spcBef>
              <a:spcAft>
                <a:spcPts val="0"/>
              </a:spcAft>
              <a:buNone/>
            </a:pPr>
            <a:r>
              <a:rPr b="0" i="0" lang="en-US" sz="1200" u="none" cap="none" strike="noStrike">
                <a:solidFill>
                  <a:srgbClr val="000000"/>
                </a:solidFill>
                <a:latin typeface="Arial"/>
                <a:ea typeface="Arial"/>
                <a:cs typeface="Arial"/>
                <a:sym typeface="Arial"/>
              </a:rPr>
              <a:t>significant opportunities for improvement. Nevertheless, these technologies must be </a:t>
            </a:r>
            <a:endParaRPr/>
          </a:p>
          <a:p>
            <a:pPr indent="0" lvl="0" marL="0" marR="0" rtl="0" algn="l">
              <a:lnSpc>
                <a:spcPct val="229500"/>
              </a:lnSpc>
              <a:spcBef>
                <a:spcPts val="0"/>
              </a:spcBef>
              <a:spcAft>
                <a:spcPts val="0"/>
              </a:spcAft>
              <a:buNone/>
            </a:pPr>
            <a:r>
              <a:rPr b="0" i="0" lang="en-US" sz="1200" u="none" cap="none" strike="noStrike">
                <a:solidFill>
                  <a:srgbClr val="000000"/>
                </a:solidFill>
                <a:latin typeface="Arial"/>
                <a:ea typeface="Arial"/>
                <a:cs typeface="Arial"/>
                <a:sym typeface="Arial"/>
              </a:rPr>
              <a:t>implemented responsibly to avoid bias, privacy concerns, and ethical risks. </a:t>
            </a:r>
            <a:endParaRPr/>
          </a:p>
          <a:p>
            <a:pPr indent="0" lvl="0" marL="0" marR="0" rtl="0" algn="l">
              <a:lnSpc>
                <a:spcPct val="187166"/>
              </a:lnSpc>
              <a:spcBef>
                <a:spcPts val="0"/>
              </a:spcBef>
              <a:spcAft>
                <a:spcPts val="0"/>
              </a:spcAft>
              <a:buNone/>
            </a:pPr>
            <a:r>
              <a:rPr b="0" i="0" lang="en-US" sz="1200" u="none" cap="none" strike="noStrike">
                <a:solidFill>
                  <a:srgbClr val="000000"/>
                </a:solidFill>
                <a:latin typeface="Arial"/>
                <a:ea typeface="Arial"/>
                <a:cs typeface="Arial"/>
                <a:sym typeface="Arial"/>
              </a:rPr>
              <a:t>By strengthening workforce planning, standardising recruitment processes, investing in </a:t>
            </a:r>
            <a:endParaRPr/>
          </a:p>
          <a:p>
            <a:pPr indent="0" lvl="0" marL="0" marR="0" rtl="0" algn="l">
              <a:lnSpc>
                <a:spcPct val="92000"/>
              </a:lnSpc>
              <a:spcBef>
                <a:spcPts val="0"/>
              </a:spcBef>
              <a:spcAft>
                <a:spcPts val="0"/>
              </a:spcAft>
              <a:buNone/>
            </a:pPr>
            <a:r>
              <a:rPr b="0" i="0" lang="en-US" sz="1200" u="none" cap="none" strike="noStrike">
                <a:solidFill>
                  <a:srgbClr val="000000"/>
                </a:solidFill>
                <a:latin typeface="Arial"/>
                <a:ea typeface="Arial"/>
                <a:cs typeface="Arial"/>
                <a:sym typeface="Arial"/>
              </a:rPr>
              <a:t>digital transformation, improving onboarding, and enhancing diversity and inclusion </a:t>
            </a:r>
            <a:endParaRPr/>
          </a:p>
          <a:p>
            <a:pPr indent="0" lvl="0" marL="0" marR="0" rtl="0" algn="l">
              <a:lnSpc>
                <a:spcPct val="191250"/>
              </a:lnSpc>
              <a:spcBef>
                <a:spcPts val="0"/>
              </a:spcBef>
              <a:spcAft>
                <a:spcPts val="0"/>
              </a:spcAft>
              <a:buNone/>
            </a:pPr>
            <a:r>
              <a:rPr b="0" i="0" lang="en-US" sz="1200" u="none" cap="none" strike="noStrike">
                <a:solidFill>
                  <a:srgbClr val="000000"/>
                </a:solidFill>
                <a:latin typeface="Arial"/>
                <a:ea typeface="Arial"/>
                <a:cs typeface="Arial"/>
                <a:sym typeface="Arial"/>
              </a:rPr>
              <a:t>initiatives, NHS England can improve workforce effectiveness and organisational </a:t>
            </a:r>
            <a:endParaRPr/>
          </a:p>
          <a:p>
            <a:pPr indent="0" lvl="0" marL="0" marR="0" rtl="0" algn="l">
              <a:lnSpc>
                <a:spcPct val="87750"/>
              </a:lnSpc>
              <a:spcBef>
                <a:spcPts val="0"/>
              </a:spcBef>
              <a:spcAft>
                <a:spcPts val="0"/>
              </a:spcAft>
              <a:buNone/>
            </a:pPr>
            <a:r>
              <a:rPr b="0" i="0" lang="en-US" sz="1200" u="none" cap="none" strike="noStrike">
                <a:solidFill>
                  <a:srgbClr val="000000"/>
                </a:solidFill>
                <a:latin typeface="Arial"/>
                <a:ea typeface="Arial"/>
                <a:cs typeface="Arial"/>
                <a:sym typeface="Arial"/>
              </a:rPr>
              <a:t>performance. Looking ahead, AI-driven recruitment, skills-based hiring, virtual </a:t>
            </a:r>
            <a:endParaRPr/>
          </a:p>
          <a:p>
            <a:pPr indent="0" lvl="0" marL="0" marR="0" rtl="0" algn="l">
              <a:lnSpc>
                <a:spcPct val="195750"/>
              </a:lnSpc>
              <a:spcBef>
                <a:spcPts val="0"/>
              </a:spcBef>
              <a:spcAft>
                <a:spcPts val="0"/>
              </a:spcAft>
              <a:buNone/>
            </a:pPr>
            <a:r>
              <a:rPr b="0" i="0" lang="en-US" sz="1200" u="none" cap="none" strike="noStrike">
                <a:solidFill>
                  <a:srgbClr val="000000"/>
                </a:solidFill>
                <a:latin typeface="Arial"/>
                <a:ea typeface="Arial"/>
                <a:cs typeface="Arial"/>
                <a:sym typeface="Arial"/>
              </a:rPr>
              <a:t>onboarding, and continuous workforce reskilling will become increasingly important. </a:t>
            </a:r>
            <a:endParaRPr/>
          </a:p>
          <a:p>
            <a:pPr indent="0" lvl="0" marL="0" marR="0" rtl="0" algn="l">
              <a:lnSpc>
                <a:spcPct val="83333"/>
              </a:lnSpc>
              <a:spcBef>
                <a:spcPts val="0"/>
              </a:spcBef>
              <a:spcAft>
                <a:spcPts val="0"/>
              </a:spcAft>
              <a:buNone/>
            </a:pPr>
            <a:r>
              <a:rPr b="0" i="0" lang="en-US" sz="1200" u="none" cap="none" strike="noStrike">
                <a:solidFill>
                  <a:srgbClr val="000000"/>
                </a:solidFill>
                <a:latin typeface="Arial"/>
                <a:ea typeface="Arial"/>
                <a:cs typeface="Arial"/>
                <a:sym typeface="Arial"/>
              </a:rPr>
              <a:t>Preparing proactively for these future developments will enable NHS England to </a:t>
            </a:r>
            <a:endParaRPr/>
          </a:p>
        </p:txBody>
      </p:sp>
      <p:sp>
        <p:nvSpPr>
          <p:cNvPr id="103" name="Google Shape;103;p8"/>
          <p:cNvSpPr txBox="1"/>
          <p:nvPr/>
        </p:nvSpPr>
        <p:spPr>
          <a:xfrm>
            <a:off x="914714" y="5237826"/>
            <a:ext cx="1007400" cy="242400"/>
          </a:xfrm>
          <a:prstGeom prst="rect">
            <a:avLst/>
          </a:prstGeom>
          <a:noFill/>
          <a:ln>
            <a:noFill/>
          </a:ln>
        </p:spPr>
        <p:txBody>
          <a:bodyPr anchorCtr="0" anchor="t" bIns="0" lIns="0" spcFirstLastPara="1" rIns="0" wrap="square" tIns="0">
            <a:spAutoFit/>
          </a:bodyPr>
          <a:lstStyle/>
          <a:p>
            <a:pPr indent="0" lvl="0" marL="0" marR="0" rtl="0" algn="l">
              <a:lnSpc>
                <a:spcPct val="140028"/>
              </a:lnSpc>
              <a:spcBef>
                <a:spcPts val="0"/>
              </a:spcBef>
              <a:spcAft>
                <a:spcPts val="0"/>
              </a:spcAft>
              <a:buNone/>
            </a:pPr>
            <a:r>
              <a:rPr b="1" i="0" lang="en-US" sz="1399" u="none" cap="none" strike="noStrike">
                <a:solidFill>
                  <a:srgbClr val="000000"/>
                </a:solidFill>
                <a:latin typeface="Arial"/>
                <a:ea typeface="Arial"/>
                <a:cs typeface="Arial"/>
                <a:sym typeface="Arial"/>
              </a:rPr>
              <a:t>Conclusion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5580421" cy="424539"/>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maintain a sustainable, skilled, and engaged workforce capable of meeting future healthcare demands. </a:t>
            </a:r>
          </a:p>
        </p:txBody>
      </p:sp>
      <p:sp>
        <p:nvSpPr>
          <p:cNvPr id="3" name="TextBox 3"/>
          <p:cNvSpPr txBox="1"/>
          <p:nvPr/>
        </p:nvSpPr>
        <p:spPr>
          <a:xfrm>
            <a:off x="914714" y="1842754"/>
            <a:ext cx="6083265" cy="710379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Armstrong, M. and Taylor, S. (2023) </a:t>
            </a:r>
            <a:r>
              <a:rPr lang="en-US" sz="1200" i="1">
                <a:solidFill>
                  <a:srgbClr val="000000"/>
                </a:solidFill>
                <a:latin typeface="Arial Nova Italics"/>
                <a:ea typeface="Arial Nova Italics"/>
                <a:cs typeface="Arial Nova Italics"/>
                <a:sym typeface="Arial Nova Italics"/>
              </a:rPr>
              <a:t>Armstrong's Handbook of Human Resource Management Practice</a:t>
            </a:r>
            <a:r>
              <a:rPr lang="en-US" sz="1200">
                <a:solidFill>
                  <a:srgbClr val="000000"/>
                </a:solidFill>
                <a:latin typeface="Arial Nova"/>
                <a:ea typeface="Arial Nova"/>
                <a:cs typeface="Arial Nova"/>
                <a:sym typeface="Arial Nova"/>
              </a:rPr>
              <a:t>. 16th edn. London: Kogan Page. </a:t>
            </a:r>
          </a:p>
          <a:p>
            <a:pPr algn="l">
              <a:lnSpc>
                <a:spcPts val="3000"/>
              </a:lnSpc>
            </a:pPr>
            <a:r>
              <a:rPr lang="en-US" sz="1200">
                <a:solidFill>
                  <a:srgbClr val="000000"/>
                </a:solidFill>
                <a:latin typeface="Arial Nova"/>
                <a:ea typeface="Arial Nova"/>
                <a:cs typeface="Arial Nova"/>
                <a:sym typeface="Arial Nova"/>
              </a:rPr>
              <a:t>Backhaus, K. and Tikoo, S. (2004) ‘Conceptualizing and researching employer </a:t>
            </a:r>
          </a:p>
          <a:p>
            <a:pPr algn="l">
              <a:lnSpc>
                <a:spcPts val="600"/>
              </a:lnSpc>
            </a:pPr>
            <a:r>
              <a:rPr lang="en-US" sz="1200">
                <a:solidFill>
                  <a:srgbClr val="000000"/>
                </a:solidFill>
                <a:latin typeface="Arial Nova"/>
                <a:ea typeface="Arial Nova"/>
                <a:cs typeface="Arial Nova"/>
                <a:sym typeface="Arial Nova"/>
              </a:rPr>
              <a:t>branding’, </a:t>
            </a:r>
            <a:r>
              <a:rPr lang="en-US" sz="1200" i="1">
                <a:solidFill>
                  <a:srgbClr val="000000"/>
                </a:solidFill>
                <a:latin typeface="Arial Nova Italics"/>
                <a:ea typeface="Arial Nova Italics"/>
                <a:cs typeface="Arial Nova Italics"/>
                <a:sym typeface="Arial Nova Italics"/>
              </a:rPr>
              <a:t>Career Development International</a:t>
            </a:r>
            <a:r>
              <a:rPr lang="en-US" sz="1200">
                <a:solidFill>
                  <a:srgbClr val="000000"/>
                </a:solidFill>
                <a:latin typeface="Arial Nova"/>
                <a:ea typeface="Arial Nova"/>
                <a:cs typeface="Arial Nova"/>
                <a:sym typeface="Arial Nova"/>
              </a:rPr>
              <a:t>, 9(5), pp. 501–517. </a:t>
            </a:r>
          </a:p>
          <a:p>
            <a:pPr algn="l">
              <a:lnSpc>
                <a:spcPts val="3000"/>
              </a:lnSpc>
            </a:pPr>
            <a:r>
              <a:rPr lang="en-US" sz="1200">
                <a:solidFill>
                  <a:srgbClr val="000000"/>
                </a:solidFill>
                <a:latin typeface="Arial Nova"/>
                <a:ea typeface="Arial Nova"/>
                <a:cs typeface="Arial Nova"/>
                <a:sym typeface="Arial Nova"/>
              </a:rPr>
              <a:t>Bauer, T.N. (2023) </a:t>
            </a:r>
            <a:r>
              <a:rPr lang="en-US" sz="1200" i="1">
                <a:solidFill>
                  <a:srgbClr val="000000"/>
                </a:solidFill>
                <a:latin typeface="Arial Nova Italics"/>
                <a:ea typeface="Arial Nova Italics"/>
                <a:cs typeface="Arial Nova Italics"/>
                <a:sym typeface="Arial Nova Italics"/>
              </a:rPr>
              <a:t>Onboarding New Employees: Maximizing Success</a:t>
            </a:r>
            <a:r>
              <a:rPr lang="en-US" sz="1200">
                <a:solidFill>
                  <a:srgbClr val="000000"/>
                </a:solidFill>
                <a:latin typeface="Arial Nova"/>
                <a:ea typeface="Arial Nova"/>
                <a:cs typeface="Arial Nova"/>
                <a:sym typeface="Arial Nova"/>
              </a:rPr>
              <a:t>. Alexandria, VA: </a:t>
            </a:r>
          </a:p>
          <a:p>
            <a:pPr algn="l">
              <a:lnSpc>
                <a:spcPts val="600"/>
              </a:lnSpc>
            </a:pPr>
            <a:r>
              <a:rPr lang="en-US" sz="1200">
                <a:solidFill>
                  <a:srgbClr val="000000"/>
                </a:solidFill>
                <a:latin typeface="Arial Nova"/>
                <a:ea typeface="Arial Nova"/>
                <a:cs typeface="Arial Nova"/>
                <a:sym typeface="Arial Nova"/>
              </a:rPr>
              <a:t>SHRM Foundation. </a:t>
            </a:r>
          </a:p>
          <a:p>
            <a:pPr algn="l">
              <a:lnSpc>
                <a:spcPts val="3000"/>
              </a:lnSpc>
            </a:pPr>
            <a:r>
              <a:rPr lang="en-US" sz="1200">
                <a:solidFill>
                  <a:srgbClr val="000000"/>
                </a:solidFill>
                <a:latin typeface="Arial Nova"/>
                <a:ea typeface="Arial Nova"/>
                <a:cs typeface="Arial Nova"/>
                <a:sym typeface="Arial Nova"/>
              </a:rPr>
              <a:t>Becker, B.E., Huselid, M.A. and Ulrich, D. (2001) </a:t>
            </a:r>
            <a:r>
              <a:rPr lang="en-US" sz="1200" i="1">
                <a:solidFill>
                  <a:srgbClr val="000000"/>
                </a:solidFill>
                <a:latin typeface="Arial Nova Italics"/>
                <a:ea typeface="Arial Nova Italics"/>
                <a:cs typeface="Arial Nova Italics"/>
                <a:sym typeface="Arial Nova Italics"/>
              </a:rPr>
              <a:t>The HR Scorecard: Linking People, </a:t>
            </a:r>
          </a:p>
          <a:p>
            <a:pPr algn="l">
              <a:lnSpc>
                <a:spcPts val="600"/>
              </a:lnSpc>
            </a:pPr>
            <a:r>
              <a:rPr lang="en-US" sz="1200" i="1">
                <a:solidFill>
                  <a:srgbClr val="000000"/>
                </a:solidFill>
                <a:latin typeface="Arial Nova Italics"/>
                <a:ea typeface="Arial Nova Italics"/>
                <a:cs typeface="Arial Nova Italics"/>
                <a:sym typeface="Arial Nova Italics"/>
              </a:rPr>
              <a:t>Strategy and Performance</a:t>
            </a:r>
            <a:r>
              <a:rPr lang="en-US" sz="1200">
                <a:solidFill>
                  <a:srgbClr val="000000"/>
                </a:solidFill>
                <a:latin typeface="Arial Nova"/>
                <a:ea typeface="Arial Nova"/>
                <a:cs typeface="Arial Nova"/>
                <a:sym typeface="Arial Nova"/>
              </a:rPr>
              <a:t>. Boston: Harvard Business School Press. </a:t>
            </a:r>
          </a:p>
          <a:p>
            <a:pPr algn="l">
              <a:lnSpc>
                <a:spcPts val="3000"/>
              </a:lnSpc>
            </a:pPr>
            <a:r>
              <a:rPr lang="en-US" sz="1200">
                <a:solidFill>
                  <a:srgbClr val="000000"/>
                </a:solidFill>
                <a:latin typeface="Arial Nova"/>
                <a:ea typeface="Arial Nova"/>
                <a:cs typeface="Arial Nova"/>
                <a:sym typeface="Arial Nova"/>
              </a:rPr>
              <a:t>Bondarouk, T. and Brewster, C. (2022) ‘Conceptualising the future of HRM and </a:t>
            </a:r>
          </a:p>
          <a:p>
            <a:pPr algn="l">
              <a:lnSpc>
                <a:spcPts val="600"/>
              </a:lnSpc>
            </a:pPr>
            <a:r>
              <a:rPr lang="en-US" sz="1200">
                <a:solidFill>
                  <a:srgbClr val="000000"/>
                </a:solidFill>
                <a:latin typeface="Arial Nova"/>
                <a:ea typeface="Arial Nova"/>
                <a:cs typeface="Arial Nova"/>
                <a:sym typeface="Arial Nova"/>
              </a:rPr>
              <a:t>technology’, </a:t>
            </a:r>
            <a:r>
              <a:rPr lang="en-US" sz="1200" i="1">
                <a:solidFill>
                  <a:srgbClr val="000000"/>
                </a:solidFill>
                <a:latin typeface="Arial Nova Italics"/>
                <a:ea typeface="Arial Nova Italics"/>
                <a:cs typeface="Arial Nova Italics"/>
                <a:sym typeface="Arial Nova Italics"/>
              </a:rPr>
              <a:t>Human Resource Management Review</a:t>
            </a:r>
            <a:r>
              <a:rPr lang="en-US" sz="1200">
                <a:solidFill>
                  <a:srgbClr val="000000"/>
                </a:solidFill>
                <a:latin typeface="Arial Nova"/>
                <a:ea typeface="Arial Nova"/>
                <a:cs typeface="Arial Nova"/>
                <a:sym typeface="Arial Nova"/>
              </a:rPr>
              <a:t>, 32(4), pp. 1–12. </a:t>
            </a:r>
          </a:p>
          <a:p>
            <a:pPr algn="l">
              <a:lnSpc>
                <a:spcPts val="3000"/>
              </a:lnSpc>
            </a:pPr>
            <a:r>
              <a:rPr lang="en-US" sz="1200">
                <a:solidFill>
                  <a:srgbClr val="000000"/>
                </a:solidFill>
                <a:latin typeface="Arial Nova"/>
                <a:ea typeface="Arial Nova"/>
                <a:cs typeface="Arial Nova"/>
                <a:sym typeface="Arial Nova"/>
              </a:rPr>
              <a:t>CIPD (2024) </a:t>
            </a:r>
            <a:r>
              <a:rPr lang="en-US" sz="1200" i="1">
                <a:solidFill>
                  <a:srgbClr val="000000"/>
                </a:solidFill>
                <a:latin typeface="Arial Nova Italics"/>
                <a:ea typeface="Arial Nova Italics"/>
                <a:cs typeface="Arial Nova Italics"/>
                <a:sym typeface="Arial Nova Italics"/>
              </a:rPr>
              <a:t>Resourcing and Talent Planning Survey Report</a:t>
            </a:r>
            <a:r>
              <a:rPr lang="en-US" sz="1200">
                <a:solidFill>
                  <a:srgbClr val="000000"/>
                </a:solidFill>
                <a:latin typeface="Arial Nova"/>
                <a:ea typeface="Arial Nova"/>
                <a:cs typeface="Arial Nova"/>
                <a:sym typeface="Arial Nova"/>
              </a:rPr>
              <a:t>. London: Chartered </a:t>
            </a:r>
          </a:p>
          <a:p>
            <a:pPr algn="l">
              <a:lnSpc>
                <a:spcPts val="600"/>
              </a:lnSpc>
            </a:pPr>
            <a:r>
              <a:rPr lang="en-US" sz="1200">
                <a:solidFill>
                  <a:srgbClr val="000000"/>
                </a:solidFill>
                <a:latin typeface="Arial Nova"/>
                <a:ea typeface="Arial Nova"/>
                <a:cs typeface="Arial Nova"/>
                <a:sym typeface="Arial Nova"/>
              </a:rPr>
              <a:t>Institute of Personnel and Development. </a:t>
            </a:r>
          </a:p>
          <a:p>
            <a:pPr algn="l">
              <a:lnSpc>
                <a:spcPts val="3000"/>
              </a:lnSpc>
            </a:pPr>
            <a:r>
              <a:rPr lang="en-US" sz="1200">
                <a:solidFill>
                  <a:srgbClr val="000000"/>
                </a:solidFill>
                <a:latin typeface="Arial Nova"/>
                <a:ea typeface="Arial Nova"/>
                <a:cs typeface="Arial Nova"/>
                <a:sym typeface="Arial Nova"/>
              </a:rPr>
              <a:t>Health Education England (2023) </a:t>
            </a:r>
            <a:r>
              <a:rPr lang="en-US" sz="1200" i="1">
                <a:solidFill>
                  <a:srgbClr val="000000"/>
                </a:solidFill>
                <a:latin typeface="Arial Nova Italics"/>
                <a:ea typeface="Arial Nova Italics"/>
                <a:cs typeface="Arial Nova Italics"/>
                <a:sym typeface="Arial Nova Italics"/>
              </a:rPr>
              <a:t>Values Based Recruitment Framework</a:t>
            </a:r>
            <a:r>
              <a:rPr lang="en-US" sz="1200">
                <a:solidFill>
                  <a:srgbClr val="000000"/>
                </a:solidFill>
                <a:latin typeface="Arial Nova"/>
                <a:ea typeface="Arial Nova"/>
                <a:cs typeface="Arial Nova"/>
                <a:sym typeface="Arial Nova"/>
              </a:rPr>
              <a:t>. London: HEE. </a:t>
            </a:r>
          </a:p>
          <a:p>
            <a:pPr algn="l">
              <a:lnSpc>
                <a:spcPts val="1955"/>
              </a:lnSpc>
            </a:pPr>
            <a:r>
              <a:rPr lang="en-US" sz="1200">
                <a:solidFill>
                  <a:srgbClr val="000000"/>
                </a:solidFill>
                <a:latin typeface="Arial Nova"/>
                <a:ea typeface="Arial Nova"/>
                <a:cs typeface="Arial Nova"/>
                <a:sym typeface="Arial Nova"/>
              </a:rPr>
              <a:t>Marler, J.H. and Boudreau, J.W. (2017) ‘An evidence-based review of HR Analytics’, </a:t>
            </a:r>
          </a:p>
          <a:p>
            <a:pPr algn="l">
              <a:lnSpc>
                <a:spcPts val="1443"/>
              </a:lnSpc>
            </a:pPr>
            <a:r>
              <a:rPr lang="en-US" sz="1200" i="1">
                <a:solidFill>
                  <a:srgbClr val="000000"/>
                </a:solidFill>
                <a:latin typeface="Arial Nova Italics"/>
                <a:ea typeface="Arial Nova Italics"/>
                <a:cs typeface="Arial Nova Italics"/>
                <a:sym typeface="Arial Nova Italics"/>
              </a:rPr>
              <a:t>International Journal of Human Resource Management</a:t>
            </a:r>
            <a:r>
              <a:rPr lang="en-US" sz="1200">
                <a:solidFill>
                  <a:srgbClr val="000000"/>
                </a:solidFill>
                <a:latin typeface="Arial Nova"/>
                <a:ea typeface="Arial Nova"/>
                <a:cs typeface="Arial Nova"/>
                <a:sym typeface="Arial Nova"/>
              </a:rPr>
              <a:t>, 28(1), pp. 3–26. </a:t>
            </a:r>
          </a:p>
          <a:p>
            <a:pPr algn="l">
              <a:lnSpc>
                <a:spcPts val="3000"/>
              </a:lnSpc>
            </a:pPr>
            <a:r>
              <a:rPr lang="en-US" sz="1200">
                <a:solidFill>
                  <a:srgbClr val="000000"/>
                </a:solidFill>
                <a:latin typeface="Arial Nova"/>
                <a:ea typeface="Arial Nova"/>
                <a:cs typeface="Arial Nova"/>
                <a:sym typeface="Arial Nova"/>
              </a:rPr>
              <a:t>Mintzberg, H. (1983) </a:t>
            </a:r>
            <a:r>
              <a:rPr lang="en-US" sz="1200" i="1">
                <a:solidFill>
                  <a:srgbClr val="000000"/>
                </a:solidFill>
                <a:latin typeface="Arial Nova Italics"/>
                <a:ea typeface="Arial Nova Italics"/>
                <a:cs typeface="Arial Nova Italics"/>
                <a:sym typeface="Arial Nova Italics"/>
              </a:rPr>
              <a:t>Structure in Fives: Designing Effective Organizations</a:t>
            </a:r>
            <a:r>
              <a:rPr lang="en-US" sz="1200">
                <a:solidFill>
                  <a:srgbClr val="000000"/>
                </a:solidFill>
                <a:latin typeface="Arial Nova"/>
                <a:ea typeface="Arial Nova"/>
                <a:cs typeface="Arial Nova"/>
                <a:sym typeface="Arial Nova"/>
              </a:rPr>
              <a:t>. Englewood </a:t>
            </a:r>
          </a:p>
          <a:p>
            <a:pPr algn="l">
              <a:lnSpc>
                <a:spcPts val="600"/>
              </a:lnSpc>
            </a:pPr>
            <a:r>
              <a:rPr lang="en-US" sz="1200">
                <a:solidFill>
                  <a:srgbClr val="000000"/>
                </a:solidFill>
                <a:latin typeface="Arial Nova"/>
                <a:ea typeface="Arial Nova"/>
                <a:cs typeface="Arial Nova"/>
                <a:sym typeface="Arial Nova"/>
              </a:rPr>
              <a:t>Cliffs: Prentice Hall. </a:t>
            </a:r>
          </a:p>
          <a:p>
            <a:pPr algn="l">
              <a:lnSpc>
                <a:spcPts val="3000"/>
              </a:lnSpc>
            </a:pPr>
            <a:r>
              <a:rPr lang="en-US" sz="1200">
                <a:solidFill>
                  <a:srgbClr val="000000"/>
                </a:solidFill>
                <a:latin typeface="Arial Nova"/>
                <a:ea typeface="Arial Nova"/>
                <a:cs typeface="Arial Nova"/>
                <a:sym typeface="Arial Nova"/>
              </a:rPr>
              <a:t>NHS England (2023) </a:t>
            </a:r>
            <a:r>
              <a:rPr lang="en-US" sz="1200" i="1">
                <a:solidFill>
                  <a:srgbClr val="000000"/>
                </a:solidFill>
                <a:latin typeface="Arial Nova Italics"/>
                <a:ea typeface="Arial Nova Italics"/>
                <a:cs typeface="Arial Nova Italics"/>
                <a:sym typeface="Arial Nova Italics"/>
              </a:rPr>
              <a:t>NHS Long Term Workforce Plan</a:t>
            </a:r>
            <a:r>
              <a:rPr lang="en-US" sz="1200">
                <a:solidFill>
                  <a:srgbClr val="000000"/>
                </a:solidFill>
                <a:latin typeface="Arial Nova"/>
                <a:ea typeface="Arial Nova"/>
                <a:cs typeface="Arial Nova"/>
                <a:sym typeface="Arial Nova"/>
              </a:rPr>
              <a:t>. London: NHS England. </a:t>
            </a:r>
          </a:p>
          <a:p>
            <a:pPr algn="l">
              <a:lnSpc>
                <a:spcPts val="2000"/>
              </a:lnSpc>
            </a:pPr>
            <a:r>
              <a:rPr lang="en-US" sz="1200">
                <a:solidFill>
                  <a:srgbClr val="000000"/>
                </a:solidFill>
                <a:latin typeface="Arial Nova"/>
                <a:ea typeface="Arial Nova"/>
                <a:cs typeface="Arial Nova"/>
                <a:sym typeface="Arial Nova"/>
              </a:rPr>
              <a:t>NHS England (2024) </a:t>
            </a:r>
            <a:r>
              <a:rPr lang="en-US" sz="1200" i="1">
                <a:solidFill>
                  <a:srgbClr val="000000"/>
                </a:solidFill>
                <a:latin typeface="Arial Nova Italics"/>
                <a:ea typeface="Arial Nova Italics"/>
                <a:cs typeface="Arial Nova Italics"/>
                <a:sym typeface="Arial Nova Italics"/>
              </a:rPr>
              <a:t>NHS Workforce Statistics and Recruitment Guidance</a:t>
            </a:r>
            <a:r>
              <a:rPr lang="en-US" sz="1200">
                <a:solidFill>
                  <a:srgbClr val="000000"/>
                </a:solidFill>
                <a:latin typeface="Arial Nova"/>
                <a:ea typeface="Arial Nova"/>
                <a:cs typeface="Arial Nova"/>
                <a:sym typeface="Arial Nova"/>
              </a:rPr>
              <a:t>. London: </a:t>
            </a:r>
          </a:p>
          <a:p>
            <a:pPr algn="l">
              <a:lnSpc>
                <a:spcPts val="1350"/>
              </a:lnSpc>
            </a:pPr>
            <a:r>
              <a:rPr lang="en-US" sz="1200">
                <a:solidFill>
                  <a:srgbClr val="000000"/>
                </a:solidFill>
                <a:latin typeface="Arial Nova"/>
                <a:ea typeface="Arial Nova"/>
                <a:cs typeface="Arial Nova"/>
                <a:sym typeface="Arial Nova"/>
              </a:rPr>
              <a:t>NHS England. </a:t>
            </a:r>
          </a:p>
          <a:p>
            <a:pPr algn="l">
              <a:lnSpc>
                <a:spcPts val="3000"/>
              </a:lnSpc>
            </a:pPr>
            <a:r>
              <a:rPr lang="en-US" sz="1200">
                <a:solidFill>
                  <a:srgbClr val="000000"/>
                </a:solidFill>
                <a:latin typeface="Arial Nova"/>
                <a:ea typeface="Arial Nova"/>
                <a:cs typeface="Arial Nova"/>
                <a:sym typeface="Arial Nova"/>
              </a:rPr>
              <a:t>Raghavan, M., Barocas, S., Kleinberg, J. and Levy, K. (2020) ‘Mitigating bias in </a:t>
            </a:r>
          </a:p>
          <a:p>
            <a:pPr algn="l">
              <a:lnSpc>
                <a:spcPts val="600"/>
              </a:lnSpc>
            </a:pPr>
            <a:r>
              <a:rPr lang="en-US" sz="1200">
                <a:solidFill>
                  <a:srgbClr val="000000"/>
                </a:solidFill>
                <a:latin typeface="Arial Nova"/>
                <a:ea typeface="Arial Nova"/>
                <a:cs typeface="Arial Nova"/>
                <a:sym typeface="Arial Nova"/>
              </a:rPr>
              <a:t>algorithmic hiring’, </a:t>
            </a:r>
            <a:r>
              <a:rPr lang="en-US" sz="1200" i="1">
                <a:solidFill>
                  <a:srgbClr val="000000"/>
                </a:solidFill>
                <a:latin typeface="Arial Nova Italics"/>
                <a:ea typeface="Arial Nova Italics"/>
                <a:cs typeface="Arial Nova Italics"/>
                <a:sym typeface="Arial Nova Italics"/>
              </a:rPr>
              <a:t>Proceedings of the ACM Conference on Fairness, Accountability and </a:t>
            </a:r>
          </a:p>
          <a:p>
            <a:pPr algn="l">
              <a:lnSpc>
                <a:spcPts val="2750"/>
              </a:lnSpc>
            </a:pPr>
            <a:r>
              <a:rPr lang="en-US" sz="1200" i="1">
                <a:solidFill>
                  <a:srgbClr val="000000"/>
                </a:solidFill>
                <a:latin typeface="Arial Nova Italics"/>
                <a:ea typeface="Arial Nova Italics"/>
                <a:cs typeface="Arial Nova Italics"/>
                <a:sym typeface="Arial Nova Italics"/>
              </a:rPr>
              <a:t>Transparency</a:t>
            </a:r>
            <a:r>
              <a:rPr lang="en-US" sz="1200">
                <a:solidFill>
                  <a:srgbClr val="000000"/>
                </a:solidFill>
                <a:latin typeface="Arial Nova"/>
                <a:ea typeface="Arial Nova"/>
                <a:cs typeface="Arial Nova"/>
                <a:sym typeface="Arial Nova"/>
              </a:rPr>
              <a:t>, pp. 469–481. </a:t>
            </a:r>
          </a:p>
          <a:p>
            <a:pPr algn="l">
              <a:lnSpc>
                <a:spcPts val="2250"/>
              </a:lnSpc>
            </a:pPr>
            <a:r>
              <a:rPr lang="en-US" sz="1200">
                <a:solidFill>
                  <a:srgbClr val="000000"/>
                </a:solidFill>
                <a:latin typeface="Arial Nova"/>
                <a:ea typeface="Arial Nova"/>
                <a:cs typeface="Arial Nova"/>
                <a:sym typeface="Arial Nova"/>
              </a:rPr>
              <a:t>Rousseau, D.M. (1995) </a:t>
            </a:r>
            <a:r>
              <a:rPr lang="en-US" sz="1200" i="1">
                <a:solidFill>
                  <a:srgbClr val="000000"/>
                </a:solidFill>
                <a:latin typeface="Arial Nova Italics"/>
                <a:ea typeface="Arial Nova Italics"/>
                <a:cs typeface="Arial Nova Italics"/>
                <a:sym typeface="Arial Nova Italics"/>
              </a:rPr>
              <a:t>Psychological Contracts in Organizations: Understanding Written </a:t>
            </a:r>
          </a:p>
          <a:p>
            <a:pPr algn="l">
              <a:lnSpc>
                <a:spcPts val="1100"/>
              </a:lnSpc>
            </a:pPr>
            <a:r>
              <a:rPr lang="en-US" sz="1200" i="1">
                <a:solidFill>
                  <a:srgbClr val="000000"/>
                </a:solidFill>
                <a:latin typeface="Arial Nova Italics"/>
                <a:ea typeface="Arial Nova Italics"/>
                <a:cs typeface="Arial Nova Italics"/>
                <a:sym typeface="Arial Nova Italics"/>
              </a:rPr>
              <a:t>and Unwritten Agreements</a:t>
            </a:r>
            <a:r>
              <a:rPr lang="en-US" sz="1200">
                <a:solidFill>
                  <a:srgbClr val="000000"/>
                </a:solidFill>
                <a:latin typeface="Arial Nova"/>
                <a:ea typeface="Arial Nova"/>
                <a:cs typeface="Arial Nova"/>
                <a:sym typeface="Arial Nova"/>
              </a:rPr>
              <a:t>. Thousand Oaks, CA: Sage Publications. </a:t>
            </a:r>
          </a:p>
          <a:p>
            <a:pPr algn="l">
              <a:lnSpc>
                <a:spcPts val="3000"/>
              </a:lnSpc>
            </a:pPr>
            <a:r>
              <a:rPr lang="en-US" sz="1200">
                <a:solidFill>
                  <a:srgbClr val="000000"/>
                </a:solidFill>
                <a:latin typeface="Arial Nova"/>
                <a:ea typeface="Arial Nova"/>
                <a:cs typeface="Arial Nova"/>
                <a:sym typeface="Arial Nova"/>
              </a:rPr>
              <a:t>West, M., Bailey, S. and Williams, E. (2020) </a:t>
            </a:r>
            <a:r>
              <a:rPr lang="en-US" sz="1200" i="1">
                <a:solidFill>
                  <a:srgbClr val="000000"/>
                </a:solidFill>
                <a:latin typeface="Arial Nova Italics"/>
                <a:ea typeface="Arial Nova Italics"/>
                <a:cs typeface="Arial Nova Italics"/>
                <a:sym typeface="Arial Nova Italics"/>
              </a:rPr>
              <a:t>The Courage of Compassion: Supporting </a:t>
            </a:r>
          </a:p>
          <a:p>
            <a:pPr algn="l">
              <a:lnSpc>
                <a:spcPts val="600"/>
              </a:lnSpc>
            </a:pPr>
            <a:r>
              <a:rPr lang="en-US" sz="1200" i="1">
                <a:solidFill>
                  <a:srgbClr val="000000"/>
                </a:solidFill>
                <a:latin typeface="Arial Nova Italics"/>
                <a:ea typeface="Arial Nova Italics"/>
                <a:cs typeface="Arial Nova Italics"/>
                <a:sym typeface="Arial Nova Italics"/>
              </a:rPr>
              <a:t>Nurses and Midwives to Deliver High Quality Care</a:t>
            </a:r>
            <a:r>
              <a:rPr lang="en-US" sz="1200">
                <a:solidFill>
                  <a:srgbClr val="000000"/>
                </a:solidFill>
                <a:latin typeface="Arial Nova"/>
                <a:ea typeface="Arial Nova"/>
                <a:cs typeface="Arial Nova"/>
                <a:sym typeface="Arial Nova"/>
              </a:rPr>
              <a:t>. London: The King's Fund. </a:t>
            </a:r>
          </a:p>
        </p:txBody>
      </p:sp>
      <p:sp>
        <p:nvSpPr>
          <p:cNvPr id="4" name="TextBox 4"/>
          <p:cNvSpPr txBox="1"/>
          <p:nvPr/>
        </p:nvSpPr>
        <p:spPr>
          <a:xfrm>
            <a:off x="914714" y="1541231"/>
            <a:ext cx="1755981"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Harvard 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