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6" r:id="rId8"/>
    <p:sldId id="262" r:id="rId9"/>
    <p:sldId id="267" r:id="rId10"/>
    <p:sldId id="263" r:id="rId11"/>
    <p:sldId id="269" r:id="rId12"/>
    <p:sldId id="264" r:id="rId13"/>
    <p:sldId id="270" r:id="rId14"/>
    <p:sldId id="265" r:id="rId15"/>
    <p:sldId id="268"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83" d="100"/>
          <a:sy n="83" d="100"/>
        </p:scale>
        <p:origin x="45" y="525"/>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7CA2BF-3AE5-455D-BBE7-61E48CE9C4D1}"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103596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7CA2BF-3AE5-455D-BBE7-61E48CE9C4D1}"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3983192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3361147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7CA2BF-3AE5-455D-BBE7-61E48CE9C4D1}"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2704113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7CA2BF-3AE5-455D-BBE7-61E48CE9C4D1}"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489889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7CA2BF-3AE5-455D-BBE7-61E48CE9C4D1}"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2513164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7CA2BF-3AE5-455D-BBE7-61E48CE9C4D1}"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2880891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7CA2BF-3AE5-455D-BBE7-61E48CE9C4D1}"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3742008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7CA2BF-3AE5-455D-BBE7-61E48CE9C4D1}"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561880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7CA2BF-3AE5-455D-BBE7-61E48CE9C4D1}"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342880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7CA2BF-3AE5-455D-BBE7-61E48CE9C4D1}"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227771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7CA2BF-3AE5-455D-BBE7-61E48CE9C4D1}" type="datetimeFigureOut">
              <a:rPr lang="en-GB" smtClean="0"/>
              <a:t>21/11/2018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F1EC9-6E85-4967-9D06-52732CF7B776}" type="slidenum">
              <a:rPr lang="en-GB" smtClean="0"/>
              <a:t>‹#›</a:t>
            </a:fld>
            <a:endParaRPr lang="en-GB"/>
          </a:p>
        </p:txBody>
      </p:sp>
    </p:spTree>
    <p:extLst>
      <p:ext uri="{BB962C8B-B14F-4D97-AF65-F5344CB8AC3E}">
        <p14:creationId xmlns:p14="http://schemas.microsoft.com/office/powerpoint/2010/main" val="1054368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Daily Mile</a:t>
            </a:r>
            <a:endParaRPr lang="en-GB" dirty="0"/>
          </a:p>
        </p:txBody>
      </p:sp>
      <p:sp>
        <p:nvSpPr>
          <p:cNvPr id="3" name="Subtitle 2"/>
          <p:cNvSpPr>
            <a:spLocks noGrp="1"/>
          </p:cNvSpPr>
          <p:nvPr>
            <p:ph type="subTitle" idx="1"/>
          </p:nvPr>
        </p:nvSpPr>
        <p:spPr/>
        <p:txBody>
          <a:bodyPr/>
          <a:lstStyle/>
          <a:p>
            <a:r>
              <a:rPr lang="en-GB" dirty="0" smtClean="0"/>
              <a:t>Daily Mile: Findings from </a:t>
            </a:r>
            <a:r>
              <a:rPr lang="en-GB" smtClean="0"/>
              <a:t>the </a:t>
            </a:r>
            <a:r>
              <a:rPr lang="en-GB" smtClean="0"/>
              <a:t>Foundation </a:t>
            </a:r>
            <a:r>
              <a:rPr lang="en-GB" dirty="0"/>
              <a:t>P</a:t>
            </a:r>
            <a:r>
              <a:rPr lang="en-GB" smtClean="0"/>
              <a:t>hase</a:t>
            </a:r>
            <a:r>
              <a:rPr lang="en-GB" dirty="0" smtClean="0"/>
              <a:t>, where creativity and partnership define the direction. </a:t>
            </a:r>
          </a:p>
          <a:p>
            <a:r>
              <a:rPr lang="en-GB" dirty="0" smtClean="0"/>
              <a:t>Paul Darby, Dawn Jones, Emma </a:t>
            </a:r>
            <a:r>
              <a:rPr lang="en-GB" dirty="0" err="1" smtClean="0"/>
              <a:t>Battenbough</a:t>
            </a:r>
            <a:r>
              <a:rPr lang="en-GB" dirty="0" smtClean="0"/>
              <a:t>, Ann Marie Gealy. </a:t>
            </a:r>
            <a:endParaRPr lang="en-GB" dirty="0"/>
          </a:p>
        </p:txBody>
      </p:sp>
    </p:spTree>
    <p:extLst>
      <p:ext uri="{BB962C8B-B14F-4D97-AF65-F5344CB8AC3E}">
        <p14:creationId xmlns:p14="http://schemas.microsoft.com/office/powerpoint/2010/main" val="10242437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Daily Mile?</a:t>
            </a:r>
            <a:endParaRPr lang="en-GB" dirty="0"/>
          </a:p>
        </p:txBody>
      </p:sp>
      <p:sp>
        <p:nvSpPr>
          <p:cNvPr id="3" name="Content Placeholder 2"/>
          <p:cNvSpPr>
            <a:spLocks noGrp="1"/>
          </p:cNvSpPr>
          <p:nvPr>
            <p:ph idx="1"/>
          </p:nvPr>
        </p:nvSpPr>
        <p:spPr/>
        <p:txBody>
          <a:bodyPr/>
          <a:lstStyle/>
          <a:p>
            <a:r>
              <a:rPr lang="en-GB" dirty="0"/>
              <a:t>Daily Mile established by Elaine Wylie at St </a:t>
            </a:r>
            <a:r>
              <a:rPr lang="en-GB" dirty="0" err="1"/>
              <a:t>Ninians</a:t>
            </a:r>
            <a:r>
              <a:rPr lang="en-GB" dirty="0"/>
              <a:t> Primary School in </a:t>
            </a:r>
            <a:r>
              <a:rPr lang="en-GB" dirty="0" smtClean="0"/>
              <a:t>Stirling. </a:t>
            </a:r>
          </a:p>
          <a:p>
            <a:r>
              <a:rPr lang="en-GB" dirty="0"/>
              <a:t>‘The aim of the daily mile is to improve the physical, social, emotional and mental health and wellbeing of our children</a:t>
            </a:r>
            <a:r>
              <a:rPr lang="en-GB" dirty="0" smtClean="0"/>
              <a:t>’ </a:t>
            </a:r>
            <a:r>
              <a:rPr lang="en-GB" dirty="0"/>
              <a:t>(Daily Mile Foundation 2018). </a:t>
            </a:r>
            <a:endParaRPr lang="en-GB" dirty="0" smtClean="0"/>
          </a:p>
          <a:p>
            <a:r>
              <a:rPr lang="en-GB" dirty="0"/>
              <a:t>The initiative sees primary school children run, walk or jog for 15 minutes every day. It is inclusive, simple and free, with no equipment or set up required. </a:t>
            </a:r>
            <a:endParaRPr lang="en-GB" dirty="0" smtClean="0"/>
          </a:p>
          <a:p>
            <a:endParaRPr lang="en-GB" dirty="0"/>
          </a:p>
        </p:txBody>
      </p:sp>
    </p:spTree>
    <p:extLst>
      <p:ext uri="{BB962C8B-B14F-4D97-AF65-F5344CB8AC3E}">
        <p14:creationId xmlns:p14="http://schemas.microsoft.com/office/powerpoint/2010/main" val="23244730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Strong Messages from the Welsh Government.</a:t>
            </a:r>
            <a:endParaRPr lang="en-GB" dirty="0"/>
          </a:p>
        </p:txBody>
      </p:sp>
      <p:sp>
        <p:nvSpPr>
          <p:cNvPr id="3" name="Content Placeholder 2"/>
          <p:cNvSpPr>
            <a:spLocks noGrp="1"/>
          </p:cNvSpPr>
          <p:nvPr>
            <p:ph idx="1"/>
          </p:nvPr>
        </p:nvSpPr>
        <p:spPr/>
        <p:txBody>
          <a:bodyPr/>
          <a:lstStyle/>
          <a:p>
            <a:r>
              <a:rPr lang="en-GB" dirty="0"/>
              <a:t>In January 2017 the Welsh Government Ministers for Education and Public Health wrote a joint letter to all head teachers of Primary schools in Wales to encourage them to consider the Daily Mile </a:t>
            </a:r>
            <a:endParaRPr lang="en-GB" dirty="0" smtClean="0"/>
          </a:p>
          <a:p>
            <a:endParaRPr lang="en-GB" dirty="0"/>
          </a:p>
          <a:p>
            <a:r>
              <a:rPr lang="en-GB" dirty="0"/>
              <a:t>“Engaging with The Daily Mile will support primary schools to implement the new curriculum, which puts a focus on making physical activity a more routine part of the school day.”   </a:t>
            </a:r>
            <a:r>
              <a:rPr lang="en-GB" dirty="0" smtClean="0"/>
              <a:t>(Kirsty Williams AM 2017)</a:t>
            </a:r>
            <a:endParaRPr lang="en-GB" dirty="0"/>
          </a:p>
          <a:p>
            <a:endParaRPr lang="en-GB" dirty="0"/>
          </a:p>
        </p:txBody>
      </p:sp>
    </p:spTree>
    <p:extLst>
      <p:ext uri="{BB962C8B-B14F-4D97-AF65-F5344CB8AC3E}">
        <p14:creationId xmlns:p14="http://schemas.microsoft.com/office/powerpoint/2010/main" val="25440174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Study</a:t>
            </a:r>
            <a:endParaRPr lang="en-GB" dirty="0"/>
          </a:p>
        </p:txBody>
      </p:sp>
      <p:sp>
        <p:nvSpPr>
          <p:cNvPr id="3" name="Content Placeholder 2"/>
          <p:cNvSpPr>
            <a:spLocks noGrp="1"/>
          </p:cNvSpPr>
          <p:nvPr>
            <p:ph idx="1"/>
          </p:nvPr>
        </p:nvSpPr>
        <p:spPr/>
        <p:txBody>
          <a:bodyPr/>
          <a:lstStyle/>
          <a:p>
            <a:r>
              <a:rPr lang="en-GB" dirty="0" smtClean="0"/>
              <a:t>A year long exploration of the implementation of the daily mile by the foundation phase in a Swansea Primary School.</a:t>
            </a:r>
          </a:p>
          <a:p>
            <a:r>
              <a:rPr lang="en-GB" dirty="0" smtClean="0"/>
              <a:t>89 children took part in the study.</a:t>
            </a:r>
          </a:p>
          <a:p>
            <a:r>
              <a:rPr lang="en-GB" dirty="0" smtClean="0"/>
              <a:t>Children's Experiences (Focus Groups)</a:t>
            </a:r>
          </a:p>
          <a:p>
            <a:r>
              <a:rPr lang="en-GB" dirty="0" smtClean="0"/>
              <a:t>Teachers Experiences (Diaries and Focus Group)</a:t>
            </a:r>
          </a:p>
          <a:p>
            <a:r>
              <a:rPr lang="en-GB" dirty="0" smtClean="0"/>
              <a:t>Baseline and follow up BMI measurements and fitness tests.</a:t>
            </a:r>
          </a:p>
          <a:p>
            <a:r>
              <a:rPr lang="en-GB" dirty="0" smtClean="0"/>
              <a:t>Parental questionnaire exploring activity levels outside of school. </a:t>
            </a:r>
          </a:p>
          <a:p>
            <a:endParaRPr lang="en-GB" dirty="0"/>
          </a:p>
        </p:txBody>
      </p:sp>
    </p:spTree>
    <p:extLst>
      <p:ext uri="{BB962C8B-B14F-4D97-AF65-F5344CB8AC3E}">
        <p14:creationId xmlns:p14="http://schemas.microsoft.com/office/powerpoint/2010/main" val="26615934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Engagement with physical activity outside of school.</a:t>
            </a:r>
            <a:endParaRPr lang="en-GB" dirty="0"/>
          </a:p>
        </p:txBody>
      </p:sp>
      <p:sp>
        <p:nvSpPr>
          <p:cNvPr id="3" name="Content Placeholder 2"/>
          <p:cNvSpPr>
            <a:spLocks noGrp="1"/>
          </p:cNvSpPr>
          <p:nvPr>
            <p:ph idx="1"/>
          </p:nvPr>
        </p:nvSpPr>
        <p:spPr/>
        <p:txBody>
          <a:bodyPr/>
          <a:lstStyle/>
          <a:p>
            <a:r>
              <a:rPr lang="en-GB" dirty="0" smtClean="0"/>
              <a:t>Parents detailed the amount of time children engaged in physical activity.</a:t>
            </a:r>
          </a:p>
          <a:p>
            <a:r>
              <a:rPr lang="en-GB" dirty="0" smtClean="0"/>
              <a:t>Time spent engaging in sedentary activities. </a:t>
            </a:r>
          </a:p>
          <a:p>
            <a:r>
              <a:rPr lang="en-GB" dirty="0" smtClean="0"/>
              <a:t>A disproportionately large amount of time spent in front of screens.</a:t>
            </a:r>
          </a:p>
          <a:p>
            <a:r>
              <a:rPr lang="en-GB" dirty="0" smtClean="0"/>
              <a:t>This increased with age.</a:t>
            </a:r>
          </a:p>
          <a:p>
            <a:r>
              <a:rPr lang="en-GB" dirty="0" smtClean="0"/>
              <a:t>Less than 5 children engaged in organised clubs or activities. </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40789522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mass index (BMI)</a:t>
            </a:r>
            <a:endParaRPr lang="en-GB" dirty="0"/>
          </a:p>
        </p:txBody>
      </p:sp>
      <p:sp>
        <p:nvSpPr>
          <p:cNvPr id="3" name="Content Placeholder 2"/>
          <p:cNvSpPr>
            <a:spLocks noGrp="1"/>
          </p:cNvSpPr>
          <p:nvPr>
            <p:ph idx="1"/>
          </p:nvPr>
        </p:nvSpPr>
        <p:spPr/>
        <p:txBody>
          <a:bodyPr/>
          <a:lstStyle/>
          <a:p>
            <a:r>
              <a:rPr lang="en-GB" dirty="0" smtClean="0"/>
              <a:t>The children’s height and weight were measured by the school nursing service.</a:t>
            </a:r>
          </a:p>
          <a:p>
            <a:r>
              <a:rPr lang="en-GB" dirty="0" smtClean="0"/>
              <a:t>This data was combined to calculate the BMI.</a:t>
            </a:r>
          </a:p>
          <a:p>
            <a:r>
              <a:rPr lang="en-GB" dirty="0" smtClean="0"/>
              <a:t>The BMI results were linked to centiles.</a:t>
            </a:r>
          </a:p>
          <a:p>
            <a:r>
              <a:rPr lang="en-GB" dirty="0" smtClean="0"/>
              <a:t>The baseline observations revealed that 46% of the children were very overweight or obese.</a:t>
            </a:r>
          </a:p>
          <a:p>
            <a:r>
              <a:rPr lang="en-GB" dirty="0" smtClean="0"/>
              <a:t>This compares to a Welsh National Average of 26% (Child </a:t>
            </a:r>
            <a:r>
              <a:rPr lang="en-GB" dirty="0"/>
              <a:t>measurement </a:t>
            </a:r>
            <a:r>
              <a:rPr lang="en-GB" dirty="0" smtClean="0"/>
              <a:t>programme, 2017</a:t>
            </a:r>
            <a:r>
              <a:rPr lang="en-GB" dirty="0"/>
              <a:t>)</a:t>
            </a:r>
          </a:p>
          <a:p>
            <a:endParaRPr lang="en-GB" dirty="0"/>
          </a:p>
        </p:txBody>
      </p:sp>
    </p:spTree>
    <p:extLst>
      <p:ext uri="{BB962C8B-B14F-4D97-AF65-F5344CB8AC3E}">
        <p14:creationId xmlns:p14="http://schemas.microsoft.com/office/powerpoint/2010/main" val="18313981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Body mass index (BMI)</a:t>
            </a:r>
          </a:p>
        </p:txBody>
      </p:sp>
      <p:sp>
        <p:nvSpPr>
          <p:cNvPr id="3" name="Content Placeholder 2"/>
          <p:cNvSpPr>
            <a:spLocks noGrp="1"/>
          </p:cNvSpPr>
          <p:nvPr>
            <p:ph idx="1"/>
          </p:nvPr>
        </p:nvSpPr>
        <p:spPr/>
        <p:txBody>
          <a:bodyPr/>
          <a:lstStyle/>
          <a:p>
            <a:r>
              <a:rPr lang="en-GB" dirty="0" smtClean="0"/>
              <a:t>Following the study children's BMI were unchanged across the cohorts.</a:t>
            </a:r>
          </a:p>
          <a:p>
            <a:r>
              <a:rPr lang="en-GB" dirty="0" smtClean="0"/>
              <a:t>This was not what we expected!</a:t>
            </a:r>
            <a:endParaRPr lang="en-GB" dirty="0"/>
          </a:p>
        </p:txBody>
      </p:sp>
    </p:spTree>
    <p:extLst>
      <p:ext uri="{BB962C8B-B14F-4D97-AF65-F5344CB8AC3E}">
        <p14:creationId xmlns:p14="http://schemas.microsoft.com/office/powerpoint/2010/main" val="42803535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Fitness Test</a:t>
            </a:r>
            <a:endParaRPr lang="en-GB" dirty="0"/>
          </a:p>
        </p:txBody>
      </p:sp>
      <p:sp>
        <p:nvSpPr>
          <p:cNvPr id="3" name="Content Placeholder 2"/>
          <p:cNvSpPr>
            <a:spLocks noGrp="1"/>
          </p:cNvSpPr>
          <p:nvPr>
            <p:ph idx="1"/>
          </p:nvPr>
        </p:nvSpPr>
        <p:spPr/>
        <p:txBody>
          <a:bodyPr/>
          <a:lstStyle/>
          <a:p>
            <a:r>
              <a:rPr lang="en-GB" dirty="0" smtClean="0"/>
              <a:t>A fitness test was undertaken by all children. </a:t>
            </a:r>
          </a:p>
          <a:p>
            <a:r>
              <a:rPr lang="en-GB" dirty="0" smtClean="0"/>
              <a:t>Star Jumps</a:t>
            </a:r>
          </a:p>
          <a:p>
            <a:r>
              <a:rPr lang="en-GB" dirty="0" smtClean="0"/>
              <a:t>Throwing and catching a ball</a:t>
            </a:r>
          </a:p>
          <a:p>
            <a:r>
              <a:rPr lang="en-GB" dirty="0" smtClean="0"/>
              <a:t>Shuttle runs</a:t>
            </a:r>
          </a:p>
          <a:p>
            <a:r>
              <a:rPr lang="en-GB" dirty="0" smtClean="0"/>
              <a:t>Bronze, Silver, Gold</a:t>
            </a:r>
          </a:p>
          <a:p>
            <a:r>
              <a:rPr lang="en-GB" dirty="0" smtClean="0"/>
              <a:t>Across all cohorts the children scored at the lowest level of fitness. </a:t>
            </a:r>
          </a:p>
          <a:p>
            <a:r>
              <a:rPr lang="en-GB" dirty="0" smtClean="0"/>
              <a:t>67% 0f children 5-7 did not meet expected fitness for their age group.</a:t>
            </a:r>
            <a:r>
              <a:rPr lang="en-GB" dirty="0"/>
              <a:t> (Fit for sport, 2014)</a:t>
            </a:r>
          </a:p>
          <a:p>
            <a:endParaRPr lang="en-GB" dirty="0"/>
          </a:p>
        </p:txBody>
      </p:sp>
    </p:spTree>
    <p:extLst>
      <p:ext uri="{BB962C8B-B14F-4D97-AF65-F5344CB8AC3E}">
        <p14:creationId xmlns:p14="http://schemas.microsoft.com/office/powerpoint/2010/main" val="11956654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Fitness Test</a:t>
            </a:r>
            <a:endParaRPr lang="en-GB" dirty="0"/>
          </a:p>
        </p:txBody>
      </p:sp>
      <p:sp>
        <p:nvSpPr>
          <p:cNvPr id="3" name="Content Placeholder 2"/>
          <p:cNvSpPr>
            <a:spLocks noGrp="1"/>
          </p:cNvSpPr>
          <p:nvPr>
            <p:ph idx="1"/>
          </p:nvPr>
        </p:nvSpPr>
        <p:spPr/>
        <p:txBody>
          <a:bodyPr/>
          <a:lstStyle/>
          <a:p>
            <a:r>
              <a:rPr lang="en-GB" dirty="0" smtClean="0"/>
              <a:t>All children achieved the highest level in jumping and shuttle runs following the study.</a:t>
            </a:r>
          </a:p>
          <a:p>
            <a:r>
              <a:rPr lang="en-GB" dirty="0" smtClean="0"/>
              <a:t>The achievements in throwing and catching remained unchanged.</a:t>
            </a:r>
            <a:endParaRPr lang="en-GB" dirty="0"/>
          </a:p>
        </p:txBody>
      </p:sp>
    </p:spTree>
    <p:extLst>
      <p:ext uri="{BB962C8B-B14F-4D97-AF65-F5344CB8AC3E}">
        <p14:creationId xmlns:p14="http://schemas.microsoft.com/office/powerpoint/2010/main" val="36520912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Teachers Experiences</a:t>
            </a:r>
            <a:endParaRPr lang="en-GB" dirty="0"/>
          </a:p>
        </p:txBody>
      </p:sp>
      <p:sp>
        <p:nvSpPr>
          <p:cNvPr id="3" name="Content Placeholder 2"/>
          <p:cNvSpPr>
            <a:spLocks noGrp="1"/>
          </p:cNvSpPr>
          <p:nvPr>
            <p:ph idx="1"/>
          </p:nvPr>
        </p:nvSpPr>
        <p:spPr/>
        <p:txBody>
          <a:bodyPr/>
          <a:lstStyle/>
          <a:p>
            <a:r>
              <a:rPr lang="en-GB" dirty="0" smtClean="0"/>
              <a:t>“I </a:t>
            </a:r>
            <a:r>
              <a:rPr lang="en-GB" dirty="0"/>
              <a:t>agree with the purpose of the daily mile, but I feel that there are more enjoyable activities for children of this </a:t>
            </a:r>
            <a:r>
              <a:rPr lang="en-GB" dirty="0" smtClean="0"/>
              <a:t>age”</a:t>
            </a:r>
          </a:p>
          <a:p>
            <a:endParaRPr lang="en-GB" dirty="0" smtClean="0"/>
          </a:p>
          <a:p>
            <a:r>
              <a:rPr lang="en-GB" dirty="0" smtClean="0"/>
              <a:t>“It’s </a:t>
            </a:r>
            <a:r>
              <a:rPr lang="en-GB" dirty="0"/>
              <a:t>so difficult to measure the outcomes of this activity as there are so many other factors that influence their health and </a:t>
            </a:r>
            <a:r>
              <a:rPr lang="en-GB" dirty="0" smtClean="0"/>
              <a:t>wellbeing” </a:t>
            </a:r>
            <a:endParaRPr lang="en-GB" dirty="0"/>
          </a:p>
          <a:p>
            <a:endParaRPr lang="en-GB" dirty="0" smtClean="0"/>
          </a:p>
          <a:p>
            <a:r>
              <a:rPr lang="en-GB" dirty="0" smtClean="0"/>
              <a:t>“It almost became robotic, it just became </a:t>
            </a:r>
            <a:r>
              <a:rPr lang="en-GB" dirty="0"/>
              <a:t>something that we do in school… the majority just get on with it with no real expression of </a:t>
            </a:r>
            <a:r>
              <a:rPr lang="en-GB" dirty="0" smtClean="0"/>
              <a:t>feelings” </a:t>
            </a:r>
          </a:p>
          <a:p>
            <a:endParaRPr lang="en-GB" dirty="0" smtClean="0"/>
          </a:p>
          <a:p>
            <a:endParaRPr lang="en-GB" dirty="0"/>
          </a:p>
        </p:txBody>
      </p:sp>
    </p:spTree>
    <p:extLst>
      <p:ext uri="{BB962C8B-B14F-4D97-AF65-F5344CB8AC3E}">
        <p14:creationId xmlns:p14="http://schemas.microsoft.com/office/powerpoint/2010/main" val="33127814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children’s voice</a:t>
            </a:r>
            <a:endParaRPr lang="en-GB" dirty="0"/>
          </a:p>
        </p:txBody>
      </p:sp>
      <p:sp>
        <p:nvSpPr>
          <p:cNvPr id="3" name="Rectangle 2"/>
          <p:cNvSpPr/>
          <p:nvPr/>
        </p:nvSpPr>
        <p:spPr>
          <a:xfrm>
            <a:off x="747623" y="1570009"/>
            <a:ext cx="8396377" cy="4093428"/>
          </a:xfrm>
          <a:prstGeom prst="rect">
            <a:avLst/>
          </a:prstGeom>
        </p:spPr>
        <p:txBody>
          <a:bodyPr wrap="square">
            <a:spAutoFit/>
          </a:bodyPr>
          <a:lstStyle/>
          <a:p>
            <a:r>
              <a:rPr lang="en-GB" sz="2000" b="1" dirty="0" smtClean="0"/>
              <a:t>When </a:t>
            </a:r>
            <a:r>
              <a:rPr lang="en-GB" sz="2000" b="1" dirty="0"/>
              <a:t>asked “Do you like the Daily Mile</a:t>
            </a:r>
            <a:r>
              <a:rPr lang="en-GB" sz="2000" b="1" dirty="0" smtClean="0"/>
              <a:t>”</a:t>
            </a:r>
          </a:p>
          <a:p>
            <a:endParaRPr lang="en-GB" sz="2000" b="1" dirty="0"/>
          </a:p>
          <a:p>
            <a:r>
              <a:rPr lang="en-GB" sz="2000" b="1" dirty="0" smtClean="0"/>
              <a:t>Children </a:t>
            </a:r>
            <a:r>
              <a:rPr lang="en-GB" sz="2000" b="1" dirty="0"/>
              <a:t>from the purple group stated that “they enjoyed the song and that running was fun”. </a:t>
            </a:r>
          </a:p>
          <a:p>
            <a:r>
              <a:rPr lang="en-GB" sz="2000" b="1" dirty="0"/>
              <a:t>Four children from the Green group also commented on liking music but one little boy explained that “no, they may fall over and hurt themselves</a:t>
            </a:r>
            <a:r>
              <a:rPr lang="en-GB" sz="2000" b="1" dirty="0" smtClean="0"/>
              <a:t>”.</a:t>
            </a:r>
          </a:p>
          <a:p>
            <a:endParaRPr lang="en-GB" sz="2000" b="1" dirty="0"/>
          </a:p>
          <a:p>
            <a:r>
              <a:rPr lang="en-GB" sz="2000" b="1" dirty="0"/>
              <a:t>The use of music is a strong recurring theme throughout both the children’s and their teacher’s responses and suggests that a creative approach was taken </a:t>
            </a:r>
            <a:r>
              <a:rPr lang="en-GB" sz="2000" b="1" dirty="0" smtClean="0"/>
              <a:t>at </a:t>
            </a:r>
            <a:r>
              <a:rPr lang="en-GB" sz="2000" b="1" dirty="0"/>
              <a:t>times to ensure the daily mile was attractive to the children and importantly enabled them to enjoy and have fun completing it. This supports the foundation Phase philosophy of enabling children to engage with creative imaginative activities whilst having fun.</a:t>
            </a:r>
          </a:p>
        </p:txBody>
      </p:sp>
    </p:spTree>
    <p:extLst>
      <p:ext uri="{BB962C8B-B14F-4D97-AF65-F5344CB8AC3E}">
        <p14:creationId xmlns:p14="http://schemas.microsoft.com/office/powerpoint/2010/main" val="30432784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Experiences </a:t>
            </a:r>
            <a:endParaRPr lang="en-GB" dirty="0"/>
          </a:p>
        </p:txBody>
      </p:sp>
      <p:sp>
        <p:nvSpPr>
          <p:cNvPr id="3" name="Content Placeholder 2"/>
          <p:cNvSpPr>
            <a:spLocks noGrp="1"/>
          </p:cNvSpPr>
          <p:nvPr>
            <p:ph idx="1"/>
          </p:nvPr>
        </p:nvSpPr>
        <p:spPr/>
        <p:txBody>
          <a:bodyPr/>
          <a:lstStyle/>
          <a:p>
            <a:r>
              <a:rPr lang="en-GB" dirty="0"/>
              <a:t>“One boy really challenges himself during the daily mile.  You can see him waiting to go and he wants to go faster every time”</a:t>
            </a:r>
          </a:p>
          <a:p>
            <a:r>
              <a:rPr lang="en-GB" dirty="0" smtClean="0"/>
              <a:t>“I </a:t>
            </a:r>
            <a:r>
              <a:rPr lang="en-GB" dirty="0"/>
              <a:t>have seen a big difference in one of the children in my class.  He had real difficulty in sitting and was not engaged in class.  Since starting the daily mile he is noticeably calmer and more engaged after the </a:t>
            </a:r>
            <a:r>
              <a:rPr lang="en-GB" dirty="0" smtClean="0"/>
              <a:t>activity”</a:t>
            </a:r>
            <a:endParaRPr lang="en-GB" dirty="0"/>
          </a:p>
          <a:p>
            <a:r>
              <a:rPr lang="en-GB" dirty="0" smtClean="0"/>
              <a:t>“There </a:t>
            </a:r>
            <a:r>
              <a:rPr lang="en-GB" dirty="0"/>
              <a:t>have been some surprises, some children that you wouldn’t have thought would like it have done really </a:t>
            </a:r>
            <a:r>
              <a:rPr lang="en-GB" dirty="0" smtClean="0"/>
              <a:t>well” </a:t>
            </a:r>
            <a:endParaRPr lang="en-GB" dirty="0"/>
          </a:p>
          <a:p>
            <a:endParaRPr lang="en-GB" dirty="0"/>
          </a:p>
        </p:txBody>
      </p:sp>
    </p:spTree>
    <p:extLst>
      <p:ext uri="{BB962C8B-B14F-4D97-AF65-F5344CB8AC3E}">
        <p14:creationId xmlns:p14="http://schemas.microsoft.com/office/powerpoint/2010/main" val="40441318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children’s voice.</a:t>
            </a:r>
            <a:endParaRPr lang="en-GB" dirty="0"/>
          </a:p>
        </p:txBody>
      </p:sp>
      <p:sp>
        <p:nvSpPr>
          <p:cNvPr id="3" name="Rectangle 2"/>
          <p:cNvSpPr/>
          <p:nvPr/>
        </p:nvSpPr>
        <p:spPr>
          <a:xfrm>
            <a:off x="563592" y="1492234"/>
            <a:ext cx="9581072" cy="6740307"/>
          </a:xfrm>
          <a:prstGeom prst="rect">
            <a:avLst/>
          </a:prstGeom>
        </p:spPr>
        <p:txBody>
          <a:bodyPr wrap="square">
            <a:spAutoFit/>
          </a:bodyPr>
          <a:lstStyle/>
          <a:p>
            <a:r>
              <a:rPr lang="en-GB" dirty="0"/>
              <a:t>When </a:t>
            </a:r>
            <a:r>
              <a:rPr lang="en-GB" dirty="0" smtClean="0"/>
              <a:t>asked, I </a:t>
            </a:r>
            <a:r>
              <a:rPr lang="en-GB" dirty="0"/>
              <a:t>like to do the daily mile best when it’s with:</a:t>
            </a:r>
          </a:p>
          <a:p>
            <a:r>
              <a:rPr lang="en-GB" dirty="0"/>
              <a:t>My </a:t>
            </a:r>
            <a:r>
              <a:rPr lang="en-GB" dirty="0" smtClean="0"/>
              <a:t>Teacher.      With friends.    On </a:t>
            </a:r>
            <a:r>
              <a:rPr lang="en-GB" dirty="0"/>
              <a:t>my </a:t>
            </a:r>
            <a:r>
              <a:rPr lang="en-GB" dirty="0" smtClean="0"/>
              <a:t>own.</a:t>
            </a:r>
            <a:endParaRPr lang="en-GB" dirty="0"/>
          </a:p>
          <a:p>
            <a:endParaRPr lang="en-GB" dirty="0"/>
          </a:p>
          <a:p>
            <a:r>
              <a:rPr lang="en-GB" dirty="0"/>
              <a:t>A little boy stated that “I like to run on my own because I can run like a train” (Green group)</a:t>
            </a:r>
          </a:p>
          <a:p>
            <a:r>
              <a:rPr lang="en-GB" dirty="0"/>
              <a:t>Three children from the yellow group liked to do it all the time with a mixture of the options.</a:t>
            </a:r>
          </a:p>
          <a:p>
            <a:r>
              <a:rPr lang="en-GB" dirty="0"/>
              <a:t>One little one from the purple group liked to run with a friend so they were not alone. </a:t>
            </a:r>
            <a:endParaRPr lang="en-GB" dirty="0" smtClean="0"/>
          </a:p>
          <a:p>
            <a:endParaRPr lang="en-GB" dirty="0"/>
          </a:p>
          <a:p>
            <a:r>
              <a:rPr lang="en-GB" dirty="0" smtClean="0"/>
              <a:t>Since </a:t>
            </a:r>
            <a:r>
              <a:rPr lang="en-GB" dirty="0"/>
              <a:t>you have done the Daily Mile do you feel</a:t>
            </a:r>
          </a:p>
          <a:p>
            <a:r>
              <a:rPr lang="en-GB" dirty="0"/>
              <a:t>Normal.  A little bit calm and relaxed.  Really calm and relaxed.</a:t>
            </a:r>
          </a:p>
          <a:p>
            <a:endParaRPr lang="en-GB" dirty="0"/>
          </a:p>
          <a:p>
            <a:r>
              <a:rPr lang="en-GB" dirty="0" smtClean="0"/>
              <a:t>The </a:t>
            </a:r>
            <a:r>
              <a:rPr lang="en-GB" dirty="0"/>
              <a:t>green group commented that they ran to music which helped them feel calm.</a:t>
            </a:r>
          </a:p>
          <a:p>
            <a:r>
              <a:rPr lang="en-GB" dirty="0"/>
              <a:t>10 of the children felt really relaxed and calm with 4 feeling normal</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4166059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Suggestions for future activities</a:t>
            </a:r>
            <a:endParaRPr lang="en-GB" dirty="0"/>
          </a:p>
        </p:txBody>
      </p:sp>
      <p:sp>
        <p:nvSpPr>
          <p:cNvPr id="3" name="Content Placeholder 2"/>
          <p:cNvSpPr>
            <a:spLocks noGrp="1"/>
          </p:cNvSpPr>
          <p:nvPr>
            <p:ph idx="1"/>
          </p:nvPr>
        </p:nvSpPr>
        <p:spPr/>
        <p:txBody>
          <a:bodyPr>
            <a:normAutofit/>
          </a:bodyPr>
          <a:lstStyle/>
          <a:p>
            <a:r>
              <a:rPr lang="en-GB" dirty="0" smtClean="0"/>
              <a:t>“I </a:t>
            </a:r>
            <a:r>
              <a:rPr lang="en-GB" dirty="0"/>
              <a:t>notice a difference in the children when we do other activities such as just dance, busy feet or cosmic </a:t>
            </a:r>
            <a:r>
              <a:rPr lang="en-GB" dirty="0" smtClean="0"/>
              <a:t>yoga”</a:t>
            </a:r>
            <a:endParaRPr lang="en-GB" dirty="0"/>
          </a:p>
          <a:p>
            <a:r>
              <a:rPr lang="en-GB" dirty="0" smtClean="0"/>
              <a:t>“I </a:t>
            </a:r>
            <a:r>
              <a:rPr lang="en-GB" dirty="0"/>
              <a:t>think a range of activates is needed to </a:t>
            </a:r>
            <a:r>
              <a:rPr lang="en-GB" dirty="0" smtClean="0"/>
              <a:t>increase the </a:t>
            </a:r>
            <a:r>
              <a:rPr lang="en-GB" dirty="0"/>
              <a:t>motivation of teachers and the children, the children will ask for cosmic yoga or busy feet, but they don’t ask for the daily </a:t>
            </a:r>
            <a:r>
              <a:rPr lang="en-GB" dirty="0" smtClean="0"/>
              <a:t>mile”</a:t>
            </a:r>
            <a:endParaRPr lang="en-GB" dirty="0"/>
          </a:p>
          <a:p>
            <a:r>
              <a:rPr lang="en-GB" dirty="0"/>
              <a:t> </a:t>
            </a:r>
            <a:r>
              <a:rPr lang="en-GB" dirty="0" smtClean="0"/>
              <a:t>”We </a:t>
            </a:r>
            <a:r>
              <a:rPr lang="en-GB" dirty="0"/>
              <a:t>can see the children’s faces changing and observe their feelings when they are dancing or doing yoga, they are engaged calm and happy, you can see their mood </a:t>
            </a:r>
            <a:r>
              <a:rPr lang="en-GB" dirty="0" smtClean="0"/>
              <a:t>changing”</a:t>
            </a:r>
          </a:p>
        </p:txBody>
      </p:sp>
    </p:spTree>
    <p:extLst>
      <p:ext uri="{BB962C8B-B14F-4D97-AF65-F5344CB8AC3E}">
        <p14:creationId xmlns:p14="http://schemas.microsoft.com/office/powerpoint/2010/main" val="4952034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lnSpcReduction="10000"/>
          </a:bodyPr>
          <a:lstStyle/>
          <a:p>
            <a:r>
              <a:rPr lang="en-GB" dirty="0"/>
              <a:t>The teachers generally showed an excellent level of insight into the children’s preferences and needs. </a:t>
            </a:r>
          </a:p>
          <a:p>
            <a:r>
              <a:rPr lang="en-GB" dirty="0" smtClean="0"/>
              <a:t>There </a:t>
            </a:r>
            <a:r>
              <a:rPr lang="en-GB" dirty="0"/>
              <a:t>was a general feeling that a greater emphasis on </a:t>
            </a:r>
            <a:r>
              <a:rPr lang="en-GB" dirty="0" smtClean="0"/>
              <a:t>choice and creativity </a:t>
            </a:r>
            <a:r>
              <a:rPr lang="en-GB" dirty="0"/>
              <a:t>linked to physical activity is required for foundation phase children. </a:t>
            </a:r>
            <a:endParaRPr lang="en-GB" dirty="0" smtClean="0"/>
          </a:p>
          <a:p>
            <a:r>
              <a:rPr lang="en-GB" dirty="0" smtClean="0"/>
              <a:t>The </a:t>
            </a:r>
            <a:r>
              <a:rPr lang="en-GB" dirty="0"/>
              <a:t>majority of children </a:t>
            </a:r>
            <a:r>
              <a:rPr lang="en-GB" dirty="0" smtClean="0"/>
              <a:t>do not </a:t>
            </a:r>
            <a:r>
              <a:rPr lang="en-GB" dirty="0"/>
              <a:t>do any activity outside of school, so this an opportunity to really engage them and offer a range of experience.  </a:t>
            </a:r>
            <a:endParaRPr lang="en-GB" dirty="0" smtClean="0"/>
          </a:p>
          <a:p>
            <a:r>
              <a:rPr lang="en-GB" dirty="0" smtClean="0"/>
              <a:t>BMI was not impacted</a:t>
            </a:r>
          </a:p>
          <a:p>
            <a:r>
              <a:rPr lang="en-GB" dirty="0" smtClean="0"/>
              <a:t>Mixed results from the fitness tests</a:t>
            </a:r>
            <a:endParaRPr lang="en-GB" dirty="0"/>
          </a:p>
          <a:p>
            <a:endParaRPr lang="en-GB" dirty="0"/>
          </a:p>
        </p:txBody>
      </p:sp>
    </p:spTree>
    <p:extLst>
      <p:ext uri="{BB962C8B-B14F-4D97-AF65-F5344CB8AC3E}">
        <p14:creationId xmlns:p14="http://schemas.microsoft.com/office/powerpoint/2010/main" val="40246563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words, from the children.</a:t>
            </a:r>
            <a:endParaRPr lang="en-GB" dirty="0"/>
          </a:p>
        </p:txBody>
      </p:sp>
      <p:sp>
        <p:nvSpPr>
          <p:cNvPr id="3" name="Content Placeholder 2"/>
          <p:cNvSpPr>
            <a:spLocks noGrp="1"/>
          </p:cNvSpPr>
          <p:nvPr>
            <p:ph idx="1"/>
          </p:nvPr>
        </p:nvSpPr>
        <p:spPr/>
        <p:txBody>
          <a:bodyPr/>
          <a:lstStyle/>
          <a:p>
            <a:r>
              <a:rPr lang="en-GB" dirty="0"/>
              <a:t>“It’s fun” </a:t>
            </a:r>
          </a:p>
          <a:p>
            <a:r>
              <a:rPr lang="en-GB" dirty="0"/>
              <a:t>“Makes me laugh” </a:t>
            </a:r>
          </a:p>
          <a:p>
            <a:r>
              <a:rPr lang="en-GB" dirty="0"/>
              <a:t>“Makes me tired like sleeping</a:t>
            </a:r>
            <a:r>
              <a:rPr lang="en-GB" dirty="0" smtClean="0"/>
              <a:t>” (green group)</a:t>
            </a:r>
          </a:p>
          <a:p>
            <a:r>
              <a:rPr lang="en-GB" dirty="0"/>
              <a:t>Happy because it “Keeps me fit”. “My shoes get faster”. “It’s fun” (green group). </a:t>
            </a:r>
            <a:endParaRPr lang="en-GB" dirty="0" smtClean="0"/>
          </a:p>
          <a:p>
            <a:r>
              <a:rPr lang="en-GB" dirty="0" smtClean="0"/>
              <a:t>“</a:t>
            </a:r>
            <a:r>
              <a:rPr lang="en-GB" dirty="0"/>
              <a:t>Happy because I like running”, “sad because I don’t like running” (yellow group)</a:t>
            </a:r>
          </a:p>
          <a:p>
            <a:r>
              <a:rPr lang="en-GB" dirty="0"/>
              <a:t>“Happy because it makes my heart pump” (purple group).</a:t>
            </a:r>
          </a:p>
          <a:p>
            <a:endParaRPr lang="en-GB" dirty="0"/>
          </a:p>
        </p:txBody>
      </p:sp>
    </p:spTree>
    <p:extLst>
      <p:ext uri="{BB962C8B-B14F-4D97-AF65-F5344CB8AC3E}">
        <p14:creationId xmlns:p14="http://schemas.microsoft.com/office/powerpoint/2010/main" val="14402442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465</TotalTime>
  <Words>1167</Words>
  <Application>Microsoft Office PowerPoint</Application>
  <PresentationFormat>Widescreen</PresentationFormat>
  <Paragraphs>103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The Daily Mile</vt:lpstr>
      <vt:lpstr>What is the Daily Mile?</vt:lpstr>
      <vt:lpstr>Strong Messages from the Welsh Government.</vt:lpstr>
      <vt:lpstr>Our Study</vt:lpstr>
      <vt:lpstr> Engagement with physical activity outside of school.</vt:lpstr>
      <vt:lpstr>Body mass index (BMI)</vt:lpstr>
      <vt:lpstr>Body mass index (BMI)</vt:lpstr>
      <vt:lpstr>Fitness Test</vt:lpstr>
      <vt:lpstr>Fitness Test</vt:lpstr>
      <vt:lpstr>Teachers Experiences</vt:lpstr>
      <vt:lpstr>The children’s voice</vt:lpstr>
      <vt:lpstr>Positive Experiences </vt:lpstr>
      <vt:lpstr>The children’s voice.</vt:lpstr>
      <vt:lpstr>Suggestions for future activities</vt:lpstr>
      <vt:lpstr>Summary</vt:lpstr>
      <vt:lpstr>Last words, from the children.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Daily Mile</dc:title>
  <dc:creator>Paul Darby</dc:creator>
  <cp:lastModifiedBy>Paul Darby</cp:lastModifiedBy>
  <cp:revision>17</cp:revision>
  <dcterms:created xsi:type="dcterms:W3CDTF">2018-11-08T09:24:33Z</dcterms:created>
  <dcterms:modified xsi:type="dcterms:W3CDTF">2018-11-21T12:55:07Z</dcterms:modified>
</cp:coreProperties>
</file>