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</p:sldIdLst>
  <p:sldSz cx="14630400" cy="8229600"/>
  <p:notesSz cx="8229600" cy="14630400"/>
  <p:embeddedFontLst>
    <p:embeddedFont>
      <p:font typeface="Barlow Light" panose="00000400000000000000" pitchFamily="2" charset="0"/>
      <p:regular r:id="rId35"/>
      <p:italic r:id="rId36"/>
    </p:embeddedFont>
    <p:embeddedFont>
      <p:font typeface="Montserrat" panose="00000500000000000000" pitchFamily="2" charset="0"/>
      <p:regular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3" d="100"/>
          <a:sy n="53" d="100"/>
        </p:scale>
        <p:origin x="748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1070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6.svg"/><Relationship Id="rId5" Type="http://schemas.openxmlformats.org/officeDocument/2006/relationships/image" Target="../media/image15.svg"/><Relationship Id="rId4" Type="http://schemas.openxmlformats.org/officeDocument/2006/relationships/image" Target="../media/image1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9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3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36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4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4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4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1.xml"/><Relationship Id="rId5" Type="http://schemas.openxmlformats.org/officeDocument/2006/relationships/image" Target="../media/image46.png"/><Relationship Id="rId4" Type="http://schemas.openxmlformats.org/officeDocument/2006/relationships/image" Target="../media/image4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4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1377791"/>
            <a:ext cx="7627382" cy="21381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Job Satisfaction Challenges in the NHS: An HRM Perspective</a:t>
            </a:r>
            <a:endParaRPr lang="en-US" sz="4450" dirty="0"/>
          </a:p>
        </p:txBody>
      </p:sp>
      <p:sp>
        <p:nvSpPr>
          <p:cNvPr id="4" name="Shape 1"/>
          <p:cNvSpPr/>
          <p:nvPr/>
        </p:nvSpPr>
        <p:spPr>
          <a:xfrm>
            <a:off x="758309" y="3840837"/>
            <a:ext cx="4199573" cy="422315"/>
          </a:xfrm>
          <a:prstGeom prst="roundRect">
            <a:avLst>
              <a:gd name="adj" fmla="val 61564"/>
            </a:avLst>
          </a:prstGeom>
          <a:noFill/>
          <a:ln w="7620">
            <a:solidFill>
              <a:srgbClr val="75BAE6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895826" y="3913346"/>
            <a:ext cx="3924538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75BA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HUMAN CAPITAL MANAGEMENT · LCMB7023</a:t>
            </a:r>
            <a:endParaRPr lang="en-US" sz="1350" dirty="0"/>
          </a:p>
        </p:txBody>
      </p:sp>
      <p:sp>
        <p:nvSpPr>
          <p:cNvPr id="6" name="Text 3"/>
          <p:cNvSpPr/>
          <p:nvPr/>
        </p:nvSpPr>
        <p:spPr>
          <a:xfrm>
            <a:off x="758309" y="4506873"/>
            <a:ext cx="7627382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MBA Level 7 </a:t>
            </a:r>
            <a:endParaRPr lang="en-US" sz="1700" dirty="0"/>
          </a:p>
        </p:txBody>
      </p:sp>
      <p:sp>
        <p:nvSpPr>
          <p:cNvPr id="7" name="Shape 4"/>
          <p:cNvSpPr/>
          <p:nvPr/>
        </p:nvSpPr>
        <p:spPr>
          <a:xfrm>
            <a:off x="758309" y="5097304"/>
            <a:ext cx="2791897" cy="422315"/>
          </a:xfrm>
          <a:prstGeom prst="roundRect">
            <a:avLst>
              <a:gd name="adj" fmla="val 61564"/>
            </a:avLst>
          </a:prstGeom>
          <a:noFill/>
          <a:ln w="7620">
            <a:solidFill>
              <a:srgbClr val="75BAE6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895826" y="5169813"/>
            <a:ext cx="2516862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75BA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Name: Neet Bajariya</a:t>
            </a:r>
            <a:endParaRPr lang="en-US" sz="1350" dirty="0"/>
          </a:p>
        </p:txBody>
      </p:sp>
      <p:sp>
        <p:nvSpPr>
          <p:cNvPr id="9" name="Shape 6"/>
          <p:cNvSpPr/>
          <p:nvPr/>
        </p:nvSpPr>
        <p:spPr>
          <a:xfrm>
            <a:off x="3658433" y="5104924"/>
            <a:ext cx="2004893" cy="407075"/>
          </a:xfrm>
          <a:prstGeom prst="roundRect">
            <a:avLst>
              <a:gd name="adj" fmla="val 63869"/>
            </a:avLst>
          </a:prstGeom>
          <a:solidFill>
            <a:srgbClr val="D4E9F7"/>
          </a:solidFill>
          <a:ln/>
        </p:spPr>
      </p:sp>
      <p:sp>
        <p:nvSpPr>
          <p:cNvPr id="10" name="Text 7"/>
          <p:cNvSpPr/>
          <p:nvPr/>
        </p:nvSpPr>
        <p:spPr>
          <a:xfrm>
            <a:off x="3788331" y="5169813"/>
            <a:ext cx="1745099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ID: 2520872</a:t>
            </a:r>
            <a:endParaRPr lang="en-US" sz="1350" dirty="0"/>
          </a:p>
        </p:txBody>
      </p:sp>
      <p:sp>
        <p:nvSpPr>
          <p:cNvPr id="11" name="Shape 8"/>
          <p:cNvSpPr/>
          <p:nvPr/>
        </p:nvSpPr>
        <p:spPr>
          <a:xfrm>
            <a:off x="758309" y="5763339"/>
            <a:ext cx="3209568" cy="422315"/>
          </a:xfrm>
          <a:prstGeom prst="roundRect">
            <a:avLst>
              <a:gd name="adj" fmla="val 61564"/>
            </a:avLst>
          </a:prstGeom>
          <a:noFill/>
          <a:ln w="7620">
            <a:solidFill>
              <a:srgbClr val="75BAE6"/>
            </a:solidFill>
            <a:prstDash val="solid"/>
          </a:ln>
        </p:spPr>
      </p:sp>
      <p:sp>
        <p:nvSpPr>
          <p:cNvPr id="12" name="Text 9"/>
          <p:cNvSpPr/>
          <p:nvPr/>
        </p:nvSpPr>
        <p:spPr>
          <a:xfrm>
            <a:off x="895826" y="5835848"/>
            <a:ext cx="2934533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75BA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Name: Shubham Dudhat</a:t>
            </a:r>
            <a:endParaRPr lang="en-US" sz="1350" dirty="0"/>
          </a:p>
        </p:txBody>
      </p:sp>
      <p:sp>
        <p:nvSpPr>
          <p:cNvPr id="13" name="Shape 10"/>
          <p:cNvSpPr/>
          <p:nvPr/>
        </p:nvSpPr>
        <p:spPr>
          <a:xfrm>
            <a:off x="4076105" y="5770959"/>
            <a:ext cx="1884998" cy="407075"/>
          </a:xfrm>
          <a:prstGeom prst="roundRect">
            <a:avLst>
              <a:gd name="adj" fmla="val 63869"/>
            </a:avLst>
          </a:prstGeom>
          <a:solidFill>
            <a:srgbClr val="D4E9F7"/>
          </a:solidFill>
          <a:ln/>
        </p:spPr>
      </p:sp>
      <p:sp>
        <p:nvSpPr>
          <p:cNvPr id="14" name="Text 11"/>
          <p:cNvSpPr/>
          <p:nvPr/>
        </p:nvSpPr>
        <p:spPr>
          <a:xfrm>
            <a:off x="4206002" y="5835848"/>
            <a:ext cx="1625203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ID: 256722</a:t>
            </a:r>
            <a:endParaRPr lang="en-US" sz="1350" dirty="0"/>
          </a:p>
        </p:txBody>
      </p:sp>
      <p:sp>
        <p:nvSpPr>
          <p:cNvPr id="15" name="Shape 12"/>
          <p:cNvSpPr/>
          <p:nvPr/>
        </p:nvSpPr>
        <p:spPr>
          <a:xfrm>
            <a:off x="758309" y="6429375"/>
            <a:ext cx="2724507" cy="422315"/>
          </a:xfrm>
          <a:prstGeom prst="roundRect">
            <a:avLst>
              <a:gd name="adj" fmla="val 61564"/>
            </a:avLst>
          </a:prstGeom>
          <a:noFill/>
          <a:ln w="7620">
            <a:solidFill>
              <a:srgbClr val="75BAE6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895826" y="6501884"/>
            <a:ext cx="2449473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75BAE6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Name: Zeel Talaviya</a:t>
            </a:r>
            <a:endParaRPr lang="en-US" sz="1350" dirty="0"/>
          </a:p>
        </p:txBody>
      </p:sp>
      <p:sp>
        <p:nvSpPr>
          <p:cNvPr id="17" name="Shape 14"/>
          <p:cNvSpPr/>
          <p:nvPr/>
        </p:nvSpPr>
        <p:spPr>
          <a:xfrm>
            <a:off x="3591044" y="6436995"/>
            <a:ext cx="1942386" cy="407075"/>
          </a:xfrm>
          <a:prstGeom prst="roundRect">
            <a:avLst>
              <a:gd name="adj" fmla="val 63869"/>
            </a:avLst>
          </a:prstGeom>
          <a:solidFill>
            <a:srgbClr val="D4E9F7"/>
          </a:solidFill>
          <a:ln/>
        </p:spPr>
      </p:sp>
      <p:sp>
        <p:nvSpPr>
          <p:cNvPr id="18" name="Text 15"/>
          <p:cNvSpPr/>
          <p:nvPr/>
        </p:nvSpPr>
        <p:spPr>
          <a:xfrm>
            <a:off x="3720941" y="6501884"/>
            <a:ext cx="1444347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ID: 2434306</a:t>
            </a:r>
            <a:endParaRPr lang="en-US" sz="13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58309" y="598646"/>
            <a:ext cx="5701546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Table of Contents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58309" y="1744623"/>
            <a:ext cx="3115985" cy="5886331"/>
          </a:xfrm>
          <a:prstGeom prst="roundRect">
            <a:avLst>
              <a:gd name="adj" fmla="val 10430"/>
            </a:avLst>
          </a:prstGeom>
          <a:solidFill>
            <a:srgbClr val="FFFFFF"/>
          </a:solidFill>
          <a:ln w="30480">
            <a:solidFill>
              <a:srgbClr val="BACFDD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788789" y="1775103"/>
            <a:ext cx="3055025" cy="649962"/>
          </a:xfrm>
          <a:prstGeom prst="roundRect">
            <a:avLst>
              <a:gd name="adj" fmla="val 44374"/>
            </a:avLst>
          </a:prstGeom>
          <a:solidFill>
            <a:srgbClr val="D4E9F7"/>
          </a:solidFill>
          <a:ln/>
        </p:spPr>
      </p:sp>
      <p:sp>
        <p:nvSpPr>
          <p:cNvPr id="5" name="Text 3"/>
          <p:cNvSpPr/>
          <p:nvPr/>
        </p:nvSpPr>
        <p:spPr>
          <a:xfrm>
            <a:off x="2153841" y="1893094"/>
            <a:ext cx="324922" cy="406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1</a:t>
            </a:r>
            <a:endParaRPr lang="en-US" sz="2550" dirty="0"/>
          </a:p>
        </p:txBody>
      </p:sp>
      <p:sp>
        <p:nvSpPr>
          <p:cNvPr id="6" name="Text 4"/>
          <p:cNvSpPr/>
          <p:nvPr/>
        </p:nvSpPr>
        <p:spPr>
          <a:xfrm>
            <a:off x="1005364" y="2641640"/>
            <a:ext cx="2621875" cy="7124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Student 1 | Group Leader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005364" y="3484007"/>
            <a:ext cx="2621875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Introduction &amp; Current Challenges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05364" y="4307324"/>
            <a:ext cx="2621875" cy="30765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satisfaction in HRM context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Importance in NHS workforce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Workforce overview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Workload, stress, pay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Impact on performance &amp; care</a:t>
            </a:r>
            <a:endParaRPr lang="en-US" sz="1700" dirty="0"/>
          </a:p>
        </p:txBody>
      </p:sp>
      <p:sp>
        <p:nvSpPr>
          <p:cNvPr id="9" name="Shape 7"/>
          <p:cNvSpPr/>
          <p:nvPr/>
        </p:nvSpPr>
        <p:spPr>
          <a:xfrm>
            <a:off x="4090868" y="1744623"/>
            <a:ext cx="3115985" cy="5886331"/>
          </a:xfrm>
          <a:prstGeom prst="roundRect">
            <a:avLst>
              <a:gd name="adj" fmla="val 10430"/>
            </a:avLst>
          </a:prstGeom>
          <a:solidFill>
            <a:srgbClr val="FFFFFF"/>
          </a:solidFill>
          <a:ln w="30480">
            <a:solidFill>
              <a:srgbClr val="BACFDD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4121348" y="1775103"/>
            <a:ext cx="3055025" cy="649962"/>
          </a:xfrm>
          <a:prstGeom prst="roundRect">
            <a:avLst>
              <a:gd name="adj" fmla="val 44374"/>
            </a:avLst>
          </a:prstGeom>
          <a:solidFill>
            <a:srgbClr val="D4E9F7"/>
          </a:solidFill>
          <a:ln/>
        </p:spPr>
      </p:sp>
      <p:sp>
        <p:nvSpPr>
          <p:cNvPr id="11" name="Text 9"/>
          <p:cNvSpPr/>
          <p:nvPr/>
        </p:nvSpPr>
        <p:spPr>
          <a:xfrm>
            <a:off x="5486400" y="1893094"/>
            <a:ext cx="324922" cy="406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2</a:t>
            </a:r>
            <a:endParaRPr lang="en-US" sz="2550" dirty="0"/>
          </a:p>
        </p:txBody>
      </p:sp>
      <p:sp>
        <p:nvSpPr>
          <p:cNvPr id="12" name="Text 10"/>
          <p:cNvSpPr/>
          <p:nvPr/>
        </p:nvSpPr>
        <p:spPr>
          <a:xfrm>
            <a:off x="4337923" y="2641640"/>
            <a:ext cx="2621875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Student 2</a:t>
            </a:r>
            <a:endParaRPr lang="en-US" sz="2200" dirty="0"/>
          </a:p>
        </p:txBody>
      </p:sp>
      <p:sp>
        <p:nvSpPr>
          <p:cNvPr id="13" name="Text 11"/>
          <p:cNvSpPr/>
          <p:nvPr/>
        </p:nvSpPr>
        <p:spPr>
          <a:xfrm>
            <a:off x="4337923" y="3127772"/>
            <a:ext cx="2621875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Root Causes &amp; Critical Analysis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4337923" y="3951089"/>
            <a:ext cx="2621875" cy="26541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Organisational &amp; policy issues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Leadership &amp; culture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Herzberg, Maslow, contract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Evaluation of NHS practices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7423428" y="1744623"/>
            <a:ext cx="3115985" cy="5886331"/>
          </a:xfrm>
          <a:prstGeom prst="roundRect">
            <a:avLst>
              <a:gd name="adj" fmla="val 10430"/>
            </a:avLst>
          </a:prstGeom>
          <a:solidFill>
            <a:srgbClr val="FFFFFF"/>
          </a:solidFill>
          <a:ln w="30480">
            <a:solidFill>
              <a:srgbClr val="BACFDD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7453908" y="1775103"/>
            <a:ext cx="3055025" cy="649962"/>
          </a:xfrm>
          <a:prstGeom prst="roundRect">
            <a:avLst>
              <a:gd name="adj" fmla="val 44374"/>
            </a:avLst>
          </a:prstGeom>
          <a:solidFill>
            <a:srgbClr val="D4E9F7"/>
          </a:solidFill>
          <a:ln/>
        </p:spPr>
      </p:sp>
      <p:sp>
        <p:nvSpPr>
          <p:cNvPr id="17" name="Text 15"/>
          <p:cNvSpPr/>
          <p:nvPr/>
        </p:nvSpPr>
        <p:spPr>
          <a:xfrm>
            <a:off x="8818959" y="1893094"/>
            <a:ext cx="324922" cy="406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3</a:t>
            </a:r>
            <a:endParaRPr lang="en-US" sz="2550" dirty="0"/>
          </a:p>
        </p:txBody>
      </p:sp>
      <p:sp>
        <p:nvSpPr>
          <p:cNvPr id="18" name="Text 16"/>
          <p:cNvSpPr/>
          <p:nvPr/>
        </p:nvSpPr>
        <p:spPr>
          <a:xfrm>
            <a:off x="7670483" y="2641640"/>
            <a:ext cx="2621875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Student 3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7670483" y="3127772"/>
            <a:ext cx="2621875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Solutions &amp; HR Strategies</a:t>
            </a:r>
            <a:endParaRPr lang="en-US" sz="1700" dirty="0"/>
          </a:p>
        </p:txBody>
      </p:sp>
      <p:sp>
        <p:nvSpPr>
          <p:cNvPr id="20" name="Text 18"/>
          <p:cNvSpPr/>
          <p:nvPr/>
        </p:nvSpPr>
        <p:spPr>
          <a:xfrm>
            <a:off x="7670483" y="3951089"/>
            <a:ext cx="2621875" cy="23074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Employee wellbeing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Reward &amp; recognition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Leadership development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Digital HR solutions</a:t>
            </a:r>
            <a:endParaRPr lang="en-US" sz="1700" dirty="0"/>
          </a:p>
        </p:txBody>
      </p:sp>
      <p:sp>
        <p:nvSpPr>
          <p:cNvPr id="21" name="Shape 19"/>
          <p:cNvSpPr/>
          <p:nvPr/>
        </p:nvSpPr>
        <p:spPr>
          <a:xfrm>
            <a:off x="10755987" y="1744623"/>
            <a:ext cx="3116104" cy="5886331"/>
          </a:xfrm>
          <a:prstGeom prst="roundRect">
            <a:avLst>
              <a:gd name="adj" fmla="val 10429"/>
            </a:avLst>
          </a:prstGeom>
          <a:solidFill>
            <a:srgbClr val="FFFFFF"/>
          </a:solidFill>
          <a:ln w="30480">
            <a:solidFill>
              <a:srgbClr val="BACFDD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10786467" y="1775103"/>
            <a:ext cx="3055144" cy="649962"/>
          </a:xfrm>
          <a:prstGeom prst="roundRect">
            <a:avLst>
              <a:gd name="adj" fmla="val 44374"/>
            </a:avLst>
          </a:prstGeom>
          <a:solidFill>
            <a:srgbClr val="D4E9F7"/>
          </a:solidFill>
          <a:ln/>
        </p:spPr>
      </p:sp>
      <p:sp>
        <p:nvSpPr>
          <p:cNvPr id="23" name="Text 21"/>
          <p:cNvSpPr/>
          <p:nvPr/>
        </p:nvSpPr>
        <p:spPr>
          <a:xfrm>
            <a:off x="12151519" y="1893094"/>
            <a:ext cx="324922" cy="4062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4</a:t>
            </a:r>
            <a:endParaRPr lang="en-US" sz="2550" dirty="0"/>
          </a:p>
        </p:txBody>
      </p:sp>
      <p:sp>
        <p:nvSpPr>
          <p:cNvPr id="24" name="Text 22"/>
          <p:cNvSpPr/>
          <p:nvPr/>
        </p:nvSpPr>
        <p:spPr>
          <a:xfrm>
            <a:off x="11003042" y="2641640"/>
            <a:ext cx="2621994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endParaRPr lang="en-US" sz="2200" dirty="0"/>
          </a:p>
        </p:txBody>
      </p:sp>
      <p:sp>
        <p:nvSpPr>
          <p:cNvPr id="25" name="Text 23"/>
          <p:cNvSpPr/>
          <p:nvPr/>
        </p:nvSpPr>
        <p:spPr>
          <a:xfrm>
            <a:off x="11003042" y="3127772"/>
            <a:ext cx="2621994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Final Group Synthesis</a:t>
            </a:r>
            <a:endParaRPr lang="en-US" sz="1700" dirty="0"/>
          </a:p>
        </p:txBody>
      </p:sp>
      <p:sp>
        <p:nvSpPr>
          <p:cNvPr id="26" name="Text 24"/>
          <p:cNvSpPr/>
          <p:nvPr/>
        </p:nvSpPr>
        <p:spPr>
          <a:xfrm>
            <a:off x="11003042" y="3604379"/>
            <a:ext cx="2621994" cy="2231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Integrated HR strategy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Implementation roadmap</a:t>
            </a:r>
            <a:endParaRPr lang="en-US" sz="1700" dirty="0"/>
          </a:p>
          <a:p>
            <a:pPr marL="342900" indent="-342900" algn="l">
              <a:lnSpc>
                <a:spcPts val="2700"/>
              </a:lnSpc>
              <a:buSzPct val="100000"/>
              <a:buChar char="•"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Expected outcomes &amp; impact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313378" y="485894"/>
            <a:ext cx="2091928" cy="285393"/>
          </a:xfrm>
          <a:prstGeom prst="roundRect">
            <a:avLst>
              <a:gd name="adj" fmla="val 69490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412438" y="535424"/>
            <a:ext cx="1893808" cy="186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INTRODUCTION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1313378" y="821650"/>
            <a:ext cx="8990767" cy="54363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Defining Job Satisfaction: An HRM Perspective</a:t>
            </a:r>
            <a:endParaRPr lang="en-US" sz="34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13378" y="1696164"/>
            <a:ext cx="7661077" cy="434125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385221" y="3284220"/>
            <a:ext cx="3939183" cy="11650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satisfaction is an employee's </a:t>
            </a: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emotional and cognitive evaluation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of their work experience — encompassing fulfilment, perceived fairness, and alignment between expectations and reality (Locke, 1976).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1313378" y="6321028"/>
            <a:ext cx="3917156" cy="1422559"/>
          </a:xfrm>
          <a:prstGeom prst="roundRect">
            <a:avLst>
              <a:gd name="adj" fmla="val 7713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0518" y="6321028"/>
            <a:ext cx="91440" cy="1422559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570077" y="6509147"/>
            <a:ext cx="2174438" cy="271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Affective Dimension</a:t>
            </a:r>
            <a:endParaRPr lang="en-US" sz="1700" dirty="0"/>
          </a:p>
        </p:txBody>
      </p:sp>
      <p:sp>
        <p:nvSpPr>
          <p:cNvPr id="10" name="Text 6"/>
          <p:cNvSpPr/>
          <p:nvPr/>
        </p:nvSpPr>
        <p:spPr>
          <a:xfrm>
            <a:off x="1570077" y="6856452"/>
            <a:ext cx="3472339" cy="6990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Emotional response to daily work conditions and interpersonal relationships</a:t>
            </a:r>
            <a:endParaRPr lang="en-US" sz="1300" dirty="0"/>
          </a:p>
        </p:txBody>
      </p:sp>
      <p:sp>
        <p:nvSpPr>
          <p:cNvPr id="11" name="Shape 7"/>
          <p:cNvSpPr/>
          <p:nvPr/>
        </p:nvSpPr>
        <p:spPr>
          <a:xfrm>
            <a:off x="5356503" y="6321028"/>
            <a:ext cx="3917156" cy="1422559"/>
          </a:xfrm>
          <a:prstGeom prst="roundRect">
            <a:avLst>
              <a:gd name="adj" fmla="val 7713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33643" y="6321028"/>
            <a:ext cx="91440" cy="1422559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5613202" y="6509147"/>
            <a:ext cx="2174438" cy="271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Cognitive Dimension</a:t>
            </a:r>
            <a:endParaRPr lang="en-US" sz="1700" dirty="0"/>
          </a:p>
        </p:txBody>
      </p:sp>
      <p:sp>
        <p:nvSpPr>
          <p:cNvPr id="14" name="Text 9"/>
          <p:cNvSpPr/>
          <p:nvPr/>
        </p:nvSpPr>
        <p:spPr>
          <a:xfrm>
            <a:off x="5613202" y="6856452"/>
            <a:ext cx="3472339" cy="466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Rational appraisal of pay, career progression, and workload equity</a:t>
            </a:r>
            <a:endParaRPr lang="en-US" sz="1300" dirty="0"/>
          </a:p>
        </p:txBody>
      </p:sp>
      <p:sp>
        <p:nvSpPr>
          <p:cNvPr id="15" name="Shape 10"/>
          <p:cNvSpPr/>
          <p:nvPr/>
        </p:nvSpPr>
        <p:spPr>
          <a:xfrm>
            <a:off x="9399627" y="6321028"/>
            <a:ext cx="3917156" cy="1422559"/>
          </a:xfrm>
          <a:prstGeom prst="roundRect">
            <a:avLst>
              <a:gd name="adj" fmla="val 7713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6767" y="6321028"/>
            <a:ext cx="91440" cy="1422559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9656326" y="6509147"/>
            <a:ext cx="2174438" cy="2717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HRM Significance</a:t>
            </a:r>
            <a:endParaRPr lang="en-US" sz="1700" dirty="0"/>
          </a:p>
        </p:txBody>
      </p:sp>
      <p:sp>
        <p:nvSpPr>
          <p:cNvPr id="18" name="Text 12"/>
          <p:cNvSpPr/>
          <p:nvPr/>
        </p:nvSpPr>
        <p:spPr>
          <a:xfrm>
            <a:off x="9656326" y="6856452"/>
            <a:ext cx="3472339" cy="466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 predictor of retention, performance, and organisational commitment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75164" y="1085374"/>
            <a:ext cx="1681520" cy="291822"/>
          </a:xfrm>
          <a:prstGeom prst="roundRect">
            <a:avLst>
              <a:gd name="adj" fmla="val 69174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6176010" y="1135737"/>
            <a:ext cx="1479828" cy="1910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CONTEXT</a:t>
            </a:r>
            <a:endParaRPr lang="en-US" sz="1050" dirty="0"/>
          </a:p>
        </p:txBody>
      </p:sp>
      <p:sp>
        <p:nvSpPr>
          <p:cNvPr id="5" name="Text 2"/>
          <p:cNvSpPr/>
          <p:nvPr/>
        </p:nvSpPr>
        <p:spPr>
          <a:xfrm>
            <a:off x="6075164" y="1429345"/>
            <a:ext cx="7966472" cy="110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Why Job Satisfaction Matters in Healthcare</a:t>
            </a:r>
            <a:endParaRPr lang="en-US" sz="3450" dirty="0"/>
          </a:p>
        </p:txBody>
      </p:sp>
      <p:sp>
        <p:nvSpPr>
          <p:cNvPr id="6" name="Shape 3"/>
          <p:cNvSpPr/>
          <p:nvPr/>
        </p:nvSpPr>
        <p:spPr>
          <a:xfrm>
            <a:off x="6075164" y="2731770"/>
            <a:ext cx="7966472" cy="945475"/>
          </a:xfrm>
          <a:prstGeom prst="roundRect">
            <a:avLst>
              <a:gd name="adj" fmla="val 26688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250900" y="2907506"/>
            <a:ext cx="2213372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Patient Safety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6250900" y="3262432"/>
            <a:ext cx="7614999" cy="239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Dissatisfied staff are statistically linked to higher rates of medical error (Aiken et al., 2018)</a:t>
            </a:r>
            <a:endParaRPr lang="en-US" sz="1300" dirty="0"/>
          </a:p>
        </p:txBody>
      </p:sp>
      <p:sp>
        <p:nvSpPr>
          <p:cNvPr id="9" name="Shape 6"/>
          <p:cNvSpPr/>
          <p:nvPr/>
        </p:nvSpPr>
        <p:spPr>
          <a:xfrm>
            <a:off x="6075164" y="3807738"/>
            <a:ext cx="7966472" cy="1184553"/>
          </a:xfrm>
          <a:prstGeom prst="roundRect">
            <a:avLst>
              <a:gd name="adj" fmla="val 21302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6250900" y="3983474"/>
            <a:ext cx="2213372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Quality of Care</a:t>
            </a:r>
            <a:endParaRPr lang="en-US" sz="1700" dirty="0"/>
          </a:p>
        </p:txBody>
      </p:sp>
      <p:sp>
        <p:nvSpPr>
          <p:cNvPr id="11" name="Text 8"/>
          <p:cNvSpPr/>
          <p:nvPr/>
        </p:nvSpPr>
        <p:spPr>
          <a:xfrm>
            <a:off x="6250900" y="4338399"/>
            <a:ext cx="7614999" cy="4781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Engaged nurses deliver measurably better clinical outcomes and patient experience scores</a:t>
            </a:r>
            <a:endParaRPr lang="en-US" sz="1300" dirty="0"/>
          </a:p>
        </p:txBody>
      </p:sp>
      <p:sp>
        <p:nvSpPr>
          <p:cNvPr id="12" name="Shape 9"/>
          <p:cNvSpPr/>
          <p:nvPr/>
        </p:nvSpPr>
        <p:spPr>
          <a:xfrm>
            <a:off x="6075164" y="5122783"/>
            <a:ext cx="7966472" cy="945475"/>
          </a:xfrm>
          <a:prstGeom prst="roundRect">
            <a:avLst>
              <a:gd name="adj" fmla="val 26688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6250900" y="5298519"/>
            <a:ext cx="2213372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Staff Retention</a:t>
            </a:r>
            <a:endParaRPr lang="en-US" sz="1700" dirty="0"/>
          </a:p>
        </p:txBody>
      </p:sp>
      <p:sp>
        <p:nvSpPr>
          <p:cNvPr id="14" name="Text 11"/>
          <p:cNvSpPr/>
          <p:nvPr/>
        </p:nvSpPr>
        <p:spPr>
          <a:xfrm>
            <a:off x="6250900" y="5653445"/>
            <a:ext cx="7614999" cy="239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Low satisfaction drives voluntary turnover, compounding workforce shortages</a:t>
            </a:r>
            <a:endParaRPr lang="en-US" sz="1300" dirty="0"/>
          </a:p>
        </p:txBody>
      </p:sp>
      <p:sp>
        <p:nvSpPr>
          <p:cNvPr id="15" name="Shape 12"/>
          <p:cNvSpPr/>
          <p:nvPr/>
        </p:nvSpPr>
        <p:spPr>
          <a:xfrm>
            <a:off x="6075164" y="6198751"/>
            <a:ext cx="7966472" cy="945475"/>
          </a:xfrm>
          <a:prstGeom prst="roundRect">
            <a:avLst>
              <a:gd name="adj" fmla="val 26688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6250900" y="6374487"/>
            <a:ext cx="2213372" cy="2765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Organisational Cost</a:t>
            </a:r>
            <a:endParaRPr lang="en-US" sz="1700" dirty="0"/>
          </a:p>
        </p:txBody>
      </p:sp>
      <p:sp>
        <p:nvSpPr>
          <p:cNvPr id="17" name="Text 14"/>
          <p:cNvSpPr/>
          <p:nvPr/>
        </p:nvSpPr>
        <p:spPr>
          <a:xfrm>
            <a:off x="6250900" y="6729412"/>
            <a:ext cx="7614999" cy="239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Replacing a single nurse costs an estimated £30,000–£40,000 (King's Fund, 2023)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202769" y="466963"/>
            <a:ext cx="1973223" cy="292298"/>
          </a:xfrm>
          <a:prstGeom prst="roundRect">
            <a:avLst>
              <a:gd name="adj" fmla="val 69100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303734" y="517446"/>
            <a:ext cx="1771293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WORKFORCE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1202769" y="811530"/>
            <a:ext cx="8868251" cy="553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NHS Workforce: Scale &amp; Structural Pressures</a:t>
            </a:r>
            <a:endParaRPr lang="en-US" sz="3450" dirty="0"/>
          </a:p>
        </p:txBody>
      </p:sp>
      <p:sp>
        <p:nvSpPr>
          <p:cNvPr id="5" name="Text 3"/>
          <p:cNvSpPr/>
          <p:nvPr/>
        </p:nvSpPr>
        <p:spPr>
          <a:xfrm>
            <a:off x="1202769" y="3439239"/>
            <a:ext cx="2214563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 System Under Strain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1202769" y="3846790"/>
            <a:ext cx="5907167" cy="1195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NHS employs over </a:t>
            </a: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1.3 million people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making it one of the world's largest single employers. Post-COVID demand surges, an ageing population, and chronic underfunding have created a workforce operating perpetually beyond sustainable capacity (NHS England, 2023).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202769" y="5160407"/>
            <a:ext cx="5907167" cy="8090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Doctors, nurses, allied health professionals, and admin staff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Vacancy rate exceeds </a:t>
            </a: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112,000 posts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as of 2023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Demand for services growing faster than workforce supply</a:t>
            </a:r>
            <a:endParaRPr lang="en-US" sz="13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759631" y="988100"/>
            <a:ext cx="1052036" cy="201930"/>
          </a:xfrm>
          <a:prstGeom prst="roundRect">
            <a:avLst>
              <a:gd name="adj" fmla="val 74548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2834878" y="1025723"/>
            <a:ext cx="901541" cy="126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950"/>
              </a:lnSpc>
              <a:buNone/>
            </a:pPr>
            <a:r>
              <a:rPr lang="en-US" sz="7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DATA</a:t>
            </a:r>
            <a:endParaRPr lang="en-US" sz="750" dirty="0"/>
          </a:p>
        </p:txBody>
      </p:sp>
      <p:sp>
        <p:nvSpPr>
          <p:cNvPr id="4" name="Text 2"/>
          <p:cNvSpPr/>
          <p:nvPr/>
        </p:nvSpPr>
        <p:spPr>
          <a:xfrm>
            <a:off x="2759631" y="1219081"/>
            <a:ext cx="6145768" cy="4126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Key Statistics: A System at Breaking Point</a:t>
            </a:r>
            <a:endParaRPr lang="en-US" sz="25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9631" y="1740694"/>
            <a:ext cx="9113520" cy="518031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741850" y="2286306"/>
            <a:ext cx="222967" cy="22783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40</a:t>
            </a:r>
            <a:endParaRPr lang="en-US" sz="650" dirty="0"/>
          </a:p>
        </p:txBody>
      </p:sp>
      <p:sp>
        <p:nvSpPr>
          <p:cNvPr id="7" name="Text 4"/>
          <p:cNvSpPr/>
          <p:nvPr/>
        </p:nvSpPr>
        <p:spPr>
          <a:xfrm>
            <a:off x="10179917" y="3161683"/>
            <a:ext cx="222966" cy="22783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36</a:t>
            </a:r>
            <a:endParaRPr lang="en-US" sz="650" dirty="0"/>
          </a:p>
        </p:txBody>
      </p:sp>
      <p:sp>
        <p:nvSpPr>
          <p:cNvPr id="8" name="Text 5"/>
          <p:cNvSpPr/>
          <p:nvPr/>
        </p:nvSpPr>
        <p:spPr>
          <a:xfrm>
            <a:off x="8913318" y="4037061"/>
            <a:ext cx="222966" cy="22783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27</a:t>
            </a:r>
            <a:endParaRPr lang="en-US" sz="650" dirty="0"/>
          </a:p>
        </p:txBody>
      </p:sp>
      <p:sp>
        <p:nvSpPr>
          <p:cNvPr id="9" name="Text 6"/>
          <p:cNvSpPr/>
          <p:nvPr/>
        </p:nvSpPr>
        <p:spPr>
          <a:xfrm>
            <a:off x="11306033" y="4912439"/>
            <a:ext cx="222967" cy="22783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44</a:t>
            </a:r>
            <a:endParaRPr lang="en-US" sz="650" dirty="0"/>
          </a:p>
        </p:txBody>
      </p:sp>
      <p:sp>
        <p:nvSpPr>
          <p:cNvPr id="10" name="Text 7"/>
          <p:cNvSpPr/>
          <p:nvPr/>
        </p:nvSpPr>
        <p:spPr>
          <a:xfrm>
            <a:off x="9615735" y="5787816"/>
            <a:ext cx="222967" cy="22783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32</a:t>
            </a:r>
            <a:endParaRPr lang="en-US" sz="650" dirty="0"/>
          </a:p>
        </p:txBody>
      </p:sp>
      <p:sp>
        <p:nvSpPr>
          <p:cNvPr id="11" name="Text 8"/>
          <p:cNvSpPr/>
          <p:nvPr/>
        </p:nvSpPr>
        <p:spPr>
          <a:xfrm>
            <a:off x="2759631" y="6924556"/>
            <a:ext cx="9111139" cy="3169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95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Source: NHS Staff Survey (2023). Critical note: these figures likely underrepresent true dissatisfaction, as survey participation is voluntary and stigma around mental health disclosure remains prevalent.</a:t>
            </a:r>
            <a:endParaRPr lang="en-US" sz="9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228159" y="616148"/>
            <a:ext cx="2492693" cy="395407"/>
          </a:xfrm>
          <a:prstGeom prst="roundRect">
            <a:avLst>
              <a:gd name="adj" fmla="val 64324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6355318" y="679728"/>
            <a:ext cx="2238375" cy="2682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CHALLENGE 1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6228159" y="1094423"/>
            <a:ext cx="7660481" cy="1394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450"/>
              </a:lnSpc>
              <a:buNone/>
            </a:pPr>
            <a:r>
              <a:rPr lang="en-US" sz="43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Workload Pressure &amp; Long Hours</a:t>
            </a:r>
            <a:endParaRPr lang="en-US" sz="4350" dirty="0"/>
          </a:p>
        </p:txBody>
      </p:sp>
      <p:sp>
        <p:nvSpPr>
          <p:cNvPr id="6" name="Shape 3"/>
          <p:cNvSpPr/>
          <p:nvPr/>
        </p:nvSpPr>
        <p:spPr>
          <a:xfrm>
            <a:off x="6228159" y="2799874"/>
            <a:ext cx="476845" cy="476845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912293" y="2872621"/>
            <a:ext cx="2788801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Chronic Understaffing</a:t>
            </a:r>
            <a:endParaRPr lang="en-US" sz="2150" dirty="0"/>
          </a:p>
        </p:txBody>
      </p:sp>
      <p:sp>
        <p:nvSpPr>
          <p:cNvPr id="8" name="Text 5"/>
          <p:cNvSpPr/>
          <p:nvPr/>
        </p:nvSpPr>
        <p:spPr>
          <a:xfrm>
            <a:off x="6912293" y="3345418"/>
            <a:ext cx="6976348" cy="10061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Staff shortages force remaining employees to absorb additional caseloads, routinely working 10–12 hour shifts with minimal recovery time</a:t>
            </a:r>
            <a:endParaRPr lang="en-US" sz="1650" dirty="0"/>
          </a:p>
        </p:txBody>
      </p:sp>
      <p:sp>
        <p:nvSpPr>
          <p:cNvPr id="9" name="Shape 6"/>
          <p:cNvSpPr/>
          <p:nvPr/>
        </p:nvSpPr>
        <p:spPr>
          <a:xfrm>
            <a:off x="6228159" y="4766191"/>
            <a:ext cx="476845" cy="476845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6912293" y="4838938"/>
            <a:ext cx="2788801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Structural Imbalance</a:t>
            </a:r>
            <a:endParaRPr lang="en-US" sz="2150" dirty="0"/>
          </a:p>
        </p:txBody>
      </p:sp>
      <p:sp>
        <p:nvSpPr>
          <p:cNvPr id="11" name="Text 8"/>
          <p:cNvSpPr/>
          <p:nvPr/>
        </p:nvSpPr>
        <p:spPr>
          <a:xfrm>
            <a:off x="6912293" y="5311735"/>
            <a:ext cx="6976348" cy="6707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Dall'Ora et al. (2020) found 12-hour shifts significantly increase nurses' intent to leave — a direct workload–satisfaction link</a:t>
            </a:r>
            <a:endParaRPr lang="en-US" sz="1650" dirty="0"/>
          </a:p>
        </p:txBody>
      </p:sp>
      <p:sp>
        <p:nvSpPr>
          <p:cNvPr id="12" name="Shape 9"/>
          <p:cNvSpPr/>
          <p:nvPr/>
        </p:nvSpPr>
        <p:spPr>
          <a:xfrm>
            <a:off x="6228159" y="6397109"/>
            <a:ext cx="476845" cy="476845"/>
          </a:xfrm>
          <a:prstGeom prst="roundRect">
            <a:avLst>
              <a:gd name="adj" fmla="val 66673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6912293" y="6469856"/>
            <a:ext cx="2788801" cy="3484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Work-Life Erosion</a:t>
            </a:r>
            <a:endParaRPr lang="en-US" sz="2150" dirty="0"/>
          </a:p>
        </p:txBody>
      </p:sp>
      <p:sp>
        <p:nvSpPr>
          <p:cNvPr id="14" name="Text 11"/>
          <p:cNvSpPr/>
          <p:nvPr/>
        </p:nvSpPr>
        <p:spPr>
          <a:xfrm>
            <a:off x="6912293" y="6942653"/>
            <a:ext cx="6976348" cy="6707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Persistent overwork erodes recovery time, family engagement, and long-term psychological resilience</a:t>
            </a:r>
            <a:endParaRPr lang="en-US" sz="16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0084" y="874633"/>
            <a:ext cx="2282666" cy="345638"/>
          </a:xfrm>
          <a:prstGeom prst="roundRect">
            <a:avLst>
              <a:gd name="adj" fmla="val 66481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784860" y="932021"/>
            <a:ext cx="2053114" cy="23086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CHALLENGE 2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670084" y="1287899"/>
            <a:ext cx="9106853" cy="6298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Emotional Labour &amp; Psychological Stress</a:t>
            </a:r>
            <a:endParaRPr lang="en-US" sz="39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084" y="2361962"/>
            <a:ext cx="8475107" cy="4802505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620012" y="2481143"/>
            <a:ext cx="4347805" cy="17309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Healthcare workers engage in </a:t>
            </a:r>
            <a:r>
              <a:rPr lang="en-US" sz="15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sustained emotional suppression</a:t>
            </a: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managing personal distress whilst maintaining composure for patients. This is a defining feature of high-burnout roles (Hochschild, 1983).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9620012" y="4364355"/>
            <a:ext cx="4347805" cy="2773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Daily exposure to trauma, death, and acute patient suffering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Emotional labour performed without adequate psychological support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44% of NHS staff report feeling unwell due to work-related stress (NHS Staff Survey, 2023)</a:t>
            </a:r>
            <a:endParaRPr lang="en-US" sz="1500" dirty="0"/>
          </a:p>
          <a:p>
            <a:pPr marL="342900" indent="-342900" algn="l">
              <a:lnSpc>
                <a:spcPts val="2250"/>
              </a:lnSpc>
              <a:buSzPct val="100000"/>
              <a:buChar char="•"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Burnout risk is compounded by a cultural stigma against seeking help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202769" y="466963"/>
            <a:ext cx="2005489" cy="292298"/>
          </a:xfrm>
          <a:prstGeom prst="roundRect">
            <a:avLst>
              <a:gd name="adj" fmla="val 69100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303734" y="517446"/>
            <a:ext cx="1803559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CHALLENGE 3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1202769" y="811530"/>
            <a:ext cx="7899440" cy="553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Pay Dissatisfaction &amp; Perceived Inequity</a:t>
            </a:r>
            <a:endParaRPr lang="en-US" sz="3450" dirty="0"/>
          </a:p>
        </p:txBody>
      </p:sp>
      <p:sp>
        <p:nvSpPr>
          <p:cNvPr id="5" name="Text 3"/>
          <p:cNvSpPr/>
          <p:nvPr/>
        </p:nvSpPr>
        <p:spPr>
          <a:xfrm>
            <a:off x="1202769" y="3439239"/>
            <a:ext cx="2214563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The Pay Gap Problem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1202769" y="3846790"/>
            <a:ext cx="5907167" cy="7175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pay bands have failed to keep pace with inflation, creating a </a:t>
            </a: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real-terms pay cut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for most clinical staff over the past decade. Only 32% report satisfaction with their pay (NHS Staff Survey, 2023).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202769" y="4682014"/>
            <a:ext cx="5907167" cy="1287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Nurses' real-term wages fell by ~8% between 2010–2023 (ONS, 2023)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Agency staff paid significantly more for equivalent roles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Perceived inequity undermines intrinsic motivation and organisational loyalty</a:t>
            </a:r>
            <a:endParaRPr lang="en-US" sz="13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74212" y="951071"/>
            <a:ext cx="1563767" cy="291584"/>
          </a:xfrm>
          <a:prstGeom prst="roundRect">
            <a:avLst>
              <a:gd name="adj" fmla="val 69131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6174938" y="1001435"/>
            <a:ext cx="1362313" cy="19085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1 · IMPACT</a:t>
            </a:r>
            <a:endParaRPr lang="en-US" sz="1050" dirty="0"/>
          </a:p>
        </p:txBody>
      </p:sp>
      <p:sp>
        <p:nvSpPr>
          <p:cNvPr id="5" name="Text 2"/>
          <p:cNvSpPr/>
          <p:nvPr/>
        </p:nvSpPr>
        <p:spPr>
          <a:xfrm>
            <a:off x="6074212" y="1294686"/>
            <a:ext cx="7968377" cy="1105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Impact of Low Job Satisfaction on Performance &amp; Care</a:t>
            </a:r>
            <a:endParaRPr lang="en-US" sz="3450" dirty="0"/>
          </a:p>
        </p:txBody>
      </p:sp>
      <p:sp>
        <p:nvSpPr>
          <p:cNvPr id="6" name="Shape 3"/>
          <p:cNvSpPr/>
          <p:nvPr/>
        </p:nvSpPr>
        <p:spPr>
          <a:xfrm>
            <a:off x="6074212" y="2595086"/>
            <a:ext cx="7968377" cy="4683443"/>
          </a:xfrm>
          <a:prstGeom prst="roundRect">
            <a:avLst>
              <a:gd name="adj" fmla="val 5380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6081832" y="2602706"/>
            <a:ext cx="7953137" cy="1167051"/>
          </a:xfrm>
          <a:prstGeom prst="roundRect">
            <a:avLst>
              <a:gd name="adj" fmla="val 21590"/>
            </a:avLst>
          </a:prstGeom>
          <a:solidFill>
            <a:srgbClr val="D4E9F7"/>
          </a:solidFill>
          <a:ln/>
        </p:spPr>
      </p:sp>
      <p:sp>
        <p:nvSpPr>
          <p:cNvPr id="8" name="Text 5"/>
          <p:cNvSpPr/>
          <p:nvPr/>
        </p:nvSpPr>
        <p:spPr>
          <a:xfrm>
            <a:off x="6249710" y="2770584"/>
            <a:ext cx="2210157" cy="2762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Patient Outcomes</a:t>
            </a:r>
            <a:endParaRPr lang="en-US" sz="1700" dirty="0"/>
          </a:p>
        </p:txBody>
      </p:sp>
      <p:sp>
        <p:nvSpPr>
          <p:cNvPr id="9" name="Text 6"/>
          <p:cNvSpPr/>
          <p:nvPr/>
        </p:nvSpPr>
        <p:spPr>
          <a:xfrm>
            <a:off x="6249710" y="3124914"/>
            <a:ext cx="7617381" cy="4769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Aiken et al. (2018) demonstrate a direct correlation between nurse dissatisfaction and elevated patient mortality rates</a:t>
            </a:r>
            <a:endParaRPr lang="en-US" sz="1300" dirty="0"/>
          </a:p>
        </p:txBody>
      </p:sp>
      <p:sp>
        <p:nvSpPr>
          <p:cNvPr id="10" name="Shape 7"/>
          <p:cNvSpPr/>
          <p:nvPr/>
        </p:nvSpPr>
        <p:spPr>
          <a:xfrm>
            <a:off x="6081832" y="3769757"/>
            <a:ext cx="7953137" cy="1167051"/>
          </a:xfrm>
          <a:prstGeom prst="rect">
            <a:avLst/>
          </a:prstGeom>
          <a:solidFill>
            <a:srgbClr val="D4E9F7"/>
          </a:solidFill>
          <a:ln/>
        </p:spPr>
      </p:sp>
      <p:sp>
        <p:nvSpPr>
          <p:cNvPr id="11" name="Shape 8"/>
          <p:cNvSpPr/>
          <p:nvPr/>
        </p:nvSpPr>
        <p:spPr>
          <a:xfrm>
            <a:off x="6081832" y="3769757"/>
            <a:ext cx="7953137" cy="22860"/>
          </a:xfrm>
          <a:prstGeom prst="roundRect">
            <a:avLst>
              <a:gd name="adj" fmla="val 1102228"/>
            </a:avLst>
          </a:prstGeom>
          <a:solidFill>
            <a:srgbClr val="BACFDD"/>
          </a:solidFill>
          <a:ln/>
        </p:spPr>
      </p:sp>
      <p:sp>
        <p:nvSpPr>
          <p:cNvPr id="12" name="Text 9"/>
          <p:cNvSpPr/>
          <p:nvPr/>
        </p:nvSpPr>
        <p:spPr>
          <a:xfrm>
            <a:off x="6249710" y="3937635"/>
            <a:ext cx="2210157" cy="2762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Medical Errors</a:t>
            </a:r>
            <a:endParaRPr lang="en-US" sz="1700" dirty="0"/>
          </a:p>
        </p:txBody>
      </p:sp>
      <p:sp>
        <p:nvSpPr>
          <p:cNvPr id="13" name="Text 10"/>
          <p:cNvSpPr/>
          <p:nvPr/>
        </p:nvSpPr>
        <p:spPr>
          <a:xfrm>
            <a:off x="6249710" y="4291965"/>
            <a:ext cx="7617381" cy="4769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Fatigued, disengaged staff are significantly more likely to make clinical errors, increasing patient risk</a:t>
            </a:r>
            <a:endParaRPr lang="en-US" sz="1300" dirty="0"/>
          </a:p>
        </p:txBody>
      </p:sp>
      <p:sp>
        <p:nvSpPr>
          <p:cNvPr id="14" name="Shape 11"/>
          <p:cNvSpPr/>
          <p:nvPr/>
        </p:nvSpPr>
        <p:spPr>
          <a:xfrm>
            <a:off x="6081832" y="4936808"/>
            <a:ext cx="7953137" cy="1167051"/>
          </a:xfrm>
          <a:prstGeom prst="rect">
            <a:avLst/>
          </a:prstGeom>
          <a:solidFill>
            <a:srgbClr val="D4E9F7"/>
          </a:solidFill>
          <a:ln/>
        </p:spPr>
      </p:sp>
      <p:sp>
        <p:nvSpPr>
          <p:cNvPr id="15" name="Shape 12"/>
          <p:cNvSpPr/>
          <p:nvPr/>
        </p:nvSpPr>
        <p:spPr>
          <a:xfrm>
            <a:off x="6081832" y="4936808"/>
            <a:ext cx="7953137" cy="22860"/>
          </a:xfrm>
          <a:prstGeom prst="roundRect">
            <a:avLst>
              <a:gd name="adj" fmla="val 1102228"/>
            </a:avLst>
          </a:prstGeom>
          <a:solidFill>
            <a:srgbClr val="BACFDD"/>
          </a:solidFill>
          <a:ln/>
        </p:spPr>
      </p:sp>
      <p:sp>
        <p:nvSpPr>
          <p:cNvPr id="16" name="Text 13"/>
          <p:cNvSpPr/>
          <p:nvPr/>
        </p:nvSpPr>
        <p:spPr>
          <a:xfrm>
            <a:off x="6249710" y="5104686"/>
            <a:ext cx="2210157" cy="2762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Turnover Spiral</a:t>
            </a:r>
            <a:endParaRPr lang="en-US" sz="1700" dirty="0"/>
          </a:p>
        </p:txBody>
      </p:sp>
      <p:sp>
        <p:nvSpPr>
          <p:cNvPr id="17" name="Text 14"/>
          <p:cNvSpPr/>
          <p:nvPr/>
        </p:nvSpPr>
        <p:spPr>
          <a:xfrm>
            <a:off x="6249710" y="5459016"/>
            <a:ext cx="7617381" cy="4769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High attrition depletes institutional knowledge and increases workload on remaining staff — a self-reinforcing cycle</a:t>
            </a:r>
            <a:endParaRPr lang="en-US" sz="1300" dirty="0"/>
          </a:p>
        </p:txBody>
      </p:sp>
      <p:sp>
        <p:nvSpPr>
          <p:cNvPr id="18" name="Shape 15"/>
          <p:cNvSpPr/>
          <p:nvPr/>
        </p:nvSpPr>
        <p:spPr>
          <a:xfrm>
            <a:off x="6081832" y="6103858"/>
            <a:ext cx="7953137" cy="1167051"/>
          </a:xfrm>
          <a:prstGeom prst="rect">
            <a:avLst/>
          </a:prstGeom>
          <a:solidFill>
            <a:srgbClr val="D4E9F7"/>
          </a:solidFill>
          <a:ln/>
        </p:spPr>
      </p:sp>
      <p:sp>
        <p:nvSpPr>
          <p:cNvPr id="19" name="Shape 16"/>
          <p:cNvSpPr/>
          <p:nvPr/>
        </p:nvSpPr>
        <p:spPr>
          <a:xfrm>
            <a:off x="6081832" y="6103858"/>
            <a:ext cx="7953137" cy="22860"/>
          </a:xfrm>
          <a:prstGeom prst="roundRect">
            <a:avLst>
              <a:gd name="adj" fmla="val 1102228"/>
            </a:avLst>
          </a:prstGeom>
          <a:solidFill>
            <a:srgbClr val="BACFDD"/>
          </a:solidFill>
          <a:ln/>
        </p:spPr>
      </p:sp>
      <p:sp>
        <p:nvSpPr>
          <p:cNvPr id="20" name="Text 17"/>
          <p:cNvSpPr/>
          <p:nvPr/>
        </p:nvSpPr>
        <p:spPr>
          <a:xfrm>
            <a:off x="6249710" y="6271736"/>
            <a:ext cx="2735818" cy="2762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Organisational Performance</a:t>
            </a:r>
            <a:endParaRPr lang="en-US" sz="1700" dirty="0"/>
          </a:p>
        </p:txBody>
      </p:sp>
      <p:sp>
        <p:nvSpPr>
          <p:cNvPr id="21" name="Text 18"/>
          <p:cNvSpPr/>
          <p:nvPr/>
        </p:nvSpPr>
        <p:spPr>
          <a:xfrm>
            <a:off x="6249710" y="6626066"/>
            <a:ext cx="7617381" cy="4769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Reduced productivity, increased sick leave, and higher agency spend erode NHS operational capacity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065163" y="837009"/>
            <a:ext cx="2017990" cy="285631"/>
          </a:xfrm>
          <a:prstGeom prst="roundRect">
            <a:avLst>
              <a:gd name="adj" fmla="val 69475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6164342" y="886539"/>
            <a:ext cx="1819632" cy="18657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ROOT CAUSES</a:t>
            </a:r>
            <a:endParaRPr lang="en-US" sz="1000" dirty="0"/>
          </a:p>
        </p:txBody>
      </p:sp>
      <p:sp>
        <p:nvSpPr>
          <p:cNvPr id="5" name="Text 2"/>
          <p:cNvSpPr/>
          <p:nvPr/>
        </p:nvSpPr>
        <p:spPr>
          <a:xfrm>
            <a:off x="6065163" y="1173123"/>
            <a:ext cx="7986474" cy="1087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Root Cause Analysis: Why Dissatisfaction Persists</a:t>
            </a:r>
            <a:endParaRPr lang="en-US" sz="3400" dirty="0"/>
          </a:p>
        </p:txBody>
      </p:sp>
      <p:sp>
        <p:nvSpPr>
          <p:cNvPr id="6" name="Shape 3"/>
          <p:cNvSpPr/>
          <p:nvPr/>
        </p:nvSpPr>
        <p:spPr>
          <a:xfrm>
            <a:off x="6065163" y="2450187"/>
            <a:ext cx="7986474" cy="1190506"/>
          </a:xfrm>
          <a:prstGeom prst="roundRect">
            <a:avLst>
              <a:gd name="adj" fmla="val 20836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sp>
        <p:nvSpPr>
          <p:cNvPr id="7" name="Shape 4"/>
          <p:cNvSpPr/>
          <p:nvPr/>
        </p:nvSpPr>
        <p:spPr>
          <a:xfrm>
            <a:off x="6088023" y="2473047"/>
            <a:ext cx="661392" cy="1144786"/>
          </a:xfrm>
          <a:prstGeom prst="roundRect">
            <a:avLst>
              <a:gd name="adj" fmla="val 33357"/>
            </a:avLst>
          </a:prstGeom>
          <a:solidFill>
            <a:srgbClr val="D4E9F7"/>
          </a:solidFill>
          <a:ln/>
        </p:spPr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90905" y="2921318"/>
            <a:ext cx="248007" cy="248007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6875621" y="2638306"/>
            <a:ext cx="2175867" cy="272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Policy &amp; Funding</a:t>
            </a:r>
            <a:endParaRPr lang="en-US" sz="1700" dirty="0"/>
          </a:p>
        </p:txBody>
      </p:sp>
      <p:sp>
        <p:nvSpPr>
          <p:cNvPr id="10" name="Text 6"/>
          <p:cNvSpPr/>
          <p:nvPr/>
        </p:nvSpPr>
        <p:spPr>
          <a:xfrm>
            <a:off x="6875621" y="2986088"/>
            <a:ext cx="6987897" cy="466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Systemic underfunding limits workforce investment and perpetuates staffing shortfalls</a:t>
            </a:r>
            <a:endParaRPr lang="en-US" sz="1300" dirty="0"/>
          </a:p>
        </p:txBody>
      </p:sp>
      <p:sp>
        <p:nvSpPr>
          <p:cNvPr id="11" name="Shape 7"/>
          <p:cNvSpPr/>
          <p:nvPr/>
        </p:nvSpPr>
        <p:spPr>
          <a:xfrm>
            <a:off x="6065163" y="3766899"/>
            <a:ext cx="7986474" cy="1190506"/>
          </a:xfrm>
          <a:prstGeom prst="roundRect">
            <a:avLst>
              <a:gd name="adj" fmla="val 20836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sp>
        <p:nvSpPr>
          <p:cNvPr id="12" name="Shape 8"/>
          <p:cNvSpPr/>
          <p:nvPr/>
        </p:nvSpPr>
        <p:spPr>
          <a:xfrm>
            <a:off x="6088023" y="3789759"/>
            <a:ext cx="661392" cy="1144786"/>
          </a:xfrm>
          <a:prstGeom prst="roundRect">
            <a:avLst>
              <a:gd name="adj" fmla="val 33357"/>
            </a:avLst>
          </a:prstGeom>
          <a:solidFill>
            <a:srgbClr val="D4E9F7"/>
          </a:solidFill>
          <a:ln/>
        </p:spPr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90905" y="4238030"/>
            <a:ext cx="248007" cy="248007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6875621" y="3955018"/>
            <a:ext cx="2175867" cy="272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Leadership Gaps</a:t>
            </a:r>
            <a:endParaRPr lang="en-US" sz="1700" dirty="0"/>
          </a:p>
        </p:txBody>
      </p:sp>
      <p:sp>
        <p:nvSpPr>
          <p:cNvPr id="15" name="Text 10"/>
          <p:cNvSpPr/>
          <p:nvPr/>
        </p:nvSpPr>
        <p:spPr>
          <a:xfrm>
            <a:off x="6875621" y="4302800"/>
            <a:ext cx="6987897" cy="466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Transactional rather than transformational leadership fails to inspire or retain clinical staff</a:t>
            </a:r>
            <a:endParaRPr lang="en-US" sz="1300" dirty="0"/>
          </a:p>
        </p:txBody>
      </p:sp>
      <p:sp>
        <p:nvSpPr>
          <p:cNvPr id="16" name="Shape 11"/>
          <p:cNvSpPr/>
          <p:nvPr/>
        </p:nvSpPr>
        <p:spPr>
          <a:xfrm>
            <a:off x="6065163" y="5083612"/>
            <a:ext cx="7986474" cy="992148"/>
          </a:xfrm>
          <a:prstGeom prst="roundRect">
            <a:avLst>
              <a:gd name="adj" fmla="val 25001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sp>
        <p:nvSpPr>
          <p:cNvPr id="17" name="Shape 12"/>
          <p:cNvSpPr/>
          <p:nvPr/>
        </p:nvSpPr>
        <p:spPr>
          <a:xfrm>
            <a:off x="6088023" y="5106472"/>
            <a:ext cx="661392" cy="946428"/>
          </a:xfrm>
          <a:prstGeom prst="roundRect">
            <a:avLst>
              <a:gd name="adj" fmla="val 33357"/>
            </a:avLst>
          </a:prstGeom>
          <a:solidFill>
            <a:srgbClr val="D4E9F7"/>
          </a:solidFill>
          <a:ln/>
        </p:spPr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90905" y="5455563"/>
            <a:ext cx="248007" cy="248007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6875621" y="5271730"/>
            <a:ext cx="2175867" cy="272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Organisational Culture</a:t>
            </a:r>
            <a:endParaRPr lang="en-US" sz="1700" dirty="0"/>
          </a:p>
        </p:txBody>
      </p:sp>
      <p:sp>
        <p:nvSpPr>
          <p:cNvPr id="20" name="Text 14"/>
          <p:cNvSpPr/>
          <p:nvPr/>
        </p:nvSpPr>
        <p:spPr>
          <a:xfrm>
            <a:off x="6875621" y="5619512"/>
            <a:ext cx="6987897" cy="2332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Hierarchical structures suppress employee voice and obstruct constructive feedback</a:t>
            </a:r>
            <a:endParaRPr lang="en-US" sz="1300" dirty="0"/>
          </a:p>
        </p:txBody>
      </p:sp>
      <p:sp>
        <p:nvSpPr>
          <p:cNvPr id="21" name="Shape 15"/>
          <p:cNvSpPr/>
          <p:nvPr/>
        </p:nvSpPr>
        <p:spPr>
          <a:xfrm>
            <a:off x="6065163" y="6201966"/>
            <a:ext cx="7986474" cy="1190506"/>
          </a:xfrm>
          <a:prstGeom prst="roundRect">
            <a:avLst>
              <a:gd name="adj" fmla="val 20836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sp>
        <p:nvSpPr>
          <p:cNvPr id="22" name="Shape 16"/>
          <p:cNvSpPr/>
          <p:nvPr/>
        </p:nvSpPr>
        <p:spPr>
          <a:xfrm>
            <a:off x="6088023" y="6224826"/>
            <a:ext cx="661392" cy="1144786"/>
          </a:xfrm>
          <a:prstGeom prst="roundRect">
            <a:avLst>
              <a:gd name="adj" fmla="val 33357"/>
            </a:avLst>
          </a:prstGeom>
          <a:solidFill>
            <a:srgbClr val="D4E9F7"/>
          </a:solidFill>
          <a:ln/>
        </p:spPr>
      </p:sp>
      <p:pic>
        <p:nvPicPr>
          <p:cNvPr id="23" name="Image 4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290905" y="6673096"/>
            <a:ext cx="248007" cy="248007"/>
          </a:xfrm>
          <a:prstGeom prst="rect">
            <a:avLst/>
          </a:prstGeom>
        </p:spPr>
      </p:pic>
      <p:sp>
        <p:nvSpPr>
          <p:cNvPr id="24" name="Text 17"/>
          <p:cNvSpPr/>
          <p:nvPr/>
        </p:nvSpPr>
        <p:spPr>
          <a:xfrm>
            <a:off x="6875621" y="6390084"/>
            <a:ext cx="2175867" cy="272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Strategic HR Deficit</a:t>
            </a:r>
            <a:endParaRPr lang="en-US" sz="1700" dirty="0"/>
          </a:p>
        </p:txBody>
      </p:sp>
      <p:sp>
        <p:nvSpPr>
          <p:cNvPr id="25" name="Text 18"/>
          <p:cNvSpPr/>
          <p:nvPr/>
        </p:nvSpPr>
        <p:spPr>
          <a:xfrm>
            <a:off x="6875621" y="6737866"/>
            <a:ext cx="6987897" cy="466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Reactive rather than proactive workforce planning fails to anticipate or address systemic shortfalls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202769" y="466963"/>
            <a:ext cx="1639729" cy="292298"/>
          </a:xfrm>
          <a:prstGeom prst="roundRect">
            <a:avLst>
              <a:gd name="adj" fmla="val 69100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303734" y="517446"/>
            <a:ext cx="1437799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THEORY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1202769" y="811530"/>
            <a:ext cx="8940046" cy="553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Herzberg's Two-Factor Theory Applied to NHS</a:t>
            </a:r>
            <a:endParaRPr lang="en-US" sz="34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02769" y="1708309"/>
            <a:ext cx="5907167" cy="5907167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2769" y="1708309"/>
            <a:ext cx="5907167" cy="5907167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7528084" y="3351967"/>
            <a:ext cx="2214563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Critical Evaluation</a:t>
            </a:r>
            <a:endParaRPr lang="en-US" sz="1700" dirty="0"/>
          </a:p>
        </p:txBody>
      </p:sp>
      <p:sp>
        <p:nvSpPr>
          <p:cNvPr id="8" name="Text 4"/>
          <p:cNvSpPr/>
          <p:nvPr/>
        </p:nvSpPr>
        <p:spPr>
          <a:xfrm>
            <a:off x="7528084" y="3759518"/>
            <a:ext cx="5907167" cy="7175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Herzberg (1959) argues hygiene factors </a:t>
            </a:r>
            <a:r>
              <a:rPr lang="en-US" sz="13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prevent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dissatisfaction but cannot </a:t>
            </a:r>
            <a:r>
              <a:rPr lang="en-US" sz="13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create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satisfaction. In the NHS, both dimensions are failing simultaneously — a theoretically compounded crisis.</a:t>
            </a:r>
            <a:endParaRPr lang="en-US" sz="1300" dirty="0"/>
          </a:p>
        </p:txBody>
      </p:sp>
      <p:sp>
        <p:nvSpPr>
          <p:cNvPr id="9" name="Shape 5"/>
          <p:cNvSpPr/>
          <p:nvPr/>
        </p:nvSpPr>
        <p:spPr>
          <a:xfrm>
            <a:off x="7528084" y="4624149"/>
            <a:ext cx="5907167" cy="1331238"/>
          </a:xfrm>
          <a:prstGeom prst="roundRect">
            <a:avLst>
              <a:gd name="adj" fmla="val 18965"/>
            </a:avLst>
          </a:prstGeom>
          <a:solidFill>
            <a:srgbClr val="BEDFF3"/>
          </a:solidFill>
          <a:ln/>
        </p:spPr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6319" y="4862393"/>
            <a:ext cx="210383" cy="168235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8074938" y="4796909"/>
            <a:ext cx="5192078" cy="9567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Critical insight: The NHS cannot motivate staff through recognition alone whilst pay, safety, and working conditions remain inadequate. Both layers require concurrent intervention.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202769" y="466963"/>
            <a:ext cx="1639729" cy="292298"/>
          </a:xfrm>
          <a:prstGeom prst="roundRect">
            <a:avLst>
              <a:gd name="adj" fmla="val 69100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303734" y="517446"/>
            <a:ext cx="1437799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THEORY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1202769" y="811530"/>
            <a:ext cx="8901113" cy="553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Maslow's Hierarchy Applied to NHS Workforce</a:t>
            </a:r>
            <a:endParaRPr lang="en-US" sz="3450" dirty="0"/>
          </a:p>
        </p:txBody>
      </p:sp>
      <p:sp>
        <p:nvSpPr>
          <p:cNvPr id="5" name="Text 3"/>
          <p:cNvSpPr/>
          <p:nvPr/>
        </p:nvSpPr>
        <p:spPr>
          <a:xfrm>
            <a:off x="1202769" y="3177183"/>
            <a:ext cx="2553176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Where the NHS Falls Short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1202769" y="3584734"/>
            <a:ext cx="5907167" cy="7175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Maslow (1943) posits that higher-order needs — esteem and self-actualisation — cannot be met until foundational needs are secured. NHS staff frequently report deficiencies at </a:t>
            </a: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every level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of the hierarchy.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202769" y="4419957"/>
            <a:ext cx="5907167" cy="18115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Physiological: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12-hour shifts disrupt rest, nutrition, and basic recovery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Safety: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Exposure to violence, infection risk, and job insecurity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Esteem: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Lack of recognition and public devaluation during pay disputes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Self-actualisation: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Limited autonomy and professional development opportunities</a:t>
            </a:r>
            <a:endParaRPr lang="en-US" sz="13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14839" y="1009888"/>
            <a:ext cx="1712119" cy="308729"/>
          </a:xfrm>
          <a:prstGeom prst="roundRect">
            <a:avLst>
              <a:gd name="adj" fmla="val 68282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720209" y="1062514"/>
            <a:ext cx="1501378" cy="2034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THEORY</a:t>
            </a:r>
            <a:endParaRPr lang="en-US" sz="1100" dirty="0"/>
          </a:p>
        </p:txBody>
      </p:sp>
      <p:sp>
        <p:nvSpPr>
          <p:cNvPr id="5" name="Text 2"/>
          <p:cNvSpPr/>
          <p:nvPr/>
        </p:nvSpPr>
        <p:spPr>
          <a:xfrm>
            <a:off x="614839" y="1375529"/>
            <a:ext cx="7914323" cy="11556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550"/>
              </a:lnSpc>
              <a:buNone/>
            </a:pPr>
            <a:r>
              <a:rPr lang="en-US" sz="36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Psychological Contract Theory: The Broken Promise</a:t>
            </a:r>
            <a:endParaRPr lang="en-US" sz="3600" dirty="0"/>
          </a:p>
        </p:txBody>
      </p:sp>
      <p:sp>
        <p:nvSpPr>
          <p:cNvPr id="6" name="Shape 3"/>
          <p:cNvSpPr/>
          <p:nvPr/>
        </p:nvSpPr>
        <p:spPr>
          <a:xfrm>
            <a:off x="614839" y="2744748"/>
            <a:ext cx="3885962" cy="1757958"/>
          </a:xfrm>
          <a:prstGeom prst="roundRect">
            <a:avLst>
              <a:gd name="adj" fmla="val 14989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798076" y="2927985"/>
            <a:ext cx="2311360" cy="2888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What Staff Expect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798076" y="3302198"/>
            <a:ext cx="3519487" cy="7629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Fair pay, manageable workloads, professional development, managerial support, and work-life balance</a:t>
            </a:r>
            <a:endParaRPr lang="en-US" sz="1350" dirty="0"/>
          </a:p>
        </p:txBody>
      </p:sp>
      <p:sp>
        <p:nvSpPr>
          <p:cNvPr id="9" name="Shape 6"/>
          <p:cNvSpPr/>
          <p:nvPr/>
        </p:nvSpPr>
        <p:spPr>
          <a:xfrm>
            <a:off x="4643199" y="2744748"/>
            <a:ext cx="3885962" cy="1757958"/>
          </a:xfrm>
          <a:prstGeom prst="roundRect">
            <a:avLst>
              <a:gd name="adj" fmla="val 14989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4826437" y="2927985"/>
            <a:ext cx="2311360" cy="2888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What the NHS Delivers</a:t>
            </a:r>
            <a:endParaRPr lang="en-US" sz="1800" dirty="0"/>
          </a:p>
        </p:txBody>
      </p:sp>
      <p:sp>
        <p:nvSpPr>
          <p:cNvPr id="11" name="Text 8"/>
          <p:cNvSpPr/>
          <p:nvPr/>
        </p:nvSpPr>
        <p:spPr>
          <a:xfrm>
            <a:off x="4826437" y="3302198"/>
            <a:ext cx="3519487" cy="10172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Real-terms pay cuts, escalating workloads, limited progression, and reactive — rather than supportive — management</a:t>
            </a:r>
            <a:endParaRPr lang="en-US" sz="1350" dirty="0"/>
          </a:p>
        </p:txBody>
      </p:sp>
      <p:sp>
        <p:nvSpPr>
          <p:cNvPr id="12" name="Shape 9"/>
          <p:cNvSpPr/>
          <p:nvPr/>
        </p:nvSpPr>
        <p:spPr>
          <a:xfrm>
            <a:off x="614839" y="4645104"/>
            <a:ext cx="7914323" cy="1249323"/>
          </a:xfrm>
          <a:prstGeom prst="roundRect">
            <a:avLst>
              <a:gd name="adj" fmla="val 21092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798076" y="4828342"/>
            <a:ext cx="2311360" cy="2888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The Consequence</a:t>
            </a:r>
            <a:endParaRPr lang="en-US" sz="1800" dirty="0"/>
          </a:p>
        </p:txBody>
      </p:sp>
      <p:sp>
        <p:nvSpPr>
          <p:cNvPr id="14" name="Text 11"/>
          <p:cNvSpPr/>
          <p:nvPr/>
        </p:nvSpPr>
        <p:spPr>
          <a:xfrm>
            <a:off x="798076" y="5202555"/>
            <a:ext cx="7547848" cy="5086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Rousseau (1995) identifies psychological contract violation as a primary driver of disengagement, cynicism, and voluntary turnover</a:t>
            </a:r>
            <a:endParaRPr lang="en-US" sz="1350" dirty="0"/>
          </a:p>
        </p:txBody>
      </p:sp>
      <p:sp>
        <p:nvSpPr>
          <p:cNvPr id="15" name="Shape 12"/>
          <p:cNvSpPr/>
          <p:nvPr/>
        </p:nvSpPr>
        <p:spPr>
          <a:xfrm>
            <a:off x="614839" y="6054566"/>
            <a:ext cx="7914323" cy="1165027"/>
          </a:xfrm>
          <a:prstGeom prst="roundRect">
            <a:avLst>
              <a:gd name="adj" fmla="val 22618"/>
            </a:avLst>
          </a:prstGeom>
          <a:solidFill>
            <a:srgbClr val="BEDFF3"/>
          </a:solidFill>
          <a:ln/>
        </p:spPr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6" y="6303169"/>
            <a:ext cx="219551" cy="175617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1185624" y="6240780"/>
            <a:ext cx="7167920" cy="7629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Critical point: The NHS People Plan (2020) acknowledged these expectations yet implementation has been inconsistent — the contract remains broken in practice.</a:t>
            </a:r>
            <a:endParaRPr lang="en-US" sz="13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3418" y="904637"/>
            <a:ext cx="2986683" cy="347782"/>
          </a:xfrm>
          <a:prstGeom prst="roundRect">
            <a:avLst>
              <a:gd name="adj" fmla="val 66397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788789" y="962263"/>
            <a:ext cx="2755940" cy="2325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CRITICAL EVALUATION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673418" y="1320760"/>
            <a:ext cx="8638818" cy="6329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950"/>
              </a:lnSpc>
              <a:buNone/>
            </a:pPr>
            <a:r>
              <a:rPr lang="en-US" sz="39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Why Current NHS HR Policies Fall Short</a:t>
            </a:r>
            <a:endParaRPr lang="en-US" sz="3950" dirty="0"/>
          </a:p>
        </p:txBody>
      </p:sp>
      <p:sp>
        <p:nvSpPr>
          <p:cNvPr id="5" name="Text 3"/>
          <p:cNvSpPr/>
          <p:nvPr/>
        </p:nvSpPr>
        <p:spPr>
          <a:xfrm>
            <a:off x="673418" y="2380893"/>
            <a:ext cx="2531864" cy="316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Theory vs. Reality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673418" y="2889528"/>
            <a:ext cx="6407110" cy="4243149"/>
          </a:xfrm>
          <a:prstGeom prst="roundRect">
            <a:avLst>
              <a:gd name="adj" fmla="val 6803"/>
            </a:avLst>
          </a:prstGeom>
          <a:noFill/>
          <a:ln w="7620">
            <a:solidFill>
              <a:srgbClr val="000000">
                <a:alpha val="8000"/>
              </a:srgbClr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681038" y="2897148"/>
            <a:ext cx="6391870" cy="510897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8" name="Text 6"/>
          <p:cNvSpPr/>
          <p:nvPr/>
        </p:nvSpPr>
        <p:spPr>
          <a:xfrm>
            <a:off x="873562" y="3007281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HRM Theory Prescribes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4073247" y="3007281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Reality Delivers</a:t>
            </a:r>
            <a:endParaRPr lang="en-US" sz="1500" dirty="0"/>
          </a:p>
        </p:txBody>
      </p:sp>
      <p:sp>
        <p:nvSpPr>
          <p:cNvPr id="10" name="Shape 8"/>
          <p:cNvSpPr/>
          <p:nvPr/>
        </p:nvSpPr>
        <p:spPr>
          <a:xfrm>
            <a:off x="681038" y="3408045"/>
            <a:ext cx="6391870" cy="510897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11" name="Text 9"/>
          <p:cNvSpPr/>
          <p:nvPr/>
        </p:nvSpPr>
        <p:spPr>
          <a:xfrm>
            <a:off x="873562" y="3518178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Strategic workforce planning</a:t>
            </a:r>
            <a:endParaRPr lang="en-US" sz="1500" dirty="0"/>
          </a:p>
        </p:txBody>
      </p:sp>
      <p:sp>
        <p:nvSpPr>
          <p:cNvPr id="12" name="Text 10"/>
          <p:cNvSpPr/>
          <p:nvPr/>
        </p:nvSpPr>
        <p:spPr>
          <a:xfrm>
            <a:off x="4073247" y="3518178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Reactive crisis management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681038" y="3918942"/>
            <a:ext cx="6391870" cy="801529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14" name="Text 12"/>
          <p:cNvSpPr/>
          <p:nvPr/>
        </p:nvSpPr>
        <p:spPr>
          <a:xfrm>
            <a:off x="873562" y="4029075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Transformational leadership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4073247" y="4029075"/>
            <a:ext cx="2807256" cy="5812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Hierarchical, transactional culture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681038" y="4720471"/>
            <a:ext cx="6391870" cy="801529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17" name="Text 15"/>
          <p:cNvSpPr/>
          <p:nvPr/>
        </p:nvSpPr>
        <p:spPr>
          <a:xfrm>
            <a:off x="873562" y="4830604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Psychological safety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4073247" y="4830604"/>
            <a:ext cx="2807256" cy="5812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Fear of raising concerns (West et al., 2020)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681038" y="5522000"/>
            <a:ext cx="6391870" cy="801529"/>
          </a:xfrm>
          <a:prstGeom prst="rect">
            <a:avLst/>
          </a:prstGeom>
          <a:solidFill>
            <a:srgbClr val="FFFFFF">
              <a:alpha val="4000"/>
            </a:srgbClr>
          </a:solidFill>
          <a:ln/>
        </p:spPr>
      </p:sp>
      <p:sp>
        <p:nvSpPr>
          <p:cNvPr id="20" name="Text 18"/>
          <p:cNvSpPr/>
          <p:nvPr/>
        </p:nvSpPr>
        <p:spPr>
          <a:xfrm>
            <a:off x="873562" y="5632133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Intrinsic motivation support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4073247" y="5632133"/>
            <a:ext cx="2807256" cy="5812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Compliance-driven HR practices</a:t>
            </a:r>
            <a:endParaRPr lang="en-US" sz="1500" dirty="0"/>
          </a:p>
        </p:txBody>
      </p:sp>
      <p:sp>
        <p:nvSpPr>
          <p:cNvPr id="22" name="Shape 20"/>
          <p:cNvSpPr/>
          <p:nvPr/>
        </p:nvSpPr>
        <p:spPr>
          <a:xfrm>
            <a:off x="681038" y="6323528"/>
            <a:ext cx="6391870" cy="801529"/>
          </a:xfrm>
          <a:prstGeom prst="rect">
            <a:avLst/>
          </a:prstGeom>
          <a:solidFill>
            <a:srgbClr val="000000">
              <a:alpha val="4000"/>
            </a:srgbClr>
          </a:solidFill>
          <a:ln/>
        </p:spPr>
      </p:sp>
      <p:sp>
        <p:nvSpPr>
          <p:cNvPr id="23" name="Text 21"/>
          <p:cNvSpPr/>
          <p:nvPr/>
        </p:nvSpPr>
        <p:spPr>
          <a:xfrm>
            <a:off x="873562" y="6433661"/>
            <a:ext cx="2807256" cy="2906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Continuous development</a:t>
            </a:r>
            <a:endParaRPr lang="en-US" sz="1500" dirty="0"/>
          </a:p>
        </p:txBody>
      </p:sp>
      <p:sp>
        <p:nvSpPr>
          <p:cNvPr id="24" name="Text 22"/>
          <p:cNvSpPr/>
          <p:nvPr/>
        </p:nvSpPr>
        <p:spPr>
          <a:xfrm>
            <a:off x="4073247" y="6433661"/>
            <a:ext cx="2807256" cy="5812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Training budgets first to be cut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7557492" y="2380893"/>
            <a:ext cx="2531864" cy="31646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9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The Policy Gap</a:t>
            </a:r>
            <a:endParaRPr lang="en-US" sz="1950" dirty="0"/>
          </a:p>
        </p:txBody>
      </p:sp>
      <p:sp>
        <p:nvSpPr>
          <p:cNvPr id="26" name="Text 24"/>
          <p:cNvSpPr/>
          <p:nvPr/>
        </p:nvSpPr>
        <p:spPr>
          <a:xfrm>
            <a:off x="7557492" y="2868216"/>
            <a:ext cx="6407110" cy="14531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Armstrong &amp; Taylor (2023) argue that effective HRM demands integration of people strategy with organisational vision. NHS HR operates predominantly in an </a:t>
            </a:r>
            <a:r>
              <a:rPr lang="en-US" sz="15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administrative rather than strategic capacity</a:t>
            </a:r>
            <a:r>
              <a:rPr lang="en-US" sz="15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processing rather than transforming workforce experience.</a:t>
            </a:r>
            <a:endParaRPr lang="en-US" sz="1500" dirty="0"/>
          </a:p>
        </p:txBody>
      </p:sp>
      <p:sp>
        <p:nvSpPr>
          <p:cNvPr id="27" name="Shape 25"/>
          <p:cNvSpPr/>
          <p:nvPr/>
        </p:nvSpPr>
        <p:spPr>
          <a:xfrm>
            <a:off x="7557492" y="4513540"/>
            <a:ext cx="6407110" cy="1340763"/>
          </a:xfrm>
          <a:prstGeom prst="roundRect">
            <a:avLst>
              <a:gd name="adj" fmla="val 21528"/>
            </a:avLst>
          </a:prstGeom>
          <a:solidFill>
            <a:srgbClr val="BEDFF3"/>
          </a:solidFill>
          <a:ln/>
        </p:spPr>
      </p:sp>
      <p:pic>
        <p:nvPicPr>
          <p:cNvPr id="2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9897" y="4799052"/>
            <a:ext cx="240506" cy="192405"/>
          </a:xfrm>
          <a:prstGeom prst="rect">
            <a:avLst/>
          </a:prstGeom>
        </p:spPr>
      </p:pic>
      <p:sp>
        <p:nvSpPr>
          <p:cNvPr id="29" name="Text 26"/>
          <p:cNvSpPr/>
          <p:nvPr/>
        </p:nvSpPr>
        <p:spPr>
          <a:xfrm>
            <a:off x="8182808" y="4732496"/>
            <a:ext cx="5589389" cy="8718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Critical insight: Without elevating HR to a strategic board-level function, policy reforms will remain cosmetic rather than transformational.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210419" y="791408"/>
            <a:ext cx="2102048" cy="382786"/>
          </a:xfrm>
          <a:prstGeom prst="roundRect">
            <a:avLst>
              <a:gd name="adj" fmla="val 64859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6334482" y="853440"/>
            <a:ext cx="1853922" cy="25872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CULTURE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6210419" y="1253133"/>
            <a:ext cx="7695962" cy="20416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350"/>
              </a:lnSpc>
              <a:buNone/>
            </a:pPr>
            <a:r>
              <a:rPr lang="en-US" sz="42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Culture &amp; Leadership: Structural Barriers to Satisfaction</a:t>
            </a:r>
            <a:endParaRPr lang="en-US" sz="4250" dirty="0"/>
          </a:p>
        </p:txBody>
      </p:sp>
      <p:sp>
        <p:nvSpPr>
          <p:cNvPr id="6" name="Shape 3"/>
          <p:cNvSpPr/>
          <p:nvPr/>
        </p:nvSpPr>
        <p:spPr>
          <a:xfrm>
            <a:off x="6210419" y="3591044"/>
            <a:ext cx="2433637" cy="3847028"/>
          </a:xfrm>
          <a:prstGeom prst="roundRect">
            <a:avLst>
              <a:gd name="adj" fmla="val 4509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7559" y="3591044"/>
            <a:ext cx="91440" cy="384702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6508671" y="3820716"/>
            <a:ext cx="1905714" cy="680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Hierarchical Suppression</a:t>
            </a:r>
            <a:endParaRPr lang="en-US" sz="2100" dirty="0"/>
          </a:p>
        </p:txBody>
      </p:sp>
      <p:sp>
        <p:nvSpPr>
          <p:cNvPr id="9" name="Text 5"/>
          <p:cNvSpPr/>
          <p:nvPr/>
        </p:nvSpPr>
        <p:spPr>
          <a:xfrm>
            <a:off x="6508671" y="4619506"/>
            <a:ext cx="1905714" cy="25888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Rigid role boundaries limit clinical staff autonomy and stifle innovation — a key intrinsic motivator (Guest, 2017)</a:t>
            </a:r>
            <a:endParaRPr lang="en-US" sz="1600" dirty="0"/>
          </a:p>
        </p:txBody>
      </p:sp>
      <p:sp>
        <p:nvSpPr>
          <p:cNvPr id="10" name="Shape 6"/>
          <p:cNvSpPr/>
          <p:nvPr/>
        </p:nvSpPr>
        <p:spPr>
          <a:xfrm>
            <a:off x="8841581" y="3591044"/>
            <a:ext cx="2433637" cy="3847028"/>
          </a:xfrm>
          <a:prstGeom prst="roundRect">
            <a:avLst>
              <a:gd name="adj" fmla="val 4509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8721" y="3591044"/>
            <a:ext cx="91440" cy="3847028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139833" y="3820716"/>
            <a:ext cx="1905714" cy="680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Limited Employee Voice</a:t>
            </a:r>
            <a:endParaRPr lang="en-US" sz="2100" dirty="0"/>
          </a:p>
        </p:txBody>
      </p:sp>
      <p:sp>
        <p:nvSpPr>
          <p:cNvPr id="13" name="Text 8"/>
          <p:cNvSpPr/>
          <p:nvPr/>
        </p:nvSpPr>
        <p:spPr>
          <a:xfrm>
            <a:off x="9139833" y="4619506"/>
            <a:ext cx="1905714" cy="2265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Despite NHS Freedom to Speak Up Guardians, staff reporting concerns face perceived career risk</a:t>
            </a:r>
            <a:endParaRPr lang="en-US" sz="1600" dirty="0"/>
          </a:p>
        </p:txBody>
      </p:sp>
      <p:sp>
        <p:nvSpPr>
          <p:cNvPr id="14" name="Shape 9"/>
          <p:cNvSpPr/>
          <p:nvPr/>
        </p:nvSpPr>
        <p:spPr>
          <a:xfrm>
            <a:off x="11472743" y="3591044"/>
            <a:ext cx="2433637" cy="3847028"/>
          </a:xfrm>
          <a:prstGeom prst="roundRect">
            <a:avLst>
              <a:gd name="adj" fmla="val 4509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9883" y="3591044"/>
            <a:ext cx="91440" cy="3847028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11770995" y="3820716"/>
            <a:ext cx="1905714" cy="680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1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Weak Line Management</a:t>
            </a:r>
            <a:endParaRPr lang="en-US" sz="2100" dirty="0"/>
          </a:p>
        </p:txBody>
      </p:sp>
      <p:sp>
        <p:nvSpPr>
          <p:cNvPr id="17" name="Text 11"/>
          <p:cNvSpPr/>
          <p:nvPr/>
        </p:nvSpPr>
        <p:spPr>
          <a:xfrm>
            <a:off x="11770995" y="4619506"/>
            <a:ext cx="1905714" cy="2265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00"/>
              </a:lnSpc>
              <a:buNone/>
            </a:pPr>
            <a:r>
              <a:rPr lang="en-US" sz="16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West et al. (2020) identify poor line management as the single greatest predictor of staff wellbeing outcomes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32949" y="1074063"/>
            <a:ext cx="1923693" cy="321588"/>
          </a:xfrm>
          <a:prstGeom prst="roundRect">
            <a:avLst>
              <a:gd name="adj" fmla="val 67633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41653" y="1128355"/>
            <a:ext cx="1706285" cy="2130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EVIDENCE</a:t>
            </a:r>
            <a:endParaRPr lang="en-US" sz="1100" dirty="0"/>
          </a:p>
        </p:txBody>
      </p:sp>
      <p:sp>
        <p:nvSpPr>
          <p:cNvPr id="4" name="Text 2"/>
          <p:cNvSpPr/>
          <p:nvPr/>
        </p:nvSpPr>
        <p:spPr>
          <a:xfrm>
            <a:off x="732949" y="1456253"/>
            <a:ext cx="8092083" cy="5961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Evidence from Research: Key Findings</a:t>
            </a:r>
            <a:endParaRPr lang="en-US" sz="3750" dirty="0"/>
          </a:p>
        </p:txBody>
      </p:sp>
      <p:sp>
        <p:nvSpPr>
          <p:cNvPr id="5" name="Text 3"/>
          <p:cNvSpPr/>
          <p:nvPr/>
        </p:nvSpPr>
        <p:spPr>
          <a:xfrm>
            <a:off x="732949" y="2431375"/>
            <a:ext cx="3085624" cy="2980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What the Literature Confirms</a:t>
            </a:r>
            <a:endParaRPr lang="en-US" sz="185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933" y="2905423"/>
            <a:ext cx="271820" cy="2718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21951" y="2899886"/>
            <a:ext cx="2408753" cy="2980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Burnout–Turnover Link</a:t>
            </a:r>
            <a:endParaRPr lang="en-US" sz="1850" dirty="0"/>
          </a:p>
        </p:txBody>
      </p:sp>
      <p:sp>
        <p:nvSpPr>
          <p:cNvPr id="8" name="Text 5"/>
          <p:cNvSpPr/>
          <p:nvPr/>
        </p:nvSpPr>
        <p:spPr>
          <a:xfrm>
            <a:off x="1321951" y="3349466"/>
            <a:ext cx="5772150" cy="798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Bakker &amp; Demerouti (2017) establish that unmanaged job demands without adequate resources directly predict burnout and subsequent attrition</a:t>
            </a:r>
            <a:endParaRPr lang="en-US" sz="1400" dirty="0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933" y="4456926"/>
            <a:ext cx="271820" cy="271820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321951" y="4451390"/>
            <a:ext cx="3333988" cy="2980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Engagement–Performance Link</a:t>
            </a:r>
            <a:endParaRPr lang="en-US" sz="1850" dirty="0"/>
          </a:p>
        </p:txBody>
      </p:sp>
      <p:sp>
        <p:nvSpPr>
          <p:cNvPr id="11" name="Text 7"/>
          <p:cNvSpPr/>
          <p:nvPr/>
        </p:nvSpPr>
        <p:spPr>
          <a:xfrm>
            <a:off x="1321951" y="4900970"/>
            <a:ext cx="5772150" cy="532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Guest (2017) demonstrates HR practices that support wellbeing directly improve productivity and reduce absenteeism</a:t>
            </a:r>
            <a:endParaRPr lang="en-US" sz="1400" dirty="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0933" y="5742206"/>
            <a:ext cx="271820" cy="27182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321951" y="5736669"/>
            <a:ext cx="2384822" cy="2980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Leadership Impact</a:t>
            </a:r>
            <a:endParaRPr lang="en-US" sz="1850" dirty="0"/>
          </a:p>
        </p:txBody>
      </p:sp>
      <p:sp>
        <p:nvSpPr>
          <p:cNvPr id="14" name="Text 9"/>
          <p:cNvSpPr/>
          <p:nvPr/>
        </p:nvSpPr>
        <p:spPr>
          <a:xfrm>
            <a:off x="1321951" y="6186249"/>
            <a:ext cx="5772150" cy="798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West et al. (2020) find compassionate leadership reduces burnout by 30% in clinical settings — yet remains poorly implemented</a:t>
            </a:r>
            <a:endParaRPr lang="en-US" sz="1400" dirty="0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3919" y="2450306"/>
            <a:ext cx="6362700" cy="3616693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8174355" y="2740814"/>
            <a:ext cx="155666" cy="15906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58</a:t>
            </a:r>
            <a:endParaRPr lang="en-US" sz="650" dirty="0"/>
          </a:p>
        </p:txBody>
      </p:sp>
      <p:sp>
        <p:nvSpPr>
          <p:cNvPr id="17" name="Text 11"/>
          <p:cNvSpPr/>
          <p:nvPr/>
        </p:nvSpPr>
        <p:spPr>
          <a:xfrm>
            <a:off x="9389965" y="3047228"/>
            <a:ext cx="155666" cy="15906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FFFFFF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52</a:t>
            </a:r>
            <a:endParaRPr lang="en-US" sz="650" dirty="0"/>
          </a:p>
        </p:txBody>
      </p:sp>
      <p:sp>
        <p:nvSpPr>
          <p:cNvPr id="18" name="Text 12"/>
          <p:cNvSpPr/>
          <p:nvPr/>
        </p:nvSpPr>
        <p:spPr>
          <a:xfrm>
            <a:off x="10605576" y="3302573"/>
            <a:ext cx="155667" cy="15906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47</a:t>
            </a:r>
            <a:endParaRPr lang="en-US" sz="650" dirty="0"/>
          </a:p>
        </p:txBody>
      </p:sp>
      <p:sp>
        <p:nvSpPr>
          <p:cNvPr id="19" name="Text 13"/>
          <p:cNvSpPr/>
          <p:nvPr/>
        </p:nvSpPr>
        <p:spPr>
          <a:xfrm>
            <a:off x="11821187" y="3608987"/>
            <a:ext cx="155666" cy="15906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41</a:t>
            </a:r>
            <a:endParaRPr lang="en-US" sz="650" dirty="0"/>
          </a:p>
        </p:txBody>
      </p:sp>
      <p:sp>
        <p:nvSpPr>
          <p:cNvPr id="20" name="Text 14"/>
          <p:cNvSpPr/>
          <p:nvPr/>
        </p:nvSpPr>
        <p:spPr>
          <a:xfrm>
            <a:off x="13036797" y="3915401"/>
            <a:ext cx="155667" cy="159068"/>
          </a:xfrm>
          <a:prstGeom prst="rect">
            <a:avLst/>
          </a:prstGeom>
          <a:noFill/>
          <a:ln/>
        </p:spPr>
        <p:txBody>
          <a:bodyPr wrap="square" lIns="30480" tIns="30480" rIns="30480" bIns="30480" rtlCol="0" anchor="t"/>
          <a:lstStyle/>
          <a:p>
            <a:pPr marL="0" indent="0" algn="l">
              <a:lnSpc>
                <a:spcPts val="65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-apple-system, BlinkMacSystemFont, Segoe UI, Roboto, Helvetica Neue, Arial, sans-serif Medium" pitchFamily="34" charset="0"/>
                <a:ea typeface="-apple-system, BlinkMacSystemFont, Segoe UI, Roboto, Helvetica Neue, Arial, sans-serif Medium" pitchFamily="34" charset="-122"/>
                <a:cs typeface="-apple-system, BlinkMacSystemFont, Segoe UI, Roboto, Helvetica Neue, Arial, sans-serif Medium" pitchFamily="34" charset="-120"/>
              </a:rPr>
              <a:t>35</a:t>
            </a:r>
            <a:endParaRPr lang="en-US" sz="650" dirty="0"/>
          </a:p>
        </p:txBody>
      </p:sp>
      <p:sp>
        <p:nvSpPr>
          <p:cNvPr id="21" name="Text 15"/>
          <p:cNvSpPr/>
          <p:nvPr/>
        </p:nvSpPr>
        <p:spPr>
          <a:xfrm>
            <a:off x="7543919" y="6183035"/>
            <a:ext cx="6361152" cy="532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Indicative data based on NHS Staff Survey (2023) and Bakker &amp; Demerouti (2017)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95444" y="546378"/>
            <a:ext cx="2156341" cy="362783"/>
          </a:xfrm>
          <a:prstGeom prst="roundRect">
            <a:avLst>
              <a:gd name="adj" fmla="val 65732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14626" y="605909"/>
            <a:ext cx="1917978" cy="2437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2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2 · SYNTHESIS</a:t>
            </a:r>
            <a:endParaRPr lang="en-US" sz="1250" dirty="0"/>
          </a:p>
        </p:txBody>
      </p:sp>
      <p:sp>
        <p:nvSpPr>
          <p:cNvPr id="4" name="Text 2"/>
          <p:cNvSpPr/>
          <p:nvPr/>
        </p:nvSpPr>
        <p:spPr>
          <a:xfrm>
            <a:off x="695444" y="982028"/>
            <a:ext cx="8313182" cy="6536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Synthesis: An Interconnected Crisis</a:t>
            </a:r>
            <a:endParaRPr lang="en-US" sz="41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028" y="1909048"/>
            <a:ext cx="12656344" cy="496169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289927" y="2152380"/>
            <a:ext cx="2316891" cy="784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3050"/>
              </a:lnSpc>
              <a:buNone/>
            </a:pPr>
            <a:r>
              <a:rPr lang="en-US" sz="2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Structural Pressures</a:t>
            </a:r>
            <a:endParaRPr lang="en-US" sz="2450" dirty="0"/>
          </a:p>
        </p:txBody>
      </p:sp>
      <p:sp>
        <p:nvSpPr>
          <p:cNvPr id="7" name="Text 4"/>
          <p:cNvSpPr/>
          <p:nvPr/>
        </p:nvSpPr>
        <p:spPr>
          <a:xfrm>
            <a:off x="11023352" y="2152380"/>
            <a:ext cx="2316891" cy="3920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2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Cultural Failures</a:t>
            </a:r>
            <a:endParaRPr lang="en-US" sz="2450" dirty="0"/>
          </a:p>
        </p:txBody>
      </p:sp>
      <p:sp>
        <p:nvSpPr>
          <p:cNvPr id="8" name="Text 5"/>
          <p:cNvSpPr/>
          <p:nvPr/>
        </p:nvSpPr>
        <p:spPr>
          <a:xfrm>
            <a:off x="11023352" y="5451261"/>
            <a:ext cx="2316891" cy="11760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50"/>
              </a:lnSpc>
              <a:buNone/>
            </a:pPr>
            <a:r>
              <a:rPr lang="en-US" sz="2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Broken Psychological Contract</a:t>
            </a:r>
            <a:endParaRPr lang="en-US" sz="2450" dirty="0"/>
          </a:p>
        </p:txBody>
      </p:sp>
      <p:sp>
        <p:nvSpPr>
          <p:cNvPr id="9" name="Text 6"/>
          <p:cNvSpPr/>
          <p:nvPr/>
        </p:nvSpPr>
        <p:spPr>
          <a:xfrm>
            <a:off x="1289927" y="5843270"/>
            <a:ext cx="2316891" cy="7840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3050"/>
              </a:lnSpc>
              <a:buNone/>
            </a:pPr>
            <a:r>
              <a:rPr lang="en-US" sz="2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Reinforcing Cycle</a:t>
            </a:r>
            <a:endParaRPr lang="en-US" sz="2450" dirty="0"/>
          </a:p>
        </p:txBody>
      </p:sp>
      <p:sp>
        <p:nvSpPr>
          <p:cNvPr id="10" name="Text 7"/>
          <p:cNvSpPr/>
          <p:nvPr/>
        </p:nvSpPr>
        <p:spPr>
          <a:xfrm>
            <a:off x="695444" y="7075765"/>
            <a:ext cx="13239512" cy="6093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5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No single intervention suffices. Workload, pay, culture, and leadership operate as </a:t>
            </a:r>
            <a:r>
              <a:rPr lang="en-US" sz="155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mutually reinforcing drivers</a:t>
            </a:r>
            <a:r>
              <a:rPr lang="en-US" sz="15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of dissatisfaction. An integrated, evidence-based HR strategy — not isolated policy tweaks — is the only credible response (Armstrong &amp; Taylor, 2023).</a:t>
            </a:r>
            <a:endParaRPr lang="en-US" sz="15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451366" y="1553766"/>
            <a:ext cx="1432560" cy="209074"/>
          </a:xfrm>
          <a:prstGeom prst="roundRect">
            <a:avLst>
              <a:gd name="adj" fmla="val 74038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528757" y="1592461"/>
            <a:ext cx="1277779" cy="131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000"/>
              </a:lnSpc>
              <a:buNone/>
            </a:pPr>
            <a:r>
              <a:rPr lang="en-US" sz="8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SOLUTIONS</a:t>
            </a:r>
            <a:endParaRPr lang="en-US" sz="800" dirty="0"/>
          </a:p>
        </p:txBody>
      </p:sp>
      <p:sp>
        <p:nvSpPr>
          <p:cNvPr id="5" name="Text 2"/>
          <p:cNvSpPr/>
          <p:nvPr/>
        </p:nvSpPr>
        <p:spPr>
          <a:xfrm>
            <a:off x="451366" y="1793558"/>
            <a:ext cx="8241268" cy="8484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300"/>
              </a:lnSpc>
              <a:buNone/>
            </a:pPr>
            <a:r>
              <a:rPr lang="en-US" sz="26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From Crisis to Strategy: Evidence-Based HR Interventions</a:t>
            </a:r>
            <a:endParaRPr lang="en-US" sz="2650" dirty="0"/>
          </a:p>
        </p:txBody>
      </p:sp>
      <p:sp>
        <p:nvSpPr>
          <p:cNvPr id="6" name="Text 3"/>
          <p:cNvSpPr/>
          <p:nvPr/>
        </p:nvSpPr>
        <p:spPr>
          <a:xfrm>
            <a:off x="451366" y="2757130"/>
            <a:ext cx="8241268" cy="329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Addressing NHS job satisfaction demands </a:t>
            </a:r>
            <a:r>
              <a:rPr lang="en-US" sz="10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proactive, multi-layered HR interventions</a:t>
            </a: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grounded in evidence, aligned with organisational goals, and resourced for sustained delivery — not short-term fixes (CIPD, 2023).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51366" y="3172539"/>
            <a:ext cx="128945" cy="161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Barlow Light" pitchFamily="34" charset="0"/>
                <a:ea typeface="Barlow Light" pitchFamily="34" charset="-122"/>
                <a:cs typeface="Barlow Light" pitchFamily="34" charset="-120"/>
              </a:rPr>
              <a:t>01</a:t>
            </a:r>
            <a:endParaRPr lang="en-US" sz="10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366" y="3376374"/>
            <a:ext cx="8241268" cy="1524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51366" y="3471267"/>
            <a:ext cx="1697236" cy="212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Diagnose</a:t>
            </a:r>
            <a:endParaRPr lang="en-US" sz="1300" dirty="0"/>
          </a:p>
        </p:txBody>
      </p:sp>
      <p:sp>
        <p:nvSpPr>
          <p:cNvPr id="10" name="Text 6"/>
          <p:cNvSpPr/>
          <p:nvPr/>
        </p:nvSpPr>
        <p:spPr>
          <a:xfrm>
            <a:off x="451366" y="3729514"/>
            <a:ext cx="8241268" cy="164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Data-driven workforce analysis to identify dissatisfaction hotspots by role, trust, and region</a:t>
            </a:r>
            <a:endParaRPr lang="en-US" sz="1000" dirty="0"/>
          </a:p>
        </p:txBody>
      </p:sp>
      <p:sp>
        <p:nvSpPr>
          <p:cNvPr id="11" name="Text 7"/>
          <p:cNvSpPr/>
          <p:nvPr/>
        </p:nvSpPr>
        <p:spPr>
          <a:xfrm>
            <a:off x="451366" y="4067532"/>
            <a:ext cx="128945" cy="161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Barlow Light" pitchFamily="34" charset="0"/>
                <a:ea typeface="Barlow Light" pitchFamily="34" charset="-122"/>
                <a:cs typeface="Barlow Light" pitchFamily="34" charset="-120"/>
              </a:rPr>
              <a:t>02</a:t>
            </a:r>
            <a:endParaRPr lang="en-US" sz="1000" dirty="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366" y="4258508"/>
            <a:ext cx="8241268" cy="1524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451366" y="4366260"/>
            <a:ext cx="1697236" cy="212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Design</a:t>
            </a:r>
            <a:endParaRPr lang="en-US" sz="1300" dirty="0"/>
          </a:p>
        </p:txBody>
      </p:sp>
      <p:sp>
        <p:nvSpPr>
          <p:cNvPr id="14" name="Text 9"/>
          <p:cNvSpPr/>
          <p:nvPr/>
        </p:nvSpPr>
        <p:spPr>
          <a:xfrm>
            <a:off x="451366" y="4624507"/>
            <a:ext cx="8241268" cy="164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Co-design solutions with frontline staff — avoiding top-down policy imposition</a:t>
            </a:r>
            <a:endParaRPr lang="en-US" sz="1000" dirty="0"/>
          </a:p>
        </p:txBody>
      </p:sp>
      <p:sp>
        <p:nvSpPr>
          <p:cNvPr id="15" name="Text 10"/>
          <p:cNvSpPr/>
          <p:nvPr/>
        </p:nvSpPr>
        <p:spPr>
          <a:xfrm>
            <a:off x="451366" y="4962525"/>
            <a:ext cx="128945" cy="161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Barlow Light" pitchFamily="34" charset="0"/>
                <a:ea typeface="Barlow Light" pitchFamily="34" charset="-122"/>
                <a:cs typeface="Barlow Light" pitchFamily="34" charset="-120"/>
              </a:rPr>
              <a:t>03</a:t>
            </a:r>
            <a:endParaRPr lang="en-US" sz="1000" dirty="0"/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366" y="5140643"/>
            <a:ext cx="8241268" cy="1524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451366" y="5261253"/>
            <a:ext cx="1697236" cy="212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Deploy</a:t>
            </a:r>
            <a:endParaRPr lang="en-US" sz="1300" dirty="0"/>
          </a:p>
        </p:txBody>
      </p:sp>
      <p:sp>
        <p:nvSpPr>
          <p:cNvPr id="18" name="Text 12"/>
          <p:cNvSpPr/>
          <p:nvPr/>
        </p:nvSpPr>
        <p:spPr>
          <a:xfrm>
            <a:off x="451366" y="5519499"/>
            <a:ext cx="8241268" cy="164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Phased implementation with clear ownership, measurable KPIs, and accountability</a:t>
            </a:r>
            <a:endParaRPr lang="en-US" sz="1000" dirty="0"/>
          </a:p>
        </p:txBody>
      </p:sp>
      <p:sp>
        <p:nvSpPr>
          <p:cNvPr id="19" name="Text 13"/>
          <p:cNvSpPr/>
          <p:nvPr/>
        </p:nvSpPr>
        <p:spPr>
          <a:xfrm>
            <a:off x="451366" y="5857518"/>
            <a:ext cx="128945" cy="161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Barlow Light" pitchFamily="34" charset="0"/>
                <a:ea typeface="Barlow Light" pitchFamily="34" charset="-122"/>
                <a:cs typeface="Barlow Light" pitchFamily="34" charset="-120"/>
              </a:rPr>
              <a:t>04</a:t>
            </a:r>
            <a:endParaRPr lang="en-US" sz="1000" dirty="0"/>
          </a:p>
        </p:txBody>
      </p:sp>
      <p:pic>
        <p:nvPicPr>
          <p:cNvPr id="20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366" y="6022777"/>
            <a:ext cx="8241268" cy="1524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451366" y="6156246"/>
            <a:ext cx="1697236" cy="21216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3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Evaluate</a:t>
            </a:r>
            <a:endParaRPr lang="en-US" sz="1300" dirty="0"/>
          </a:p>
        </p:txBody>
      </p:sp>
      <p:sp>
        <p:nvSpPr>
          <p:cNvPr id="22" name="Text 15"/>
          <p:cNvSpPr/>
          <p:nvPr/>
        </p:nvSpPr>
        <p:spPr>
          <a:xfrm>
            <a:off x="451366" y="6414492"/>
            <a:ext cx="8241268" cy="1645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25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Continuous feedback loops and annual review against retention and wellbeing benchmarks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2161937" y="1707356"/>
            <a:ext cx="2140863" cy="235148"/>
          </a:xfrm>
          <a:prstGeom prst="roundRect">
            <a:avLst>
              <a:gd name="adj" fmla="val 72415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2247067" y="1749862"/>
            <a:ext cx="1970603" cy="1501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150"/>
              </a:lnSpc>
              <a:buNone/>
            </a:pPr>
            <a:r>
              <a:rPr lang="en-US" sz="8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RECOMMENDATION 1</a:t>
            </a:r>
            <a:endParaRPr lang="en-US" sz="850" dirty="0"/>
          </a:p>
        </p:txBody>
      </p:sp>
      <p:sp>
        <p:nvSpPr>
          <p:cNvPr id="4" name="Text 2"/>
          <p:cNvSpPr/>
          <p:nvPr/>
        </p:nvSpPr>
        <p:spPr>
          <a:xfrm>
            <a:off x="2161937" y="1979652"/>
            <a:ext cx="9903976" cy="46672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650"/>
              </a:lnSpc>
              <a:buNone/>
            </a:pPr>
            <a:r>
              <a:rPr lang="en-US" sz="29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Flexible Working: Redesigning the Employment Relationship</a:t>
            </a:r>
            <a:endParaRPr lang="en-US" sz="29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937" y="2690217"/>
            <a:ext cx="6577965" cy="372749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093756" y="2801898"/>
            <a:ext cx="1867019" cy="2333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Why It Works</a:t>
            </a:r>
            <a:endParaRPr lang="en-US" sz="1450" dirty="0"/>
          </a:p>
        </p:txBody>
      </p:sp>
      <p:sp>
        <p:nvSpPr>
          <p:cNvPr id="7" name="Text 4"/>
          <p:cNvSpPr/>
          <p:nvPr/>
        </p:nvSpPr>
        <p:spPr>
          <a:xfrm>
            <a:off x="9093756" y="3128129"/>
            <a:ext cx="3382089" cy="751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Flexible working directly addresses psychological contract violations around work-life balance — one of the most cited reasons for NHS departure (NHS Staff Survey, 2023).</a:t>
            </a:r>
            <a:endParaRPr lang="en-US" sz="1100" dirty="0"/>
          </a:p>
        </p:txBody>
      </p:sp>
      <p:sp>
        <p:nvSpPr>
          <p:cNvPr id="8" name="Text 5"/>
          <p:cNvSpPr/>
          <p:nvPr/>
        </p:nvSpPr>
        <p:spPr>
          <a:xfrm>
            <a:off x="9093756" y="3963233"/>
            <a:ext cx="3382089" cy="11922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450"/>
              </a:lnSpc>
              <a:buSzPct val="100000"/>
              <a:buChar char="•"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Self-rostering pilots across NHS trusts reduced turnover intent by 18%</a:t>
            </a:r>
            <a:endParaRPr lang="en-US" sz="1100" dirty="0"/>
          </a:p>
          <a:p>
            <a:pPr marL="342900" indent="-342900" algn="l">
              <a:lnSpc>
                <a:spcPts val="1450"/>
              </a:lnSpc>
              <a:buSzPct val="100000"/>
              <a:buChar char="•"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Remote working for admin, HR, and non-clinical roles is immediately deliverable</a:t>
            </a:r>
            <a:endParaRPr lang="en-US" sz="1100" dirty="0"/>
          </a:p>
          <a:p>
            <a:pPr marL="342900" indent="-342900" algn="l">
              <a:lnSpc>
                <a:spcPts val="1450"/>
              </a:lnSpc>
              <a:buSzPct val="100000"/>
              <a:buChar char="•"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Compressed hours and part-time options support carers and reduce absenteeism</a:t>
            </a:r>
            <a:endParaRPr lang="en-US" sz="1100" dirty="0"/>
          </a:p>
        </p:txBody>
      </p:sp>
      <p:sp>
        <p:nvSpPr>
          <p:cNvPr id="9" name="Shape 6"/>
          <p:cNvSpPr/>
          <p:nvPr/>
        </p:nvSpPr>
        <p:spPr>
          <a:xfrm>
            <a:off x="9093756" y="5260062"/>
            <a:ext cx="3382089" cy="1034177"/>
          </a:xfrm>
          <a:prstGeom prst="roundRect">
            <a:avLst>
              <a:gd name="adj" fmla="val 20582"/>
            </a:avLst>
          </a:prstGeom>
          <a:solidFill>
            <a:srgbClr val="BEDFF3"/>
          </a:solidFill>
          <a:ln/>
        </p:spPr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5559" y="5450205"/>
            <a:ext cx="177284" cy="141803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9554647" y="5388293"/>
            <a:ext cx="2779395" cy="751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45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Critical caveat: Flexible working cannot substitute for adequate staffing levels — it reduces burnout but does not resolve the underlying vacancy crisis.</a:t>
            </a:r>
            <a:endParaRPr lang="en-US" sz="11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535186" y="1108829"/>
            <a:ext cx="2334458" cy="258604"/>
          </a:xfrm>
          <a:prstGeom prst="roundRect">
            <a:avLst>
              <a:gd name="adj" fmla="val 70968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626864" y="1154668"/>
            <a:ext cx="2151102" cy="1669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9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RECOMMENDATION 2</a:t>
            </a:r>
            <a:endParaRPr lang="en-US" sz="950" dirty="0"/>
          </a:p>
        </p:txBody>
      </p:sp>
      <p:sp>
        <p:nvSpPr>
          <p:cNvPr id="5" name="Text 2"/>
          <p:cNvSpPr/>
          <p:nvPr/>
        </p:nvSpPr>
        <p:spPr>
          <a:xfrm>
            <a:off x="535186" y="1410533"/>
            <a:ext cx="8073628" cy="1006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Mental Health Support: Moving from Reactive to Proactive</a:t>
            </a:r>
            <a:endParaRPr lang="en-US" sz="3150" dirty="0"/>
          </a:p>
        </p:txBody>
      </p:sp>
      <p:sp>
        <p:nvSpPr>
          <p:cNvPr id="6" name="Shape 3"/>
          <p:cNvSpPr/>
          <p:nvPr/>
        </p:nvSpPr>
        <p:spPr>
          <a:xfrm>
            <a:off x="535186" y="2578537"/>
            <a:ext cx="8073628" cy="1054656"/>
          </a:xfrm>
          <a:prstGeom prst="roundRect">
            <a:avLst>
              <a:gd name="adj" fmla="val 21752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7" name="Text 4"/>
          <p:cNvSpPr/>
          <p:nvPr/>
        </p:nvSpPr>
        <p:spPr>
          <a:xfrm>
            <a:off x="695682" y="2739033"/>
            <a:ext cx="2012275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Counselling Access</a:t>
            </a:r>
            <a:endParaRPr lang="en-US" sz="1550" dirty="0"/>
          </a:p>
        </p:txBody>
      </p:sp>
      <p:sp>
        <p:nvSpPr>
          <p:cNvPr id="8" name="Text 5"/>
          <p:cNvSpPr/>
          <p:nvPr/>
        </p:nvSpPr>
        <p:spPr>
          <a:xfrm>
            <a:off x="695682" y="3055263"/>
            <a:ext cx="7752636" cy="4174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Confidential, same-week access to occupational psychologists — not just EAP helplines that staff rarely use</a:t>
            </a:r>
            <a:endParaRPr lang="en-US" sz="1200" dirty="0"/>
          </a:p>
        </p:txBody>
      </p:sp>
      <p:sp>
        <p:nvSpPr>
          <p:cNvPr id="9" name="Shape 6"/>
          <p:cNvSpPr/>
          <p:nvPr/>
        </p:nvSpPr>
        <p:spPr>
          <a:xfrm>
            <a:off x="535186" y="3741063"/>
            <a:ext cx="8073628" cy="1054656"/>
          </a:xfrm>
          <a:prstGeom prst="roundRect">
            <a:avLst>
              <a:gd name="adj" fmla="val 21752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695682" y="3901559"/>
            <a:ext cx="2078355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Peer Support Networks</a:t>
            </a:r>
            <a:endParaRPr lang="en-US" sz="1550" dirty="0"/>
          </a:p>
        </p:txBody>
      </p:sp>
      <p:sp>
        <p:nvSpPr>
          <p:cNvPr id="11" name="Text 8"/>
          <p:cNvSpPr/>
          <p:nvPr/>
        </p:nvSpPr>
        <p:spPr>
          <a:xfrm>
            <a:off x="695682" y="4217789"/>
            <a:ext cx="7752636" cy="4174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Structured peer-to-peer support programmes have demonstrated 25% reduction in burnout symptoms (West &amp; Coia, 2019)</a:t>
            </a:r>
            <a:endParaRPr lang="en-US" sz="1200" dirty="0"/>
          </a:p>
        </p:txBody>
      </p:sp>
      <p:sp>
        <p:nvSpPr>
          <p:cNvPr id="12" name="Shape 9"/>
          <p:cNvSpPr/>
          <p:nvPr/>
        </p:nvSpPr>
        <p:spPr>
          <a:xfrm>
            <a:off x="535186" y="4903589"/>
            <a:ext cx="8073628" cy="1054656"/>
          </a:xfrm>
          <a:prstGeom prst="roundRect">
            <a:avLst>
              <a:gd name="adj" fmla="val 21752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3" name="Text 10"/>
          <p:cNvSpPr/>
          <p:nvPr/>
        </p:nvSpPr>
        <p:spPr>
          <a:xfrm>
            <a:off x="695682" y="5064085"/>
            <a:ext cx="2012275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Manager Training</a:t>
            </a:r>
            <a:endParaRPr lang="en-US" sz="1550" dirty="0"/>
          </a:p>
        </p:txBody>
      </p:sp>
      <p:sp>
        <p:nvSpPr>
          <p:cNvPr id="14" name="Text 11"/>
          <p:cNvSpPr/>
          <p:nvPr/>
        </p:nvSpPr>
        <p:spPr>
          <a:xfrm>
            <a:off x="695682" y="5380315"/>
            <a:ext cx="7752636" cy="4174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Line managers trained in psychological first aid and compassionate leadership — the highest-leverage intervention (West et al., 2020)</a:t>
            </a:r>
            <a:endParaRPr lang="en-US" sz="1200" dirty="0"/>
          </a:p>
        </p:txBody>
      </p:sp>
      <p:sp>
        <p:nvSpPr>
          <p:cNvPr id="15" name="Shape 12"/>
          <p:cNvSpPr/>
          <p:nvPr/>
        </p:nvSpPr>
        <p:spPr>
          <a:xfrm>
            <a:off x="535186" y="6066115"/>
            <a:ext cx="8073628" cy="1054656"/>
          </a:xfrm>
          <a:prstGeom prst="roundRect">
            <a:avLst>
              <a:gd name="adj" fmla="val 21752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16" name="Text 13"/>
          <p:cNvSpPr/>
          <p:nvPr/>
        </p:nvSpPr>
        <p:spPr>
          <a:xfrm>
            <a:off x="695682" y="6226612"/>
            <a:ext cx="2012275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Destigmatisation</a:t>
            </a:r>
            <a:endParaRPr lang="en-US" sz="1550" dirty="0"/>
          </a:p>
        </p:txBody>
      </p:sp>
      <p:sp>
        <p:nvSpPr>
          <p:cNvPr id="17" name="Text 14"/>
          <p:cNvSpPr/>
          <p:nvPr/>
        </p:nvSpPr>
        <p:spPr>
          <a:xfrm>
            <a:off x="695682" y="6542842"/>
            <a:ext cx="7752636" cy="4174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Visible senior leadership engagement with wellbeing programmes to normalise help-seeking behaviour</a:t>
            </a:r>
            <a:endParaRPr lang="en-US" sz="12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202769" y="466963"/>
            <a:ext cx="2568297" cy="292298"/>
          </a:xfrm>
          <a:prstGeom prst="roundRect">
            <a:avLst>
              <a:gd name="adj" fmla="val 69100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303734" y="517446"/>
            <a:ext cx="2366367" cy="1913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RECOMMENDATION 3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1202769" y="811530"/>
            <a:ext cx="8398907" cy="5536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350"/>
              </a:lnSpc>
              <a:buNone/>
            </a:pPr>
            <a:r>
              <a:rPr lang="en-US" sz="3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Reward &amp; Recognition: Beyond the Pay Slip</a:t>
            </a:r>
            <a:endParaRPr lang="en-US" sz="3450" dirty="0"/>
          </a:p>
        </p:txBody>
      </p:sp>
      <p:sp>
        <p:nvSpPr>
          <p:cNvPr id="5" name="Text 3"/>
          <p:cNvSpPr/>
          <p:nvPr/>
        </p:nvSpPr>
        <p:spPr>
          <a:xfrm>
            <a:off x="1202769" y="3296841"/>
            <a:ext cx="2727603" cy="27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 Total Rewards Framework</a:t>
            </a:r>
            <a:endParaRPr lang="en-US" sz="1700" dirty="0"/>
          </a:p>
        </p:txBody>
      </p:sp>
      <p:sp>
        <p:nvSpPr>
          <p:cNvPr id="6" name="Text 4"/>
          <p:cNvSpPr/>
          <p:nvPr/>
        </p:nvSpPr>
        <p:spPr>
          <a:xfrm>
            <a:off x="1202769" y="3704392"/>
            <a:ext cx="5907167" cy="7175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Whilst pay reform requires Treasury-level action, NHS trusts retain immediate agency over </a:t>
            </a:r>
            <a:r>
              <a:rPr lang="en-US" sz="13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non-financial reward</a:t>
            </a: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— a significantly underutilised lever (CIPD, 2023).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202769" y="4539615"/>
            <a:ext cx="5907167" cy="15723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Formal recognition programmes: monthly staff awards, public acknowledgement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Career acceleration pathways for high performers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Enhanced annual leave for long-service retention</a:t>
            </a:r>
            <a:endParaRPr lang="en-US" sz="1300" dirty="0"/>
          </a:p>
          <a:p>
            <a:pPr marL="342900" indent="-342900" algn="l">
              <a:lnSpc>
                <a:spcPts val="1850"/>
              </a:lnSpc>
              <a:buSzPct val="100000"/>
              <a:buChar char="•"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Childcare support and student loan contributions as part of total compensation</a:t>
            </a:r>
            <a:endParaRPr lang="en-US" sz="1300" dirty="0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8084" y="1708309"/>
            <a:ext cx="5907167" cy="590716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569601" y="662940"/>
            <a:ext cx="2428161" cy="269915"/>
          </a:xfrm>
          <a:prstGeom prst="roundRect">
            <a:avLst>
              <a:gd name="adj" fmla="val 70338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664494" y="710327"/>
            <a:ext cx="2238375" cy="17514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350"/>
              </a:lnSpc>
              <a:buNone/>
            </a:pPr>
            <a:r>
              <a:rPr lang="en-US" sz="9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RECOMMENDATION 4</a:t>
            </a:r>
            <a:endParaRPr lang="en-US" sz="950" dirty="0"/>
          </a:p>
        </p:txBody>
      </p:sp>
      <p:sp>
        <p:nvSpPr>
          <p:cNvPr id="4" name="Text 2"/>
          <p:cNvSpPr/>
          <p:nvPr/>
        </p:nvSpPr>
        <p:spPr>
          <a:xfrm>
            <a:off x="1569601" y="979051"/>
            <a:ext cx="11263193" cy="5204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32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Leadership Development: The Highest-Leverage Intervention</a:t>
            </a:r>
            <a:endParaRPr lang="en-US" sz="32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69601" y="1802606"/>
            <a:ext cx="7334012" cy="415587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9297233" y="3041571"/>
            <a:ext cx="3644384" cy="2601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From Transactional to Transformational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9297233" y="3417213"/>
            <a:ext cx="3770948" cy="13137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Research consistently identifies line manager quality as the </a:t>
            </a:r>
            <a:r>
              <a:rPr lang="en-US" sz="120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single greatest determinant</a:t>
            </a: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of NHS staff wellbeing (West et al., 2020). Current NHS management culture is predominantly transactional — task-focused rather than person-centred.</a:t>
            </a:r>
            <a:endParaRPr lang="en-US" sz="1200" dirty="0"/>
          </a:p>
        </p:txBody>
      </p:sp>
      <p:sp>
        <p:nvSpPr>
          <p:cNvPr id="8" name="Shape 5"/>
          <p:cNvSpPr/>
          <p:nvPr/>
        </p:nvSpPr>
        <p:spPr>
          <a:xfrm>
            <a:off x="1569601" y="6218277"/>
            <a:ext cx="3753326" cy="1348264"/>
          </a:xfrm>
          <a:prstGeom prst="roundRect">
            <a:avLst>
              <a:gd name="adj" fmla="val 8138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6741" y="6218277"/>
            <a:ext cx="91440" cy="1348264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1819156" y="6399252"/>
            <a:ext cx="2840950" cy="2601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Emotional Intelligence Training</a:t>
            </a:r>
            <a:endParaRPr lang="en-US" sz="1600" dirty="0"/>
          </a:p>
        </p:txBody>
      </p:sp>
      <p:sp>
        <p:nvSpPr>
          <p:cNvPr id="11" name="Text 7"/>
          <p:cNvSpPr/>
          <p:nvPr/>
        </p:nvSpPr>
        <p:spPr>
          <a:xfrm>
            <a:off x="1819156" y="6728698"/>
            <a:ext cx="3322796" cy="437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Building managers' capacity to recognise and respond to team distress signals</a:t>
            </a:r>
            <a:endParaRPr lang="en-US" sz="1200" dirty="0"/>
          </a:p>
        </p:txBody>
      </p:sp>
      <p:sp>
        <p:nvSpPr>
          <p:cNvPr id="12" name="Shape 8"/>
          <p:cNvSpPr/>
          <p:nvPr/>
        </p:nvSpPr>
        <p:spPr>
          <a:xfrm>
            <a:off x="5438418" y="6218277"/>
            <a:ext cx="3753326" cy="1348264"/>
          </a:xfrm>
          <a:prstGeom prst="roundRect">
            <a:avLst>
              <a:gd name="adj" fmla="val 8138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5558" y="6218277"/>
            <a:ext cx="91440" cy="1348264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5687973" y="6399252"/>
            <a:ext cx="2514124" cy="2601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Compassionate Leadership</a:t>
            </a:r>
            <a:endParaRPr lang="en-US" sz="1600" dirty="0"/>
          </a:p>
        </p:txBody>
      </p:sp>
      <p:sp>
        <p:nvSpPr>
          <p:cNvPr id="15" name="Text 10"/>
          <p:cNvSpPr/>
          <p:nvPr/>
        </p:nvSpPr>
        <p:spPr>
          <a:xfrm>
            <a:off x="5687973" y="6728698"/>
            <a:ext cx="3322796" cy="6568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England's own framework — yet adoption remains patchy without mandatory implementation</a:t>
            </a:r>
            <a:endParaRPr lang="en-US" sz="1200" dirty="0"/>
          </a:p>
        </p:txBody>
      </p:sp>
      <p:sp>
        <p:nvSpPr>
          <p:cNvPr id="16" name="Shape 11"/>
          <p:cNvSpPr/>
          <p:nvPr/>
        </p:nvSpPr>
        <p:spPr>
          <a:xfrm>
            <a:off x="9307235" y="6218277"/>
            <a:ext cx="3753326" cy="1348264"/>
          </a:xfrm>
          <a:prstGeom prst="roundRect">
            <a:avLst>
              <a:gd name="adj" fmla="val 8138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7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84375" y="6218277"/>
            <a:ext cx="91440" cy="1348264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9556790" y="6399252"/>
            <a:ext cx="2750701" cy="2601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360° Feedback Accountability</a:t>
            </a:r>
            <a:endParaRPr lang="en-US" sz="1600" dirty="0"/>
          </a:p>
        </p:txBody>
      </p:sp>
      <p:sp>
        <p:nvSpPr>
          <p:cNvPr id="19" name="Text 13"/>
          <p:cNvSpPr/>
          <p:nvPr/>
        </p:nvSpPr>
        <p:spPr>
          <a:xfrm>
            <a:off x="9556790" y="6728698"/>
            <a:ext cx="3322796" cy="6568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2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Linking leadership quality to appraisal outcomes to create genuine behavioural incentives</a:t>
            </a:r>
            <a:endParaRPr lang="en-US" sz="12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8309" y="996553"/>
            <a:ext cx="2522101" cy="407075"/>
          </a:xfrm>
          <a:prstGeom prst="roundRect">
            <a:avLst>
              <a:gd name="adj" fmla="val 63869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88206" y="1061442"/>
            <a:ext cx="2262307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INNOVATION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758309" y="1490186"/>
            <a:ext cx="13113782" cy="1425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Innovative HR Solutions: Digital &amp; AI-Enabled Workforce Management</a:t>
            </a:r>
            <a:endParaRPr lang="en-US" sz="44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309" y="3240524"/>
            <a:ext cx="2430542" cy="1502092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58309" y="5013365"/>
            <a:ext cx="306669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AI Workload Distribution</a:t>
            </a:r>
            <a:endParaRPr lang="en-US" sz="2200" dirty="0"/>
          </a:p>
        </p:txBody>
      </p:sp>
      <p:sp>
        <p:nvSpPr>
          <p:cNvPr id="7" name="Text 4"/>
          <p:cNvSpPr/>
          <p:nvPr/>
        </p:nvSpPr>
        <p:spPr>
          <a:xfrm>
            <a:off x="758309" y="5499497"/>
            <a:ext cx="4190762" cy="1733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Predictive algorithms optimise shift allocation, flagging burnout risk before it manifests — reducing reactive crisis management (Bawden &amp; Robinson, 2022)</a:t>
            </a:r>
            <a:endParaRPr lang="en-US" sz="170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9819" y="3240524"/>
            <a:ext cx="2430542" cy="1502092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219819" y="5013365"/>
            <a:ext cx="2905363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Engagement Platforms</a:t>
            </a:r>
            <a:endParaRPr lang="en-US" sz="2200" dirty="0"/>
          </a:p>
        </p:txBody>
      </p:sp>
      <p:sp>
        <p:nvSpPr>
          <p:cNvPr id="10" name="Text 6"/>
          <p:cNvSpPr/>
          <p:nvPr/>
        </p:nvSpPr>
        <p:spPr>
          <a:xfrm>
            <a:off x="5219819" y="5499497"/>
            <a:ext cx="4190762" cy="1733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Real-time pulse surveys and anonymous feedback channels surface dissatisfaction early, enabling targeted interventions rather than annual survey responses</a:t>
            </a:r>
            <a:endParaRPr lang="en-US" sz="170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81329" y="3240524"/>
            <a:ext cx="2430542" cy="1502092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681329" y="5013365"/>
            <a:ext cx="3205520" cy="3562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00"/>
              </a:lnSpc>
              <a:buNone/>
            </a:pPr>
            <a:r>
              <a:rPr lang="en-US" sz="22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Data-Driven HR Decisions</a:t>
            </a:r>
            <a:endParaRPr lang="en-US" sz="2200" dirty="0"/>
          </a:p>
        </p:txBody>
      </p:sp>
      <p:sp>
        <p:nvSpPr>
          <p:cNvPr id="13" name="Text 8"/>
          <p:cNvSpPr/>
          <p:nvPr/>
        </p:nvSpPr>
        <p:spPr>
          <a:xfrm>
            <a:off x="9681329" y="5499497"/>
            <a:ext cx="4190762" cy="1733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People analytics enable trusts to identify high-attrition roles, track wellbeing trends, and allocate support resources with precision (Deloitte, 2023)</a:t>
            </a:r>
            <a:endParaRPr lang="en-US" sz="17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37711" y="635079"/>
            <a:ext cx="2925128" cy="392430"/>
          </a:xfrm>
          <a:prstGeom prst="roundRect">
            <a:avLst>
              <a:gd name="adj" fmla="val 64462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64156" y="698302"/>
            <a:ext cx="2672239" cy="26598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IMPLEMENTATION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737711" y="1109543"/>
            <a:ext cx="12751237" cy="69330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50"/>
              </a:lnSpc>
              <a:buNone/>
            </a:pPr>
            <a:r>
              <a:rPr lang="en-US" sz="43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Implementation Strategy: Short-Term vs Long-Term</a:t>
            </a:r>
            <a:endParaRPr lang="en-US" sz="4350" dirty="0"/>
          </a:p>
        </p:txBody>
      </p:sp>
      <p:sp>
        <p:nvSpPr>
          <p:cNvPr id="5" name="Shape 3"/>
          <p:cNvSpPr/>
          <p:nvPr/>
        </p:nvSpPr>
        <p:spPr>
          <a:xfrm>
            <a:off x="737711" y="2341245"/>
            <a:ext cx="6320314" cy="3215402"/>
          </a:xfrm>
          <a:prstGeom prst="roundRect">
            <a:avLst>
              <a:gd name="adj" fmla="val 9834"/>
            </a:avLst>
          </a:prstGeom>
          <a:solidFill>
            <a:srgbClr val="D4E9F7"/>
          </a:solidFill>
          <a:ln w="7620">
            <a:solidFill>
              <a:srgbClr val="BACFDD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956072" y="2559606"/>
            <a:ext cx="3565327" cy="3619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🕐</a:t>
            </a: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 Short-Term (0–12 Months)</a:t>
            </a:r>
            <a:endParaRPr lang="en-US" sz="2150" dirty="0"/>
          </a:p>
        </p:txBody>
      </p:sp>
      <p:sp>
        <p:nvSpPr>
          <p:cNvPr id="7" name="Text 5"/>
          <p:cNvSpPr/>
          <p:nvPr/>
        </p:nvSpPr>
        <p:spPr>
          <a:xfrm>
            <a:off x="956072" y="3126581"/>
            <a:ext cx="5883593" cy="22117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Launch mental health and peer support programmes</a:t>
            </a:r>
            <a:endParaRPr lang="en-US" sz="165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Introduce flexible rostering pilots in volunteer trusts</a:t>
            </a:r>
            <a:endParaRPr lang="en-US" sz="165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Deploy digital pulse survey platforms</a:t>
            </a:r>
            <a:endParaRPr lang="en-US" sz="165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Mandatory compassionate leadership training for band 7+ managers</a:t>
            </a:r>
            <a:endParaRPr lang="en-US" sz="1650" dirty="0"/>
          </a:p>
        </p:txBody>
      </p:sp>
      <p:sp>
        <p:nvSpPr>
          <p:cNvPr id="8" name="Shape 6"/>
          <p:cNvSpPr/>
          <p:nvPr/>
        </p:nvSpPr>
        <p:spPr>
          <a:xfrm>
            <a:off x="7579995" y="2341245"/>
            <a:ext cx="6320314" cy="3578662"/>
          </a:xfrm>
          <a:prstGeom prst="roundRect">
            <a:avLst>
              <a:gd name="adj" fmla="val 8836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813596" y="2574846"/>
            <a:ext cx="3126938" cy="36195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000000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📅</a:t>
            </a: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 Long-Term (1–5 Years)</a:t>
            </a:r>
            <a:endParaRPr lang="en-US" sz="2150" dirty="0"/>
          </a:p>
        </p:txBody>
      </p:sp>
      <p:sp>
        <p:nvSpPr>
          <p:cNvPr id="10" name="Text 8"/>
          <p:cNvSpPr/>
          <p:nvPr/>
        </p:nvSpPr>
        <p:spPr>
          <a:xfrm>
            <a:off x="7813596" y="3141821"/>
            <a:ext cx="5853112" cy="254448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National pay reform aligned with cost-of-living benchmarks</a:t>
            </a:r>
            <a:endParaRPr lang="en-US" sz="165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AI-enabled workforce planning embedded across all NHS trusts</a:t>
            </a:r>
            <a:endParaRPr lang="en-US" sz="165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Strategic HR elevation to board-level function</a:t>
            </a:r>
            <a:endParaRPr lang="en-US" sz="1650" dirty="0"/>
          </a:p>
          <a:p>
            <a:pPr marL="342900" indent="-342900" algn="l">
              <a:lnSpc>
                <a:spcPts val="2600"/>
              </a:lnSpc>
              <a:buSzPct val="100000"/>
              <a:buChar char="•"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Culture transformation programme underpinned by NHS People Plan (2020)</a:t>
            </a:r>
            <a:endParaRPr lang="en-US" sz="1650" dirty="0"/>
          </a:p>
        </p:txBody>
      </p:sp>
      <p:sp>
        <p:nvSpPr>
          <p:cNvPr id="11" name="Shape 9"/>
          <p:cNvSpPr/>
          <p:nvPr/>
        </p:nvSpPr>
        <p:spPr>
          <a:xfrm>
            <a:off x="737711" y="6381393"/>
            <a:ext cx="13154977" cy="1213128"/>
          </a:xfrm>
          <a:prstGeom prst="roundRect">
            <a:avLst>
              <a:gd name="adj" fmla="val 26066"/>
            </a:avLst>
          </a:prstGeom>
          <a:solidFill>
            <a:srgbClr val="BEDFF3"/>
          </a:solidFill>
          <a:ln/>
        </p:spPr>
      </p:sp>
      <p:pic>
        <p:nvPicPr>
          <p:cNvPr id="1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452" y="6696551"/>
            <a:ext cx="263485" cy="210741"/>
          </a:xfrm>
          <a:prstGeom prst="rect">
            <a:avLst/>
          </a:prstGeom>
        </p:spPr>
      </p:pic>
      <p:sp>
        <p:nvSpPr>
          <p:cNvPr id="13" name="Text 10"/>
          <p:cNvSpPr/>
          <p:nvPr/>
        </p:nvSpPr>
        <p:spPr>
          <a:xfrm>
            <a:off x="1422678" y="6639044"/>
            <a:ext cx="12259270" cy="6655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000000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Implementation note: Short-term wins build trust and staff confidence that the organisation is genuinely committed to change — a precondition for long-term cultural transformation.</a:t>
            </a:r>
            <a:endParaRPr lang="en-US" sz="165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3069" y="610076"/>
            <a:ext cx="2355771" cy="396478"/>
          </a:xfrm>
          <a:prstGeom prst="roundRect">
            <a:avLst>
              <a:gd name="adj" fmla="val 64267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70466" y="673775"/>
            <a:ext cx="2100977" cy="2690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STUDENT 3 · OUTCOMES</a:t>
            </a:r>
            <a:endParaRPr lang="en-US" sz="1300" dirty="0"/>
          </a:p>
        </p:txBody>
      </p:sp>
      <p:sp>
        <p:nvSpPr>
          <p:cNvPr id="4" name="Text 2"/>
          <p:cNvSpPr/>
          <p:nvPr/>
        </p:nvSpPr>
        <p:spPr>
          <a:xfrm>
            <a:off x="743069" y="1089779"/>
            <a:ext cx="10073878" cy="69842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450"/>
              </a:lnSpc>
              <a:buNone/>
            </a:pPr>
            <a:r>
              <a:rPr lang="en-US" sz="43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Expected Outcomes: Measuring Success</a:t>
            </a:r>
            <a:endParaRPr lang="en-US" sz="4350" dirty="0"/>
          </a:p>
        </p:txBody>
      </p:sp>
      <p:sp>
        <p:nvSpPr>
          <p:cNvPr id="5" name="Text 3"/>
          <p:cNvSpPr/>
          <p:nvPr/>
        </p:nvSpPr>
        <p:spPr>
          <a:xfrm>
            <a:off x="743069" y="2206347"/>
            <a:ext cx="6442115" cy="700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00"/>
              </a:lnSpc>
              <a:buNone/>
            </a:pPr>
            <a:r>
              <a:rPr lang="en-US" sz="55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↓30%</a:t>
            </a:r>
            <a:endParaRPr lang="en-US" sz="5500" dirty="0"/>
          </a:p>
        </p:txBody>
      </p:sp>
      <p:sp>
        <p:nvSpPr>
          <p:cNvPr id="6" name="Text 4"/>
          <p:cNvSpPr/>
          <p:nvPr/>
        </p:nvSpPr>
        <p:spPr>
          <a:xfrm>
            <a:off x="2567226" y="3169087"/>
            <a:ext cx="2793802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Burnout Reduction</a:t>
            </a:r>
            <a:endParaRPr lang="en-US" sz="2150" dirty="0"/>
          </a:p>
        </p:txBody>
      </p:sp>
      <p:sp>
        <p:nvSpPr>
          <p:cNvPr id="7" name="Text 5"/>
          <p:cNvSpPr/>
          <p:nvPr/>
        </p:nvSpPr>
        <p:spPr>
          <a:xfrm>
            <a:off x="743069" y="3643074"/>
            <a:ext cx="6442115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Projected decline in burnout incidence following compassionate leadership and flexible working adoption (West &amp; Coia, 2019)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7445216" y="2206347"/>
            <a:ext cx="6442115" cy="700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00"/>
              </a:lnSpc>
              <a:buNone/>
            </a:pPr>
            <a:r>
              <a:rPr lang="en-US" sz="55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↑25%</a:t>
            </a:r>
            <a:endParaRPr lang="en-US" sz="5500" dirty="0"/>
          </a:p>
        </p:txBody>
      </p:sp>
      <p:sp>
        <p:nvSpPr>
          <p:cNvPr id="9" name="Text 7"/>
          <p:cNvSpPr/>
          <p:nvPr/>
        </p:nvSpPr>
        <p:spPr>
          <a:xfrm>
            <a:off x="9206865" y="3169087"/>
            <a:ext cx="2918698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Retention Improvement</a:t>
            </a:r>
            <a:endParaRPr lang="en-US" sz="2150" dirty="0"/>
          </a:p>
        </p:txBody>
      </p:sp>
      <p:sp>
        <p:nvSpPr>
          <p:cNvPr id="10" name="Text 8"/>
          <p:cNvSpPr/>
          <p:nvPr/>
        </p:nvSpPr>
        <p:spPr>
          <a:xfrm>
            <a:off x="7445216" y="3643074"/>
            <a:ext cx="6442115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Estimated improvement in 12-month retention when total rewards and wellbeing programmes are combined (CIPD, 2023)</a:t>
            </a:r>
            <a:endParaRPr lang="en-US" sz="1650" dirty="0"/>
          </a:p>
        </p:txBody>
      </p:sp>
      <p:sp>
        <p:nvSpPr>
          <p:cNvPr id="11" name="Text 9"/>
          <p:cNvSpPr/>
          <p:nvPr/>
        </p:nvSpPr>
        <p:spPr>
          <a:xfrm>
            <a:off x="743069" y="5173980"/>
            <a:ext cx="6442115" cy="700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00"/>
              </a:lnSpc>
              <a:buNone/>
            </a:pPr>
            <a:r>
              <a:rPr lang="en-US" sz="55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↓18%</a:t>
            </a:r>
            <a:endParaRPr lang="en-US" sz="5500" dirty="0"/>
          </a:p>
        </p:txBody>
      </p:sp>
      <p:sp>
        <p:nvSpPr>
          <p:cNvPr id="12" name="Text 10"/>
          <p:cNvSpPr/>
          <p:nvPr/>
        </p:nvSpPr>
        <p:spPr>
          <a:xfrm>
            <a:off x="2567226" y="6136719"/>
            <a:ext cx="2793802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Turnover Intent</a:t>
            </a:r>
            <a:endParaRPr lang="en-US" sz="2150" dirty="0"/>
          </a:p>
        </p:txBody>
      </p:sp>
      <p:sp>
        <p:nvSpPr>
          <p:cNvPr id="13" name="Text 11"/>
          <p:cNvSpPr/>
          <p:nvPr/>
        </p:nvSpPr>
        <p:spPr>
          <a:xfrm>
            <a:off x="743069" y="6610707"/>
            <a:ext cx="6442115" cy="6724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Reduction in staff considering leaving following flexible rostering pilots (NHS Staff Survey, 2023)</a:t>
            </a:r>
            <a:endParaRPr lang="en-US" sz="1650" dirty="0"/>
          </a:p>
        </p:txBody>
      </p:sp>
      <p:sp>
        <p:nvSpPr>
          <p:cNvPr id="14" name="Text 12"/>
          <p:cNvSpPr/>
          <p:nvPr/>
        </p:nvSpPr>
        <p:spPr>
          <a:xfrm>
            <a:off x="7445216" y="5173980"/>
            <a:ext cx="6442115" cy="700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00"/>
              </a:lnSpc>
              <a:buNone/>
            </a:pPr>
            <a:r>
              <a:rPr lang="en-US" sz="550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↑&lt;/H4&gt;</a:t>
            </a:r>
            <a:endParaRPr lang="en-US" sz="5500" dirty="0"/>
          </a:p>
        </p:txBody>
      </p:sp>
      <p:sp>
        <p:nvSpPr>
          <p:cNvPr id="15" name="Text 13"/>
          <p:cNvSpPr/>
          <p:nvPr/>
        </p:nvSpPr>
        <p:spPr>
          <a:xfrm>
            <a:off x="9269373" y="6136719"/>
            <a:ext cx="2793802" cy="3492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00"/>
              </a:lnSpc>
              <a:buNone/>
            </a:pPr>
            <a:r>
              <a:rPr lang="en-US" sz="21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Patient Safety</a:t>
            </a:r>
            <a:endParaRPr lang="en-US" sz="2150" dirty="0"/>
          </a:p>
        </p:txBody>
      </p:sp>
      <p:sp>
        <p:nvSpPr>
          <p:cNvPr id="16" name="Text 14"/>
          <p:cNvSpPr/>
          <p:nvPr/>
        </p:nvSpPr>
        <p:spPr>
          <a:xfrm>
            <a:off x="7445216" y="6610707"/>
            <a:ext cx="6442115" cy="1008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6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Improved patient outcomes as engaged, well-supported staff deliver measurably safer, higher-quality care (Aiken et al., 2018)</a:t>
            </a:r>
            <a:endParaRPr lang="en-US" sz="165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Shape 0"/>
          <p:cNvSpPr/>
          <p:nvPr/>
        </p:nvSpPr>
        <p:spPr>
          <a:xfrm>
            <a:off x="628531" y="1102757"/>
            <a:ext cx="1806178" cy="317778"/>
          </a:xfrm>
          <a:prstGeom prst="roundRect">
            <a:avLst>
              <a:gd name="adj" fmla="val 67814"/>
            </a:avLst>
          </a:prstGeom>
          <a:solidFill>
            <a:srgbClr val="D4E9F7"/>
          </a:solidFill>
          <a:ln/>
        </p:spPr>
      </p:sp>
      <p:sp>
        <p:nvSpPr>
          <p:cNvPr id="4" name="Text 1"/>
          <p:cNvSpPr/>
          <p:nvPr/>
        </p:nvSpPr>
        <p:spPr>
          <a:xfrm>
            <a:off x="736163" y="1156573"/>
            <a:ext cx="1590913" cy="2101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1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GROUP CONCLUSION</a:t>
            </a:r>
            <a:endParaRPr lang="en-US" sz="1100" dirty="0"/>
          </a:p>
        </p:txBody>
      </p:sp>
      <p:sp>
        <p:nvSpPr>
          <p:cNvPr id="5" name="Text 2"/>
          <p:cNvSpPr/>
          <p:nvPr/>
        </p:nvSpPr>
        <p:spPr>
          <a:xfrm>
            <a:off x="628531" y="1480066"/>
            <a:ext cx="7886938" cy="1181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650"/>
              </a:lnSpc>
              <a:buNone/>
            </a:pPr>
            <a:r>
              <a:rPr lang="en-US" sz="37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Conclusion: Towards a Proactive NHS HR Strategy</a:t>
            </a:r>
            <a:endParaRPr lang="en-US" sz="3700" dirty="0"/>
          </a:p>
        </p:txBody>
      </p:sp>
      <p:sp>
        <p:nvSpPr>
          <p:cNvPr id="6" name="Shape 3"/>
          <p:cNvSpPr/>
          <p:nvPr/>
        </p:nvSpPr>
        <p:spPr>
          <a:xfrm>
            <a:off x="628531" y="2884646"/>
            <a:ext cx="7886938" cy="1314807"/>
          </a:xfrm>
          <a:prstGeom prst="roundRect">
            <a:avLst>
              <a:gd name="adj" fmla="val 8346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671" y="2884646"/>
            <a:ext cx="91440" cy="1314807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899517" y="3087053"/>
            <a:ext cx="3169206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A Multi-Dimensional Challenge</a:t>
            </a:r>
            <a:endParaRPr lang="en-US" sz="1850" dirty="0"/>
          </a:p>
        </p:txBody>
      </p:sp>
      <p:sp>
        <p:nvSpPr>
          <p:cNvPr id="9" name="Text 5"/>
          <p:cNvSpPr/>
          <p:nvPr/>
        </p:nvSpPr>
        <p:spPr>
          <a:xfrm>
            <a:off x="899517" y="3471743"/>
            <a:ext cx="7413546" cy="525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dissatisfaction in the NHS is not a single-cause problem — it reflects the convergence of structural underfunding, cultural inertia, and strategic HR deficits</a:t>
            </a:r>
            <a:endParaRPr lang="en-US" sz="1400" dirty="0"/>
          </a:p>
        </p:txBody>
      </p:sp>
      <p:sp>
        <p:nvSpPr>
          <p:cNvPr id="10" name="Shape 6"/>
          <p:cNvSpPr/>
          <p:nvPr/>
        </p:nvSpPr>
        <p:spPr>
          <a:xfrm>
            <a:off x="628531" y="4348282"/>
            <a:ext cx="7886938" cy="1314807"/>
          </a:xfrm>
          <a:prstGeom prst="roundRect">
            <a:avLst>
              <a:gd name="adj" fmla="val 8346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671" y="4348282"/>
            <a:ext cx="91440" cy="1314807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99517" y="4550688"/>
            <a:ext cx="2362914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Theory Meets Practice</a:t>
            </a:r>
            <a:endParaRPr lang="en-US" sz="1850" dirty="0"/>
          </a:p>
        </p:txBody>
      </p:sp>
      <p:sp>
        <p:nvSpPr>
          <p:cNvPr id="13" name="Text 8"/>
          <p:cNvSpPr/>
          <p:nvPr/>
        </p:nvSpPr>
        <p:spPr>
          <a:xfrm>
            <a:off x="899517" y="4935379"/>
            <a:ext cx="7413546" cy="525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Herzberg, Maslow, and Rousseau collectively diagnose the crisis — but only integrated, funded implementation of evidence-based interventions will resolve it</a:t>
            </a:r>
            <a:endParaRPr lang="en-US" sz="1400" dirty="0"/>
          </a:p>
        </p:txBody>
      </p:sp>
      <p:sp>
        <p:nvSpPr>
          <p:cNvPr id="14" name="Shape 9"/>
          <p:cNvSpPr/>
          <p:nvPr/>
        </p:nvSpPr>
        <p:spPr>
          <a:xfrm>
            <a:off x="628531" y="5811917"/>
            <a:ext cx="7886938" cy="1314807"/>
          </a:xfrm>
          <a:prstGeom prst="roundRect">
            <a:avLst>
              <a:gd name="adj" fmla="val 8346"/>
            </a:avLst>
          </a:prstGeom>
          <a:solidFill>
            <a:srgbClr val="FFFFFF"/>
          </a:solidFill>
          <a:ln w="22860">
            <a:solidFill>
              <a:srgbClr val="BACFDD"/>
            </a:solidFill>
            <a:prstDash val="solid"/>
          </a:ln>
        </p:spPr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671" y="5811917"/>
            <a:ext cx="91440" cy="1314807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899517" y="6014323"/>
            <a:ext cx="2594253" cy="29539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850" b="1" dirty="0">
                <a:solidFill>
                  <a:srgbClr val="384653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The Strategic Imperative</a:t>
            </a:r>
            <a:endParaRPr lang="en-US" sz="1850" dirty="0"/>
          </a:p>
        </p:txBody>
      </p:sp>
      <p:sp>
        <p:nvSpPr>
          <p:cNvPr id="17" name="Text 11"/>
          <p:cNvSpPr/>
          <p:nvPr/>
        </p:nvSpPr>
        <p:spPr>
          <a:xfrm>
            <a:off x="899517" y="6399014"/>
            <a:ext cx="7413546" cy="5253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4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Elevating HRM from an administrative to a strategic board-level function is the foundational prerequisite for sustainable workforce transformation</a:t>
            </a:r>
            <a:endParaRPr lang="en-US" sz="1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1487329" y="441246"/>
            <a:ext cx="1919645" cy="274915"/>
          </a:xfrm>
          <a:prstGeom prst="roundRect">
            <a:avLst>
              <a:gd name="adj" fmla="val 70048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1583531" y="489347"/>
            <a:ext cx="1727240" cy="17871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10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GROUP · HR FRAMEWORK</a:t>
            </a:r>
            <a:endParaRPr lang="en-US" sz="1000" dirty="0"/>
          </a:p>
        </p:txBody>
      </p:sp>
      <p:sp>
        <p:nvSpPr>
          <p:cNvPr id="4" name="Text 2"/>
          <p:cNvSpPr/>
          <p:nvPr/>
        </p:nvSpPr>
        <p:spPr>
          <a:xfrm>
            <a:off x="1487329" y="763667"/>
            <a:ext cx="7367826" cy="5278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150"/>
              </a:lnSpc>
              <a:buNone/>
            </a:pPr>
            <a:r>
              <a:rPr lang="en-US" sz="330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Integrated NHS HR Strategy Framework</a:t>
            </a:r>
            <a:endParaRPr lang="en-US" sz="33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7329" y="1469708"/>
            <a:ext cx="10485120" cy="5852160"/>
          </a:xfrm>
          <a:prstGeom prst="rect">
            <a:avLst/>
          </a:prstGeom>
        </p:spPr>
      </p:pic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7329" y="1469708"/>
            <a:ext cx="10485120" cy="585216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487329" y="7455575"/>
            <a:ext cx="11655743" cy="446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750"/>
              </a:lnSpc>
              <a:buNone/>
            </a:pPr>
            <a:r>
              <a:rPr lang="en-US" sz="12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This framework positions employee wellbeing as the </a:t>
            </a:r>
            <a:r>
              <a:rPr lang="en-US" sz="1250" b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strategic core</a:t>
            </a:r>
            <a:r>
              <a:rPr lang="en-US" sz="12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 of NHS HR policy, with each pillar reinforcing the others. Sustainable improvement requires all six dimensions to be resourced and monitored concurrently (Armstrong &amp; Taylor, 2023; NHS People Plan, 2020).</a:t>
            </a:r>
            <a:endParaRPr lang="en-US" sz="1250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8309" y="1736050"/>
            <a:ext cx="2534483" cy="407075"/>
          </a:xfrm>
          <a:prstGeom prst="roundRect">
            <a:avLst>
              <a:gd name="adj" fmla="val 63869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88206" y="1800939"/>
            <a:ext cx="2274689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REFERENCES · STUDENT 1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758309" y="2229683"/>
            <a:ext cx="13113782" cy="1425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References: Student 1 — NHS Context &amp; Workforce Data</a:t>
            </a:r>
            <a:endParaRPr lang="en-US" sz="44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29" y="3949541"/>
            <a:ext cx="60960" cy="1447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35844" y="3980021"/>
            <a:ext cx="3913227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England (2023)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Staff Survey 2023 National Results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Available at: www.nhsstaffsurveys.com</a:t>
            </a:r>
            <a:endParaRPr lang="en-US" sz="17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9339" y="3949541"/>
            <a:ext cx="60960" cy="144780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497354" y="3980021"/>
            <a:ext cx="3913227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Aiken, L.H. et al. (2018) 'Nurse staffing and education and hospital mortality',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Lancet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383(9931), pp. 1824–1830.</a:t>
            </a:r>
            <a:endParaRPr lang="en-US" sz="17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0849" y="3949541"/>
            <a:ext cx="60960" cy="144780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958864" y="3980021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Dall'Ora, C. et al. (2020) 'Association of 12-hour shifts and nurses' job satisfaction',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BMJ Open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5(9).</a:t>
            </a:r>
            <a:endParaRPr lang="en-US" sz="17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829" y="5769650"/>
            <a:ext cx="60960" cy="75438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035844" y="5800130"/>
            <a:ext cx="6143982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King's Fund (2023)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Workforce Pressures and Staff Shortages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The King's Fund.</a:t>
            </a:r>
            <a:endParaRPr lang="en-US" sz="17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0094" y="5769650"/>
            <a:ext cx="60960" cy="754380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7728109" y="5800130"/>
            <a:ext cx="6143982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Office for National Statistics (2023)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Public Service Workforce Trends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ONS.</a:t>
            </a:r>
            <a:endParaRPr lang="en-US" sz="17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8309" y="652582"/>
            <a:ext cx="2570321" cy="407075"/>
          </a:xfrm>
          <a:prstGeom prst="roundRect">
            <a:avLst>
              <a:gd name="adj" fmla="val 63869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88206" y="717471"/>
            <a:ext cx="2310527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REFERENCES · STUDENT 2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758309" y="1146215"/>
            <a:ext cx="13113782" cy="1425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References: Student 2 — HRM Theory &amp; Critical Analysis</a:t>
            </a:r>
            <a:endParaRPr lang="en-US" sz="44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29" y="2866073"/>
            <a:ext cx="60960" cy="1447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35844" y="2896553"/>
            <a:ext cx="3913227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Herzberg, F., Mausner, B. and Snyderman, B.B. (1959)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Motivation to Work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New York: Wiley.</a:t>
            </a:r>
            <a:endParaRPr lang="en-US" sz="17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9339" y="2866073"/>
            <a:ext cx="60960" cy="144780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497354" y="2896553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Maslow, A.H. (1943) 'A theory of human motivation',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Psychological Review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50(4), pp. 370–396.</a:t>
            </a:r>
            <a:endParaRPr lang="en-US" sz="17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0849" y="2866073"/>
            <a:ext cx="60960" cy="144780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958864" y="2896553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Rousseau, D.M. (1995)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Psychological Contracts in Organizations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Thousand Oaks: Sage.</a:t>
            </a:r>
            <a:endParaRPr lang="en-US" sz="17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829" y="4686181"/>
            <a:ext cx="60960" cy="179451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035844" y="4716661"/>
            <a:ext cx="3913227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Armstrong, M. and Taylor, S. (2023)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Armstrong's Handbook of Human Resource Management Practice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16th edn. London: Kogan Page.</a:t>
            </a:r>
            <a:endParaRPr lang="en-US" sz="17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9339" y="4686181"/>
            <a:ext cx="60960" cy="1794510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5497354" y="4716661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West, M.A. et al. (2020)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Caring for Doctors, Caring for Patients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GMC.</a:t>
            </a:r>
            <a:endParaRPr lang="en-US" sz="1700" dirty="0"/>
          </a:p>
        </p:txBody>
      </p:sp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0849" y="4686181"/>
            <a:ext cx="60960" cy="1794510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9958864" y="4716661"/>
            <a:ext cx="3913227" cy="1733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Bakker, A.B. and Demerouti, E. (2017) 'Job demands–resources theory',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Journal of Occupational Health Psychology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22(3), pp. 273–285.</a:t>
            </a:r>
            <a:endParaRPr lang="en-US" sz="170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829" y="6852999"/>
            <a:ext cx="60960" cy="754380"/>
          </a:xfrm>
          <a:prstGeom prst="rect">
            <a:avLst/>
          </a:prstGeom>
        </p:spPr>
      </p:pic>
      <p:sp>
        <p:nvSpPr>
          <p:cNvPr id="18" name="Text 9"/>
          <p:cNvSpPr/>
          <p:nvPr/>
        </p:nvSpPr>
        <p:spPr>
          <a:xfrm>
            <a:off x="1035844" y="6883479"/>
            <a:ext cx="12836247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Guest, D.E. (2017) 'Human resource management and employee well-being',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Human Resource Management Journal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, 27(1), pp. 22–38.</a:t>
            </a:r>
            <a:endParaRPr lang="en-US" sz="17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58309" y="1182291"/>
            <a:ext cx="2569607" cy="407075"/>
          </a:xfrm>
          <a:prstGeom prst="roundRect">
            <a:avLst>
              <a:gd name="adj" fmla="val 63869"/>
            </a:avLst>
          </a:prstGeom>
          <a:solidFill>
            <a:srgbClr val="D4E9F7"/>
          </a:solidFill>
          <a:ln/>
        </p:spPr>
      </p:sp>
      <p:sp>
        <p:nvSpPr>
          <p:cNvPr id="3" name="Text 1"/>
          <p:cNvSpPr/>
          <p:nvPr/>
        </p:nvSpPr>
        <p:spPr>
          <a:xfrm>
            <a:off x="888206" y="1247180"/>
            <a:ext cx="2309813" cy="27729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REFERENCES · STUDENT 3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758309" y="1675924"/>
            <a:ext cx="12298799" cy="7127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600"/>
              </a:lnSpc>
              <a:buNone/>
            </a:pPr>
            <a:r>
              <a:rPr lang="en-US" sz="44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References: Student 3 — Solutions &amp; HR Strategy</a:t>
            </a:r>
            <a:endParaRPr lang="en-US" sz="44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29" y="2683073"/>
            <a:ext cx="60960" cy="1447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35844" y="2713553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England (2020)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NHS People Plan 2020/21: Action for Us All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NHS England.</a:t>
            </a:r>
            <a:endParaRPr lang="en-US" sz="1700" dirty="0"/>
          </a:p>
        </p:txBody>
      </p:sp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9339" y="2683073"/>
            <a:ext cx="60960" cy="1447800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5497354" y="2713553"/>
            <a:ext cx="3913227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CIPD (2023)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Employee Wellbeing at Work Report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Chartered Institute of Personnel and Development.</a:t>
            </a:r>
            <a:endParaRPr lang="en-US" sz="17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0849" y="2683073"/>
            <a:ext cx="60960" cy="1447800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958864" y="2713553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West, M. and Coia, D. (2019)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Caring for Doctors, Caring for Patients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GMC.</a:t>
            </a:r>
            <a:endParaRPr lang="en-US" sz="1700" dirty="0"/>
          </a:p>
        </p:txBody>
      </p:sp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7829" y="4503182"/>
            <a:ext cx="60960" cy="1447800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1035844" y="4533662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Deloitte (2023)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Global Human Capital Trends 2023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Deloitte Insights.</a:t>
            </a:r>
            <a:endParaRPr lang="en-US" sz="1700" dirty="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9339" y="4503182"/>
            <a:ext cx="60960" cy="1447800"/>
          </a:xfrm>
          <a:prstGeom prst="rect">
            <a:avLst/>
          </a:prstGeom>
        </p:spPr>
      </p:pic>
      <p:sp>
        <p:nvSpPr>
          <p:cNvPr id="14" name="Text 7"/>
          <p:cNvSpPr/>
          <p:nvPr/>
        </p:nvSpPr>
        <p:spPr>
          <a:xfrm>
            <a:off x="5497354" y="4533662"/>
            <a:ext cx="3913227" cy="104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The King's Fund (2022)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Workforce Wellbeing and Retention in NHS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The King's Fund.</a:t>
            </a:r>
            <a:endParaRPr lang="en-US" sz="1700" dirty="0"/>
          </a:p>
        </p:txBody>
      </p:sp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0849" y="4503182"/>
            <a:ext cx="60960" cy="1447800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9958864" y="4533662"/>
            <a:ext cx="3913227" cy="1386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SHRM (2023)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Employee Engagement and Retention Strategies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Alexandria: Society for Human Resource Management.</a:t>
            </a:r>
            <a:endParaRPr lang="en-US" sz="1700" dirty="0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7829" y="6323290"/>
            <a:ext cx="60960" cy="754380"/>
          </a:xfrm>
          <a:prstGeom prst="rect">
            <a:avLst/>
          </a:prstGeom>
        </p:spPr>
      </p:pic>
      <p:sp>
        <p:nvSpPr>
          <p:cNvPr id="18" name="Text 9"/>
          <p:cNvSpPr/>
          <p:nvPr/>
        </p:nvSpPr>
        <p:spPr>
          <a:xfrm>
            <a:off x="1035844" y="6353770"/>
            <a:ext cx="12836247" cy="693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Bawden, D. and Robinson, L. (2022) </a:t>
            </a:r>
            <a:r>
              <a:rPr lang="en-US" sz="1700" i="1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HR Digital Transformation and AI in Workforce Management</a:t>
            </a: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. London: Facet Publishing.</a:t>
            </a:r>
            <a:endParaRPr lang="en-US" sz="17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9680" y="0"/>
            <a:ext cx="576072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8309" y="2991922"/>
            <a:ext cx="7627382" cy="9835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7700"/>
              </a:lnSpc>
              <a:buNone/>
            </a:pPr>
            <a:r>
              <a:rPr lang="en-US" sz="6150" b="1" dirty="0">
                <a:solidFill>
                  <a:srgbClr val="2E3C4E"/>
                </a:solidFill>
                <a:latin typeface="Barlow Bold" pitchFamily="34" charset="0"/>
                <a:ea typeface="Barlow Bold" pitchFamily="34" charset="-122"/>
                <a:cs typeface="Barlow Bold" pitchFamily="34" charset="-120"/>
              </a:rPr>
              <a:t>Thank You</a:t>
            </a:r>
            <a:endParaRPr lang="en-US" sz="6150" dirty="0"/>
          </a:p>
        </p:txBody>
      </p:sp>
      <p:sp>
        <p:nvSpPr>
          <p:cNvPr id="4" name="Text 1"/>
          <p:cNvSpPr/>
          <p:nvPr/>
        </p:nvSpPr>
        <p:spPr>
          <a:xfrm>
            <a:off x="758309" y="4300418"/>
            <a:ext cx="7627382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We appreciate your time and attention.</a:t>
            </a:r>
            <a:endParaRPr lang="en-US" sz="1700" dirty="0"/>
          </a:p>
        </p:txBody>
      </p:sp>
      <p:sp>
        <p:nvSpPr>
          <p:cNvPr id="5" name="Text 2"/>
          <p:cNvSpPr/>
          <p:nvPr/>
        </p:nvSpPr>
        <p:spPr>
          <a:xfrm>
            <a:off x="758309" y="4890849"/>
            <a:ext cx="7627382" cy="3467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700" dirty="0">
                <a:solidFill>
                  <a:srgbClr val="384653"/>
                </a:solidFill>
                <a:latin typeface="Montserrat" pitchFamily="34" charset="0"/>
                <a:ea typeface="Montserrat" pitchFamily="34" charset="-122"/>
                <a:cs typeface="Montserrat" pitchFamily="34" charset="-120"/>
              </a:rPr>
              <a:t>Job Satisfaction Challenges in the NHS: An HRM Perspective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2865</Words>
  <Application>Microsoft Office PowerPoint</Application>
  <PresentationFormat>Custom</PresentationFormat>
  <Paragraphs>340</Paragraphs>
  <Slides>32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Barlow Light</vt:lpstr>
      <vt:lpstr>Montserrat</vt:lpstr>
      <vt:lpstr>Barlow Bold</vt:lpstr>
      <vt:lpstr>-apple-system, BlinkMacSystemFont, Segoe UI, Roboto, Helvetica Neue, Arial, sans-serif Medium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DELL;neet bajarya</dc:creator>
  <cp:lastModifiedBy>neet bajariya</cp:lastModifiedBy>
  <cp:revision>2</cp:revision>
  <dcterms:created xsi:type="dcterms:W3CDTF">2026-04-04T05:16:24Z</dcterms:created>
  <dcterms:modified xsi:type="dcterms:W3CDTF">2026-04-05T09:17:08Z</dcterms:modified>
</cp:coreProperties>
</file>