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8" r:id="rId3"/>
    <p:sldId id="259" r:id="rId4"/>
    <p:sldId id="264" r:id="rId5"/>
    <p:sldId id="262" r:id="rId6"/>
    <p:sldId id="273" r:id="rId7"/>
    <p:sldId id="274" r:id="rId8"/>
    <p:sldId id="271" r:id="rId9"/>
    <p:sldId id="27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529" autoAdjust="0"/>
    <p:restoredTop sz="85646" autoAdjust="0"/>
  </p:normalViewPr>
  <p:slideViewPr>
    <p:cSldViewPr snapToGrid="0">
      <p:cViewPr varScale="1">
        <p:scale>
          <a:sx n="64" d="100"/>
          <a:sy n="64" d="100"/>
        </p:scale>
        <p:origin x="804"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accent1">
        <a:alpha val="0"/>
      </a:schemeClr>
    </dgm:fillClrLst>
    <dgm:linClrLst meth="repeat">
      <a:schemeClr val="accent1">
        <a:alpha val="0"/>
      </a:schemeClr>
    </dgm:linClrLst>
    <dgm:effectClrLst/>
    <dgm:txLinClrLst/>
    <dgm:txFillClrLst meth="repeat">
      <a:schemeClr val="accent1"/>
    </dgm:txFillClrLst>
    <dgm:txEffectClrLst/>
  </dgm:styleLbl>
</dgm:colorsDef>
</file>

<file path=ppt/diagrams/data1.xml><?xml version="1.0" encoding="utf-8"?>
<dgm:dataModel xmlns:dgm="http://schemas.openxmlformats.org/drawingml/2006/diagram" xmlns:a="http://schemas.openxmlformats.org/drawingml/2006/main">
  <dgm:ptLst>
    <dgm:pt modelId="{519B4F24-D334-40A1-A065-D25A608DF7C9}"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A5C4BD36-D07E-4A14-858B-55A09FA36B6A}">
      <dgm:prSet custT="1"/>
      <dgm:spPr/>
      <dgm:t>
        <a:bodyPr/>
        <a:lstStyle/>
        <a:p>
          <a:r>
            <a:rPr lang="en-US" sz="1400" b="1" dirty="0">
              <a:latin typeface="Arial" panose="020B0604020202020204" pitchFamily="34" charset="0"/>
              <a:cs typeface="Arial" panose="020B0604020202020204" pitchFamily="34" charset="0"/>
            </a:rPr>
            <a:t>The review was undertaken with the involvement of about 1,486 families (</a:t>
          </a:r>
          <a:r>
            <a:rPr lang="en-US" sz="1400" b="1" dirty="0" err="1">
              <a:latin typeface="Arial" panose="020B0604020202020204" pitchFamily="34" charset="0"/>
              <a:cs typeface="Arial" panose="020B0604020202020204" pitchFamily="34" charset="0"/>
            </a:rPr>
            <a:t>Ockenden</a:t>
          </a:r>
          <a:r>
            <a:rPr lang="en-US" sz="1400" b="1" dirty="0">
              <a:latin typeface="Arial" panose="020B0604020202020204" pitchFamily="34" charset="0"/>
              <a:cs typeface="Arial" panose="020B0604020202020204" pitchFamily="34" charset="0"/>
            </a:rPr>
            <a:t>, 2022).</a:t>
          </a:r>
        </a:p>
      </dgm:t>
    </dgm:pt>
    <dgm:pt modelId="{B4D3EE13-249F-4DB7-A91B-A9D865409A7A}" type="parTrans" cxnId="{CDA13F65-9FBF-427F-88AB-C3646D8DC184}">
      <dgm:prSet/>
      <dgm:spPr/>
      <dgm:t>
        <a:bodyPr/>
        <a:lstStyle/>
        <a:p>
          <a:endParaRPr lang="en-US" sz="2400" b="1"/>
        </a:p>
      </dgm:t>
    </dgm:pt>
    <dgm:pt modelId="{CF87A355-1CF0-45A9-AAD2-142ED331A9C5}" type="sibTrans" cxnId="{CDA13F65-9FBF-427F-88AB-C3646D8DC184}">
      <dgm:prSet/>
      <dgm:spPr/>
      <dgm:t>
        <a:bodyPr/>
        <a:lstStyle/>
        <a:p>
          <a:endParaRPr lang="en-US" sz="2000" b="1">
            <a:latin typeface="Arial" panose="020B0604020202020204" pitchFamily="34" charset="0"/>
            <a:cs typeface="Arial" panose="020B0604020202020204" pitchFamily="34" charset="0"/>
          </a:endParaRPr>
        </a:p>
      </dgm:t>
    </dgm:pt>
    <dgm:pt modelId="{787969A7-6BA9-492C-BC03-DCF12F02BDB3}">
      <dgm:prSet custT="1"/>
      <dgm:spPr/>
      <dgm:t>
        <a:bodyPr/>
        <a:lstStyle/>
        <a:p>
          <a:r>
            <a:rPr lang="en-US" sz="1400" b="1" dirty="0">
              <a:latin typeface="Arial" panose="020B0604020202020204" pitchFamily="34" charset="0"/>
              <a:cs typeface="Arial" panose="020B0604020202020204" pitchFamily="34" charset="0"/>
            </a:rPr>
            <a:t>Many preventable fatalities and injuries found (NHS England, 2023).</a:t>
          </a:r>
        </a:p>
      </dgm:t>
    </dgm:pt>
    <dgm:pt modelId="{E90B9C63-FD53-49A2-BECB-1AE54154B8DA}" type="parTrans" cxnId="{49D60990-C1D7-4853-A674-6FC4D8EF455A}">
      <dgm:prSet/>
      <dgm:spPr/>
      <dgm:t>
        <a:bodyPr/>
        <a:lstStyle/>
        <a:p>
          <a:endParaRPr lang="en-US" sz="2400" b="1"/>
        </a:p>
      </dgm:t>
    </dgm:pt>
    <dgm:pt modelId="{110E2481-94BC-4862-8E15-5B9213C66DA6}" type="sibTrans" cxnId="{49D60990-C1D7-4853-A674-6FC4D8EF455A}">
      <dgm:prSet/>
      <dgm:spPr/>
      <dgm:t>
        <a:bodyPr/>
        <a:lstStyle/>
        <a:p>
          <a:endParaRPr lang="en-US" sz="2000" b="1">
            <a:latin typeface="Arial" panose="020B0604020202020204" pitchFamily="34" charset="0"/>
            <a:cs typeface="Arial" panose="020B0604020202020204" pitchFamily="34" charset="0"/>
          </a:endParaRPr>
        </a:p>
      </dgm:t>
    </dgm:pt>
    <dgm:pt modelId="{ECBA569D-884A-4CFA-8C2C-6C750AF20FDC}">
      <dgm:prSet custT="1"/>
      <dgm:spPr/>
      <dgm:t>
        <a:bodyPr/>
        <a:lstStyle/>
        <a:p>
          <a:r>
            <a:rPr lang="en-US" sz="1400" b="1" dirty="0">
              <a:latin typeface="Arial" panose="020B0604020202020204" pitchFamily="34" charset="0"/>
              <a:cs typeface="Arial" panose="020B0604020202020204" pitchFamily="34" charset="0"/>
            </a:rPr>
            <a:t>Lack of effective investigations of incidents (</a:t>
          </a:r>
          <a:r>
            <a:rPr lang="en-US" sz="1400" b="1" dirty="0" err="1">
              <a:latin typeface="Arial" panose="020B0604020202020204" pitchFamily="34" charset="0"/>
              <a:cs typeface="Arial" panose="020B0604020202020204" pitchFamily="34" charset="0"/>
            </a:rPr>
            <a:t>Ockenden</a:t>
          </a:r>
          <a:r>
            <a:rPr lang="en-US" sz="1400" b="1" dirty="0">
              <a:latin typeface="Arial" panose="020B0604020202020204" pitchFamily="34" charset="0"/>
              <a:cs typeface="Arial" panose="020B0604020202020204" pitchFamily="34" charset="0"/>
            </a:rPr>
            <a:t>, 2022)</a:t>
          </a:r>
        </a:p>
      </dgm:t>
    </dgm:pt>
    <dgm:pt modelId="{C2E1CEF2-1045-4A0C-83D0-BBCD24126431}" type="parTrans" cxnId="{11C6698B-ED0A-441E-975C-FA4EF4C37F69}">
      <dgm:prSet/>
      <dgm:spPr/>
      <dgm:t>
        <a:bodyPr/>
        <a:lstStyle/>
        <a:p>
          <a:endParaRPr lang="en-US" sz="2400" b="1"/>
        </a:p>
      </dgm:t>
    </dgm:pt>
    <dgm:pt modelId="{BFD39D24-1EE2-46CF-A873-96D5EF396536}" type="sibTrans" cxnId="{11C6698B-ED0A-441E-975C-FA4EF4C37F69}">
      <dgm:prSet/>
      <dgm:spPr/>
      <dgm:t>
        <a:bodyPr/>
        <a:lstStyle/>
        <a:p>
          <a:endParaRPr lang="en-US" sz="2000" b="1">
            <a:latin typeface="Arial" panose="020B0604020202020204" pitchFamily="34" charset="0"/>
            <a:cs typeface="Arial" panose="020B0604020202020204" pitchFamily="34" charset="0"/>
          </a:endParaRPr>
        </a:p>
      </dgm:t>
    </dgm:pt>
    <dgm:pt modelId="{BE13F401-A70E-48D8-BAF4-A748DA6CD8E3}">
      <dgm:prSet custT="1"/>
      <dgm:spPr/>
      <dgm:t>
        <a:bodyPr/>
        <a:lstStyle/>
        <a:p>
          <a:r>
            <a:rPr lang="en-US" sz="1400" b="1" dirty="0">
              <a:latin typeface="Arial" panose="020B0604020202020204" pitchFamily="34" charset="0"/>
              <a:cs typeface="Arial" panose="020B0604020202020204" pitchFamily="34" charset="0"/>
            </a:rPr>
            <a:t>A lack of communication with families (NHS England, 2023).</a:t>
          </a:r>
        </a:p>
      </dgm:t>
    </dgm:pt>
    <dgm:pt modelId="{41AC9FE2-B47B-423F-AE1D-47922857A030}" type="parTrans" cxnId="{7FB82D05-4D97-40A5-BD93-D8389F726EC9}">
      <dgm:prSet/>
      <dgm:spPr/>
      <dgm:t>
        <a:bodyPr/>
        <a:lstStyle/>
        <a:p>
          <a:endParaRPr lang="en-US" sz="2400" b="1"/>
        </a:p>
      </dgm:t>
    </dgm:pt>
    <dgm:pt modelId="{9A19A362-E58B-47BD-9E59-3D17C7E9CD17}" type="sibTrans" cxnId="{7FB82D05-4D97-40A5-BD93-D8389F726EC9}">
      <dgm:prSet/>
      <dgm:spPr/>
      <dgm:t>
        <a:bodyPr/>
        <a:lstStyle/>
        <a:p>
          <a:endParaRPr lang="en-US" sz="2000" b="1">
            <a:latin typeface="Arial" panose="020B0604020202020204" pitchFamily="34" charset="0"/>
            <a:cs typeface="Arial" panose="020B0604020202020204" pitchFamily="34" charset="0"/>
          </a:endParaRPr>
        </a:p>
      </dgm:t>
    </dgm:pt>
    <dgm:pt modelId="{37A1E58C-D8B6-4465-AE6F-504D6D907411}">
      <dgm:prSet custT="1"/>
      <dgm:spPr/>
      <dgm:t>
        <a:bodyPr/>
        <a:lstStyle/>
        <a:p>
          <a:r>
            <a:rPr lang="en-US" sz="1400" b="1" dirty="0">
              <a:latin typeface="Arial" panose="020B0604020202020204" pitchFamily="34" charset="0"/>
              <a:cs typeface="Arial" panose="020B0604020202020204" pitchFamily="34" charset="0"/>
            </a:rPr>
            <a:t>A lack of lessons learned due to missed opportunities in the </a:t>
          </a:r>
          <a:r>
            <a:rPr lang="en-US" sz="1400" b="1" dirty="0" err="1">
              <a:latin typeface="Arial" panose="020B0604020202020204" pitchFamily="34" charset="0"/>
              <a:cs typeface="Arial" panose="020B0604020202020204" pitchFamily="34" charset="0"/>
            </a:rPr>
            <a:t>organisation</a:t>
          </a:r>
          <a:r>
            <a:rPr lang="en-US" sz="1400" b="1" dirty="0">
              <a:latin typeface="Arial" panose="020B0604020202020204" pitchFamily="34" charset="0"/>
              <a:cs typeface="Arial" panose="020B0604020202020204" pitchFamily="34" charset="0"/>
            </a:rPr>
            <a:t> (</a:t>
          </a:r>
          <a:r>
            <a:rPr lang="en-US" sz="1400" b="1" dirty="0" err="1">
              <a:latin typeface="Arial" panose="020B0604020202020204" pitchFamily="34" charset="0"/>
              <a:cs typeface="Arial" panose="020B0604020202020204" pitchFamily="34" charset="0"/>
            </a:rPr>
            <a:t>Ockenden</a:t>
          </a:r>
          <a:r>
            <a:rPr lang="en-US" sz="1400" b="1" dirty="0">
              <a:latin typeface="Arial" panose="020B0604020202020204" pitchFamily="34" charset="0"/>
              <a:cs typeface="Arial" panose="020B0604020202020204" pitchFamily="34" charset="0"/>
            </a:rPr>
            <a:t>, 2022).</a:t>
          </a:r>
        </a:p>
      </dgm:t>
    </dgm:pt>
    <dgm:pt modelId="{6E8E16B0-1A88-4EBB-BC64-4F7D450F2EB8}" type="parTrans" cxnId="{DC8377C1-A7C1-4284-9466-5D9B17D512D3}">
      <dgm:prSet/>
      <dgm:spPr/>
      <dgm:t>
        <a:bodyPr/>
        <a:lstStyle/>
        <a:p>
          <a:endParaRPr lang="en-US" sz="2400" b="1"/>
        </a:p>
      </dgm:t>
    </dgm:pt>
    <dgm:pt modelId="{F7775011-64BE-414C-B722-7632DCF474D8}" type="sibTrans" cxnId="{DC8377C1-A7C1-4284-9466-5D9B17D512D3}">
      <dgm:prSet/>
      <dgm:spPr/>
      <dgm:t>
        <a:bodyPr/>
        <a:lstStyle/>
        <a:p>
          <a:endParaRPr lang="en-US" sz="2000" b="1">
            <a:latin typeface="Arial" panose="020B0604020202020204" pitchFamily="34" charset="0"/>
            <a:cs typeface="Arial" panose="020B0604020202020204" pitchFamily="34" charset="0"/>
          </a:endParaRPr>
        </a:p>
      </dgm:t>
    </dgm:pt>
    <dgm:pt modelId="{00CB97B7-B5BE-4F69-9C67-93CBE54CA575}" type="pres">
      <dgm:prSet presAssocID="{519B4F24-D334-40A1-A065-D25A608DF7C9}" presName="cycle" presStyleCnt="0">
        <dgm:presLayoutVars>
          <dgm:dir/>
          <dgm:resizeHandles val="exact"/>
        </dgm:presLayoutVars>
      </dgm:prSet>
      <dgm:spPr/>
      <dgm:t>
        <a:bodyPr/>
        <a:lstStyle/>
        <a:p>
          <a:endParaRPr lang="en-US"/>
        </a:p>
      </dgm:t>
    </dgm:pt>
    <dgm:pt modelId="{54CF2451-6A72-46B3-AC53-971430A559AC}" type="pres">
      <dgm:prSet presAssocID="{A5C4BD36-D07E-4A14-858B-55A09FA36B6A}" presName="dummy" presStyleCnt="0"/>
      <dgm:spPr/>
    </dgm:pt>
    <dgm:pt modelId="{56F9D2AE-A8E0-4D89-8FF4-D2D8395F6A2E}" type="pres">
      <dgm:prSet presAssocID="{A5C4BD36-D07E-4A14-858B-55A09FA36B6A}" presName="node" presStyleLbl="revTx" presStyleIdx="0" presStyleCnt="5">
        <dgm:presLayoutVars>
          <dgm:bulletEnabled val="1"/>
        </dgm:presLayoutVars>
      </dgm:prSet>
      <dgm:spPr/>
      <dgm:t>
        <a:bodyPr/>
        <a:lstStyle/>
        <a:p>
          <a:endParaRPr lang="en-US"/>
        </a:p>
      </dgm:t>
    </dgm:pt>
    <dgm:pt modelId="{CF04441D-AF41-48D2-A8C6-C7BFCC190CD1}" type="pres">
      <dgm:prSet presAssocID="{CF87A355-1CF0-45A9-AAD2-142ED331A9C5}" presName="sibTrans" presStyleLbl="node1" presStyleIdx="0" presStyleCnt="5"/>
      <dgm:spPr/>
      <dgm:t>
        <a:bodyPr/>
        <a:lstStyle/>
        <a:p>
          <a:endParaRPr lang="en-US"/>
        </a:p>
      </dgm:t>
    </dgm:pt>
    <dgm:pt modelId="{E83DC87A-877F-4FA9-ADDB-462A4872D0EA}" type="pres">
      <dgm:prSet presAssocID="{787969A7-6BA9-492C-BC03-DCF12F02BDB3}" presName="dummy" presStyleCnt="0"/>
      <dgm:spPr/>
    </dgm:pt>
    <dgm:pt modelId="{910409D1-4770-421E-B216-17928B30695F}" type="pres">
      <dgm:prSet presAssocID="{787969A7-6BA9-492C-BC03-DCF12F02BDB3}" presName="node" presStyleLbl="revTx" presStyleIdx="1" presStyleCnt="5">
        <dgm:presLayoutVars>
          <dgm:bulletEnabled val="1"/>
        </dgm:presLayoutVars>
      </dgm:prSet>
      <dgm:spPr/>
      <dgm:t>
        <a:bodyPr/>
        <a:lstStyle/>
        <a:p>
          <a:endParaRPr lang="en-US"/>
        </a:p>
      </dgm:t>
    </dgm:pt>
    <dgm:pt modelId="{0D43B540-AF34-4902-B7AE-D63777B7A96F}" type="pres">
      <dgm:prSet presAssocID="{110E2481-94BC-4862-8E15-5B9213C66DA6}" presName="sibTrans" presStyleLbl="node1" presStyleIdx="1" presStyleCnt="5"/>
      <dgm:spPr/>
      <dgm:t>
        <a:bodyPr/>
        <a:lstStyle/>
        <a:p>
          <a:endParaRPr lang="en-US"/>
        </a:p>
      </dgm:t>
    </dgm:pt>
    <dgm:pt modelId="{106E1B48-B39C-4E15-B1D2-2EE45BBF15F2}" type="pres">
      <dgm:prSet presAssocID="{ECBA569D-884A-4CFA-8C2C-6C750AF20FDC}" presName="dummy" presStyleCnt="0"/>
      <dgm:spPr/>
    </dgm:pt>
    <dgm:pt modelId="{E08F8ADE-1F56-4E9E-B92F-33887F0A55C2}" type="pres">
      <dgm:prSet presAssocID="{ECBA569D-884A-4CFA-8C2C-6C750AF20FDC}" presName="node" presStyleLbl="revTx" presStyleIdx="2" presStyleCnt="5">
        <dgm:presLayoutVars>
          <dgm:bulletEnabled val="1"/>
        </dgm:presLayoutVars>
      </dgm:prSet>
      <dgm:spPr/>
      <dgm:t>
        <a:bodyPr/>
        <a:lstStyle/>
        <a:p>
          <a:endParaRPr lang="en-US"/>
        </a:p>
      </dgm:t>
    </dgm:pt>
    <dgm:pt modelId="{753177A5-A6C4-492B-B824-0AA2B08A4D84}" type="pres">
      <dgm:prSet presAssocID="{BFD39D24-1EE2-46CF-A873-96D5EF396536}" presName="sibTrans" presStyleLbl="node1" presStyleIdx="2" presStyleCnt="5"/>
      <dgm:spPr/>
      <dgm:t>
        <a:bodyPr/>
        <a:lstStyle/>
        <a:p>
          <a:endParaRPr lang="en-US"/>
        </a:p>
      </dgm:t>
    </dgm:pt>
    <dgm:pt modelId="{807FCD36-0D00-495E-9C27-92D196F20CC3}" type="pres">
      <dgm:prSet presAssocID="{BE13F401-A70E-48D8-BAF4-A748DA6CD8E3}" presName="dummy" presStyleCnt="0"/>
      <dgm:spPr/>
    </dgm:pt>
    <dgm:pt modelId="{C03AE840-A7D8-4844-ABFE-B5EFB5F8C871}" type="pres">
      <dgm:prSet presAssocID="{BE13F401-A70E-48D8-BAF4-A748DA6CD8E3}" presName="node" presStyleLbl="revTx" presStyleIdx="3" presStyleCnt="5">
        <dgm:presLayoutVars>
          <dgm:bulletEnabled val="1"/>
        </dgm:presLayoutVars>
      </dgm:prSet>
      <dgm:spPr/>
      <dgm:t>
        <a:bodyPr/>
        <a:lstStyle/>
        <a:p>
          <a:endParaRPr lang="en-US"/>
        </a:p>
      </dgm:t>
    </dgm:pt>
    <dgm:pt modelId="{B4B33B8F-A240-491D-90D5-15BAC1FDE353}" type="pres">
      <dgm:prSet presAssocID="{9A19A362-E58B-47BD-9E59-3D17C7E9CD17}" presName="sibTrans" presStyleLbl="node1" presStyleIdx="3" presStyleCnt="5"/>
      <dgm:spPr/>
      <dgm:t>
        <a:bodyPr/>
        <a:lstStyle/>
        <a:p>
          <a:endParaRPr lang="en-US"/>
        </a:p>
      </dgm:t>
    </dgm:pt>
    <dgm:pt modelId="{E94FA33F-1B69-41E4-B32D-FB8C639711F6}" type="pres">
      <dgm:prSet presAssocID="{37A1E58C-D8B6-4465-AE6F-504D6D907411}" presName="dummy" presStyleCnt="0"/>
      <dgm:spPr/>
    </dgm:pt>
    <dgm:pt modelId="{65FF072B-A403-4DE6-9620-BA9AAAFA04D7}" type="pres">
      <dgm:prSet presAssocID="{37A1E58C-D8B6-4465-AE6F-504D6D907411}" presName="node" presStyleLbl="revTx" presStyleIdx="4" presStyleCnt="5">
        <dgm:presLayoutVars>
          <dgm:bulletEnabled val="1"/>
        </dgm:presLayoutVars>
      </dgm:prSet>
      <dgm:spPr/>
      <dgm:t>
        <a:bodyPr/>
        <a:lstStyle/>
        <a:p>
          <a:endParaRPr lang="en-US"/>
        </a:p>
      </dgm:t>
    </dgm:pt>
    <dgm:pt modelId="{3B6753F8-75E7-4A6C-9253-64C5F79DE5D0}" type="pres">
      <dgm:prSet presAssocID="{F7775011-64BE-414C-B722-7632DCF474D8}" presName="sibTrans" presStyleLbl="node1" presStyleIdx="4" presStyleCnt="5"/>
      <dgm:spPr/>
      <dgm:t>
        <a:bodyPr/>
        <a:lstStyle/>
        <a:p>
          <a:endParaRPr lang="en-US"/>
        </a:p>
      </dgm:t>
    </dgm:pt>
  </dgm:ptLst>
  <dgm:cxnLst>
    <dgm:cxn modelId="{5B8427F0-CCFD-4CFB-BAC0-7D47788D8ECA}" type="presOf" srcId="{F7775011-64BE-414C-B722-7632DCF474D8}" destId="{3B6753F8-75E7-4A6C-9253-64C5F79DE5D0}" srcOrd="0" destOrd="0" presId="urn:microsoft.com/office/officeart/2005/8/layout/cycle1"/>
    <dgm:cxn modelId="{0337B6DB-97B7-41C6-A012-C92658DA0284}" type="presOf" srcId="{A5C4BD36-D07E-4A14-858B-55A09FA36B6A}" destId="{56F9D2AE-A8E0-4D89-8FF4-D2D8395F6A2E}" srcOrd="0" destOrd="0" presId="urn:microsoft.com/office/officeart/2005/8/layout/cycle1"/>
    <dgm:cxn modelId="{DC8377C1-A7C1-4284-9466-5D9B17D512D3}" srcId="{519B4F24-D334-40A1-A065-D25A608DF7C9}" destId="{37A1E58C-D8B6-4465-AE6F-504D6D907411}" srcOrd="4" destOrd="0" parTransId="{6E8E16B0-1A88-4EBB-BC64-4F7D450F2EB8}" sibTransId="{F7775011-64BE-414C-B722-7632DCF474D8}"/>
    <dgm:cxn modelId="{49D60990-C1D7-4853-A674-6FC4D8EF455A}" srcId="{519B4F24-D334-40A1-A065-D25A608DF7C9}" destId="{787969A7-6BA9-492C-BC03-DCF12F02BDB3}" srcOrd="1" destOrd="0" parTransId="{E90B9C63-FD53-49A2-BECB-1AE54154B8DA}" sibTransId="{110E2481-94BC-4862-8E15-5B9213C66DA6}"/>
    <dgm:cxn modelId="{CDA13F65-9FBF-427F-88AB-C3646D8DC184}" srcId="{519B4F24-D334-40A1-A065-D25A608DF7C9}" destId="{A5C4BD36-D07E-4A14-858B-55A09FA36B6A}" srcOrd="0" destOrd="0" parTransId="{B4D3EE13-249F-4DB7-A91B-A9D865409A7A}" sibTransId="{CF87A355-1CF0-45A9-AAD2-142ED331A9C5}"/>
    <dgm:cxn modelId="{38279BE7-115F-493A-91F9-4B432F7EF6AB}" type="presOf" srcId="{CF87A355-1CF0-45A9-AAD2-142ED331A9C5}" destId="{CF04441D-AF41-48D2-A8C6-C7BFCC190CD1}" srcOrd="0" destOrd="0" presId="urn:microsoft.com/office/officeart/2005/8/layout/cycle1"/>
    <dgm:cxn modelId="{25F8D90E-06FE-4DA3-B235-D6E9B96909A7}" type="presOf" srcId="{BE13F401-A70E-48D8-BAF4-A748DA6CD8E3}" destId="{C03AE840-A7D8-4844-ABFE-B5EFB5F8C871}" srcOrd="0" destOrd="0" presId="urn:microsoft.com/office/officeart/2005/8/layout/cycle1"/>
    <dgm:cxn modelId="{7FB82D05-4D97-40A5-BD93-D8389F726EC9}" srcId="{519B4F24-D334-40A1-A065-D25A608DF7C9}" destId="{BE13F401-A70E-48D8-BAF4-A748DA6CD8E3}" srcOrd="3" destOrd="0" parTransId="{41AC9FE2-B47B-423F-AE1D-47922857A030}" sibTransId="{9A19A362-E58B-47BD-9E59-3D17C7E9CD17}"/>
    <dgm:cxn modelId="{11C6698B-ED0A-441E-975C-FA4EF4C37F69}" srcId="{519B4F24-D334-40A1-A065-D25A608DF7C9}" destId="{ECBA569D-884A-4CFA-8C2C-6C750AF20FDC}" srcOrd="2" destOrd="0" parTransId="{C2E1CEF2-1045-4A0C-83D0-BBCD24126431}" sibTransId="{BFD39D24-1EE2-46CF-A873-96D5EF396536}"/>
    <dgm:cxn modelId="{6E09D7E4-BC64-4D67-A572-92BD7F498E52}" type="presOf" srcId="{787969A7-6BA9-492C-BC03-DCF12F02BDB3}" destId="{910409D1-4770-421E-B216-17928B30695F}" srcOrd="0" destOrd="0" presId="urn:microsoft.com/office/officeart/2005/8/layout/cycle1"/>
    <dgm:cxn modelId="{000B067E-781C-4E19-B889-14992B7881C0}" type="presOf" srcId="{519B4F24-D334-40A1-A065-D25A608DF7C9}" destId="{00CB97B7-B5BE-4F69-9C67-93CBE54CA575}" srcOrd="0" destOrd="0" presId="urn:microsoft.com/office/officeart/2005/8/layout/cycle1"/>
    <dgm:cxn modelId="{D5BD87AF-79AB-4FB5-92E9-8E678244EB49}" type="presOf" srcId="{ECBA569D-884A-4CFA-8C2C-6C750AF20FDC}" destId="{E08F8ADE-1F56-4E9E-B92F-33887F0A55C2}" srcOrd="0" destOrd="0" presId="urn:microsoft.com/office/officeart/2005/8/layout/cycle1"/>
    <dgm:cxn modelId="{942761DE-EEF0-4767-9F74-BF7651EAAF2B}" type="presOf" srcId="{BFD39D24-1EE2-46CF-A873-96D5EF396536}" destId="{753177A5-A6C4-492B-B824-0AA2B08A4D84}" srcOrd="0" destOrd="0" presId="urn:microsoft.com/office/officeart/2005/8/layout/cycle1"/>
    <dgm:cxn modelId="{0F0D782B-FDAA-4ED4-A405-1902206DE5C6}" type="presOf" srcId="{37A1E58C-D8B6-4465-AE6F-504D6D907411}" destId="{65FF072B-A403-4DE6-9620-BA9AAAFA04D7}" srcOrd="0" destOrd="0" presId="urn:microsoft.com/office/officeart/2005/8/layout/cycle1"/>
    <dgm:cxn modelId="{25444B26-8FF6-4165-A5BD-52F9FD9FE68C}" type="presOf" srcId="{9A19A362-E58B-47BD-9E59-3D17C7E9CD17}" destId="{B4B33B8F-A240-491D-90D5-15BAC1FDE353}" srcOrd="0" destOrd="0" presId="urn:microsoft.com/office/officeart/2005/8/layout/cycle1"/>
    <dgm:cxn modelId="{36370587-0356-408C-9BDD-86AD49F30ACC}" type="presOf" srcId="{110E2481-94BC-4862-8E15-5B9213C66DA6}" destId="{0D43B540-AF34-4902-B7AE-D63777B7A96F}" srcOrd="0" destOrd="0" presId="urn:microsoft.com/office/officeart/2005/8/layout/cycle1"/>
    <dgm:cxn modelId="{61A0F1DE-98C3-475F-8033-12E7822B2960}" type="presParOf" srcId="{00CB97B7-B5BE-4F69-9C67-93CBE54CA575}" destId="{54CF2451-6A72-46B3-AC53-971430A559AC}" srcOrd="0" destOrd="0" presId="urn:microsoft.com/office/officeart/2005/8/layout/cycle1"/>
    <dgm:cxn modelId="{F91F498D-EC40-4549-92ED-64B3840FDFB0}" type="presParOf" srcId="{00CB97B7-B5BE-4F69-9C67-93CBE54CA575}" destId="{56F9D2AE-A8E0-4D89-8FF4-D2D8395F6A2E}" srcOrd="1" destOrd="0" presId="urn:microsoft.com/office/officeart/2005/8/layout/cycle1"/>
    <dgm:cxn modelId="{1D9444F7-9F0C-4C24-94B2-FC42789E513C}" type="presParOf" srcId="{00CB97B7-B5BE-4F69-9C67-93CBE54CA575}" destId="{CF04441D-AF41-48D2-A8C6-C7BFCC190CD1}" srcOrd="2" destOrd="0" presId="urn:microsoft.com/office/officeart/2005/8/layout/cycle1"/>
    <dgm:cxn modelId="{025210CF-31AF-4E34-A5C0-0F4A4E726C4F}" type="presParOf" srcId="{00CB97B7-B5BE-4F69-9C67-93CBE54CA575}" destId="{E83DC87A-877F-4FA9-ADDB-462A4872D0EA}" srcOrd="3" destOrd="0" presId="urn:microsoft.com/office/officeart/2005/8/layout/cycle1"/>
    <dgm:cxn modelId="{459D2F2E-28BD-4310-91F8-E376FDDC18E4}" type="presParOf" srcId="{00CB97B7-B5BE-4F69-9C67-93CBE54CA575}" destId="{910409D1-4770-421E-B216-17928B30695F}" srcOrd="4" destOrd="0" presId="urn:microsoft.com/office/officeart/2005/8/layout/cycle1"/>
    <dgm:cxn modelId="{D8C7DA54-9243-426B-9F6C-F33115DB5938}" type="presParOf" srcId="{00CB97B7-B5BE-4F69-9C67-93CBE54CA575}" destId="{0D43B540-AF34-4902-B7AE-D63777B7A96F}" srcOrd="5" destOrd="0" presId="urn:microsoft.com/office/officeart/2005/8/layout/cycle1"/>
    <dgm:cxn modelId="{D2373159-2F52-4710-AB39-33B7FB69EB54}" type="presParOf" srcId="{00CB97B7-B5BE-4F69-9C67-93CBE54CA575}" destId="{106E1B48-B39C-4E15-B1D2-2EE45BBF15F2}" srcOrd="6" destOrd="0" presId="urn:microsoft.com/office/officeart/2005/8/layout/cycle1"/>
    <dgm:cxn modelId="{E94C1BD7-EF6E-4E99-A0E0-1B7F285E055D}" type="presParOf" srcId="{00CB97B7-B5BE-4F69-9C67-93CBE54CA575}" destId="{E08F8ADE-1F56-4E9E-B92F-33887F0A55C2}" srcOrd="7" destOrd="0" presId="urn:microsoft.com/office/officeart/2005/8/layout/cycle1"/>
    <dgm:cxn modelId="{18CE4612-9731-4074-A15D-3F73F66800FD}" type="presParOf" srcId="{00CB97B7-B5BE-4F69-9C67-93CBE54CA575}" destId="{753177A5-A6C4-492B-B824-0AA2B08A4D84}" srcOrd="8" destOrd="0" presId="urn:microsoft.com/office/officeart/2005/8/layout/cycle1"/>
    <dgm:cxn modelId="{92FD0576-8FC5-4CED-8464-62CAD764A642}" type="presParOf" srcId="{00CB97B7-B5BE-4F69-9C67-93CBE54CA575}" destId="{807FCD36-0D00-495E-9C27-92D196F20CC3}" srcOrd="9" destOrd="0" presId="urn:microsoft.com/office/officeart/2005/8/layout/cycle1"/>
    <dgm:cxn modelId="{3AFE3700-16CD-435D-9700-01A13F70DCC2}" type="presParOf" srcId="{00CB97B7-B5BE-4F69-9C67-93CBE54CA575}" destId="{C03AE840-A7D8-4844-ABFE-B5EFB5F8C871}" srcOrd="10" destOrd="0" presId="urn:microsoft.com/office/officeart/2005/8/layout/cycle1"/>
    <dgm:cxn modelId="{F703D522-36DB-4042-A73E-B83153132654}" type="presParOf" srcId="{00CB97B7-B5BE-4F69-9C67-93CBE54CA575}" destId="{B4B33B8F-A240-491D-90D5-15BAC1FDE353}" srcOrd="11" destOrd="0" presId="urn:microsoft.com/office/officeart/2005/8/layout/cycle1"/>
    <dgm:cxn modelId="{71E9A9DA-4267-4EAA-AD6A-6CD9766121F3}" type="presParOf" srcId="{00CB97B7-B5BE-4F69-9C67-93CBE54CA575}" destId="{E94FA33F-1B69-41E4-B32D-FB8C639711F6}" srcOrd="12" destOrd="0" presId="urn:microsoft.com/office/officeart/2005/8/layout/cycle1"/>
    <dgm:cxn modelId="{3ADF7451-24E5-4B3F-9B45-BA59CC1B12B8}" type="presParOf" srcId="{00CB97B7-B5BE-4F69-9C67-93CBE54CA575}" destId="{65FF072B-A403-4DE6-9620-BA9AAAFA04D7}" srcOrd="13" destOrd="0" presId="urn:microsoft.com/office/officeart/2005/8/layout/cycle1"/>
    <dgm:cxn modelId="{BA12F8AA-331C-48D1-8B04-485915B96E2F}" type="presParOf" srcId="{00CB97B7-B5BE-4F69-9C67-93CBE54CA575}" destId="{3B6753F8-75E7-4A6C-9253-64C5F79DE5D0}" srcOrd="14"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D6E820-6C44-4480-A363-442C1DFB0A4D}" type="doc">
      <dgm:prSet loTypeId="urn:microsoft.com/office/officeart/2018/2/layout/IconCircleList" loCatId="icon" qsTypeId="urn:microsoft.com/office/officeart/2005/8/quickstyle/simple1" qsCatId="simple" csTypeId="urn:microsoft.com/office/officeart/2018/5/colors/Iconchunking_coloredtext_accent1_2" csCatId="accent1" phldr="1"/>
      <dgm:spPr/>
      <dgm:t>
        <a:bodyPr/>
        <a:lstStyle/>
        <a:p>
          <a:endParaRPr lang="en-US"/>
        </a:p>
      </dgm:t>
    </dgm:pt>
    <dgm:pt modelId="{5ECB9EBF-5EB5-40BD-8214-FE30F5367E85}">
      <dgm:prSet custT="1"/>
      <dgm:spPr/>
      <dgm:t>
        <a:bodyPr/>
        <a:lstStyle/>
        <a:p>
          <a:pPr>
            <a:lnSpc>
              <a:spcPct val="100000"/>
            </a:lnSpc>
          </a:pPr>
          <a:r>
            <a:rPr lang="en-US" sz="1200" dirty="0"/>
            <a:t>Introduction and case study background</a:t>
          </a:r>
        </a:p>
      </dgm:t>
    </dgm:pt>
    <dgm:pt modelId="{65B7F160-0E75-49E2-94DA-9DDF0CF9B9C0}" type="parTrans" cxnId="{DDAA3D0B-225B-4977-922C-BB928819D39A}">
      <dgm:prSet/>
      <dgm:spPr/>
      <dgm:t>
        <a:bodyPr/>
        <a:lstStyle/>
        <a:p>
          <a:endParaRPr lang="en-US"/>
        </a:p>
      </dgm:t>
    </dgm:pt>
    <dgm:pt modelId="{07BAF677-254E-45AC-BEAD-46BF73CFC622}" type="sibTrans" cxnId="{DDAA3D0B-225B-4977-922C-BB928819D39A}">
      <dgm:prSet/>
      <dgm:spPr/>
      <dgm:t>
        <a:bodyPr/>
        <a:lstStyle/>
        <a:p>
          <a:pPr>
            <a:lnSpc>
              <a:spcPct val="100000"/>
            </a:lnSpc>
          </a:pPr>
          <a:endParaRPr lang="en-US"/>
        </a:p>
      </dgm:t>
    </dgm:pt>
    <dgm:pt modelId="{39FE6678-FA3B-4A1D-92C4-09B82100A2B0}">
      <dgm:prSet custT="1"/>
      <dgm:spPr/>
      <dgm:t>
        <a:bodyPr/>
        <a:lstStyle/>
        <a:p>
          <a:pPr>
            <a:lnSpc>
              <a:spcPct val="100000"/>
            </a:lnSpc>
          </a:pPr>
          <a:r>
            <a:rPr lang="en-US" sz="1200"/>
            <a:t>Application of key concepts and selected frameworks on case study</a:t>
          </a:r>
        </a:p>
      </dgm:t>
    </dgm:pt>
    <dgm:pt modelId="{A65C9395-CE5F-4F39-86A2-0AC0976F2B66}" type="parTrans" cxnId="{673D6F2E-E183-49F2-8BD3-2E95073A0A5F}">
      <dgm:prSet/>
      <dgm:spPr/>
      <dgm:t>
        <a:bodyPr/>
        <a:lstStyle/>
        <a:p>
          <a:endParaRPr lang="en-US"/>
        </a:p>
      </dgm:t>
    </dgm:pt>
    <dgm:pt modelId="{2E0D915B-B142-42FB-99F3-EE85EBE4CBF8}" type="sibTrans" cxnId="{673D6F2E-E183-49F2-8BD3-2E95073A0A5F}">
      <dgm:prSet/>
      <dgm:spPr/>
      <dgm:t>
        <a:bodyPr/>
        <a:lstStyle/>
        <a:p>
          <a:pPr>
            <a:lnSpc>
              <a:spcPct val="100000"/>
            </a:lnSpc>
          </a:pPr>
          <a:endParaRPr lang="en-US"/>
        </a:p>
      </dgm:t>
    </dgm:pt>
    <dgm:pt modelId="{1B340687-F88E-44F1-AB6C-360257E59C45}">
      <dgm:prSet custT="1"/>
      <dgm:spPr/>
      <dgm:t>
        <a:bodyPr/>
        <a:lstStyle/>
        <a:p>
          <a:pPr>
            <a:lnSpc>
              <a:spcPct val="100000"/>
            </a:lnSpc>
          </a:pPr>
          <a:r>
            <a:rPr lang="en-US" sz="1200" dirty="0"/>
            <a:t>Discussions of policy issues and impacts on services</a:t>
          </a:r>
        </a:p>
      </dgm:t>
    </dgm:pt>
    <dgm:pt modelId="{F929CAF9-A289-4FED-8563-391F3BDA3586}" type="parTrans" cxnId="{DD035941-3BCF-4ABE-B09A-869C4EDCC686}">
      <dgm:prSet/>
      <dgm:spPr/>
      <dgm:t>
        <a:bodyPr/>
        <a:lstStyle/>
        <a:p>
          <a:endParaRPr lang="en-US"/>
        </a:p>
      </dgm:t>
    </dgm:pt>
    <dgm:pt modelId="{18F6425D-F44F-4D59-BA14-A0E10C7DDA6E}" type="sibTrans" cxnId="{DD035941-3BCF-4ABE-B09A-869C4EDCC686}">
      <dgm:prSet/>
      <dgm:spPr/>
      <dgm:t>
        <a:bodyPr/>
        <a:lstStyle/>
        <a:p>
          <a:pPr>
            <a:lnSpc>
              <a:spcPct val="100000"/>
            </a:lnSpc>
          </a:pPr>
          <a:endParaRPr lang="en-US"/>
        </a:p>
      </dgm:t>
    </dgm:pt>
    <dgm:pt modelId="{34CA229C-AA82-468E-BB22-B14D9200138C}">
      <dgm:prSet custT="1"/>
      <dgm:spPr/>
      <dgm:t>
        <a:bodyPr/>
        <a:lstStyle/>
        <a:p>
          <a:pPr>
            <a:lnSpc>
              <a:spcPct val="100000"/>
            </a:lnSpc>
          </a:pPr>
          <a:r>
            <a:rPr lang="en-US" sz="1200" dirty="0"/>
            <a:t>Recommendations based on tools like PDSA (Plan-Do-Study-Act), PDCA (Plan-Do-Check-Act), Lean, and Six Sigma</a:t>
          </a:r>
        </a:p>
      </dgm:t>
    </dgm:pt>
    <dgm:pt modelId="{0882B644-13DE-4519-AAD9-D6D2606C026B}" type="parTrans" cxnId="{FCF0367B-7AF9-43E3-9860-92FC414A736C}">
      <dgm:prSet/>
      <dgm:spPr/>
      <dgm:t>
        <a:bodyPr/>
        <a:lstStyle/>
        <a:p>
          <a:endParaRPr lang="en-US"/>
        </a:p>
      </dgm:t>
    </dgm:pt>
    <dgm:pt modelId="{582B4288-C8E1-4DEA-89F9-775EB8C09B2C}" type="sibTrans" cxnId="{FCF0367B-7AF9-43E3-9860-92FC414A736C}">
      <dgm:prSet/>
      <dgm:spPr/>
      <dgm:t>
        <a:bodyPr/>
        <a:lstStyle/>
        <a:p>
          <a:pPr>
            <a:lnSpc>
              <a:spcPct val="100000"/>
            </a:lnSpc>
          </a:pPr>
          <a:endParaRPr lang="en-US"/>
        </a:p>
      </dgm:t>
    </dgm:pt>
    <dgm:pt modelId="{842383E3-A8E1-4BC2-98EF-D2345FBF3134}">
      <dgm:prSet custT="1"/>
      <dgm:spPr/>
      <dgm:t>
        <a:bodyPr/>
        <a:lstStyle/>
        <a:p>
          <a:pPr>
            <a:lnSpc>
              <a:spcPct val="100000"/>
            </a:lnSpc>
          </a:pPr>
          <a:r>
            <a:rPr lang="en-US" sz="1200"/>
            <a:t>Conclusion</a:t>
          </a:r>
        </a:p>
      </dgm:t>
    </dgm:pt>
    <dgm:pt modelId="{9F82A985-912C-494F-A659-1962F3A07884}" type="parTrans" cxnId="{17209E1E-63E9-40E6-AD7B-A8C7AB7CB7F7}">
      <dgm:prSet/>
      <dgm:spPr/>
      <dgm:t>
        <a:bodyPr/>
        <a:lstStyle/>
        <a:p>
          <a:endParaRPr lang="en-US"/>
        </a:p>
      </dgm:t>
    </dgm:pt>
    <dgm:pt modelId="{69CC5F57-53FB-4FF5-A643-9A3067744771}" type="sibTrans" cxnId="{17209E1E-63E9-40E6-AD7B-A8C7AB7CB7F7}">
      <dgm:prSet/>
      <dgm:spPr/>
      <dgm:t>
        <a:bodyPr/>
        <a:lstStyle/>
        <a:p>
          <a:endParaRPr lang="en-US"/>
        </a:p>
      </dgm:t>
    </dgm:pt>
    <dgm:pt modelId="{267EFC8E-86C3-4D23-897B-10DD5734E631}" type="pres">
      <dgm:prSet presAssocID="{CDD6E820-6C44-4480-A363-442C1DFB0A4D}" presName="root" presStyleCnt="0">
        <dgm:presLayoutVars>
          <dgm:dir/>
          <dgm:resizeHandles val="exact"/>
        </dgm:presLayoutVars>
      </dgm:prSet>
      <dgm:spPr/>
      <dgm:t>
        <a:bodyPr/>
        <a:lstStyle/>
        <a:p>
          <a:endParaRPr lang="en-US"/>
        </a:p>
      </dgm:t>
    </dgm:pt>
    <dgm:pt modelId="{A2BB72E2-F6AE-4784-AF03-3EBB554CEA67}" type="pres">
      <dgm:prSet presAssocID="{CDD6E820-6C44-4480-A363-442C1DFB0A4D}" presName="container" presStyleCnt="0">
        <dgm:presLayoutVars>
          <dgm:dir/>
          <dgm:resizeHandles val="exact"/>
        </dgm:presLayoutVars>
      </dgm:prSet>
      <dgm:spPr/>
    </dgm:pt>
    <dgm:pt modelId="{A2B8E479-76AA-4896-9099-5133FB267BC2}" type="pres">
      <dgm:prSet presAssocID="{5ECB9EBF-5EB5-40BD-8214-FE30F5367E85}" presName="compNode" presStyleCnt="0"/>
      <dgm:spPr/>
    </dgm:pt>
    <dgm:pt modelId="{65D29C56-64D6-4C05-AF8E-28895F5A1F40}" type="pres">
      <dgm:prSet presAssocID="{5ECB9EBF-5EB5-40BD-8214-FE30F5367E85}" presName="iconBgRect" presStyleLbl="bgShp" presStyleIdx="0" presStyleCnt="5"/>
      <dgm:spPr/>
    </dgm:pt>
    <dgm:pt modelId="{9B70C474-46A8-46E7-A49C-6A3A06DBAC28}" type="pres">
      <dgm:prSet presAssocID="{5ECB9EBF-5EB5-40BD-8214-FE30F5367E85}"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xmlns="" r:embed="rId1"/>
              </a:ext>
            </a:extLst>
          </a:blip>
          <a:stretch>
            <a:fillRect/>
          </a:stretch>
        </a:blipFill>
        <a:ln>
          <a:noFill/>
        </a:ln>
      </dgm:spPr>
      <dgm:extLst>
        <a:ext uri="{E40237B7-FDA0-4F09-8148-C483321AD2D9}">
          <dgm14:cNvPr xmlns:dgm14="http://schemas.microsoft.com/office/drawing/2010/diagram" id="0" name="" descr="Books"/>
        </a:ext>
      </dgm:extLst>
    </dgm:pt>
    <dgm:pt modelId="{BA0326C5-697B-4380-ABD6-8DF9B10336FA}" type="pres">
      <dgm:prSet presAssocID="{5ECB9EBF-5EB5-40BD-8214-FE30F5367E85}" presName="spaceRect" presStyleCnt="0"/>
      <dgm:spPr/>
    </dgm:pt>
    <dgm:pt modelId="{C5FD8A30-9070-41B0-A317-3942B6845035}" type="pres">
      <dgm:prSet presAssocID="{5ECB9EBF-5EB5-40BD-8214-FE30F5367E85}" presName="textRect" presStyleLbl="revTx" presStyleIdx="0" presStyleCnt="5">
        <dgm:presLayoutVars>
          <dgm:chMax val="1"/>
          <dgm:chPref val="1"/>
        </dgm:presLayoutVars>
      </dgm:prSet>
      <dgm:spPr/>
      <dgm:t>
        <a:bodyPr/>
        <a:lstStyle/>
        <a:p>
          <a:endParaRPr lang="en-US"/>
        </a:p>
      </dgm:t>
    </dgm:pt>
    <dgm:pt modelId="{3C18C606-376C-4047-BBB7-D171F2CFD7B6}" type="pres">
      <dgm:prSet presAssocID="{07BAF677-254E-45AC-BEAD-46BF73CFC622}" presName="sibTrans" presStyleLbl="sibTrans2D1" presStyleIdx="0" presStyleCnt="0"/>
      <dgm:spPr/>
      <dgm:t>
        <a:bodyPr/>
        <a:lstStyle/>
        <a:p>
          <a:endParaRPr lang="en-US"/>
        </a:p>
      </dgm:t>
    </dgm:pt>
    <dgm:pt modelId="{BA253808-7C39-47B9-9F44-603706C94140}" type="pres">
      <dgm:prSet presAssocID="{39FE6678-FA3B-4A1D-92C4-09B82100A2B0}" presName="compNode" presStyleCnt="0"/>
      <dgm:spPr/>
    </dgm:pt>
    <dgm:pt modelId="{5AF756B4-3D6B-4A16-BD0B-E6D8D57D300C}" type="pres">
      <dgm:prSet presAssocID="{39FE6678-FA3B-4A1D-92C4-09B82100A2B0}" presName="iconBgRect" presStyleLbl="bgShp" presStyleIdx="1" presStyleCnt="5"/>
      <dgm:spPr/>
    </dgm:pt>
    <dgm:pt modelId="{C2ECC081-C8F3-4494-8A1E-C207BAD31DD5}" type="pres">
      <dgm:prSet presAssocID="{39FE6678-FA3B-4A1D-92C4-09B82100A2B0}"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Head with Gears"/>
        </a:ext>
      </dgm:extLst>
    </dgm:pt>
    <dgm:pt modelId="{32EA2CC4-3748-422E-8D35-7E0566E1EFF8}" type="pres">
      <dgm:prSet presAssocID="{39FE6678-FA3B-4A1D-92C4-09B82100A2B0}" presName="spaceRect" presStyleCnt="0"/>
      <dgm:spPr/>
    </dgm:pt>
    <dgm:pt modelId="{01084A98-1AFC-4FDF-BB7A-57D0CEA8358D}" type="pres">
      <dgm:prSet presAssocID="{39FE6678-FA3B-4A1D-92C4-09B82100A2B0}" presName="textRect" presStyleLbl="revTx" presStyleIdx="1" presStyleCnt="5">
        <dgm:presLayoutVars>
          <dgm:chMax val="1"/>
          <dgm:chPref val="1"/>
        </dgm:presLayoutVars>
      </dgm:prSet>
      <dgm:spPr/>
      <dgm:t>
        <a:bodyPr/>
        <a:lstStyle/>
        <a:p>
          <a:endParaRPr lang="en-US"/>
        </a:p>
      </dgm:t>
    </dgm:pt>
    <dgm:pt modelId="{D989E19F-075E-4ABD-A5FF-D4CE5485E770}" type="pres">
      <dgm:prSet presAssocID="{2E0D915B-B142-42FB-99F3-EE85EBE4CBF8}" presName="sibTrans" presStyleLbl="sibTrans2D1" presStyleIdx="0" presStyleCnt="0"/>
      <dgm:spPr/>
      <dgm:t>
        <a:bodyPr/>
        <a:lstStyle/>
        <a:p>
          <a:endParaRPr lang="en-US"/>
        </a:p>
      </dgm:t>
    </dgm:pt>
    <dgm:pt modelId="{75AF0DB8-AFF0-46CF-8FCF-FA5201A256AD}" type="pres">
      <dgm:prSet presAssocID="{1B340687-F88E-44F1-AB6C-360257E59C45}" presName="compNode" presStyleCnt="0"/>
      <dgm:spPr/>
    </dgm:pt>
    <dgm:pt modelId="{89F7F7B5-5E79-4AA5-B721-3C187FDBD862}" type="pres">
      <dgm:prSet presAssocID="{1B340687-F88E-44F1-AB6C-360257E59C45}" presName="iconBgRect" presStyleLbl="bgShp" presStyleIdx="2" presStyleCnt="5"/>
      <dgm:spPr/>
    </dgm:pt>
    <dgm:pt modelId="{39F9A836-6BB0-4D36-B74C-DC6C6138DDA4}" type="pres">
      <dgm:prSet presAssocID="{1B340687-F88E-44F1-AB6C-360257E59C45}"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a:blipFill>
        <a:ln>
          <a:noFill/>
        </a:ln>
      </dgm:spPr>
      <dgm:extLst>
        <a:ext uri="{E40237B7-FDA0-4F09-8148-C483321AD2D9}">
          <dgm14:cNvPr xmlns:dgm14="http://schemas.microsoft.com/office/drawing/2010/diagram" id="0" name="" descr="Meeting"/>
        </a:ext>
      </dgm:extLst>
    </dgm:pt>
    <dgm:pt modelId="{8DB57A39-EDA3-4898-8E75-051EAA76DEED}" type="pres">
      <dgm:prSet presAssocID="{1B340687-F88E-44F1-AB6C-360257E59C45}" presName="spaceRect" presStyleCnt="0"/>
      <dgm:spPr/>
    </dgm:pt>
    <dgm:pt modelId="{5104D4E4-979F-4D97-83DA-4B5EC31C04F8}" type="pres">
      <dgm:prSet presAssocID="{1B340687-F88E-44F1-AB6C-360257E59C45}" presName="textRect" presStyleLbl="revTx" presStyleIdx="2" presStyleCnt="5">
        <dgm:presLayoutVars>
          <dgm:chMax val="1"/>
          <dgm:chPref val="1"/>
        </dgm:presLayoutVars>
      </dgm:prSet>
      <dgm:spPr/>
      <dgm:t>
        <a:bodyPr/>
        <a:lstStyle/>
        <a:p>
          <a:endParaRPr lang="en-US"/>
        </a:p>
      </dgm:t>
    </dgm:pt>
    <dgm:pt modelId="{E1A6C12C-3D65-497B-B348-A9E8DD499D0B}" type="pres">
      <dgm:prSet presAssocID="{18F6425D-F44F-4D59-BA14-A0E10C7DDA6E}" presName="sibTrans" presStyleLbl="sibTrans2D1" presStyleIdx="0" presStyleCnt="0"/>
      <dgm:spPr/>
      <dgm:t>
        <a:bodyPr/>
        <a:lstStyle/>
        <a:p>
          <a:endParaRPr lang="en-US"/>
        </a:p>
      </dgm:t>
    </dgm:pt>
    <dgm:pt modelId="{1904DEBD-437C-4AEB-8429-D244DF21ED73}" type="pres">
      <dgm:prSet presAssocID="{34CA229C-AA82-468E-BB22-B14D9200138C}" presName="compNode" presStyleCnt="0"/>
      <dgm:spPr/>
    </dgm:pt>
    <dgm:pt modelId="{137F69B4-DF0B-4298-9EA9-F425CB7CE7F1}" type="pres">
      <dgm:prSet presAssocID="{34CA229C-AA82-468E-BB22-B14D9200138C}" presName="iconBgRect" presStyleLbl="bgShp" presStyleIdx="3" presStyleCnt="5"/>
      <dgm:spPr/>
    </dgm:pt>
    <dgm:pt modelId="{4AE3A62B-6B60-4927-BF34-5CC9995E59C3}" type="pres">
      <dgm:prSet presAssocID="{34CA229C-AA82-468E-BB22-B14D9200138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Gears"/>
        </a:ext>
      </dgm:extLst>
    </dgm:pt>
    <dgm:pt modelId="{EAC8AA2D-96A0-452F-848C-64F14DB52958}" type="pres">
      <dgm:prSet presAssocID="{34CA229C-AA82-468E-BB22-B14D9200138C}" presName="spaceRect" presStyleCnt="0"/>
      <dgm:spPr/>
    </dgm:pt>
    <dgm:pt modelId="{C4F82DCD-E8D9-45F7-8635-3BC3192730B0}" type="pres">
      <dgm:prSet presAssocID="{34CA229C-AA82-468E-BB22-B14D9200138C}" presName="textRect" presStyleLbl="revTx" presStyleIdx="3" presStyleCnt="5">
        <dgm:presLayoutVars>
          <dgm:chMax val="1"/>
          <dgm:chPref val="1"/>
        </dgm:presLayoutVars>
      </dgm:prSet>
      <dgm:spPr/>
      <dgm:t>
        <a:bodyPr/>
        <a:lstStyle/>
        <a:p>
          <a:endParaRPr lang="en-US"/>
        </a:p>
      </dgm:t>
    </dgm:pt>
    <dgm:pt modelId="{E6F0AACF-2D6A-4B7A-B014-B8809E3A6C79}" type="pres">
      <dgm:prSet presAssocID="{582B4288-C8E1-4DEA-89F9-775EB8C09B2C}" presName="sibTrans" presStyleLbl="sibTrans2D1" presStyleIdx="0" presStyleCnt="0"/>
      <dgm:spPr/>
      <dgm:t>
        <a:bodyPr/>
        <a:lstStyle/>
        <a:p>
          <a:endParaRPr lang="en-US"/>
        </a:p>
      </dgm:t>
    </dgm:pt>
    <dgm:pt modelId="{7BCA9360-5C7F-43A8-AB55-54EE7C1EF555}" type="pres">
      <dgm:prSet presAssocID="{842383E3-A8E1-4BC2-98EF-D2345FBF3134}" presName="compNode" presStyleCnt="0"/>
      <dgm:spPr/>
    </dgm:pt>
    <dgm:pt modelId="{A30F65D3-AD95-4027-BFB2-929901D74664}" type="pres">
      <dgm:prSet presAssocID="{842383E3-A8E1-4BC2-98EF-D2345FBF3134}" presName="iconBgRect" presStyleLbl="bgShp" presStyleIdx="4" presStyleCnt="5"/>
      <dgm:spPr/>
    </dgm:pt>
    <dgm:pt modelId="{065BE469-5D45-4303-AC0D-15DA9D8FCAA6}" type="pres">
      <dgm:prSet presAssocID="{842383E3-A8E1-4BC2-98EF-D2345FBF3134}"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xmlns="" r:embed="rId5"/>
              </a:ext>
            </a:extLst>
          </a:blip>
          <a:stretch>
            <a:fillRect/>
          </a:stretch>
        </a:blipFill>
        <a:ln>
          <a:noFill/>
        </a:ln>
      </dgm:spPr>
      <dgm:extLst>
        <a:ext uri="{E40237B7-FDA0-4F09-8148-C483321AD2D9}">
          <dgm14:cNvPr xmlns:dgm14="http://schemas.microsoft.com/office/drawing/2010/diagram" id="0" name="" descr="Gavel"/>
        </a:ext>
      </dgm:extLst>
    </dgm:pt>
    <dgm:pt modelId="{2D4F84A9-9BE1-4C1D-ABD9-7EBE13A8ABE3}" type="pres">
      <dgm:prSet presAssocID="{842383E3-A8E1-4BC2-98EF-D2345FBF3134}" presName="spaceRect" presStyleCnt="0"/>
      <dgm:spPr/>
    </dgm:pt>
    <dgm:pt modelId="{B71353AA-3563-4863-A5BE-FEE032A83C5D}" type="pres">
      <dgm:prSet presAssocID="{842383E3-A8E1-4BC2-98EF-D2345FBF3134}" presName="textRect" presStyleLbl="revTx" presStyleIdx="4" presStyleCnt="5">
        <dgm:presLayoutVars>
          <dgm:chMax val="1"/>
          <dgm:chPref val="1"/>
        </dgm:presLayoutVars>
      </dgm:prSet>
      <dgm:spPr/>
      <dgm:t>
        <a:bodyPr/>
        <a:lstStyle/>
        <a:p>
          <a:endParaRPr lang="en-US"/>
        </a:p>
      </dgm:t>
    </dgm:pt>
  </dgm:ptLst>
  <dgm:cxnLst>
    <dgm:cxn modelId="{17209E1E-63E9-40E6-AD7B-A8C7AB7CB7F7}" srcId="{CDD6E820-6C44-4480-A363-442C1DFB0A4D}" destId="{842383E3-A8E1-4BC2-98EF-D2345FBF3134}" srcOrd="4" destOrd="0" parTransId="{9F82A985-912C-494F-A659-1962F3A07884}" sibTransId="{69CC5F57-53FB-4FF5-A643-9A3067744771}"/>
    <dgm:cxn modelId="{E168099D-0A49-4E87-91C4-50670D01D2B7}" type="presOf" srcId="{34CA229C-AA82-468E-BB22-B14D9200138C}" destId="{C4F82DCD-E8D9-45F7-8635-3BC3192730B0}" srcOrd="0" destOrd="0" presId="urn:microsoft.com/office/officeart/2018/2/layout/IconCircleList"/>
    <dgm:cxn modelId="{834DF3C4-EC3D-4065-B834-2755429C901D}" type="presOf" srcId="{1B340687-F88E-44F1-AB6C-360257E59C45}" destId="{5104D4E4-979F-4D97-83DA-4B5EC31C04F8}" srcOrd="0" destOrd="0" presId="urn:microsoft.com/office/officeart/2018/2/layout/IconCircleList"/>
    <dgm:cxn modelId="{DDAA3D0B-225B-4977-922C-BB928819D39A}" srcId="{CDD6E820-6C44-4480-A363-442C1DFB0A4D}" destId="{5ECB9EBF-5EB5-40BD-8214-FE30F5367E85}" srcOrd="0" destOrd="0" parTransId="{65B7F160-0E75-49E2-94DA-9DDF0CF9B9C0}" sibTransId="{07BAF677-254E-45AC-BEAD-46BF73CFC622}"/>
    <dgm:cxn modelId="{04A85A19-1374-4515-A27B-45FCA3664B3E}" type="presOf" srcId="{18F6425D-F44F-4D59-BA14-A0E10C7DDA6E}" destId="{E1A6C12C-3D65-497B-B348-A9E8DD499D0B}" srcOrd="0" destOrd="0" presId="urn:microsoft.com/office/officeart/2018/2/layout/IconCircleList"/>
    <dgm:cxn modelId="{E13F469A-413D-47FC-B4FD-B9E10F59A63D}" type="presOf" srcId="{07BAF677-254E-45AC-BEAD-46BF73CFC622}" destId="{3C18C606-376C-4047-BBB7-D171F2CFD7B6}" srcOrd="0" destOrd="0" presId="urn:microsoft.com/office/officeart/2018/2/layout/IconCircleList"/>
    <dgm:cxn modelId="{673D6F2E-E183-49F2-8BD3-2E95073A0A5F}" srcId="{CDD6E820-6C44-4480-A363-442C1DFB0A4D}" destId="{39FE6678-FA3B-4A1D-92C4-09B82100A2B0}" srcOrd="1" destOrd="0" parTransId="{A65C9395-CE5F-4F39-86A2-0AC0976F2B66}" sibTransId="{2E0D915B-B142-42FB-99F3-EE85EBE4CBF8}"/>
    <dgm:cxn modelId="{3F2DD6AA-B3FC-4D03-B038-412F24A5DC60}" type="presOf" srcId="{582B4288-C8E1-4DEA-89F9-775EB8C09B2C}" destId="{E6F0AACF-2D6A-4B7A-B014-B8809E3A6C79}" srcOrd="0" destOrd="0" presId="urn:microsoft.com/office/officeart/2018/2/layout/IconCircleList"/>
    <dgm:cxn modelId="{DD035941-3BCF-4ABE-B09A-869C4EDCC686}" srcId="{CDD6E820-6C44-4480-A363-442C1DFB0A4D}" destId="{1B340687-F88E-44F1-AB6C-360257E59C45}" srcOrd="2" destOrd="0" parTransId="{F929CAF9-A289-4FED-8563-391F3BDA3586}" sibTransId="{18F6425D-F44F-4D59-BA14-A0E10C7DDA6E}"/>
    <dgm:cxn modelId="{74DA636A-4CCF-485B-948A-9DDA284207CC}" type="presOf" srcId="{5ECB9EBF-5EB5-40BD-8214-FE30F5367E85}" destId="{C5FD8A30-9070-41B0-A317-3942B6845035}" srcOrd="0" destOrd="0" presId="urn:microsoft.com/office/officeart/2018/2/layout/IconCircleList"/>
    <dgm:cxn modelId="{91655405-EA62-4DCC-B918-EDA1E413C4FE}" type="presOf" srcId="{842383E3-A8E1-4BC2-98EF-D2345FBF3134}" destId="{B71353AA-3563-4863-A5BE-FEE032A83C5D}" srcOrd="0" destOrd="0" presId="urn:microsoft.com/office/officeart/2018/2/layout/IconCircleList"/>
    <dgm:cxn modelId="{6713A4F8-AF63-4BE2-8F86-858285744C37}" type="presOf" srcId="{CDD6E820-6C44-4480-A363-442C1DFB0A4D}" destId="{267EFC8E-86C3-4D23-897B-10DD5734E631}" srcOrd="0" destOrd="0" presId="urn:microsoft.com/office/officeart/2018/2/layout/IconCircleList"/>
    <dgm:cxn modelId="{3FD95D1C-9F75-4581-8511-1E6141B42182}" type="presOf" srcId="{2E0D915B-B142-42FB-99F3-EE85EBE4CBF8}" destId="{D989E19F-075E-4ABD-A5FF-D4CE5485E770}" srcOrd="0" destOrd="0" presId="urn:microsoft.com/office/officeart/2018/2/layout/IconCircleList"/>
    <dgm:cxn modelId="{FCF0367B-7AF9-43E3-9860-92FC414A736C}" srcId="{CDD6E820-6C44-4480-A363-442C1DFB0A4D}" destId="{34CA229C-AA82-468E-BB22-B14D9200138C}" srcOrd="3" destOrd="0" parTransId="{0882B644-13DE-4519-AAD9-D6D2606C026B}" sibTransId="{582B4288-C8E1-4DEA-89F9-775EB8C09B2C}"/>
    <dgm:cxn modelId="{BCFD9F9F-17E0-4A8D-98A2-83084B38ED7B}" type="presOf" srcId="{39FE6678-FA3B-4A1D-92C4-09B82100A2B0}" destId="{01084A98-1AFC-4FDF-BB7A-57D0CEA8358D}" srcOrd="0" destOrd="0" presId="urn:microsoft.com/office/officeart/2018/2/layout/IconCircleList"/>
    <dgm:cxn modelId="{5EC49052-AFF3-4B9C-8934-7A492698BD6C}" type="presParOf" srcId="{267EFC8E-86C3-4D23-897B-10DD5734E631}" destId="{A2BB72E2-F6AE-4784-AF03-3EBB554CEA67}" srcOrd="0" destOrd="0" presId="urn:microsoft.com/office/officeart/2018/2/layout/IconCircleList"/>
    <dgm:cxn modelId="{447CAB2F-DF7F-41C8-8F6D-DB890C7F63A4}" type="presParOf" srcId="{A2BB72E2-F6AE-4784-AF03-3EBB554CEA67}" destId="{A2B8E479-76AA-4896-9099-5133FB267BC2}" srcOrd="0" destOrd="0" presId="urn:microsoft.com/office/officeart/2018/2/layout/IconCircleList"/>
    <dgm:cxn modelId="{6541BCF9-ACD9-43A5-8DD2-1E4135043844}" type="presParOf" srcId="{A2B8E479-76AA-4896-9099-5133FB267BC2}" destId="{65D29C56-64D6-4C05-AF8E-28895F5A1F40}" srcOrd="0" destOrd="0" presId="urn:microsoft.com/office/officeart/2018/2/layout/IconCircleList"/>
    <dgm:cxn modelId="{CA69D809-0A17-459A-8A39-963C70C72B9A}" type="presParOf" srcId="{A2B8E479-76AA-4896-9099-5133FB267BC2}" destId="{9B70C474-46A8-46E7-A49C-6A3A06DBAC28}" srcOrd="1" destOrd="0" presId="urn:microsoft.com/office/officeart/2018/2/layout/IconCircleList"/>
    <dgm:cxn modelId="{533FDC9C-BEAF-4103-8B57-30F2DDF07246}" type="presParOf" srcId="{A2B8E479-76AA-4896-9099-5133FB267BC2}" destId="{BA0326C5-697B-4380-ABD6-8DF9B10336FA}" srcOrd="2" destOrd="0" presId="urn:microsoft.com/office/officeart/2018/2/layout/IconCircleList"/>
    <dgm:cxn modelId="{7826B65D-4BA7-41A5-AC03-B646D8E0262D}" type="presParOf" srcId="{A2B8E479-76AA-4896-9099-5133FB267BC2}" destId="{C5FD8A30-9070-41B0-A317-3942B6845035}" srcOrd="3" destOrd="0" presId="urn:microsoft.com/office/officeart/2018/2/layout/IconCircleList"/>
    <dgm:cxn modelId="{C6CD6116-07F4-4BAF-9526-44999FE2A49D}" type="presParOf" srcId="{A2BB72E2-F6AE-4784-AF03-3EBB554CEA67}" destId="{3C18C606-376C-4047-BBB7-D171F2CFD7B6}" srcOrd="1" destOrd="0" presId="urn:microsoft.com/office/officeart/2018/2/layout/IconCircleList"/>
    <dgm:cxn modelId="{1E328D44-8578-4CD6-BF88-8DD3402E46BD}" type="presParOf" srcId="{A2BB72E2-F6AE-4784-AF03-3EBB554CEA67}" destId="{BA253808-7C39-47B9-9F44-603706C94140}" srcOrd="2" destOrd="0" presId="urn:microsoft.com/office/officeart/2018/2/layout/IconCircleList"/>
    <dgm:cxn modelId="{7120D4D0-4C22-4A08-835C-8C3AE4E39A72}" type="presParOf" srcId="{BA253808-7C39-47B9-9F44-603706C94140}" destId="{5AF756B4-3D6B-4A16-BD0B-E6D8D57D300C}" srcOrd="0" destOrd="0" presId="urn:microsoft.com/office/officeart/2018/2/layout/IconCircleList"/>
    <dgm:cxn modelId="{0087490F-4C9A-40D9-9664-7289197B9140}" type="presParOf" srcId="{BA253808-7C39-47B9-9F44-603706C94140}" destId="{C2ECC081-C8F3-4494-8A1E-C207BAD31DD5}" srcOrd="1" destOrd="0" presId="urn:microsoft.com/office/officeart/2018/2/layout/IconCircleList"/>
    <dgm:cxn modelId="{EDBA9B7E-1168-4628-91B9-93E305A514DC}" type="presParOf" srcId="{BA253808-7C39-47B9-9F44-603706C94140}" destId="{32EA2CC4-3748-422E-8D35-7E0566E1EFF8}" srcOrd="2" destOrd="0" presId="urn:microsoft.com/office/officeart/2018/2/layout/IconCircleList"/>
    <dgm:cxn modelId="{60948BF8-73E9-4542-BCB5-79A2469796A1}" type="presParOf" srcId="{BA253808-7C39-47B9-9F44-603706C94140}" destId="{01084A98-1AFC-4FDF-BB7A-57D0CEA8358D}" srcOrd="3" destOrd="0" presId="urn:microsoft.com/office/officeart/2018/2/layout/IconCircleList"/>
    <dgm:cxn modelId="{FD4AF7CC-BF10-452E-B21F-406A5B667963}" type="presParOf" srcId="{A2BB72E2-F6AE-4784-AF03-3EBB554CEA67}" destId="{D989E19F-075E-4ABD-A5FF-D4CE5485E770}" srcOrd="3" destOrd="0" presId="urn:microsoft.com/office/officeart/2018/2/layout/IconCircleList"/>
    <dgm:cxn modelId="{E7A21910-3B8D-450E-9D00-DE6A873A7BE7}" type="presParOf" srcId="{A2BB72E2-F6AE-4784-AF03-3EBB554CEA67}" destId="{75AF0DB8-AFF0-46CF-8FCF-FA5201A256AD}" srcOrd="4" destOrd="0" presId="urn:microsoft.com/office/officeart/2018/2/layout/IconCircleList"/>
    <dgm:cxn modelId="{B726A8AB-FC82-4F8C-8EE0-FDBF33D812A0}" type="presParOf" srcId="{75AF0DB8-AFF0-46CF-8FCF-FA5201A256AD}" destId="{89F7F7B5-5E79-4AA5-B721-3C187FDBD862}" srcOrd="0" destOrd="0" presId="urn:microsoft.com/office/officeart/2018/2/layout/IconCircleList"/>
    <dgm:cxn modelId="{556EDB4E-21F9-4271-9649-82888DB8ACC8}" type="presParOf" srcId="{75AF0DB8-AFF0-46CF-8FCF-FA5201A256AD}" destId="{39F9A836-6BB0-4D36-B74C-DC6C6138DDA4}" srcOrd="1" destOrd="0" presId="urn:microsoft.com/office/officeart/2018/2/layout/IconCircleList"/>
    <dgm:cxn modelId="{609EF178-76B6-48F9-A149-614C2F7117F5}" type="presParOf" srcId="{75AF0DB8-AFF0-46CF-8FCF-FA5201A256AD}" destId="{8DB57A39-EDA3-4898-8E75-051EAA76DEED}" srcOrd="2" destOrd="0" presId="urn:microsoft.com/office/officeart/2018/2/layout/IconCircleList"/>
    <dgm:cxn modelId="{DCF440BC-CB97-4AC9-AEC8-E35386C918C2}" type="presParOf" srcId="{75AF0DB8-AFF0-46CF-8FCF-FA5201A256AD}" destId="{5104D4E4-979F-4D97-83DA-4B5EC31C04F8}" srcOrd="3" destOrd="0" presId="urn:microsoft.com/office/officeart/2018/2/layout/IconCircleList"/>
    <dgm:cxn modelId="{BEC3D887-5F07-42A5-B821-4A420E45CC1B}" type="presParOf" srcId="{A2BB72E2-F6AE-4784-AF03-3EBB554CEA67}" destId="{E1A6C12C-3D65-497B-B348-A9E8DD499D0B}" srcOrd="5" destOrd="0" presId="urn:microsoft.com/office/officeart/2018/2/layout/IconCircleList"/>
    <dgm:cxn modelId="{AF490D8A-5DD4-44D7-9BA5-4A5F7721526B}" type="presParOf" srcId="{A2BB72E2-F6AE-4784-AF03-3EBB554CEA67}" destId="{1904DEBD-437C-4AEB-8429-D244DF21ED73}" srcOrd="6" destOrd="0" presId="urn:microsoft.com/office/officeart/2018/2/layout/IconCircleList"/>
    <dgm:cxn modelId="{3AE123DA-6327-4BFF-98C7-0D275415C543}" type="presParOf" srcId="{1904DEBD-437C-4AEB-8429-D244DF21ED73}" destId="{137F69B4-DF0B-4298-9EA9-F425CB7CE7F1}" srcOrd="0" destOrd="0" presId="urn:microsoft.com/office/officeart/2018/2/layout/IconCircleList"/>
    <dgm:cxn modelId="{6B698027-E038-426C-BE4A-1D75693741E2}" type="presParOf" srcId="{1904DEBD-437C-4AEB-8429-D244DF21ED73}" destId="{4AE3A62B-6B60-4927-BF34-5CC9995E59C3}" srcOrd="1" destOrd="0" presId="urn:microsoft.com/office/officeart/2018/2/layout/IconCircleList"/>
    <dgm:cxn modelId="{F2E32315-D843-4BB5-9EFE-D9B5BF811177}" type="presParOf" srcId="{1904DEBD-437C-4AEB-8429-D244DF21ED73}" destId="{EAC8AA2D-96A0-452F-848C-64F14DB52958}" srcOrd="2" destOrd="0" presId="urn:microsoft.com/office/officeart/2018/2/layout/IconCircleList"/>
    <dgm:cxn modelId="{471D3F15-BE86-4AAA-A02F-36ACC8A695D8}" type="presParOf" srcId="{1904DEBD-437C-4AEB-8429-D244DF21ED73}" destId="{C4F82DCD-E8D9-45F7-8635-3BC3192730B0}" srcOrd="3" destOrd="0" presId="urn:microsoft.com/office/officeart/2018/2/layout/IconCircleList"/>
    <dgm:cxn modelId="{A475C375-ECA1-4293-A941-C0E6D7DDB794}" type="presParOf" srcId="{A2BB72E2-F6AE-4784-AF03-3EBB554CEA67}" destId="{E6F0AACF-2D6A-4B7A-B014-B8809E3A6C79}" srcOrd="7" destOrd="0" presId="urn:microsoft.com/office/officeart/2018/2/layout/IconCircleList"/>
    <dgm:cxn modelId="{0EA8928C-8773-455B-B851-9F04D4D67926}" type="presParOf" srcId="{A2BB72E2-F6AE-4784-AF03-3EBB554CEA67}" destId="{7BCA9360-5C7F-43A8-AB55-54EE7C1EF555}" srcOrd="8" destOrd="0" presId="urn:microsoft.com/office/officeart/2018/2/layout/IconCircleList"/>
    <dgm:cxn modelId="{8DBC2AD0-9A56-4879-9B4B-0DF6C4BFCF57}" type="presParOf" srcId="{7BCA9360-5C7F-43A8-AB55-54EE7C1EF555}" destId="{A30F65D3-AD95-4027-BFB2-929901D74664}" srcOrd="0" destOrd="0" presId="urn:microsoft.com/office/officeart/2018/2/layout/IconCircleList"/>
    <dgm:cxn modelId="{5FED9AE3-D071-42B4-9DFD-A1C62B5561BE}" type="presParOf" srcId="{7BCA9360-5C7F-43A8-AB55-54EE7C1EF555}" destId="{065BE469-5D45-4303-AC0D-15DA9D8FCAA6}" srcOrd="1" destOrd="0" presId="urn:microsoft.com/office/officeart/2018/2/layout/IconCircleList"/>
    <dgm:cxn modelId="{CF84DE68-18B0-4B94-819B-7901880C8940}" type="presParOf" srcId="{7BCA9360-5C7F-43A8-AB55-54EE7C1EF555}" destId="{2D4F84A9-9BE1-4C1D-ABD9-7EBE13A8ABE3}" srcOrd="2" destOrd="0" presId="urn:microsoft.com/office/officeart/2018/2/layout/IconCircleList"/>
    <dgm:cxn modelId="{C4F58775-342A-4030-9167-D04DC868F665}" type="presParOf" srcId="{7BCA9360-5C7F-43A8-AB55-54EE7C1EF555}" destId="{B71353AA-3563-4863-A5BE-FEE032A83C5D}"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F9D2AE-A8E0-4D89-8FF4-D2D8395F6A2E}">
      <dsp:nvSpPr>
        <dsp:cNvPr id="0" name=""/>
        <dsp:cNvSpPr/>
      </dsp:nvSpPr>
      <dsp:spPr>
        <a:xfrm>
          <a:off x="3927342" y="36354"/>
          <a:ext cx="1239053" cy="1239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b="1" kern="1200" dirty="0">
              <a:latin typeface="Arial" panose="020B0604020202020204" pitchFamily="34" charset="0"/>
              <a:cs typeface="Arial" panose="020B0604020202020204" pitchFamily="34" charset="0"/>
            </a:rPr>
            <a:t>The review was undertaken with the involvement of about 1,486 families (</a:t>
          </a:r>
          <a:r>
            <a:rPr lang="en-US" sz="1400" b="1" kern="1200" dirty="0" err="1">
              <a:latin typeface="Arial" panose="020B0604020202020204" pitchFamily="34" charset="0"/>
              <a:cs typeface="Arial" panose="020B0604020202020204" pitchFamily="34" charset="0"/>
            </a:rPr>
            <a:t>Ockenden</a:t>
          </a:r>
          <a:r>
            <a:rPr lang="en-US" sz="1400" b="1" kern="1200" dirty="0">
              <a:latin typeface="Arial" panose="020B0604020202020204" pitchFamily="34" charset="0"/>
              <a:cs typeface="Arial" panose="020B0604020202020204" pitchFamily="34" charset="0"/>
            </a:rPr>
            <a:t>, 2022).</a:t>
          </a:r>
        </a:p>
      </dsp:txBody>
      <dsp:txXfrm>
        <a:off x="3927342" y="36354"/>
        <a:ext cx="1239053" cy="1239053"/>
      </dsp:txXfrm>
    </dsp:sp>
    <dsp:sp modelId="{CF04441D-AF41-48D2-A8C6-C7BFCC190CD1}">
      <dsp:nvSpPr>
        <dsp:cNvPr id="0" name=""/>
        <dsp:cNvSpPr/>
      </dsp:nvSpPr>
      <dsp:spPr>
        <a:xfrm>
          <a:off x="1010239" y="220"/>
          <a:ext cx="4648591" cy="4648591"/>
        </a:xfrm>
        <a:prstGeom prst="circularArrow">
          <a:avLst>
            <a:gd name="adj1" fmla="val 5198"/>
            <a:gd name="adj2" fmla="val 335727"/>
            <a:gd name="adj3" fmla="val 21294000"/>
            <a:gd name="adj4" fmla="val 19765575"/>
            <a:gd name="adj5" fmla="val 6064"/>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0409D1-4770-421E-B216-17928B30695F}">
      <dsp:nvSpPr>
        <dsp:cNvPr id="0" name=""/>
        <dsp:cNvSpPr/>
      </dsp:nvSpPr>
      <dsp:spPr>
        <a:xfrm>
          <a:off x="4676606" y="2342350"/>
          <a:ext cx="1239053" cy="1239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b="1" kern="1200" dirty="0">
              <a:latin typeface="Arial" panose="020B0604020202020204" pitchFamily="34" charset="0"/>
              <a:cs typeface="Arial" panose="020B0604020202020204" pitchFamily="34" charset="0"/>
            </a:rPr>
            <a:t>Many preventable fatalities and injuries found (NHS England, 2023).</a:t>
          </a:r>
        </a:p>
      </dsp:txBody>
      <dsp:txXfrm>
        <a:off x="4676606" y="2342350"/>
        <a:ext cx="1239053" cy="1239053"/>
      </dsp:txXfrm>
    </dsp:sp>
    <dsp:sp modelId="{0D43B540-AF34-4902-B7AE-D63777B7A96F}">
      <dsp:nvSpPr>
        <dsp:cNvPr id="0" name=""/>
        <dsp:cNvSpPr/>
      </dsp:nvSpPr>
      <dsp:spPr>
        <a:xfrm>
          <a:off x="1010239" y="220"/>
          <a:ext cx="4648591" cy="4648591"/>
        </a:xfrm>
        <a:prstGeom prst="circularArrow">
          <a:avLst>
            <a:gd name="adj1" fmla="val 5198"/>
            <a:gd name="adj2" fmla="val 335727"/>
            <a:gd name="adj3" fmla="val 4015483"/>
            <a:gd name="adj4" fmla="val 2252711"/>
            <a:gd name="adj5" fmla="val 6064"/>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8F8ADE-1F56-4E9E-B92F-33887F0A55C2}">
      <dsp:nvSpPr>
        <dsp:cNvPr id="0" name=""/>
        <dsp:cNvSpPr/>
      </dsp:nvSpPr>
      <dsp:spPr>
        <a:xfrm>
          <a:off x="2715008" y="3767534"/>
          <a:ext cx="1239053" cy="1239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b="1" kern="1200" dirty="0">
              <a:latin typeface="Arial" panose="020B0604020202020204" pitchFamily="34" charset="0"/>
              <a:cs typeface="Arial" panose="020B0604020202020204" pitchFamily="34" charset="0"/>
            </a:rPr>
            <a:t>Lack of effective investigations of incidents (</a:t>
          </a:r>
          <a:r>
            <a:rPr lang="en-US" sz="1400" b="1" kern="1200" dirty="0" err="1">
              <a:latin typeface="Arial" panose="020B0604020202020204" pitchFamily="34" charset="0"/>
              <a:cs typeface="Arial" panose="020B0604020202020204" pitchFamily="34" charset="0"/>
            </a:rPr>
            <a:t>Ockenden</a:t>
          </a:r>
          <a:r>
            <a:rPr lang="en-US" sz="1400" b="1" kern="1200" dirty="0">
              <a:latin typeface="Arial" panose="020B0604020202020204" pitchFamily="34" charset="0"/>
              <a:cs typeface="Arial" panose="020B0604020202020204" pitchFamily="34" charset="0"/>
            </a:rPr>
            <a:t>, 2022)</a:t>
          </a:r>
        </a:p>
      </dsp:txBody>
      <dsp:txXfrm>
        <a:off x="2715008" y="3767534"/>
        <a:ext cx="1239053" cy="1239053"/>
      </dsp:txXfrm>
    </dsp:sp>
    <dsp:sp modelId="{753177A5-A6C4-492B-B824-0AA2B08A4D84}">
      <dsp:nvSpPr>
        <dsp:cNvPr id="0" name=""/>
        <dsp:cNvSpPr/>
      </dsp:nvSpPr>
      <dsp:spPr>
        <a:xfrm>
          <a:off x="1010239" y="220"/>
          <a:ext cx="4648591" cy="4648591"/>
        </a:xfrm>
        <a:prstGeom prst="circularArrow">
          <a:avLst>
            <a:gd name="adj1" fmla="val 5198"/>
            <a:gd name="adj2" fmla="val 335727"/>
            <a:gd name="adj3" fmla="val 8211562"/>
            <a:gd name="adj4" fmla="val 6448790"/>
            <a:gd name="adj5" fmla="val 6064"/>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3AE840-A7D8-4844-ABFE-B5EFB5F8C871}">
      <dsp:nvSpPr>
        <dsp:cNvPr id="0" name=""/>
        <dsp:cNvSpPr/>
      </dsp:nvSpPr>
      <dsp:spPr>
        <a:xfrm>
          <a:off x="753411" y="2342350"/>
          <a:ext cx="1239053" cy="1239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b="1" kern="1200" dirty="0">
              <a:latin typeface="Arial" panose="020B0604020202020204" pitchFamily="34" charset="0"/>
              <a:cs typeface="Arial" panose="020B0604020202020204" pitchFamily="34" charset="0"/>
            </a:rPr>
            <a:t>A lack of communication with families (NHS England, 2023).</a:t>
          </a:r>
        </a:p>
      </dsp:txBody>
      <dsp:txXfrm>
        <a:off x="753411" y="2342350"/>
        <a:ext cx="1239053" cy="1239053"/>
      </dsp:txXfrm>
    </dsp:sp>
    <dsp:sp modelId="{B4B33B8F-A240-491D-90D5-15BAC1FDE353}">
      <dsp:nvSpPr>
        <dsp:cNvPr id="0" name=""/>
        <dsp:cNvSpPr/>
      </dsp:nvSpPr>
      <dsp:spPr>
        <a:xfrm>
          <a:off x="1010239" y="220"/>
          <a:ext cx="4648591" cy="4648591"/>
        </a:xfrm>
        <a:prstGeom prst="circularArrow">
          <a:avLst>
            <a:gd name="adj1" fmla="val 5198"/>
            <a:gd name="adj2" fmla="val 335727"/>
            <a:gd name="adj3" fmla="val 12298698"/>
            <a:gd name="adj4" fmla="val 10770273"/>
            <a:gd name="adj5" fmla="val 6064"/>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FF072B-A403-4DE6-9620-BA9AAAFA04D7}">
      <dsp:nvSpPr>
        <dsp:cNvPr id="0" name=""/>
        <dsp:cNvSpPr/>
      </dsp:nvSpPr>
      <dsp:spPr>
        <a:xfrm>
          <a:off x="1502674" y="36354"/>
          <a:ext cx="1239053" cy="1239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b="1" kern="1200" dirty="0">
              <a:latin typeface="Arial" panose="020B0604020202020204" pitchFamily="34" charset="0"/>
              <a:cs typeface="Arial" panose="020B0604020202020204" pitchFamily="34" charset="0"/>
            </a:rPr>
            <a:t>A lack of lessons learned due to missed opportunities in the </a:t>
          </a:r>
          <a:r>
            <a:rPr lang="en-US" sz="1400" b="1" kern="1200" dirty="0" err="1">
              <a:latin typeface="Arial" panose="020B0604020202020204" pitchFamily="34" charset="0"/>
              <a:cs typeface="Arial" panose="020B0604020202020204" pitchFamily="34" charset="0"/>
            </a:rPr>
            <a:t>organisation</a:t>
          </a:r>
          <a:r>
            <a:rPr lang="en-US" sz="1400" b="1" kern="1200" dirty="0">
              <a:latin typeface="Arial" panose="020B0604020202020204" pitchFamily="34" charset="0"/>
              <a:cs typeface="Arial" panose="020B0604020202020204" pitchFamily="34" charset="0"/>
            </a:rPr>
            <a:t> (</a:t>
          </a:r>
          <a:r>
            <a:rPr lang="en-US" sz="1400" b="1" kern="1200" dirty="0" err="1">
              <a:latin typeface="Arial" panose="020B0604020202020204" pitchFamily="34" charset="0"/>
              <a:cs typeface="Arial" panose="020B0604020202020204" pitchFamily="34" charset="0"/>
            </a:rPr>
            <a:t>Ockenden</a:t>
          </a:r>
          <a:r>
            <a:rPr lang="en-US" sz="1400" b="1" kern="1200" dirty="0">
              <a:latin typeface="Arial" panose="020B0604020202020204" pitchFamily="34" charset="0"/>
              <a:cs typeface="Arial" panose="020B0604020202020204" pitchFamily="34" charset="0"/>
            </a:rPr>
            <a:t>, 2022).</a:t>
          </a:r>
        </a:p>
      </dsp:txBody>
      <dsp:txXfrm>
        <a:off x="1502674" y="36354"/>
        <a:ext cx="1239053" cy="1239053"/>
      </dsp:txXfrm>
    </dsp:sp>
    <dsp:sp modelId="{3B6753F8-75E7-4A6C-9253-64C5F79DE5D0}">
      <dsp:nvSpPr>
        <dsp:cNvPr id="0" name=""/>
        <dsp:cNvSpPr/>
      </dsp:nvSpPr>
      <dsp:spPr>
        <a:xfrm>
          <a:off x="1010239" y="220"/>
          <a:ext cx="4648591" cy="4648591"/>
        </a:xfrm>
        <a:prstGeom prst="circularArrow">
          <a:avLst>
            <a:gd name="adj1" fmla="val 5198"/>
            <a:gd name="adj2" fmla="val 335727"/>
            <a:gd name="adj3" fmla="val 16866469"/>
            <a:gd name="adj4" fmla="val 15197803"/>
            <a:gd name="adj5" fmla="val 6064"/>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D29C56-64D6-4C05-AF8E-28895F5A1F40}">
      <dsp:nvSpPr>
        <dsp:cNvPr id="0" name=""/>
        <dsp:cNvSpPr/>
      </dsp:nvSpPr>
      <dsp:spPr>
        <a:xfrm>
          <a:off x="88750" y="318612"/>
          <a:ext cx="727833" cy="727833"/>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70C474-46A8-46E7-A49C-6A3A06DBAC28}">
      <dsp:nvSpPr>
        <dsp:cNvPr id="0" name=""/>
        <dsp:cNvSpPr/>
      </dsp:nvSpPr>
      <dsp:spPr>
        <a:xfrm>
          <a:off x="241595" y="471457"/>
          <a:ext cx="422143" cy="4221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xmlns=""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FD8A30-9070-41B0-A317-3942B6845035}">
      <dsp:nvSpPr>
        <dsp:cNvPr id="0" name=""/>
        <dsp:cNvSpPr/>
      </dsp:nvSpPr>
      <dsp:spPr>
        <a:xfrm>
          <a:off x="972548" y="318612"/>
          <a:ext cx="1715607" cy="727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533400">
            <a:lnSpc>
              <a:spcPct val="100000"/>
            </a:lnSpc>
            <a:spcBef>
              <a:spcPct val="0"/>
            </a:spcBef>
            <a:spcAft>
              <a:spcPct val="35000"/>
            </a:spcAft>
          </a:pPr>
          <a:r>
            <a:rPr lang="en-US" sz="1200" kern="1200" dirty="0"/>
            <a:t>Introduction and case study background</a:t>
          </a:r>
        </a:p>
      </dsp:txBody>
      <dsp:txXfrm>
        <a:off x="972548" y="318612"/>
        <a:ext cx="1715607" cy="727833"/>
      </dsp:txXfrm>
    </dsp:sp>
    <dsp:sp modelId="{5AF756B4-3D6B-4A16-BD0B-E6D8D57D300C}">
      <dsp:nvSpPr>
        <dsp:cNvPr id="0" name=""/>
        <dsp:cNvSpPr/>
      </dsp:nvSpPr>
      <dsp:spPr>
        <a:xfrm>
          <a:off x="2987087" y="318612"/>
          <a:ext cx="727833" cy="727833"/>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ECC081-C8F3-4494-8A1E-C207BAD31DD5}">
      <dsp:nvSpPr>
        <dsp:cNvPr id="0" name=""/>
        <dsp:cNvSpPr/>
      </dsp:nvSpPr>
      <dsp:spPr>
        <a:xfrm>
          <a:off x="3139932" y="471457"/>
          <a:ext cx="422143" cy="4221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084A98-1AFC-4FDF-BB7A-57D0CEA8358D}">
      <dsp:nvSpPr>
        <dsp:cNvPr id="0" name=""/>
        <dsp:cNvSpPr/>
      </dsp:nvSpPr>
      <dsp:spPr>
        <a:xfrm>
          <a:off x="3870885" y="318612"/>
          <a:ext cx="1715607" cy="727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533400">
            <a:lnSpc>
              <a:spcPct val="100000"/>
            </a:lnSpc>
            <a:spcBef>
              <a:spcPct val="0"/>
            </a:spcBef>
            <a:spcAft>
              <a:spcPct val="35000"/>
            </a:spcAft>
          </a:pPr>
          <a:r>
            <a:rPr lang="en-US" sz="1200" kern="1200"/>
            <a:t>Application of key concepts and selected frameworks on case study</a:t>
          </a:r>
        </a:p>
      </dsp:txBody>
      <dsp:txXfrm>
        <a:off x="3870885" y="318612"/>
        <a:ext cx="1715607" cy="727833"/>
      </dsp:txXfrm>
    </dsp:sp>
    <dsp:sp modelId="{89F7F7B5-5E79-4AA5-B721-3C187FDBD862}">
      <dsp:nvSpPr>
        <dsp:cNvPr id="0" name=""/>
        <dsp:cNvSpPr/>
      </dsp:nvSpPr>
      <dsp:spPr>
        <a:xfrm>
          <a:off x="88750" y="1772996"/>
          <a:ext cx="727833" cy="727833"/>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F9A836-6BB0-4D36-B74C-DC6C6138DDA4}">
      <dsp:nvSpPr>
        <dsp:cNvPr id="0" name=""/>
        <dsp:cNvSpPr/>
      </dsp:nvSpPr>
      <dsp:spPr>
        <a:xfrm>
          <a:off x="241595" y="1925841"/>
          <a:ext cx="422143" cy="4221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04D4E4-979F-4D97-83DA-4B5EC31C04F8}">
      <dsp:nvSpPr>
        <dsp:cNvPr id="0" name=""/>
        <dsp:cNvSpPr/>
      </dsp:nvSpPr>
      <dsp:spPr>
        <a:xfrm>
          <a:off x="972548" y="1772996"/>
          <a:ext cx="1715607" cy="727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533400">
            <a:lnSpc>
              <a:spcPct val="100000"/>
            </a:lnSpc>
            <a:spcBef>
              <a:spcPct val="0"/>
            </a:spcBef>
            <a:spcAft>
              <a:spcPct val="35000"/>
            </a:spcAft>
          </a:pPr>
          <a:r>
            <a:rPr lang="en-US" sz="1200" kern="1200" dirty="0"/>
            <a:t>Discussions of policy issues and impacts on services</a:t>
          </a:r>
        </a:p>
      </dsp:txBody>
      <dsp:txXfrm>
        <a:off x="972548" y="1772996"/>
        <a:ext cx="1715607" cy="727833"/>
      </dsp:txXfrm>
    </dsp:sp>
    <dsp:sp modelId="{137F69B4-DF0B-4298-9EA9-F425CB7CE7F1}">
      <dsp:nvSpPr>
        <dsp:cNvPr id="0" name=""/>
        <dsp:cNvSpPr/>
      </dsp:nvSpPr>
      <dsp:spPr>
        <a:xfrm>
          <a:off x="2987087" y="1772996"/>
          <a:ext cx="727833" cy="727833"/>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E3A62B-6B60-4927-BF34-5CC9995E59C3}">
      <dsp:nvSpPr>
        <dsp:cNvPr id="0" name=""/>
        <dsp:cNvSpPr/>
      </dsp:nvSpPr>
      <dsp:spPr>
        <a:xfrm>
          <a:off x="3139932" y="1925841"/>
          <a:ext cx="422143" cy="4221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F82DCD-E8D9-45F7-8635-3BC3192730B0}">
      <dsp:nvSpPr>
        <dsp:cNvPr id="0" name=""/>
        <dsp:cNvSpPr/>
      </dsp:nvSpPr>
      <dsp:spPr>
        <a:xfrm>
          <a:off x="3870885" y="1772996"/>
          <a:ext cx="1715607" cy="727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533400">
            <a:lnSpc>
              <a:spcPct val="100000"/>
            </a:lnSpc>
            <a:spcBef>
              <a:spcPct val="0"/>
            </a:spcBef>
            <a:spcAft>
              <a:spcPct val="35000"/>
            </a:spcAft>
          </a:pPr>
          <a:r>
            <a:rPr lang="en-US" sz="1200" kern="1200" dirty="0"/>
            <a:t>Recommendations based on tools like PDSA (Plan-Do-Study-Act), PDCA (Plan-Do-Check-Act), Lean, and Six Sigma</a:t>
          </a:r>
        </a:p>
      </dsp:txBody>
      <dsp:txXfrm>
        <a:off x="3870885" y="1772996"/>
        <a:ext cx="1715607" cy="727833"/>
      </dsp:txXfrm>
    </dsp:sp>
    <dsp:sp modelId="{A30F65D3-AD95-4027-BFB2-929901D74664}">
      <dsp:nvSpPr>
        <dsp:cNvPr id="0" name=""/>
        <dsp:cNvSpPr/>
      </dsp:nvSpPr>
      <dsp:spPr>
        <a:xfrm>
          <a:off x="88750" y="3227380"/>
          <a:ext cx="727833" cy="727833"/>
        </a:xfrm>
        <a:prstGeom prst="ellipse">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5BE469-5D45-4303-AC0D-15DA9D8FCAA6}">
      <dsp:nvSpPr>
        <dsp:cNvPr id="0" name=""/>
        <dsp:cNvSpPr/>
      </dsp:nvSpPr>
      <dsp:spPr>
        <a:xfrm>
          <a:off x="241595" y="3380225"/>
          <a:ext cx="422143" cy="4221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xmlns=""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1353AA-3563-4863-A5BE-FEE032A83C5D}">
      <dsp:nvSpPr>
        <dsp:cNvPr id="0" name=""/>
        <dsp:cNvSpPr/>
      </dsp:nvSpPr>
      <dsp:spPr>
        <a:xfrm>
          <a:off x="972548" y="3227380"/>
          <a:ext cx="1715607" cy="727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533400">
            <a:lnSpc>
              <a:spcPct val="100000"/>
            </a:lnSpc>
            <a:spcBef>
              <a:spcPct val="0"/>
            </a:spcBef>
            <a:spcAft>
              <a:spcPct val="35000"/>
            </a:spcAft>
          </a:pPr>
          <a:r>
            <a:rPr lang="en-US" sz="1200" kern="1200"/>
            <a:t>Conclusion</a:t>
          </a:r>
        </a:p>
      </dsp:txBody>
      <dsp:txXfrm>
        <a:off x="972548" y="3227380"/>
        <a:ext cx="1715607" cy="727833"/>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xmlns="">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56DDC2-C698-489C-BEDC-960C280818E9}" type="datetimeFigureOut">
              <a:rPr lang="en-US" smtClean="0"/>
              <a:t>6/21/2026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DE62B2-B51E-4D8E-B1C0-3CA28E1F96CA}" type="slidenum">
              <a:rPr lang="en-US" smtClean="0"/>
              <a:t>‹#›</a:t>
            </a:fld>
            <a:endParaRPr lang="en-US"/>
          </a:p>
        </p:txBody>
      </p:sp>
    </p:spTree>
    <p:extLst>
      <p:ext uri="{BB962C8B-B14F-4D97-AF65-F5344CB8AC3E}">
        <p14:creationId xmlns:p14="http://schemas.microsoft.com/office/powerpoint/2010/main" val="4454927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Shrewsbury and Telford Hospital NHS Trust were the subject of one of the biggest maternity investigations in the history of the NHS. The review uncovered evidence of avoidable deaths and injuries affecting mothers and babies. Although families and staff repeatedly highlighted concerns, there was a lack of effective intervention and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failures continued for many years.</a:t>
            </a:r>
          </a:p>
          <a:p>
            <a:endParaRPr lang="en-US" dirty="0"/>
          </a:p>
        </p:txBody>
      </p:sp>
      <p:sp>
        <p:nvSpPr>
          <p:cNvPr id="4" name="Slide Number Placeholder 3"/>
          <p:cNvSpPr>
            <a:spLocks noGrp="1"/>
          </p:cNvSpPr>
          <p:nvPr>
            <p:ph type="sldNum" sz="quarter" idx="5"/>
          </p:nvPr>
        </p:nvSpPr>
        <p:spPr/>
        <p:txBody>
          <a:bodyPr/>
          <a:lstStyle/>
          <a:p>
            <a:fld id="{33DE62B2-B51E-4D8E-B1C0-3CA28E1F96CA}" type="slidenum">
              <a:rPr lang="en-US" smtClean="0"/>
              <a:t>2</a:t>
            </a:fld>
            <a:endParaRPr lang="en-US"/>
          </a:p>
        </p:txBody>
      </p:sp>
    </p:spTree>
    <p:extLst>
      <p:ext uri="{BB962C8B-B14F-4D97-AF65-F5344CB8AC3E}">
        <p14:creationId xmlns:p14="http://schemas.microsoft.com/office/powerpoint/2010/main" val="1797505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review revealed a lot of patient harm due to systemic failures. There were many families that suffered catastrophic consequences and these could have been avoided with proper care. The Trust did not take enough action to learn from incidents, communicate truly with families, or take steps to improve, including significant gaps in systems of quality assurance in healthcare.</a:t>
            </a:r>
            <a:endParaRPr lang="en-US" dirty="0"/>
          </a:p>
        </p:txBody>
      </p:sp>
      <p:sp>
        <p:nvSpPr>
          <p:cNvPr id="4" name="Slide Number Placeholder 3"/>
          <p:cNvSpPr>
            <a:spLocks noGrp="1"/>
          </p:cNvSpPr>
          <p:nvPr>
            <p:ph type="sldNum" sz="quarter" idx="5"/>
          </p:nvPr>
        </p:nvSpPr>
        <p:spPr/>
        <p:txBody>
          <a:bodyPr/>
          <a:lstStyle/>
          <a:p>
            <a:fld id="{33DE62B2-B51E-4D8E-B1C0-3CA28E1F96CA}" type="slidenum">
              <a:rPr lang="en-US" smtClean="0"/>
              <a:t>3</a:t>
            </a:fld>
            <a:endParaRPr lang="en-US"/>
          </a:p>
        </p:txBody>
      </p:sp>
    </p:spTree>
    <p:extLst>
      <p:ext uri="{BB962C8B-B14F-4D97-AF65-F5344CB8AC3E}">
        <p14:creationId xmlns:p14="http://schemas.microsoft.com/office/powerpoint/2010/main" val="12984982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Root Cause Analysis is a systematic way of looking at the cause of undesirable incidents. RCA looks at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procedural and environmental issues, rather than individual errors. The Shrewsbury case is one in which applying RCA helps to uncover deeper underlying systemic issues that have led to repeated maternity care failures. The </a:t>
            </a:r>
            <a:r>
              <a:rPr lang="en-US" sz="1200" kern="1200" dirty="0" err="1">
                <a:solidFill>
                  <a:schemeClr val="tx1"/>
                </a:solidFill>
                <a:effectLst/>
                <a:latin typeface="+mn-lt"/>
                <a:ea typeface="+mn-ea"/>
                <a:cs typeface="+mn-cs"/>
              </a:rPr>
              <a:t>Ockenden</a:t>
            </a:r>
            <a:r>
              <a:rPr lang="en-US" sz="1200" kern="1200" dirty="0">
                <a:solidFill>
                  <a:schemeClr val="tx1"/>
                </a:solidFill>
                <a:effectLst/>
                <a:latin typeface="+mn-lt"/>
                <a:ea typeface="+mn-ea"/>
                <a:cs typeface="+mn-cs"/>
              </a:rPr>
              <a:t> Review </a:t>
            </a:r>
            <a:r>
              <a:rPr lang="en-US" sz="1200" kern="1200" dirty="0" err="1">
                <a:solidFill>
                  <a:schemeClr val="tx1"/>
                </a:solidFill>
                <a:effectLst/>
                <a:latin typeface="+mn-lt"/>
                <a:ea typeface="+mn-ea"/>
                <a:cs typeface="+mn-cs"/>
              </a:rPr>
              <a:t>recognised</a:t>
            </a:r>
            <a:r>
              <a:rPr lang="en-US" sz="1200" kern="1200" dirty="0">
                <a:solidFill>
                  <a:schemeClr val="tx1"/>
                </a:solidFill>
                <a:effectLst/>
                <a:latin typeface="+mn-lt"/>
                <a:ea typeface="+mn-ea"/>
                <a:cs typeface="+mn-cs"/>
              </a:rPr>
              <a:t> multiple root causes, which were interrelated. Poor leadership resulted in low accountability and poor communication limited effective decision making. There was much that family members and health professionals had to say that was not listened to. Staffing issues had a negative impact on service provision and past failures to learn from incidents continued to let negative practices run for many years.</a:t>
            </a:r>
            <a:endParaRPr lang="en-US" dirty="0"/>
          </a:p>
        </p:txBody>
      </p:sp>
      <p:sp>
        <p:nvSpPr>
          <p:cNvPr id="4" name="Slide Number Placeholder 3"/>
          <p:cNvSpPr>
            <a:spLocks noGrp="1"/>
          </p:cNvSpPr>
          <p:nvPr>
            <p:ph type="sldNum" sz="quarter" idx="5"/>
          </p:nvPr>
        </p:nvSpPr>
        <p:spPr/>
        <p:txBody>
          <a:bodyPr/>
          <a:lstStyle/>
          <a:p>
            <a:fld id="{33DE62B2-B51E-4D8E-B1C0-3CA28E1F96CA}" type="slidenum">
              <a:rPr lang="en-US" smtClean="0"/>
              <a:t>4</a:t>
            </a:fld>
            <a:endParaRPr lang="en-US"/>
          </a:p>
        </p:txBody>
      </p:sp>
    </p:spTree>
    <p:extLst>
      <p:ext uri="{BB962C8B-B14F-4D97-AF65-F5344CB8AC3E}">
        <p14:creationId xmlns:p14="http://schemas.microsoft.com/office/powerpoint/2010/main" val="780438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Swiss Cheese Model is a tool that helps to explain avoidable harm which has happened in the Trust. Adverse outcomes would not have occurred if the safety barriers had functioned. Multiple levels of safety barriers failed. There were weaknesses in clinical governance, leadership oversight, incident reporting and in following guidelines. Those weaknesses combined and opportunities to prevent patient harm slipped away.</a:t>
            </a:r>
            <a:endParaRPr lang="en-US" dirty="0"/>
          </a:p>
        </p:txBody>
      </p:sp>
      <p:sp>
        <p:nvSpPr>
          <p:cNvPr id="4" name="Slide Number Placeholder 3"/>
          <p:cNvSpPr>
            <a:spLocks noGrp="1"/>
          </p:cNvSpPr>
          <p:nvPr>
            <p:ph type="sldNum" sz="quarter" idx="5"/>
          </p:nvPr>
        </p:nvSpPr>
        <p:spPr/>
        <p:txBody>
          <a:bodyPr/>
          <a:lstStyle/>
          <a:p>
            <a:fld id="{33DE62B2-B51E-4D8E-B1C0-3CA28E1F96CA}" type="slidenum">
              <a:rPr lang="en-US" smtClean="0"/>
              <a:t>5</a:t>
            </a:fld>
            <a:endParaRPr lang="en-US"/>
          </a:p>
        </p:txBody>
      </p:sp>
    </p:spTree>
    <p:extLst>
      <p:ext uri="{BB962C8B-B14F-4D97-AF65-F5344CB8AC3E}">
        <p14:creationId xmlns:p14="http://schemas.microsoft.com/office/powerpoint/2010/main" val="31764813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explained by the Swiss Cheese model, </a:t>
            </a:r>
            <a:r>
              <a:rPr lang="en-US" sz="1200" dirty="0">
                <a:latin typeface="Arial" panose="020B0604020202020204" pitchFamily="34" charset="0"/>
                <a:cs typeface="Arial" panose="020B0604020202020204" pitchFamily="34" charset="0"/>
              </a:rPr>
              <a:t>there were holes i.e., weaknesses in all the six screening layers through which the main issues passed through and caused the quality concern. There was a lack of compliance with national maternity safety guidelines. Clinical governance systems were not effective in identifying risks that were reoccurring. Staff concerns were not taken up to appropriate levels. Investigations into incidents were ineffective and learning was not taking place. Failure of multiple safety barriers to operate together.</a:t>
            </a:r>
          </a:p>
          <a:p>
            <a:endParaRPr lang="en-US" dirty="0"/>
          </a:p>
        </p:txBody>
      </p:sp>
      <p:sp>
        <p:nvSpPr>
          <p:cNvPr id="4" name="Slide Number Placeholder 3"/>
          <p:cNvSpPr>
            <a:spLocks noGrp="1"/>
          </p:cNvSpPr>
          <p:nvPr>
            <p:ph type="sldNum" sz="quarter" idx="5"/>
          </p:nvPr>
        </p:nvSpPr>
        <p:spPr/>
        <p:txBody>
          <a:bodyPr/>
          <a:lstStyle/>
          <a:p>
            <a:fld id="{33DE62B2-B51E-4D8E-B1C0-3CA28E1F96CA}" type="slidenum">
              <a:rPr lang="en-US" smtClean="0"/>
              <a:t>6</a:t>
            </a:fld>
            <a:endParaRPr lang="en-US"/>
          </a:p>
        </p:txBody>
      </p:sp>
    </p:spTree>
    <p:extLst>
      <p:ext uri="{BB962C8B-B14F-4D97-AF65-F5344CB8AC3E}">
        <p14:creationId xmlns:p14="http://schemas.microsoft.com/office/powerpoint/2010/main" val="4593407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This slide compares Shrewsbury maternity scandal to the maternity safety expectations for the nation. Benchmarking was not designed to say anything about the conditions of the Trust's practice; it is designed to tell me where, in the light of accepted good practice, the actions of the Trust were not good enough. The key deficits in comparison to national expectations were identified as being related to clinical governance, incident reporting, staffing, escalation and adherence to maternity safety guidance.</a:t>
            </a:r>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
            </a:r>
            <a:br>
              <a:rPr lang="en-US" sz="1200" b="0"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The </a:t>
            </a:r>
            <a:r>
              <a:rPr lang="en-US" sz="1200" b="0" i="0" kern="1200" dirty="0" err="1">
                <a:solidFill>
                  <a:schemeClr val="tx1"/>
                </a:solidFill>
                <a:effectLst/>
                <a:latin typeface="+mn-lt"/>
                <a:ea typeface="+mn-ea"/>
                <a:cs typeface="+mn-cs"/>
              </a:rPr>
              <a:t>Ockenden</a:t>
            </a:r>
            <a:r>
              <a:rPr lang="en-US" sz="1200" b="0" i="0" kern="1200" dirty="0">
                <a:solidFill>
                  <a:schemeClr val="tx1"/>
                </a:solidFill>
                <a:effectLst/>
                <a:latin typeface="+mn-lt"/>
                <a:ea typeface="+mn-ea"/>
                <a:cs typeface="+mn-cs"/>
              </a:rPr>
              <a:t> Review revealed these were not simple errors, but repeated system failures. Families and staff were concerned but, not necessarily listened to or acted on. This has resulted in the </a:t>
            </a:r>
            <a:r>
              <a:rPr lang="en-US" sz="1200" b="0" i="0" kern="1200" dirty="0" err="1">
                <a:solidFill>
                  <a:schemeClr val="tx1"/>
                </a:solidFill>
                <a:effectLst/>
                <a:latin typeface="+mn-lt"/>
                <a:ea typeface="+mn-ea"/>
                <a:cs typeface="+mn-cs"/>
              </a:rPr>
              <a:t>organisation</a:t>
            </a:r>
            <a:r>
              <a:rPr lang="en-US" sz="1200" b="0" i="0" kern="1200" dirty="0">
                <a:solidFill>
                  <a:schemeClr val="tx1"/>
                </a:solidFill>
                <a:effectLst/>
                <a:latin typeface="+mn-lt"/>
                <a:ea typeface="+mn-ea"/>
                <a:cs typeface="+mn-cs"/>
              </a:rPr>
              <a:t> not achieving opportunities for learning and improvement. Hence it is important to note that increased governance, safe human resource management, Incident management, free flow of feedback and continuous review of maternity safety norms should be the areas of improvement.”</a:t>
            </a:r>
            <a:endParaRPr lang="en-US" b="0" dirty="0"/>
          </a:p>
        </p:txBody>
      </p:sp>
      <p:sp>
        <p:nvSpPr>
          <p:cNvPr id="4" name="Slide Number Placeholder 3"/>
          <p:cNvSpPr>
            <a:spLocks noGrp="1"/>
          </p:cNvSpPr>
          <p:nvPr>
            <p:ph type="sldNum" sz="quarter" idx="5"/>
          </p:nvPr>
        </p:nvSpPr>
        <p:spPr/>
        <p:txBody>
          <a:bodyPr/>
          <a:lstStyle/>
          <a:p>
            <a:fld id="{33DE62B2-B51E-4D8E-B1C0-3CA28E1F96CA}" type="slidenum">
              <a:rPr lang="en-US" smtClean="0"/>
              <a:t>7</a:t>
            </a:fld>
            <a:endParaRPr lang="en-US"/>
          </a:p>
        </p:txBody>
      </p:sp>
    </p:spTree>
    <p:extLst>
      <p:ext uri="{BB962C8B-B14F-4D97-AF65-F5344CB8AC3E}">
        <p14:creationId xmlns:p14="http://schemas.microsoft.com/office/powerpoint/2010/main" val="3069388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Themes explored here will be explored in greater depth in the accompanying report with the aid of detailed critical analysis of the case. It will do this using quality management frameworks, consider the influence of policies, consider the impact on service provision, and give evidence-based recommendations. This incident in Shrewsbury is a good example of the need for good governance and patient safety systems.</a:t>
            </a:r>
          </a:p>
          <a:p>
            <a:endParaRPr lang="en-US" dirty="0"/>
          </a:p>
        </p:txBody>
      </p:sp>
      <p:sp>
        <p:nvSpPr>
          <p:cNvPr id="4" name="Slide Number Placeholder 3"/>
          <p:cNvSpPr>
            <a:spLocks noGrp="1"/>
          </p:cNvSpPr>
          <p:nvPr>
            <p:ph type="sldNum" sz="quarter" idx="5"/>
          </p:nvPr>
        </p:nvSpPr>
        <p:spPr/>
        <p:txBody>
          <a:bodyPr/>
          <a:lstStyle/>
          <a:p>
            <a:fld id="{33DE62B2-B51E-4D8E-B1C0-3CA28E1F96CA}" type="slidenum">
              <a:rPr lang="en-US" smtClean="0"/>
              <a:t>8</a:t>
            </a:fld>
            <a:endParaRPr lang="en-US"/>
          </a:p>
        </p:txBody>
      </p:sp>
    </p:spTree>
    <p:extLst>
      <p:ext uri="{BB962C8B-B14F-4D97-AF65-F5344CB8AC3E}">
        <p14:creationId xmlns:p14="http://schemas.microsoft.com/office/powerpoint/2010/main" val="10758504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F73E2-2731-F39D-9AB6-5F40EDE2C73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DB8F270-FEC9-5272-4BA0-4EEFAC3721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066B6BD-F2B3-7FB0-5F48-DAE61BD16820}"/>
              </a:ext>
            </a:extLst>
          </p:cNvPr>
          <p:cNvSpPr>
            <a:spLocks noGrp="1"/>
          </p:cNvSpPr>
          <p:nvPr>
            <p:ph type="dt" sz="half" idx="10"/>
          </p:nvPr>
        </p:nvSpPr>
        <p:spPr/>
        <p:txBody>
          <a:bodyPr/>
          <a:lstStyle/>
          <a:p>
            <a:fld id="{B2E7866B-2BF7-4404-8335-94EFF7710396}" type="datetimeFigureOut">
              <a:rPr lang="en-US" smtClean="0"/>
              <a:t>6/21/2026</a:t>
            </a:fld>
            <a:endParaRPr lang="en-US"/>
          </a:p>
        </p:txBody>
      </p:sp>
      <p:sp>
        <p:nvSpPr>
          <p:cNvPr id="5" name="Footer Placeholder 4">
            <a:extLst>
              <a:ext uri="{FF2B5EF4-FFF2-40B4-BE49-F238E27FC236}">
                <a16:creationId xmlns:a16="http://schemas.microsoft.com/office/drawing/2014/main" id="{FCB7A98E-0160-0078-8837-91D2FD5CE5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63A3C1-1CAF-E96B-0BAF-C984166E4041}"/>
              </a:ext>
            </a:extLst>
          </p:cNvPr>
          <p:cNvSpPr>
            <a:spLocks noGrp="1"/>
          </p:cNvSpPr>
          <p:nvPr>
            <p:ph type="sldNum" sz="quarter" idx="12"/>
          </p:nvPr>
        </p:nvSpPr>
        <p:spPr/>
        <p:txBody>
          <a:bodyPr/>
          <a:lstStyle/>
          <a:p>
            <a:fld id="{76DB3C13-4C28-447E-975E-2DF4216D6F54}" type="slidenum">
              <a:rPr lang="en-US" smtClean="0"/>
              <a:t>‹#›</a:t>
            </a:fld>
            <a:endParaRPr lang="en-US"/>
          </a:p>
        </p:txBody>
      </p:sp>
    </p:spTree>
    <p:extLst>
      <p:ext uri="{BB962C8B-B14F-4D97-AF65-F5344CB8AC3E}">
        <p14:creationId xmlns:p14="http://schemas.microsoft.com/office/powerpoint/2010/main" val="10213670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91AB4-1858-49EC-39B0-66997320516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4825A9-492A-598A-943E-AFF2EFA0763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BB328EB-68EE-96D7-C240-4A0A6882C4AB}"/>
              </a:ext>
            </a:extLst>
          </p:cNvPr>
          <p:cNvSpPr>
            <a:spLocks noGrp="1"/>
          </p:cNvSpPr>
          <p:nvPr>
            <p:ph type="dt" sz="half" idx="10"/>
          </p:nvPr>
        </p:nvSpPr>
        <p:spPr/>
        <p:txBody>
          <a:bodyPr/>
          <a:lstStyle/>
          <a:p>
            <a:fld id="{B2E7866B-2BF7-4404-8335-94EFF7710396}" type="datetimeFigureOut">
              <a:rPr lang="en-US" smtClean="0"/>
              <a:t>6/21/2026</a:t>
            </a:fld>
            <a:endParaRPr lang="en-US"/>
          </a:p>
        </p:txBody>
      </p:sp>
      <p:sp>
        <p:nvSpPr>
          <p:cNvPr id="5" name="Footer Placeholder 4">
            <a:extLst>
              <a:ext uri="{FF2B5EF4-FFF2-40B4-BE49-F238E27FC236}">
                <a16:creationId xmlns:a16="http://schemas.microsoft.com/office/drawing/2014/main" id="{25B50BDA-2E4D-1115-FBD7-281D95B849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8A659B-BD8B-970C-82A0-4F0C344C6344}"/>
              </a:ext>
            </a:extLst>
          </p:cNvPr>
          <p:cNvSpPr>
            <a:spLocks noGrp="1"/>
          </p:cNvSpPr>
          <p:nvPr>
            <p:ph type="sldNum" sz="quarter" idx="12"/>
          </p:nvPr>
        </p:nvSpPr>
        <p:spPr/>
        <p:txBody>
          <a:bodyPr/>
          <a:lstStyle/>
          <a:p>
            <a:fld id="{76DB3C13-4C28-447E-975E-2DF4216D6F54}" type="slidenum">
              <a:rPr lang="en-US" smtClean="0"/>
              <a:t>‹#›</a:t>
            </a:fld>
            <a:endParaRPr lang="en-US"/>
          </a:p>
        </p:txBody>
      </p:sp>
    </p:spTree>
    <p:extLst>
      <p:ext uri="{BB962C8B-B14F-4D97-AF65-F5344CB8AC3E}">
        <p14:creationId xmlns:p14="http://schemas.microsoft.com/office/powerpoint/2010/main" val="749946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DCE58-E11D-E4E6-F12F-3CEA3E295B0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FED6440-39BA-A911-2FF5-2A527E42A89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A0968C-C975-7F80-E5B5-9E62C7B9D332}"/>
              </a:ext>
            </a:extLst>
          </p:cNvPr>
          <p:cNvSpPr>
            <a:spLocks noGrp="1"/>
          </p:cNvSpPr>
          <p:nvPr>
            <p:ph type="dt" sz="half" idx="10"/>
          </p:nvPr>
        </p:nvSpPr>
        <p:spPr/>
        <p:txBody>
          <a:bodyPr/>
          <a:lstStyle/>
          <a:p>
            <a:fld id="{B2E7866B-2BF7-4404-8335-94EFF7710396}" type="datetimeFigureOut">
              <a:rPr lang="en-US" smtClean="0"/>
              <a:t>6/21/2026</a:t>
            </a:fld>
            <a:endParaRPr lang="en-US"/>
          </a:p>
        </p:txBody>
      </p:sp>
      <p:sp>
        <p:nvSpPr>
          <p:cNvPr id="5" name="Footer Placeholder 4">
            <a:extLst>
              <a:ext uri="{FF2B5EF4-FFF2-40B4-BE49-F238E27FC236}">
                <a16:creationId xmlns:a16="http://schemas.microsoft.com/office/drawing/2014/main" id="{E00EA1F3-310B-57A5-0D70-46619D40F7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071FA41-D104-FA9F-0377-047A7A839E3B}"/>
              </a:ext>
            </a:extLst>
          </p:cNvPr>
          <p:cNvSpPr>
            <a:spLocks noGrp="1"/>
          </p:cNvSpPr>
          <p:nvPr>
            <p:ph type="sldNum" sz="quarter" idx="12"/>
          </p:nvPr>
        </p:nvSpPr>
        <p:spPr/>
        <p:txBody>
          <a:bodyPr/>
          <a:lstStyle/>
          <a:p>
            <a:fld id="{76DB3C13-4C28-447E-975E-2DF4216D6F54}" type="slidenum">
              <a:rPr lang="en-US" smtClean="0"/>
              <a:t>‹#›</a:t>
            </a:fld>
            <a:endParaRPr lang="en-US"/>
          </a:p>
        </p:txBody>
      </p:sp>
    </p:spTree>
    <p:extLst>
      <p:ext uri="{BB962C8B-B14F-4D97-AF65-F5344CB8AC3E}">
        <p14:creationId xmlns:p14="http://schemas.microsoft.com/office/powerpoint/2010/main" val="329380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B7E23-7DEF-06D8-B8F5-483508BD1A5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626F131-05AA-702B-A174-C0D860954C6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C6ADA6A-B509-579A-437C-FF2876242B6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E126686-B306-FDAE-3E63-50114D9F85B1}"/>
              </a:ext>
            </a:extLst>
          </p:cNvPr>
          <p:cNvSpPr>
            <a:spLocks noGrp="1"/>
          </p:cNvSpPr>
          <p:nvPr>
            <p:ph type="dt" sz="half" idx="10"/>
          </p:nvPr>
        </p:nvSpPr>
        <p:spPr/>
        <p:txBody>
          <a:bodyPr/>
          <a:lstStyle/>
          <a:p>
            <a:fld id="{B2E7866B-2BF7-4404-8335-94EFF7710396}" type="datetimeFigureOut">
              <a:rPr lang="en-US" smtClean="0"/>
              <a:t>6/21/2026</a:t>
            </a:fld>
            <a:endParaRPr lang="en-US"/>
          </a:p>
        </p:txBody>
      </p:sp>
      <p:sp>
        <p:nvSpPr>
          <p:cNvPr id="6" name="Footer Placeholder 5">
            <a:extLst>
              <a:ext uri="{FF2B5EF4-FFF2-40B4-BE49-F238E27FC236}">
                <a16:creationId xmlns:a16="http://schemas.microsoft.com/office/drawing/2014/main" id="{1050A5B6-9A6A-6EDD-27AB-E95648655F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6DD5A8D-102C-5427-209E-53FCF954E7B2}"/>
              </a:ext>
            </a:extLst>
          </p:cNvPr>
          <p:cNvSpPr>
            <a:spLocks noGrp="1"/>
          </p:cNvSpPr>
          <p:nvPr>
            <p:ph type="sldNum" sz="quarter" idx="12"/>
          </p:nvPr>
        </p:nvSpPr>
        <p:spPr/>
        <p:txBody>
          <a:bodyPr/>
          <a:lstStyle/>
          <a:p>
            <a:fld id="{76DB3C13-4C28-447E-975E-2DF4216D6F54}" type="slidenum">
              <a:rPr lang="en-US" smtClean="0"/>
              <a:t>‹#›</a:t>
            </a:fld>
            <a:endParaRPr lang="en-US"/>
          </a:p>
        </p:txBody>
      </p:sp>
    </p:spTree>
    <p:extLst>
      <p:ext uri="{BB962C8B-B14F-4D97-AF65-F5344CB8AC3E}">
        <p14:creationId xmlns:p14="http://schemas.microsoft.com/office/powerpoint/2010/main" val="28422567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7D64B-EB99-1B6F-B962-68E063E0423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FD46D8A-A9AD-C8DC-7BD0-D5298B27CE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167117-8641-AADB-529F-BEF0BAEFDFB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94732C4-83B9-4441-77AF-591BEA9AD3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DD2167-6689-51D1-6C5E-9C35D6C520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D8CB43D-9985-A257-675B-A416B53DF1D2}"/>
              </a:ext>
            </a:extLst>
          </p:cNvPr>
          <p:cNvSpPr>
            <a:spLocks noGrp="1"/>
          </p:cNvSpPr>
          <p:nvPr>
            <p:ph type="dt" sz="half" idx="10"/>
          </p:nvPr>
        </p:nvSpPr>
        <p:spPr/>
        <p:txBody>
          <a:bodyPr/>
          <a:lstStyle/>
          <a:p>
            <a:fld id="{B2E7866B-2BF7-4404-8335-94EFF7710396}" type="datetimeFigureOut">
              <a:rPr lang="en-US" smtClean="0"/>
              <a:t>6/21/2026</a:t>
            </a:fld>
            <a:endParaRPr lang="en-US"/>
          </a:p>
        </p:txBody>
      </p:sp>
      <p:sp>
        <p:nvSpPr>
          <p:cNvPr id="8" name="Footer Placeholder 7">
            <a:extLst>
              <a:ext uri="{FF2B5EF4-FFF2-40B4-BE49-F238E27FC236}">
                <a16:creationId xmlns:a16="http://schemas.microsoft.com/office/drawing/2014/main" id="{3522A1A5-4757-C256-969C-7F86452AB6D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3CA0C0C-55FB-6B23-F985-139585588542}"/>
              </a:ext>
            </a:extLst>
          </p:cNvPr>
          <p:cNvSpPr>
            <a:spLocks noGrp="1"/>
          </p:cNvSpPr>
          <p:nvPr>
            <p:ph type="sldNum" sz="quarter" idx="12"/>
          </p:nvPr>
        </p:nvSpPr>
        <p:spPr/>
        <p:txBody>
          <a:bodyPr/>
          <a:lstStyle/>
          <a:p>
            <a:fld id="{76DB3C13-4C28-447E-975E-2DF4216D6F54}" type="slidenum">
              <a:rPr lang="en-US" smtClean="0"/>
              <a:t>‹#›</a:t>
            </a:fld>
            <a:endParaRPr lang="en-US"/>
          </a:p>
        </p:txBody>
      </p:sp>
    </p:spTree>
    <p:extLst>
      <p:ext uri="{BB962C8B-B14F-4D97-AF65-F5344CB8AC3E}">
        <p14:creationId xmlns:p14="http://schemas.microsoft.com/office/powerpoint/2010/main" val="339718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6BDE2-3178-2359-148F-854DC1BDF51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9DD4EA3-C397-5AF1-5AC7-12F65B4BE4BF}"/>
              </a:ext>
            </a:extLst>
          </p:cNvPr>
          <p:cNvSpPr>
            <a:spLocks noGrp="1"/>
          </p:cNvSpPr>
          <p:nvPr>
            <p:ph type="dt" sz="half" idx="10"/>
          </p:nvPr>
        </p:nvSpPr>
        <p:spPr/>
        <p:txBody>
          <a:bodyPr/>
          <a:lstStyle/>
          <a:p>
            <a:fld id="{B2E7866B-2BF7-4404-8335-94EFF7710396}" type="datetimeFigureOut">
              <a:rPr lang="en-US" smtClean="0"/>
              <a:t>6/21/2026</a:t>
            </a:fld>
            <a:endParaRPr lang="en-US"/>
          </a:p>
        </p:txBody>
      </p:sp>
      <p:sp>
        <p:nvSpPr>
          <p:cNvPr id="4" name="Footer Placeholder 3">
            <a:extLst>
              <a:ext uri="{FF2B5EF4-FFF2-40B4-BE49-F238E27FC236}">
                <a16:creationId xmlns:a16="http://schemas.microsoft.com/office/drawing/2014/main" id="{77462B6B-444E-E745-CBB5-035501D88DE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EABCB6D-DA9A-34AB-ADA4-CEB3EF5A1D74}"/>
              </a:ext>
            </a:extLst>
          </p:cNvPr>
          <p:cNvSpPr>
            <a:spLocks noGrp="1"/>
          </p:cNvSpPr>
          <p:nvPr>
            <p:ph type="sldNum" sz="quarter" idx="12"/>
          </p:nvPr>
        </p:nvSpPr>
        <p:spPr/>
        <p:txBody>
          <a:bodyPr/>
          <a:lstStyle/>
          <a:p>
            <a:fld id="{76DB3C13-4C28-447E-975E-2DF4216D6F54}" type="slidenum">
              <a:rPr lang="en-US" smtClean="0"/>
              <a:t>‹#›</a:t>
            </a:fld>
            <a:endParaRPr lang="en-US"/>
          </a:p>
        </p:txBody>
      </p:sp>
    </p:spTree>
    <p:extLst>
      <p:ext uri="{BB962C8B-B14F-4D97-AF65-F5344CB8AC3E}">
        <p14:creationId xmlns:p14="http://schemas.microsoft.com/office/powerpoint/2010/main" val="13237415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28066B-2C27-EE57-00DE-9F12F93D2D2A}"/>
              </a:ext>
            </a:extLst>
          </p:cNvPr>
          <p:cNvSpPr>
            <a:spLocks noGrp="1"/>
          </p:cNvSpPr>
          <p:nvPr>
            <p:ph type="dt" sz="half" idx="10"/>
          </p:nvPr>
        </p:nvSpPr>
        <p:spPr/>
        <p:txBody>
          <a:bodyPr/>
          <a:lstStyle/>
          <a:p>
            <a:fld id="{B2E7866B-2BF7-4404-8335-94EFF7710396}" type="datetimeFigureOut">
              <a:rPr lang="en-US" smtClean="0"/>
              <a:t>6/21/2026</a:t>
            </a:fld>
            <a:endParaRPr lang="en-US"/>
          </a:p>
        </p:txBody>
      </p:sp>
      <p:sp>
        <p:nvSpPr>
          <p:cNvPr id="3" name="Footer Placeholder 2">
            <a:extLst>
              <a:ext uri="{FF2B5EF4-FFF2-40B4-BE49-F238E27FC236}">
                <a16:creationId xmlns:a16="http://schemas.microsoft.com/office/drawing/2014/main" id="{1884D348-3E96-5BC1-EDD5-8B1DB2601D1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4BE2B91-8F41-C2B5-9E31-9313630722B8}"/>
              </a:ext>
            </a:extLst>
          </p:cNvPr>
          <p:cNvSpPr>
            <a:spLocks noGrp="1"/>
          </p:cNvSpPr>
          <p:nvPr>
            <p:ph type="sldNum" sz="quarter" idx="12"/>
          </p:nvPr>
        </p:nvSpPr>
        <p:spPr/>
        <p:txBody>
          <a:bodyPr/>
          <a:lstStyle/>
          <a:p>
            <a:fld id="{76DB3C13-4C28-447E-975E-2DF4216D6F54}" type="slidenum">
              <a:rPr lang="en-US" smtClean="0"/>
              <a:t>‹#›</a:t>
            </a:fld>
            <a:endParaRPr lang="en-US"/>
          </a:p>
        </p:txBody>
      </p:sp>
    </p:spTree>
    <p:extLst>
      <p:ext uri="{BB962C8B-B14F-4D97-AF65-F5344CB8AC3E}">
        <p14:creationId xmlns:p14="http://schemas.microsoft.com/office/powerpoint/2010/main" val="697348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20360-C34E-538E-9DED-821D8903B8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DE519A9-7F3F-3E27-E922-6874480C2F0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9EDF091-08FC-9C44-0858-1CF66D1DA3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282ED9-CEA7-6953-4A0F-A249E22C5678}"/>
              </a:ext>
            </a:extLst>
          </p:cNvPr>
          <p:cNvSpPr>
            <a:spLocks noGrp="1"/>
          </p:cNvSpPr>
          <p:nvPr>
            <p:ph type="dt" sz="half" idx="10"/>
          </p:nvPr>
        </p:nvSpPr>
        <p:spPr/>
        <p:txBody>
          <a:bodyPr/>
          <a:lstStyle/>
          <a:p>
            <a:fld id="{B2E7866B-2BF7-4404-8335-94EFF7710396}" type="datetimeFigureOut">
              <a:rPr lang="en-US" smtClean="0"/>
              <a:t>6/21/2026</a:t>
            </a:fld>
            <a:endParaRPr lang="en-US"/>
          </a:p>
        </p:txBody>
      </p:sp>
      <p:sp>
        <p:nvSpPr>
          <p:cNvPr id="6" name="Footer Placeholder 5">
            <a:extLst>
              <a:ext uri="{FF2B5EF4-FFF2-40B4-BE49-F238E27FC236}">
                <a16:creationId xmlns:a16="http://schemas.microsoft.com/office/drawing/2014/main" id="{71959D99-3170-32DE-CA46-60B8928FF8B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FE3637-BFAD-498B-646F-814EE6304E58}"/>
              </a:ext>
            </a:extLst>
          </p:cNvPr>
          <p:cNvSpPr>
            <a:spLocks noGrp="1"/>
          </p:cNvSpPr>
          <p:nvPr>
            <p:ph type="sldNum" sz="quarter" idx="12"/>
          </p:nvPr>
        </p:nvSpPr>
        <p:spPr/>
        <p:txBody>
          <a:bodyPr/>
          <a:lstStyle/>
          <a:p>
            <a:fld id="{76DB3C13-4C28-447E-975E-2DF4216D6F54}" type="slidenum">
              <a:rPr lang="en-US" smtClean="0"/>
              <a:t>‹#›</a:t>
            </a:fld>
            <a:endParaRPr lang="en-US"/>
          </a:p>
        </p:txBody>
      </p:sp>
    </p:spTree>
    <p:extLst>
      <p:ext uri="{BB962C8B-B14F-4D97-AF65-F5344CB8AC3E}">
        <p14:creationId xmlns:p14="http://schemas.microsoft.com/office/powerpoint/2010/main" val="25349756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92DC4-B348-BC59-3774-2B0DBAA14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8874FC4-F413-8E70-A959-15717C76F8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F8830-1836-01E7-8B6E-EE716C82A4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E55527-8A35-CE04-82CA-BBB743BF1DED}"/>
              </a:ext>
            </a:extLst>
          </p:cNvPr>
          <p:cNvSpPr>
            <a:spLocks noGrp="1"/>
          </p:cNvSpPr>
          <p:nvPr>
            <p:ph type="dt" sz="half" idx="10"/>
          </p:nvPr>
        </p:nvSpPr>
        <p:spPr/>
        <p:txBody>
          <a:bodyPr/>
          <a:lstStyle/>
          <a:p>
            <a:fld id="{B2E7866B-2BF7-4404-8335-94EFF7710396}" type="datetimeFigureOut">
              <a:rPr lang="en-US" smtClean="0"/>
              <a:t>6/21/2026</a:t>
            </a:fld>
            <a:endParaRPr lang="en-US"/>
          </a:p>
        </p:txBody>
      </p:sp>
      <p:sp>
        <p:nvSpPr>
          <p:cNvPr id="6" name="Footer Placeholder 5">
            <a:extLst>
              <a:ext uri="{FF2B5EF4-FFF2-40B4-BE49-F238E27FC236}">
                <a16:creationId xmlns:a16="http://schemas.microsoft.com/office/drawing/2014/main" id="{C0CBA514-7BED-EA0C-8A0B-85A3F7AE11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13D6AE-1534-15C4-D845-16B7CFA4C06B}"/>
              </a:ext>
            </a:extLst>
          </p:cNvPr>
          <p:cNvSpPr>
            <a:spLocks noGrp="1"/>
          </p:cNvSpPr>
          <p:nvPr>
            <p:ph type="sldNum" sz="quarter" idx="12"/>
          </p:nvPr>
        </p:nvSpPr>
        <p:spPr/>
        <p:txBody>
          <a:bodyPr/>
          <a:lstStyle/>
          <a:p>
            <a:fld id="{76DB3C13-4C28-447E-975E-2DF4216D6F54}" type="slidenum">
              <a:rPr lang="en-US" smtClean="0"/>
              <a:t>‹#›</a:t>
            </a:fld>
            <a:endParaRPr lang="en-US"/>
          </a:p>
        </p:txBody>
      </p:sp>
    </p:spTree>
    <p:extLst>
      <p:ext uri="{BB962C8B-B14F-4D97-AF65-F5344CB8AC3E}">
        <p14:creationId xmlns:p14="http://schemas.microsoft.com/office/powerpoint/2010/main" val="28215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8DA5B-DB38-15A5-1AAE-933D5DB23A9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09BFD2F-0D5F-61DA-22E9-AAECE0AE6EE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5C8F2C-73AB-59B3-6D04-296546282217}"/>
              </a:ext>
            </a:extLst>
          </p:cNvPr>
          <p:cNvSpPr>
            <a:spLocks noGrp="1"/>
          </p:cNvSpPr>
          <p:nvPr>
            <p:ph type="dt" sz="half" idx="10"/>
          </p:nvPr>
        </p:nvSpPr>
        <p:spPr/>
        <p:txBody>
          <a:bodyPr/>
          <a:lstStyle/>
          <a:p>
            <a:fld id="{B2E7866B-2BF7-4404-8335-94EFF7710396}" type="datetimeFigureOut">
              <a:rPr lang="en-US" smtClean="0"/>
              <a:t>6/21/2026</a:t>
            </a:fld>
            <a:endParaRPr lang="en-US"/>
          </a:p>
        </p:txBody>
      </p:sp>
      <p:sp>
        <p:nvSpPr>
          <p:cNvPr id="5" name="Footer Placeholder 4">
            <a:extLst>
              <a:ext uri="{FF2B5EF4-FFF2-40B4-BE49-F238E27FC236}">
                <a16:creationId xmlns:a16="http://schemas.microsoft.com/office/drawing/2014/main" id="{816DCA82-55C1-4089-83F8-929D24C0C6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D73246-ED5F-C296-00FF-3CD3BBDF2834}"/>
              </a:ext>
            </a:extLst>
          </p:cNvPr>
          <p:cNvSpPr>
            <a:spLocks noGrp="1"/>
          </p:cNvSpPr>
          <p:nvPr>
            <p:ph type="sldNum" sz="quarter" idx="12"/>
          </p:nvPr>
        </p:nvSpPr>
        <p:spPr/>
        <p:txBody>
          <a:bodyPr/>
          <a:lstStyle/>
          <a:p>
            <a:fld id="{76DB3C13-4C28-447E-975E-2DF4216D6F54}" type="slidenum">
              <a:rPr lang="en-US" smtClean="0"/>
              <a:t>‹#›</a:t>
            </a:fld>
            <a:endParaRPr lang="en-US"/>
          </a:p>
        </p:txBody>
      </p:sp>
    </p:spTree>
    <p:extLst>
      <p:ext uri="{BB962C8B-B14F-4D97-AF65-F5344CB8AC3E}">
        <p14:creationId xmlns:p14="http://schemas.microsoft.com/office/powerpoint/2010/main" val="210482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5B3DA1-5267-E8AD-B87F-F89E19EE368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A44F04-52FC-D45D-6F26-45D2E0C4BFC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8A6CC6-4AF2-0CB5-21D0-4371ACC64105}"/>
              </a:ext>
            </a:extLst>
          </p:cNvPr>
          <p:cNvSpPr>
            <a:spLocks noGrp="1"/>
          </p:cNvSpPr>
          <p:nvPr>
            <p:ph type="dt" sz="half" idx="10"/>
          </p:nvPr>
        </p:nvSpPr>
        <p:spPr/>
        <p:txBody>
          <a:bodyPr/>
          <a:lstStyle/>
          <a:p>
            <a:fld id="{B2E7866B-2BF7-4404-8335-94EFF7710396}" type="datetimeFigureOut">
              <a:rPr lang="en-US" smtClean="0"/>
              <a:t>6/21/2026</a:t>
            </a:fld>
            <a:endParaRPr lang="en-US"/>
          </a:p>
        </p:txBody>
      </p:sp>
      <p:sp>
        <p:nvSpPr>
          <p:cNvPr id="5" name="Footer Placeholder 4">
            <a:extLst>
              <a:ext uri="{FF2B5EF4-FFF2-40B4-BE49-F238E27FC236}">
                <a16:creationId xmlns:a16="http://schemas.microsoft.com/office/drawing/2014/main" id="{87BED9F7-F53A-D98E-A57D-3D9F243416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0FE463-F0F1-8D3E-246F-2077B31EEF01}"/>
              </a:ext>
            </a:extLst>
          </p:cNvPr>
          <p:cNvSpPr>
            <a:spLocks noGrp="1"/>
          </p:cNvSpPr>
          <p:nvPr>
            <p:ph type="sldNum" sz="quarter" idx="12"/>
          </p:nvPr>
        </p:nvSpPr>
        <p:spPr/>
        <p:txBody>
          <a:bodyPr/>
          <a:lstStyle/>
          <a:p>
            <a:fld id="{76DB3C13-4C28-447E-975E-2DF4216D6F54}" type="slidenum">
              <a:rPr lang="en-US" smtClean="0"/>
              <a:t>‹#›</a:t>
            </a:fld>
            <a:endParaRPr lang="en-US"/>
          </a:p>
        </p:txBody>
      </p:sp>
    </p:spTree>
    <p:extLst>
      <p:ext uri="{BB962C8B-B14F-4D97-AF65-F5344CB8AC3E}">
        <p14:creationId xmlns:p14="http://schemas.microsoft.com/office/powerpoint/2010/main" val="3637017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6D9EB5F-6A27-028B-A7CF-8EC1908BA2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448E956-5F96-D467-2E3F-DDC2D723C59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18D921-913A-CF28-69C5-E19E0F8AF4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2E7866B-2BF7-4404-8335-94EFF7710396}" type="datetimeFigureOut">
              <a:rPr lang="en-US" smtClean="0"/>
              <a:t>6/21/2026</a:t>
            </a:fld>
            <a:endParaRPr lang="en-US"/>
          </a:p>
        </p:txBody>
      </p:sp>
      <p:sp>
        <p:nvSpPr>
          <p:cNvPr id="5" name="Footer Placeholder 4">
            <a:extLst>
              <a:ext uri="{FF2B5EF4-FFF2-40B4-BE49-F238E27FC236}">
                <a16:creationId xmlns:a16="http://schemas.microsoft.com/office/drawing/2014/main" id="{1F61793F-89B3-5740-C0D2-1078F5A55F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991558D-9F56-1E4C-A8F6-C445DE0E07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6DB3C13-4C28-447E-975E-2DF4216D6F54}" type="slidenum">
              <a:rPr lang="en-US" smtClean="0"/>
              <a:t>‹#›</a:t>
            </a:fld>
            <a:endParaRPr lang="en-US"/>
          </a:p>
        </p:txBody>
      </p:sp>
    </p:spTree>
    <p:extLst>
      <p:ext uri="{BB962C8B-B14F-4D97-AF65-F5344CB8AC3E}">
        <p14:creationId xmlns:p14="http://schemas.microsoft.com/office/powerpoint/2010/main" val="39525533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gov.uk/government/publications/final-report-of-the-ockenden-review" TargetMode="External"/><Relationship Id="rId1" Type="http://schemas.openxmlformats.org/officeDocument/2006/relationships/slideLayout" Target="../slideLayouts/slideLayout1.xml"/><Relationship Id="rId5" Type="http://schemas.openxmlformats.org/officeDocument/2006/relationships/image" Target="cid:image001.png@01D0EA4A.2BD679A0"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jpe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8" Type="http://schemas.openxmlformats.org/officeDocument/2006/relationships/hyperlink" Target="https://www.theseus.fi/bitstream/handle/10024/801915/Saapunki_Katja.pdf" TargetMode="External"/><Relationship Id="rId3" Type="http://schemas.openxmlformats.org/officeDocument/2006/relationships/hyperlink" Target="https://researchportal.port.ac.uk/files/23349200/Does_Leadership_Matter.pdf" TargetMode="External"/><Relationship Id="rId7" Type="http://schemas.openxmlformats.org/officeDocument/2006/relationships/hyperlink" Target="https://www.academia.edu/download/71746242/HumError.pdf" TargetMode="External"/><Relationship Id="rId2" Type="http://schemas.openxmlformats.org/officeDocument/2006/relationships/hyperlink" Target="https://pubmed.ncbi.nlm.nih.gov/12448595/"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final-report-of-the-ockenden-review/ockenden-review-summary-of-findings-conclusions-and-essential-actions" TargetMode="External"/><Relationship Id="rId5" Type="http://schemas.openxmlformats.org/officeDocument/2006/relationships/hyperlink" Target="https://www.england.nhs.uk/mat-transformation/maternal-and-neonatal-safety-collaborative/" TargetMode="External"/><Relationship Id="rId4" Type="http://schemas.openxmlformats.org/officeDocument/2006/relationships/hyperlink" Target="https://papers.ssrn.com/sol3/Delivery.cfm?abstractid=606946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A8384FB5-9ADC-4DDC-881B-597D56F5B1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A0333B-C9BA-8C1E-6B10-5659FC0CA3EA}"/>
              </a:ext>
            </a:extLst>
          </p:cNvPr>
          <p:cNvSpPr>
            <a:spLocks noGrp="1"/>
          </p:cNvSpPr>
          <p:nvPr>
            <p:ph type="ctrTitle"/>
          </p:nvPr>
        </p:nvSpPr>
        <p:spPr>
          <a:xfrm>
            <a:off x="650118" y="1389888"/>
            <a:ext cx="6433434" cy="1633728"/>
          </a:xfrm>
        </p:spPr>
        <p:txBody>
          <a:bodyPr vert="horz" lIns="91440" tIns="45720" rIns="91440" bIns="45720" rtlCol="0" anchor="b">
            <a:noAutofit/>
          </a:bodyPr>
          <a:lstStyle/>
          <a:p>
            <a:pPr algn="l"/>
            <a:r>
              <a:rPr lang="en-US" sz="2000" b="1" kern="1200" dirty="0">
                <a:latin typeface="+mj-lt"/>
                <a:ea typeface="+mj-ea"/>
                <a:cs typeface="+mj-cs"/>
              </a:rPr>
              <a:t>Case study: Shrewsbury and Telford Hospital NHS Trust (UK) — Maternity Scandal</a:t>
            </a:r>
            <a:br>
              <a:rPr lang="en-US" sz="2000" b="1" kern="1200" dirty="0">
                <a:latin typeface="+mj-lt"/>
                <a:ea typeface="+mj-ea"/>
                <a:cs typeface="+mj-cs"/>
              </a:rPr>
            </a:br>
            <a:r>
              <a:rPr lang="en-US" sz="2000" b="1" kern="1200" dirty="0">
                <a:latin typeface="+mj-lt"/>
                <a:ea typeface="+mj-ea"/>
                <a:cs typeface="+mj-cs"/>
              </a:rPr>
              <a:t/>
            </a:r>
            <a:br>
              <a:rPr lang="en-US" sz="2000" b="1" kern="1200" dirty="0">
                <a:latin typeface="+mj-lt"/>
                <a:ea typeface="+mj-ea"/>
                <a:cs typeface="+mj-cs"/>
              </a:rPr>
            </a:br>
            <a:r>
              <a:rPr lang="en-GB" sz="2000" u="sng" dirty="0">
                <a:hlinkClick r:id="rId2"/>
              </a:rPr>
              <a:t>https://www.gov.uk/government/publications/final-report-of-the-ockenden-review</a:t>
            </a:r>
            <a:endParaRPr lang="en-US" sz="2000" kern="1200" dirty="0">
              <a:latin typeface="+mj-lt"/>
              <a:ea typeface="+mj-ea"/>
              <a:cs typeface="+mj-cs"/>
            </a:endParaRPr>
          </a:p>
        </p:txBody>
      </p:sp>
      <p:sp>
        <p:nvSpPr>
          <p:cNvPr id="30" name="Rectangle 29">
            <a:extLst>
              <a:ext uri="{FF2B5EF4-FFF2-40B4-BE49-F238E27FC236}">
                <a16:creationId xmlns:a16="http://schemas.microsoft.com/office/drawing/2014/main" id="{BC05CA36-AD6A-4ABF-9A05-52E5A143D2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022214"/>
            <a:ext cx="12192000" cy="2835786"/>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D4331EE8-85A4-4588-8D9E-70E534D477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4022220"/>
            <a:ext cx="8153398" cy="2835780"/>
          </a:xfrm>
          <a:prstGeom prst="rect">
            <a:avLst/>
          </a:prstGeom>
          <a:gradFill>
            <a:gsLst>
              <a:gs pos="0">
                <a:srgbClr val="000000">
                  <a:alpha val="63000"/>
                </a:srgbClr>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49D6C862-61CC-4B46-8080-96583D653BA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022219"/>
            <a:ext cx="12253472" cy="2835781"/>
          </a:xfrm>
          <a:prstGeom prst="rect">
            <a:avLst/>
          </a:prstGeom>
          <a:gradFill>
            <a:gsLst>
              <a:gs pos="39000">
                <a:schemeClr val="accent1">
                  <a:lumMod val="50000"/>
                  <a:alpha val="0"/>
                </a:schemeClr>
              </a:gs>
              <a:gs pos="100000">
                <a:srgbClr val="000000">
                  <a:alpha val="72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CB730D9D-B17D-5BDE-E443-5643238820AF}"/>
              </a:ext>
            </a:extLst>
          </p:cNvPr>
          <p:cNvSpPr>
            <a:spLocks noGrp="1"/>
          </p:cNvSpPr>
          <p:nvPr>
            <p:ph type="subTitle" idx="1"/>
          </p:nvPr>
        </p:nvSpPr>
        <p:spPr>
          <a:xfrm>
            <a:off x="567804" y="4554583"/>
            <a:ext cx="7121022" cy="1771047"/>
          </a:xfrm>
        </p:spPr>
        <p:txBody>
          <a:bodyPr vert="horz" lIns="91440" tIns="45720" rIns="91440" bIns="45720" rtlCol="0" anchor="t">
            <a:normAutofit lnSpcReduction="10000"/>
          </a:bodyPr>
          <a:lstStyle/>
          <a:p>
            <a:pPr algn="l"/>
            <a:r>
              <a:rPr lang="en-US" sz="1600" b="1" dirty="0" err="1">
                <a:solidFill>
                  <a:srgbClr val="FFFFFF"/>
                </a:solidFill>
              </a:rPr>
              <a:t>Programme</a:t>
            </a:r>
            <a:r>
              <a:rPr lang="en-US" sz="1600" b="1" dirty="0">
                <a:solidFill>
                  <a:srgbClr val="FFFFFF"/>
                </a:solidFill>
              </a:rPr>
              <a:t>: MSc Public Health and Social Care in Practice</a:t>
            </a:r>
          </a:p>
          <a:p>
            <a:pPr algn="l"/>
            <a:r>
              <a:rPr lang="en-US" sz="1600" b="1" dirty="0">
                <a:solidFill>
                  <a:srgbClr val="FFFFFF"/>
                </a:solidFill>
              </a:rPr>
              <a:t>Module: LCHS7006 Quality Assurance and Service Improvements</a:t>
            </a:r>
          </a:p>
          <a:p>
            <a:pPr algn="l"/>
            <a:endParaRPr lang="en-US" sz="1600" b="1" dirty="0">
              <a:solidFill>
                <a:srgbClr val="FFFFFF"/>
              </a:solidFill>
            </a:endParaRPr>
          </a:p>
          <a:p>
            <a:pPr algn="l"/>
            <a:r>
              <a:rPr lang="en-US" sz="1600" b="1" dirty="0">
                <a:solidFill>
                  <a:srgbClr val="FFFFFF"/>
                </a:solidFill>
              </a:rPr>
              <a:t>Level 7 Assessment</a:t>
            </a:r>
          </a:p>
          <a:p>
            <a:pPr algn="l"/>
            <a:r>
              <a:rPr lang="en-US" sz="1600" b="1" dirty="0">
                <a:solidFill>
                  <a:srgbClr val="FFFFFF"/>
                </a:solidFill>
              </a:rPr>
              <a:t>Assignment: Component 1 - Individual Presentation</a:t>
            </a:r>
          </a:p>
        </p:txBody>
      </p:sp>
      <p:pic>
        <p:nvPicPr>
          <p:cNvPr id="4" name="Picture 3" descr="The Shrewsbury and Telford Hospital NHS Trust | Scheduling and Booking  Website">
            <a:extLst>
              <a:ext uri="{FF2B5EF4-FFF2-40B4-BE49-F238E27FC236}">
                <a16:creationId xmlns:a16="http://schemas.microsoft.com/office/drawing/2014/main" id="{DBBF34DC-C4BE-D786-2984-A2323A618C8B}"/>
              </a:ext>
            </a:extLst>
          </p:cNvPr>
          <p:cNvPicPr>
            <a:picLocks noChangeAspect="1"/>
          </p:cNvPicPr>
          <p:nvPr/>
        </p:nvPicPr>
        <p:blipFill>
          <a:blip r:embed="rId3"/>
          <a:stretch>
            <a:fillRect/>
          </a:stretch>
        </p:blipFill>
        <p:spPr>
          <a:xfrm>
            <a:off x="8741663" y="2399449"/>
            <a:ext cx="3060357" cy="1415414"/>
          </a:xfrm>
          <a:prstGeom prst="rect">
            <a:avLst/>
          </a:prstGeom>
        </p:spPr>
      </p:pic>
      <p:sp>
        <p:nvSpPr>
          <p:cNvPr id="36" name="Rectangle 35">
            <a:extLst>
              <a:ext uri="{FF2B5EF4-FFF2-40B4-BE49-F238E27FC236}">
                <a16:creationId xmlns:a16="http://schemas.microsoft.com/office/drawing/2014/main" id="{E37EECFC-A684-4391-AE85-4CDAF5565F6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0797"/>
            <a:ext cx="12191998" cy="457203"/>
          </a:xfrm>
          <a:prstGeom prst="rect">
            <a:avLst/>
          </a:prstGeom>
          <a:gradFill>
            <a:gsLst>
              <a:gs pos="0">
                <a:srgbClr val="000000">
                  <a:alpha val="43000"/>
                </a:srgbClr>
              </a:gs>
              <a:gs pos="79000">
                <a:schemeClr val="accent1">
                  <a:lumMod val="75000"/>
                  <a:alpha val="22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scover University of Wales Trinity Saint David">
            <a:extLst>
              <a:ext uri="{FF2B5EF4-FFF2-40B4-BE49-F238E27FC236}">
                <a16:creationId xmlns:a16="http://schemas.microsoft.com/office/drawing/2014/main" id="{4F99EB32-87E0-E648-02A3-82EC3156F361}"/>
              </a:ext>
            </a:extLst>
          </p:cNvPr>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9059151" y="285214"/>
            <a:ext cx="2709414" cy="1074193"/>
          </a:xfrm>
          <a:prstGeom prst="rect">
            <a:avLst/>
          </a:prstGeom>
          <a:noFill/>
          <a:ln>
            <a:noFill/>
          </a:ln>
        </p:spPr>
      </p:pic>
    </p:spTree>
    <p:extLst>
      <p:ext uri="{BB962C8B-B14F-4D97-AF65-F5344CB8AC3E}">
        <p14:creationId xmlns:p14="http://schemas.microsoft.com/office/powerpoint/2010/main" val="17683389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8DC4A1-C9CC-3C27-F542-1BB5A4F2B103}"/>
              </a:ext>
            </a:extLst>
          </p:cNvPr>
          <p:cNvSpPr>
            <a:spLocks noGrp="1"/>
          </p:cNvSpPr>
          <p:nvPr>
            <p:ph type="title"/>
          </p:nvPr>
        </p:nvSpPr>
        <p:spPr>
          <a:xfrm>
            <a:off x="761802" y="852616"/>
            <a:ext cx="5157083" cy="1122100"/>
          </a:xfrm>
        </p:spPr>
        <p:txBody>
          <a:bodyPr anchor="ctr">
            <a:normAutofit/>
          </a:bodyPr>
          <a:lstStyle/>
          <a:p>
            <a:r>
              <a:rPr lang="en-US" sz="3200" b="1" dirty="0">
                <a:latin typeface="Arial" panose="020B0604020202020204" pitchFamily="34" charset="0"/>
                <a:cs typeface="Arial" panose="020B0604020202020204" pitchFamily="34" charset="0"/>
              </a:rPr>
              <a:t>Case Study Background</a:t>
            </a:r>
          </a:p>
        </p:txBody>
      </p:sp>
      <p:sp>
        <p:nvSpPr>
          <p:cNvPr id="3" name="Content Placeholder 2">
            <a:extLst>
              <a:ext uri="{FF2B5EF4-FFF2-40B4-BE49-F238E27FC236}">
                <a16:creationId xmlns:a16="http://schemas.microsoft.com/office/drawing/2014/main" id="{44F6F17B-FFFF-F7A0-FD65-F4F3921AB7AD}"/>
              </a:ext>
            </a:extLst>
          </p:cNvPr>
          <p:cNvSpPr>
            <a:spLocks noGrp="1"/>
          </p:cNvSpPr>
          <p:nvPr>
            <p:ph idx="1"/>
          </p:nvPr>
        </p:nvSpPr>
        <p:spPr>
          <a:xfrm>
            <a:off x="630196" y="2434281"/>
            <a:ext cx="5066270" cy="3954161"/>
          </a:xfrm>
        </p:spPr>
        <p:txBody>
          <a:bodyPr anchor="ctr">
            <a:normAutofit/>
          </a:bodyPr>
          <a:lstStyle/>
          <a:p>
            <a:pPr>
              <a:lnSpc>
                <a:spcPct val="170000"/>
              </a:lnSpc>
            </a:pPr>
            <a:r>
              <a:rPr lang="en-US" sz="1200" dirty="0">
                <a:latin typeface="Arial" panose="020B0604020202020204" pitchFamily="34" charset="0"/>
                <a:cs typeface="Arial" panose="020B0604020202020204" pitchFamily="34" charset="0"/>
              </a:rPr>
              <a:t>An investigation into the maternity scandal at Shrewsbury and Telford Hospital NHS Trust (</a:t>
            </a:r>
            <a:r>
              <a:rPr lang="en-US" sz="1200" dirty="0" err="1">
                <a:latin typeface="Arial" panose="020B0604020202020204" pitchFamily="34" charset="0"/>
                <a:cs typeface="Arial" panose="020B0604020202020204" pitchFamily="34" charset="0"/>
              </a:rPr>
              <a:t>Ockenden</a:t>
            </a:r>
            <a:r>
              <a:rPr lang="en-US" sz="1200" dirty="0">
                <a:latin typeface="Arial" panose="020B0604020202020204" pitchFamily="34" charset="0"/>
                <a:cs typeface="Arial" panose="020B0604020202020204" pitchFamily="34" charset="0"/>
              </a:rPr>
              <a:t>, 2022).</a:t>
            </a:r>
          </a:p>
          <a:p>
            <a:pPr>
              <a:lnSpc>
                <a:spcPct val="170000"/>
              </a:lnSpc>
            </a:pPr>
            <a:r>
              <a:rPr lang="en-US" sz="1200" dirty="0">
                <a:latin typeface="Arial" panose="020B0604020202020204" pitchFamily="34" charset="0"/>
                <a:cs typeface="Arial" panose="020B0604020202020204" pitchFamily="34" charset="0"/>
              </a:rPr>
              <a:t>There were serious failures in maternity care from 2000 to 2019 (</a:t>
            </a:r>
            <a:r>
              <a:rPr lang="en-US" sz="1200" dirty="0" err="1">
                <a:latin typeface="Arial" panose="020B0604020202020204" pitchFamily="34" charset="0"/>
                <a:cs typeface="Arial" panose="020B0604020202020204" pitchFamily="34" charset="0"/>
              </a:rPr>
              <a:t>Ockenden</a:t>
            </a:r>
            <a:r>
              <a:rPr lang="en-US" sz="1200" dirty="0">
                <a:latin typeface="Arial" panose="020B0604020202020204" pitchFamily="34" charset="0"/>
                <a:cs typeface="Arial" panose="020B0604020202020204" pitchFamily="34" charset="0"/>
              </a:rPr>
              <a:t>, 2022).</a:t>
            </a:r>
          </a:p>
          <a:p>
            <a:pPr>
              <a:lnSpc>
                <a:spcPct val="170000"/>
              </a:lnSpc>
            </a:pPr>
            <a:r>
              <a:rPr lang="en-US" sz="1200" dirty="0">
                <a:latin typeface="Arial" panose="020B0604020202020204" pitchFamily="34" charset="0"/>
                <a:cs typeface="Arial" panose="020B0604020202020204" pitchFamily="34" charset="0"/>
              </a:rPr>
              <a:t>A review, independent of the school, carried out by Donna </a:t>
            </a:r>
            <a:r>
              <a:rPr lang="en-US" sz="1200" dirty="0" err="1">
                <a:latin typeface="Arial" panose="020B0604020202020204" pitchFamily="34" charset="0"/>
                <a:cs typeface="Arial" panose="020B0604020202020204" pitchFamily="34" charset="0"/>
              </a:rPr>
              <a:t>Ockenden</a:t>
            </a:r>
            <a:r>
              <a:rPr lang="en-US" sz="1200" dirty="0">
                <a:latin typeface="Arial" panose="020B0604020202020204" pitchFamily="34" charset="0"/>
                <a:cs typeface="Arial" panose="020B0604020202020204" pitchFamily="34" charset="0"/>
              </a:rPr>
              <a:t>; the investigation grew to more than 1,400 families (</a:t>
            </a:r>
            <a:r>
              <a:rPr lang="en-US" sz="1200" dirty="0" err="1">
                <a:latin typeface="Arial" panose="020B0604020202020204" pitchFamily="34" charset="0"/>
                <a:cs typeface="Arial" panose="020B0604020202020204" pitchFamily="34" charset="0"/>
              </a:rPr>
              <a:t>Ockenden</a:t>
            </a:r>
            <a:r>
              <a:rPr lang="en-US" sz="1200" dirty="0">
                <a:latin typeface="Arial" panose="020B0604020202020204" pitchFamily="34" charset="0"/>
                <a:cs typeface="Arial" panose="020B0604020202020204" pitchFamily="34" charset="0"/>
              </a:rPr>
              <a:t>, 2022).</a:t>
            </a:r>
          </a:p>
          <a:p>
            <a:pPr>
              <a:lnSpc>
                <a:spcPct val="170000"/>
              </a:lnSpc>
            </a:pPr>
            <a:r>
              <a:rPr lang="en-US" sz="1200" dirty="0">
                <a:latin typeface="Arial" panose="020B0604020202020204" pitchFamily="34" charset="0"/>
                <a:cs typeface="Arial" panose="020B0604020202020204" pitchFamily="34" charset="0"/>
              </a:rPr>
              <a:t>Identified maternal and neonatal deaths that were preventable (</a:t>
            </a:r>
            <a:r>
              <a:rPr lang="en-US" sz="1200" dirty="0" err="1">
                <a:latin typeface="Arial" panose="020B0604020202020204" pitchFamily="34" charset="0"/>
                <a:cs typeface="Arial" panose="020B0604020202020204" pitchFamily="34" charset="0"/>
              </a:rPr>
              <a:t>Ockenden</a:t>
            </a:r>
            <a:r>
              <a:rPr lang="en-US" sz="1200" dirty="0">
                <a:latin typeface="Arial" panose="020B0604020202020204" pitchFamily="34" charset="0"/>
                <a:cs typeface="Arial" panose="020B0604020202020204" pitchFamily="34" charset="0"/>
              </a:rPr>
              <a:t>, 2022)</a:t>
            </a:r>
          </a:p>
          <a:p>
            <a:pPr>
              <a:lnSpc>
                <a:spcPct val="170000"/>
              </a:lnSpc>
            </a:pPr>
            <a:r>
              <a:rPr lang="en-US" sz="1200" dirty="0">
                <a:latin typeface="Arial" panose="020B0604020202020204" pitchFamily="34" charset="0"/>
                <a:cs typeface="Arial" panose="020B0604020202020204" pitchFamily="34" charset="0"/>
              </a:rPr>
              <a:t>Several long-standing issues were not addressed (</a:t>
            </a:r>
            <a:r>
              <a:rPr lang="en-US" sz="1200" dirty="0" err="1">
                <a:latin typeface="Arial" panose="020B0604020202020204" pitchFamily="34" charset="0"/>
                <a:cs typeface="Arial" panose="020B0604020202020204" pitchFamily="34" charset="0"/>
              </a:rPr>
              <a:t>Ockenden</a:t>
            </a:r>
            <a:r>
              <a:rPr lang="en-US" sz="1200" dirty="0">
                <a:latin typeface="Arial" panose="020B0604020202020204" pitchFamily="34" charset="0"/>
                <a:cs typeface="Arial" panose="020B0604020202020204" pitchFamily="34" charset="0"/>
              </a:rPr>
              <a:t>, 2022).</a:t>
            </a:r>
          </a:p>
        </p:txBody>
      </p:sp>
      <p:pic>
        <p:nvPicPr>
          <p:cNvPr id="5" name="Picture 4">
            <a:extLst>
              <a:ext uri="{FF2B5EF4-FFF2-40B4-BE49-F238E27FC236}">
                <a16:creationId xmlns:a16="http://schemas.microsoft.com/office/drawing/2014/main" id="{E7FEBDB6-84C3-90E6-F27A-02C0C350B4E9}"/>
              </a:ext>
            </a:extLst>
          </p:cNvPr>
          <p:cNvPicPr>
            <a:picLocks noChangeAspect="1"/>
          </p:cNvPicPr>
          <p:nvPr/>
        </p:nvPicPr>
        <p:blipFill>
          <a:blip r:embed="rId3"/>
          <a:srcRect l="27607" r="22337"/>
          <a:stretch>
            <a:fillRect/>
          </a:stretch>
        </p:blipFill>
        <p:spPr>
          <a:xfrm>
            <a:off x="6096000" y="1"/>
            <a:ext cx="6102825" cy="6858000"/>
          </a:xfrm>
          <a:prstGeom prst="rect">
            <a:avLst/>
          </a:prstGeom>
        </p:spPr>
      </p:pic>
    </p:spTree>
    <p:extLst>
      <p:ext uri="{BB962C8B-B14F-4D97-AF65-F5344CB8AC3E}">
        <p14:creationId xmlns:p14="http://schemas.microsoft.com/office/powerpoint/2010/main" val="976361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Arial" panose="020B0604020202020204" pitchFamily="34" charset="0"/>
                <a:cs typeface="Arial" panose="020B0604020202020204" pitchFamily="34" charset="0"/>
              </a:endParaRPr>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xmlns=""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64642E-232E-7342-7647-55D41F134C5C}"/>
              </a:ext>
            </a:extLst>
          </p:cNvPr>
          <p:cNvSpPr>
            <a:spLocks noGrp="1"/>
          </p:cNvSpPr>
          <p:nvPr>
            <p:ph type="title"/>
          </p:nvPr>
        </p:nvSpPr>
        <p:spPr>
          <a:xfrm>
            <a:off x="1153618" y="2038865"/>
            <a:ext cx="3245387" cy="1285104"/>
          </a:xfrm>
        </p:spPr>
        <p:txBody>
          <a:bodyPr anchor="ctr">
            <a:noAutofit/>
          </a:bodyPr>
          <a:lstStyle/>
          <a:p>
            <a:r>
              <a:rPr lang="en-US" sz="4000" b="1" dirty="0">
                <a:latin typeface="Arial" panose="020B0604020202020204" pitchFamily="34" charset="0"/>
                <a:cs typeface="Arial" panose="020B0604020202020204" pitchFamily="34" charset="0"/>
              </a:rPr>
              <a:t>National Problem</a:t>
            </a:r>
          </a:p>
        </p:txBody>
      </p:sp>
      <p:graphicFrame>
        <p:nvGraphicFramePr>
          <p:cNvPr id="20" name="Content Placeholder 2">
            <a:extLst>
              <a:ext uri="{FF2B5EF4-FFF2-40B4-BE49-F238E27FC236}">
                <a16:creationId xmlns:a16="http://schemas.microsoft.com/office/drawing/2014/main" id="{0D2BF05C-5ECE-2FF0-F398-671C7E2DEE8E}"/>
              </a:ext>
            </a:extLst>
          </p:cNvPr>
          <p:cNvGraphicFramePr>
            <a:graphicFrameLocks noGrp="1"/>
          </p:cNvGraphicFramePr>
          <p:nvPr>
            <p:ph idx="1"/>
            <p:extLst>
              <p:ext uri="{D42A27DB-BD31-4B8C-83A1-F6EECF244321}">
                <p14:modId xmlns:p14="http://schemas.microsoft.com/office/powerpoint/2010/main" val="603433124"/>
              </p:ext>
            </p:extLst>
          </p:nvPr>
        </p:nvGraphicFramePr>
        <p:xfrm>
          <a:off x="4263081" y="704335"/>
          <a:ext cx="6669071" cy="50083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42748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8908DB7-C3A6-4FCB-9820-CEE02B398C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7FA401-B6DC-8E70-04FE-D60A6FF8531E}"/>
              </a:ext>
            </a:extLst>
          </p:cNvPr>
          <p:cNvSpPr>
            <a:spLocks noGrp="1"/>
          </p:cNvSpPr>
          <p:nvPr>
            <p:ph type="title"/>
          </p:nvPr>
        </p:nvSpPr>
        <p:spPr>
          <a:xfrm>
            <a:off x="630936" y="2557849"/>
            <a:ext cx="3419856" cy="2026508"/>
          </a:xfrm>
        </p:spPr>
        <p:txBody>
          <a:bodyPr anchor="ctr">
            <a:normAutofit/>
          </a:bodyPr>
          <a:lstStyle/>
          <a:p>
            <a:r>
              <a:rPr lang="en-US" sz="3600" b="1" dirty="0">
                <a:latin typeface="Arial" panose="020B0604020202020204" pitchFamily="34" charset="0"/>
                <a:cs typeface="Arial" panose="020B0604020202020204" pitchFamily="34" charset="0"/>
              </a:rPr>
              <a:t>Why System Fail - Root Causes</a:t>
            </a:r>
          </a:p>
        </p:txBody>
      </p:sp>
      <p:sp>
        <p:nvSpPr>
          <p:cNvPr id="27"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sX0" fmla="*/ 0 w 18288"/>
              <a:gd name="csY0" fmla="*/ 0 h 5590381"/>
              <a:gd name="csX1" fmla="*/ 18288 w 18288"/>
              <a:gd name="csY1" fmla="*/ 0 h 5590381"/>
              <a:gd name="csX2" fmla="*/ 18288 w 18288"/>
              <a:gd name="csY2" fmla="*/ 754701 h 5590381"/>
              <a:gd name="csX3" fmla="*/ 18288 w 18288"/>
              <a:gd name="csY3" fmla="*/ 1565307 h 5590381"/>
              <a:gd name="csX4" fmla="*/ 18288 w 18288"/>
              <a:gd name="csY4" fmla="*/ 2152297 h 5590381"/>
              <a:gd name="csX5" fmla="*/ 18288 w 18288"/>
              <a:gd name="csY5" fmla="*/ 2906998 h 5590381"/>
              <a:gd name="csX6" fmla="*/ 18288 w 18288"/>
              <a:gd name="csY6" fmla="*/ 3549892 h 5590381"/>
              <a:gd name="csX7" fmla="*/ 18288 w 18288"/>
              <a:gd name="csY7" fmla="*/ 4080978 h 5590381"/>
              <a:gd name="csX8" fmla="*/ 18288 w 18288"/>
              <a:gd name="csY8" fmla="*/ 4835680 h 5590381"/>
              <a:gd name="csX9" fmla="*/ 18288 w 18288"/>
              <a:gd name="csY9" fmla="*/ 5590381 h 5590381"/>
              <a:gd name="csX10" fmla="*/ 0 w 18288"/>
              <a:gd name="csY10" fmla="*/ 5590381 h 5590381"/>
              <a:gd name="csX11" fmla="*/ 0 w 18288"/>
              <a:gd name="csY11" fmla="*/ 4835680 h 5590381"/>
              <a:gd name="csX12" fmla="*/ 0 w 18288"/>
              <a:gd name="csY12" fmla="*/ 4304593 h 5590381"/>
              <a:gd name="csX13" fmla="*/ 0 w 18288"/>
              <a:gd name="csY13" fmla="*/ 3773507 h 5590381"/>
              <a:gd name="csX14" fmla="*/ 0 w 18288"/>
              <a:gd name="csY14" fmla="*/ 3186517 h 5590381"/>
              <a:gd name="csX15" fmla="*/ 0 w 18288"/>
              <a:gd name="csY15" fmla="*/ 2487720 h 5590381"/>
              <a:gd name="csX16" fmla="*/ 0 w 18288"/>
              <a:gd name="csY16" fmla="*/ 1956633 h 5590381"/>
              <a:gd name="csX17" fmla="*/ 0 w 18288"/>
              <a:gd name="csY17" fmla="*/ 1425547 h 5590381"/>
              <a:gd name="csX18" fmla="*/ 0 w 18288"/>
              <a:gd name="csY18" fmla="*/ 614942 h 5590381"/>
              <a:gd name="csX19" fmla="*/ 0 w 18288"/>
              <a:gd name="csY19" fmla="*/ 0 h 559038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xmln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CA17D619-FA66-7D11-A6AE-AC61F95BBB3B}"/>
              </a:ext>
            </a:extLst>
          </p:cNvPr>
          <p:cNvPicPr>
            <a:picLocks noChangeAspect="1"/>
          </p:cNvPicPr>
          <p:nvPr/>
        </p:nvPicPr>
        <p:blipFill>
          <a:blip r:embed="rId3"/>
          <a:stretch>
            <a:fillRect/>
          </a:stretch>
        </p:blipFill>
        <p:spPr>
          <a:xfrm>
            <a:off x="4407286" y="546653"/>
            <a:ext cx="7141586" cy="3945726"/>
          </a:xfrm>
          <a:prstGeom prst="rect">
            <a:avLst/>
          </a:prstGeom>
        </p:spPr>
      </p:pic>
      <p:sp>
        <p:nvSpPr>
          <p:cNvPr id="3" name="Content Placeholder 2">
            <a:extLst>
              <a:ext uri="{FF2B5EF4-FFF2-40B4-BE49-F238E27FC236}">
                <a16:creationId xmlns:a16="http://schemas.microsoft.com/office/drawing/2014/main" id="{2E4FED26-8206-E9D5-F0E1-6D434AF3ED67}"/>
              </a:ext>
            </a:extLst>
          </p:cNvPr>
          <p:cNvSpPr>
            <a:spLocks noGrp="1"/>
          </p:cNvSpPr>
          <p:nvPr>
            <p:ph idx="1"/>
          </p:nvPr>
        </p:nvSpPr>
        <p:spPr>
          <a:xfrm>
            <a:off x="4654295" y="4798577"/>
            <a:ext cx="7041985" cy="1501739"/>
          </a:xfrm>
        </p:spPr>
        <p:txBody>
          <a:bodyPr anchor="t">
            <a:normAutofit fontScale="85000" lnSpcReduction="10000"/>
          </a:bodyPr>
          <a:lstStyle/>
          <a:p>
            <a:r>
              <a:rPr lang="en-US" sz="1600" dirty="0">
                <a:latin typeface="Arial" panose="020B0604020202020204" pitchFamily="34" charset="0"/>
                <a:cs typeface="Arial" panose="020B0604020202020204" pitchFamily="34" charset="0"/>
              </a:rPr>
              <a:t>A lack of leadership and accountability (Reason, 1990).</a:t>
            </a:r>
          </a:p>
          <a:p>
            <a:r>
              <a:rPr lang="en-US" sz="1600" dirty="0">
                <a:latin typeface="Arial" panose="020B0604020202020204" pitchFamily="34" charset="0"/>
                <a:cs typeface="Arial" panose="020B0604020202020204" pitchFamily="34" charset="0"/>
              </a:rPr>
              <a:t>Communication problems between health care professionals (</a:t>
            </a:r>
            <a:r>
              <a:rPr lang="en-US" sz="1600" dirty="0" err="1">
                <a:latin typeface="Arial" panose="020B0604020202020204" pitchFamily="34" charset="0"/>
                <a:cs typeface="Arial" panose="020B0604020202020204" pitchFamily="34" charset="0"/>
              </a:rPr>
              <a:t>Saapunki</a:t>
            </a:r>
            <a:r>
              <a:rPr lang="en-US" sz="1600" dirty="0">
                <a:latin typeface="Arial" panose="020B0604020202020204" pitchFamily="34" charset="0"/>
                <a:cs typeface="Arial" panose="020B0604020202020204" pitchFamily="34" charset="0"/>
              </a:rPr>
              <a:t>, 2023).</a:t>
            </a:r>
          </a:p>
          <a:p>
            <a:r>
              <a:rPr lang="en-US" sz="1600" dirty="0">
                <a:latin typeface="Arial" panose="020B0604020202020204" pitchFamily="34" charset="0"/>
                <a:cs typeface="Arial" panose="020B0604020202020204" pitchFamily="34" charset="0"/>
              </a:rPr>
              <a:t>Not reporting clinical issues to the appropriate levels (NHS England, 2023)</a:t>
            </a:r>
          </a:p>
          <a:p>
            <a:r>
              <a:rPr lang="en-US" sz="1600" dirty="0">
                <a:latin typeface="Arial" panose="020B0604020202020204" pitchFamily="34" charset="0"/>
                <a:cs typeface="Arial" panose="020B0604020202020204" pitchFamily="34" charset="0"/>
              </a:rPr>
              <a:t>The availability of staff and workforce capacity is not adequate (</a:t>
            </a:r>
            <a:r>
              <a:rPr lang="en-US" sz="1600" dirty="0" err="1">
                <a:latin typeface="Arial" panose="020B0604020202020204" pitchFamily="34" charset="0"/>
                <a:cs typeface="Arial" panose="020B0604020202020204" pitchFamily="34" charset="0"/>
              </a:rPr>
              <a:t>Ockenden</a:t>
            </a:r>
            <a:r>
              <a:rPr lang="en-US" sz="1600" dirty="0">
                <a:latin typeface="Arial" panose="020B0604020202020204" pitchFamily="34" charset="0"/>
                <a:cs typeface="Arial" panose="020B0604020202020204" pitchFamily="34" charset="0"/>
              </a:rPr>
              <a:t>, 2022).</a:t>
            </a:r>
          </a:p>
          <a:p>
            <a:r>
              <a:rPr lang="en-US" sz="1600" dirty="0">
                <a:latin typeface="Arial" panose="020B0604020202020204" pitchFamily="34" charset="0"/>
                <a:cs typeface="Arial" panose="020B0604020202020204" pitchFamily="34" charset="0"/>
              </a:rPr>
              <a:t>Poor </a:t>
            </a:r>
            <a:r>
              <a:rPr lang="en-US" sz="1600" dirty="0" err="1">
                <a:latin typeface="Arial" panose="020B0604020202020204" pitchFamily="34" charset="0"/>
                <a:cs typeface="Arial" panose="020B0604020202020204" pitchFamily="34" charset="0"/>
              </a:rPr>
              <a:t>organisational</a:t>
            </a:r>
            <a:r>
              <a:rPr lang="en-US" sz="1600" dirty="0">
                <a:latin typeface="Arial" panose="020B0604020202020204" pitchFamily="34" charset="0"/>
                <a:cs typeface="Arial" panose="020B0604020202020204" pitchFamily="34" charset="0"/>
              </a:rPr>
              <a:t> learning of past incidents (</a:t>
            </a:r>
            <a:r>
              <a:rPr lang="en-US" sz="1600" dirty="0" err="1">
                <a:latin typeface="Arial" panose="020B0604020202020204" pitchFamily="34" charset="0"/>
                <a:cs typeface="Arial" panose="020B0604020202020204" pitchFamily="34" charset="0"/>
              </a:rPr>
              <a:t>Ockenden</a:t>
            </a:r>
            <a:r>
              <a:rPr lang="en-US" sz="1600" dirty="0">
                <a:latin typeface="Arial" panose="020B0604020202020204" pitchFamily="34" charset="0"/>
                <a:cs typeface="Arial" panose="020B0604020202020204" pitchFamily="34" charset="0"/>
              </a:rPr>
              <a:t>, 2022)</a:t>
            </a:r>
          </a:p>
        </p:txBody>
      </p:sp>
    </p:spTree>
    <p:extLst>
      <p:ext uri="{BB962C8B-B14F-4D97-AF65-F5344CB8AC3E}">
        <p14:creationId xmlns:p14="http://schemas.microsoft.com/office/powerpoint/2010/main" val="10048434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288C6B4-AFC3-407F-A595-EFFD38D4CCA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Freeform: Shape 24">
            <a:extLst>
              <a:ext uri="{FF2B5EF4-FFF2-40B4-BE49-F238E27FC236}">
                <a16:creationId xmlns:a16="http://schemas.microsoft.com/office/drawing/2014/main" id="{CF236821-17FE-429B-8D2C-08E13A64EA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Freeform: Shape 26">
            <a:extLst>
              <a:ext uri="{FF2B5EF4-FFF2-40B4-BE49-F238E27FC236}">
                <a16:creationId xmlns:a16="http://schemas.microsoft.com/office/drawing/2014/main" id="{C0BDBCD2-E081-43AB-9119-C55465E597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85B2C98-EF9C-C24C-B47F-456287981B53}"/>
              </a:ext>
            </a:extLst>
          </p:cNvPr>
          <p:cNvSpPr>
            <a:spLocks noGrp="1"/>
          </p:cNvSpPr>
          <p:nvPr>
            <p:ph type="title"/>
          </p:nvPr>
        </p:nvSpPr>
        <p:spPr>
          <a:xfrm>
            <a:off x="371094" y="1161288"/>
            <a:ext cx="3438144" cy="1050571"/>
          </a:xfrm>
        </p:spPr>
        <p:txBody>
          <a:bodyPr anchor="ctr">
            <a:normAutofit/>
          </a:bodyPr>
          <a:lstStyle/>
          <a:p>
            <a:r>
              <a:rPr lang="en-US" sz="2400" b="1" dirty="0">
                <a:latin typeface="Arial" panose="020B0604020202020204" pitchFamily="34" charset="0"/>
                <a:cs typeface="Arial" panose="020B0604020202020204" pitchFamily="34" charset="0"/>
              </a:rPr>
              <a:t>Swiss Cheese Model application</a:t>
            </a:r>
          </a:p>
        </p:txBody>
      </p:sp>
      <p:sp>
        <p:nvSpPr>
          <p:cNvPr id="29" name="Rectangle 28">
            <a:extLst>
              <a:ext uri="{FF2B5EF4-FFF2-40B4-BE49-F238E27FC236}">
                <a16:creationId xmlns:a16="http://schemas.microsoft.com/office/drawing/2014/main" id="{98E79BE4-34FE-485A-98A5-92CE8F7C47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1" name="Rectangle 30">
            <a:extLst>
              <a:ext uri="{FF2B5EF4-FFF2-40B4-BE49-F238E27FC236}">
                <a16:creationId xmlns:a16="http://schemas.microsoft.com/office/drawing/2014/main" id="{7A5F0580-5EE9-419F-96EE-B6529EF6E7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312A5EA-1252-55DB-D8EE-D2D75A635E32}"/>
              </a:ext>
            </a:extLst>
          </p:cNvPr>
          <p:cNvSpPr>
            <a:spLocks noGrp="1"/>
          </p:cNvSpPr>
          <p:nvPr>
            <p:ph idx="1"/>
          </p:nvPr>
        </p:nvSpPr>
        <p:spPr>
          <a:xfrm>
            <a:off x="371094" y="2718054"/>
            <a:ext cx="3438906" cy="3207258"/>
          </a:xfrm>
        </p:spPr>
        <p:txBody>
          <a:bodyPr anchor="t">
            <a:normAutofit/>
          </a:bodyPr>
          <a:lstStyle/>
          <a:p>
            <a:r>
              <a:rPr lang="en-US" sz="1400" dirty="0">
                <a:latin typeface="Arial" panose="020B0604020202020204" pitchFamily="34" charset="0"/>
                <a:cs typeface="Arial" panose="020B0604020202020204" pitchFamily="34" charset="0"/>
              </a:rPr>
              <a:t>There was a lack of compliance with national maternity safety guidelines (</a:t>
            </a:r>
            <a:r>
              <a:rPr lang="en-US" sz="1400" dirty="0" err="1">
                <a:latin typeface="Arial" panose="020B0604020202020204" pitchFamily="34" charset="0"/>
                <a:cs typeface="Arial" panose="020B0604020202020204" pitchFamily="34" charset="0"/>
              </a:rPr>
              <a:t>Ockenden</a:t>
            </a:r>
            <a:r>
              <a:rPr lang="en-US" sz="1400" dirty="0">
                <a:latin typeface="Arial" panose="020B0604020202020204" pitchFamily="34" charset="0"/>
                <a:cs typeface="Arial" panose="020B0604020202020204" pitchFamily="34" charset="0"/>
              </a:rPr>
              <a:t>, 2022).</a:t>
            </a:r>
          </a:p>
          <a:p>
            <a:r>
              <a:rPr lang="en-US" sz="1400" dirty="0">
                <a:latin typeface="Arial" panose="020B0604020202020204" pitchFamily="34" charset="0"/>
                <a:cs typeface="Arial" panose="020B0604020202020204" pitchFamily="34" charset="0"/>
              </a:rPr>
              <a:t>Clinical governance systems were not effective in identifying risks that were reoccurring (</a:t>
            </a:r>
            <a:r>
              <a:rPr lang="en-US" sz="1400" dirty="0" err="1">
                <a:latin typeface="Arial" panose="020B0604020202020204" pitchFamily="34" charset="0"/>
                <a:cs typeface="Arial" panose="020B0604020202020204" pitchFamily="34" charset="0"/>
              </a:rPr>
              <a:t>Ockenden</a:t>
            </a:r>
            <a:r>
              <a:rPr lang="en-US" sz="1400" dirty="0">
                <a:latin typeface="Arial" panose="020B0604020202020204" pitchFamily="34" charset="0"/>
                <a:cs typeface="Arial" panose="020B0604020202020204" pitchFamily="34" charset="0"/>
              </a:rPr>
              <a:t>, 2022).</a:t>
            </a:r>
          </a:p>
          <a:p>
            <a:r>
              <a:rPr lang="en-US" sz="1400" dirty="0">
                <a:latin typeface="Arial" panose="020B0604020202020204" pitchFamily="34" charset="0"/>
                <a:cs typeface="Arial" panose="020B0604020202020204" pitchFamily="34" charset="0"/>
              </a:rPr>
              <a:t>Staff concerns were not taken up to appropriate levels (</a:t>
            </a:r>
            <a:r>
              <a:rPr lang="en-US" sz="1400" dirty="0" err="1">
                <a:latin typeface="Arial" panose="020B0604020202020204" pitchFamily="34" charset="0"/>
                <a:cs typeface="Arial" panose="020B0604020202020204" pitchFamily="34" charset="0"/>
              </a:rPr>
              <a:t>Ockenden</a:t>
            </a:r>
            <a:r>
              <a:rPr lang="en-US" sz="1400" dirty="0">
                <a:latin typeface="Arial" panose="020B0604020202020204" pitchFamily="34" charset="0"/>
                <a:cs typeface="Arial" panose="020B0604020202020204" pitchFamily="34" charset="0"/>
              </a:rPr>
              <a:t>, 2022).</a:t>
            </a:r>
          </a:p>
          <a:p>
            <a:r>
              <a:rPr lang="en-US" sz="1400" dirty="0">
                <a:latin typeface="Arial" panose="020B0604020202020204" pitchFamily="34" charset="0"/>
                <a:cs typeface="Arial" panose="020B0604020202020204" pitchFamily="34" charset="0"/>
              </a:rPr>
              <a:t>Investigations into incidents were ineffective and learning was not taking place (Hassan, 2026).</a:t>
            </a:r>
          </a:p>
          <a:p>
            <a:r>
              <a:rPr lang="en-US" sz="1400" dirty="0">
                <a:latin typeface="Arial" panose="020B0604020202020204" pitchFamily="34" charset="0"/>
                <a:cs typeface="Arial" panose="020B0604020202020204" pitchFamily="34" charset="0"/>
              </a:rPr>
              <a:t>Failure of multiple safety barriers to operate together (</a:t>
            </a:r>
            <a:r>
              <a:rPr lang="en-US" sz="1400" dirty="0" err="1">
                <a:latin typeface="Arial" panose="020B0604020202020204" pitchFamily="34" charset="0"/>
                <a:cs typeface="Arial" panose="020B0604020202020204" pitchFamily="34" charset="0"/>
              </a:rPr>
              <a:t>Elkomy</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et al</a:t>
            </a:r>
            <a:r>
              <a:rPr lang="en-US" sz="1400" dirty="0">
                <a:latin typeface="Arial" panose="020B0604020202020204" pitchFamily="34" charset="0"/>
                <a:cs typeface="Arial" panose="020B0604020202020204" pitchFamily="34" charset="0"/>
              </a:rPr>
              <a:t>., 2023).</a:t>
            </a:r>
          </a:p>
          <a:p>
            <a:endParaRPr lang="en-US" sz="14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0D731255-9577-3DBC-9BE8-8162010B6508}"/>
              </a:ext>
            </a:extLst>
          </p:cNvPr>
          <p:cNvPicPr>
            <a:picLocks noChangeAspect="1"/>
          </p:cNvPicPr>
          <p:nvPr/>
        </p:nvPicPr>
        <p:blipFill>
          <a:blip r:embed="rId3"/>
          <a:stretch>
            <a:fillRect/>
          </a:stretch>
        </p:blipFill>
        <p:spPr>
          <a:xfrm>
            <a:off x="4901184" y="1662264"/>
            <a:ext cx="6922008" cy="3634055"/>
          </a:xfrm>
          <a:prstGeom prst="rect">
            <a:avLst/>
          </a:prstGeom>
        </p:spPr>
      </p:pic>
    </p:spTree>
    <p:extLst>
      <p:ext uri="{BB962C8B-B14F-4D97-AF65-F5344CB8AC3E}">
        <p14:creationId xmlns:p14="http://schemas.microsoft.com/office/powerpoint/2010/main" val="4132801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0A8E1-A440-D532-61D3-648BE94694FA}"/>
              </a:ext>
            </a:extLst>
          </p:cNvPr>
          <p:cNvSpPr>
            <a:spLocks noGrp="1"/>
          </p:cNvSpPr>
          <p:nvPr>
            <p:ph type="title"/>
          </p:nvPr>
        </p:nvSpPr>
        <p:spPr>
          <a:xfrm>
            <a:off x="556591" y="2074363"/>
            <a:ext cx="2835843"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b="1" kern="1200" dirty="0">
                <a:solidFill>
                  <a:srgbClr val="FFFFFF"/>
                </a:solidFill>
                <a:latin typeface="+mj-lt"/>
                <a:ea typeface="+mj-ea"/>
                <a:cs typeface="+mj-cs"/>
              </a:rPr>
              <a:t>Swiss Cheese Model explained</a:t>
            </a:r>
          </a:p>
        </p:txBody>
      </p:sp>
      <p:graphicFrame>
        <p:nvGraphicFramePr>
          <p:cNvPr id="4" name="Content Placeholder 3">
            <a:extLst>
              <a:ext uri="{FF2B5EF4-FFF2-40B4-BE49-F238E27FC236}">
                <a16:creationId xmlns:a16="http://schemas.microsoft.com/office/drawing/2014/main" id="{9BA76870-66A6-55B2-1990-8DF06F6A9D14}"/>
              </a:ext>
            </a:extLst>
          </p:cNvPr>
          <p:cNvGraphicFramePr>
            <a:graphicFrameLocks noGrp="1"/>
          </p:cNvGraphicFramePr>
          <p:nvPr>
            <p:ph idx="1"/>
            <p:extLst>
              <p:ext uri="{D42A27DB-BD31-4B8C-83A1-F6EECF244321}">
                <p14:modId xmlns:p14="http://schemas.microsoft.com/office/powerpoint/2010/main" val="301288459"/>
              </p:ext>
            </p:extLst>
          </p:nvPr>
        </p:nvGraphicFramePr>
        <p:xfrm>
          <a:off x="3949025" y="444976"/>
          <a:ext cx="8067384" cy="6263936"/>
        </p:xfrm>
        <a:graphic>
          <a:graphicData uri="http://schemas.openxmlformats.org/drawingml/2006/table">
            <a:tbl>
              <a:tblPr firstRow="1" bandRow="1">
                <a:noFill/>
                <a:tableStyleId>{5C22544A-7EE6-4342-B048-85BDC9FD1C3A}</a:tableStyleId>
              </a:tblPr>
              <a:tblGrid>
                <a:gridCol w="814680">
                  <a:extLst>
                    <a:ext uri="{9D8B030D-6E8A-4147-A177-3AD203B41FA5}">
                      <a16:colId xmlns:a16="http://schemas.microsoft.com/office/drawing/2014/main" val="2434589760"/>
                    </a:ext>
                  </a:extLst>
                </a:gridCol>
                <a:gridCol w="2435269">
                  <a:extLst>
                    <a:ext uri="{9D8B030D-6E8A-4147-A177-3AD203B41FA5}">
                      <a16:colId xmlns:a16="http://schemas.microsoft.com/office/drawing/2014/main" val="4264909715"/>
                    </a:ext>
                  </a:extLst>
                </a:gridCol>
                <a:gridCol w="4817435">
                  <a:extLst>
                    <a:ext uri="{9D8B030D-6E8A-4147-A177-3AD203B41FA5}">
                      <a16:colId xmlns:a16="http://schemas.microsoft.com/office/drawing/2014/main" val="668667904"/>
                    </a:ext>
                  </a:extLst>
                </a:gridCol>
              </a:tblGrid>
              <a:tr h="845822">
                <a:tc>
                  <a:txBody>
                    <a:bodyPr/>
                    <a:lstStyle/>
                    <a:p>
                      <a:pPr algn="l" fontAlgn="b">
                        <a:buNone/>
                      </a:pPr>
                      <a:r>
                        <a:rPr lang="en-US" sz="2100" b="1" u="none" strike="noStrike" cap="none" spc="0" dirty="0" err="1">
                          <a:solidFill>
                            <a:schemeClr val="tx1"/>
                          </a:solidFill>
                          <a:effectLst/>
                        </a:rPr>
                        <a:t>Sl</a:t>
                      </a:r>
                      <a:r>
                        <a:rPr lang="en-US" sz="2100" b="1" u="none" strike="noStrike" cap="none" spc="0" dirty="0">
                          <a:solidFill>
                            <a:schemeClr val="tx1"/>
                          </a:solidFill>
                          <a:effectLst/>
                        </a:rPr>
                        <a:t> No.</a:t>
                      </a:r>
                      <a:endParaRPr lang="en-US" sz="2100" b="1" i="0" u="none" strike="noStrike" cap="none" spc="0" dirty="0">
                        <a:solidFill>
                          <a:schemeClr val="tx1"/>
                        </a:solidFill>
                        <a:effectLst/>
                        <a:latin typeface="Aptos Narrow" panose="020B0004020202020204" pitchFamily="34" charset="0"/>
                      </a:endParaRPr>
                    </a:p>
                  </a:txBody>
                  <a:tcPr marL="0" marR="5598" marT="23976" marB="119878" anchor="b">
                    <a:lnL w="12700" cmpd="sng">
                      <a:noFill/>
                    </a:lnL>
                    <a:lnR w="12700" cmpd="sng">
                      <a:noFill/>
                    </a:lnR>
                    <a:lnT w="9525" cap="flat" cmpd="sng" algn="ctr">
                      <a:noFill/>
                      <a:prstDash val="solid"/>
                    </a:lnT>
                    <a:lnB w="38100" cmpd="sng">
                      <a:noFill/>
                    </a:lnB>
                    <a:noFill/>
                  </a:tcPr>
                </a:tc>
                <a:tc>
                  <a:txBody>
                    <a:bodyPr/>
                    <a:lstStyle/>
                    <a:p>
                      <a:pPr algn="l" fontAlgn="b">
                        <a:buNone/>
                      </a:pPr>
                      <a:r>
                        <a:rPr lang="en-US" sz="2100" b="1" u="none" strike="noStrike" cap="none" spc="0" dirty="0">
                          <a:solidFill>
                            <a:schemeClr val="tx1"/>
                          </a:solidFill>
                          <a:effectLst/>
                        </a:rPr>
                        <a:t>Screening Layer</a:t>
                      </a:r>
                      <a:endParaRPr lang="en-US" sz="2100" b="1" i="0" u="none" strike="noStrike" cap="none" spc="0" dirty="0">
                        <a:solidFill>
                          <a:schemeClr val="tx1"/>
                        </a:solidFill>
                        <a:effectLst/>
                        <a:latin typeface="Aptos Narrow" panose="020B0004020202020204" pitchFamily="34" charset="0"/>
                      </a:endParaRPr>
                    </a:p>
                  </a:txBody>
                  <a:tcPr marL="0" marR="5598" marT="23976" marB="119878" anchor="b">
                    <a:lnL w="12700" cmpd="sng">
                      <a:noFill/>
                    </a:lnL>
                    <a:lnR w="12700" cmpd="sng">
                      <a:noFill/>
                    </a:lnR>
                    <a:lnT w="9525" cap="flat" cmpd="sng" algn="ctr">
                      <a:noFill/>
                      <a:prstDash val="solid"/>
                    </a:lnT>
                    <a:lnB w="38100" cmpd="sng">
                      <a:noFill/>
                    </a:lnB>
                    <a:noFill/>
                  </a:tcPr>
                </a:tc>
                <a:tc>
                  <a:txBody>
                    <a:bodyPr/>
                    <a:lstStyle/>
                    <a:p>
                      <a:pPr algn="l" fontAlgn="b">
                        <a:buNone/>
                      </a:pPr>
                      <a:r>
                        <a:rPr lang="en-US" sz="2100" b="1" u="none" strike="noStrike" cap="none" spc="0" dirty="0">
                          <a:solidFill>
                            <a:schemeClr val="tx1"/>
                          </a:solidFill>
                          <a:effectLst/>
                        </a:rPr>
                        <a:t>Weakness/Hole</a:t>
                      </a:r>
                      <a:endParaRPr lang="en-US" sz="2100" b="1" i="0" u="none" strike="noStrike" cap="none" spc="0" dirty="0">
                        <a:solidFill>
                          <a:schemeClr val="tx1"/>
                        </a:solidFill>
                        <a:effectLst/>
                        <a:latin typeface="Aptos Narrow" panose="020B0004020202020204" pitchFamily="34" charset="0"/>
                      </a:endParaRPr>
                    </a:p>
                  </a:txBody>
                  <a:tcPr marL="0" marR="5598" marT="23976" marB="119878"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2495245895"/>
                  </a:ext>
                </a:extLst>
              </a:tr>
              <a:tr h="903019">
                <a:tc>
                  <a:txBody>
                    <a:bodyPr/>
                    <a:lstStyle/>
                    <a:p>
                      <a:pPr algn="ctr" fontAlgn="b">
                        <a:buNone/>
                      </a:pPr>
                      <a:r>
                        <a:rPr lang="en-US" sz="1600" u="none" strike="noStrike" cap="none" spc="0" dirty="0">
                          <a:solidFill>
                            <a:schemeClr val="tx1"/>
                          </a:solidFill>
                          <a:effectLst/>
                        </a:rPr>
                        <a:t>1</a:t>
                      </a:r>
                      <a:endParaRPr lang="en-US" sz="1600" b="0" i="0" u="none" strike="noStrike" cap="none" spc="0" dirty="0">
                        <a:solidFill>
                          <a:schemeClr val="tx1"/>
                        </a:solidFill>
                        <a:effectLst/>
                        <a:latin typeface="Aptos Narrow" panose="020B0004020202020204" pitchFamily="34" charset="0"/>
                      </a:endParaRPr>
                    </a:p>
                  </a:txBody>
                  <a:tcPr marL="0" marR="5598" marT="35963" marB="119878" anchor="b">
                    <a:lnL w="12700" cmpd="sng">
                      <a:noFill/>
                      <a:prstDash val="solid"/>
                    </a:lnL>
                    <a:lnR w="12700" cmpd="sng">
                      <a:noFill/>
                      <a:prstDash val="solid"/>
                    </a:lnR>
                    <a:lnT w="38100" cmpd="sng">
                      <a:noFill/>
                    </a:lnT>
                    <a:lnB w="9525" cap="flat" cmpd="sng" algn="ctr">
                      <a:solidFill>
                        <a:schemeClr val="tx1"/>
                      </a:solidFill>
                      <a:prstDash val="solid"/>
                    </a:lnB>
                    <a:noFill/>
                  </a:tcPr>
                </a:tc>
                <a:tc>
                  <a:txBody>
                    <a:bodyPr/>
                    <a:lstStyle/>
                    <a:p>
                      <a:pPr algn="l" fontAlgn="b">
                        <a:buNone/>
                      </a:pPr>
                      <a:r>
                        <a:rPr lang="en-US" sz="1600" u="none" strike="noStrike" cap="none" spc="0" dirty="0">
                          <a:solidFill>
                            <a:schemeClr val="tx1"/>
                          </a:solidFill>
                          <a:effectLst/>
                        </a:rPr>
                        <a:t>National Maternity Guidelines</a:t>
                      </a:r>
                      <a:endParaRPr lang="en-US" sz="1600" b="0" i="0" u="none" strike="noStrike" cap="none" spc="0" dirty="0">
                        <a:solidFill>
                          <a:schemeClr val="tx1"/>
                        </a:solidFill>
                        <a:effectLst/>
                        <a:latin typeface="Aptos Narrow" panose="020B0004020202020204" pitchFamily="34" charset="0"/>
                      </a:endParaRPr>
                    </a:p>
                  </a:txBody>
                  <a:tcPr marL="0" marR="5598" marT="35963" marB="119878" anchor="b">
                    <a:lnL w="12700" cmpd="sng">
                      <a:noFill/>
                      <a:prstDash val="solid"/>
                    </a:lnL>
                    <a:lnR w="12700" cmpd="sng">
                      <a:noFill/>
                      <a:prstDash val="solid"/>
                    </a:lnR>
                    <a:lnT w="38100" cmpd="sng">
                      <a:noFill/>
                    </a:lnT>
                    <a:lnB w="9525" cap="flat" cmpd="sng" algn="ctr">
                      <a:solidFill>
                        <a:schemeClr val="tx1"/>
                      </a:solidFill>
                      <a:prstDash val="solid"/>
                    </a:lnB>
                    <a:noFill/>
                  </a:tcPr>
                </a:tc>
                <a:tc>
                  <a:txBody>
                    <a:bodyPr/>
                    <a:lstStyle/>
                    <a:p>
                      <a:pPr algn="l" fontAlgn="b">
                        <a:buNone/>
                      </a:pPr>
                      <a:r>
                        <a:rPr lang="en-US" sz="1600" u="none" strike="noStrike" cap="none" spc="0" dirty="0">
                          <a:solidFill>
                            <a:schemeClr val="tx1"/>
                          </a:solidFill>
                          <a:effectLst/>
                        </a:rPr>
                        <a:t>Guidelines existed but not consistently implemented (NHS England, 2023)</a:t>
                      </a:r>
                    </a:p>
                  </a:txBody>
                  <a:tcPr marL="0" marR="5598" marT="35963" marB="119878" anchor="b">
                    <a:lnL w="12700" cmpd="sng">
                      <a:noFill/>
                      <a:prstDash val="solid"/>
                    </a:lnL>
                    <a:lnR w="12700" cmpd="sng">
                      <a:noFill/>
                      <a:prstDash val="solid"/>
                    </a:lnR>
                    <a:lnT w="38100" cmpd="sng">
                      <a:noFill/>
                    </a:lnT>
                    <a:lnB w="9525" cap="flat" cmpd="sng" algn="ctr">
                      <a:solidFill>
                        <a:schemeClr val="tx1"/>
                      </a:solidFill>
                      <a:prstDash val="solid"/>
                    </a:lnB>
                    <a:noFill/>
                  </a:tcPr>
                </a:tc>
                <a:extLst>
                  <a:ext uri="{0D108BD9-81ED-4DB2-BD59-A6C34878D82A}">
                    <a16:rowId xmlns:a16="http://schemas.microsoft.com/office/drawing/2014/main" val="1876473686"/>
                  </a:ext>
                </a:extLst>
              </a:tr>
              <a:tr h="903019">
                <a:tc>
                  <a:txBody>
                    <a:bodyPr/>
                    <a:lstStyle/>
                    <a:p>
                      <a:pPr algn="ctr" fontAlgn="b">
                        <a:buNone/>
                      </a:pPr>
                      <a:r>
                        <a:rPr lang="en-US" sz="1600" u="none" strike="noStrike" cap="none" spc="0" dirty="0">
                          <a:solidFill>
                            <a:schemeClr val="tx1"/>
                          </a:solidFill>
                          <a:effectLst/>
                        </a:rPr>
                        <a:t>2</a:t>
                      </a:r>
                      <a:endParaRPr lang="en-US" sz="1600" b="0" i="0" u="none" strike="noStrike" cap="none" spc="0" dirty="0">
                        <a:solidFill>
                          <a:schemeClr val="tx1"/>
                        </a:solidFill>
                        <a:effectLst/>
                        <a:latin typeface="Aptos Narrow" panose="020B0004020202020204" pitchFamily="34" charset="0"/>
                      </a:endParaRPr>
                    </a:p>
                  </a:txBody>
                  <a:tcPr marL="0" marR="5598" marT="35963" marB="119878" anchor="b">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tc>
                  <a:txBody>
                    <a:bodyPr/>
                    <a:lstStyle/>
                    <a:p>
                      <a:pPr algn="l" fontAlgn="b">
                        <a:buNone/>
                      </a:pPr>
                      <a:r>
                        <a:rPr lang="en-US" sz="1600" u="none" strike="noStrike" cap="none" spc="0">
                          <a:solidFill>
                            <a:schemeClr val="tx1"/>
                          </a:solidFill>
                          <a:effectLst/>
                        </a:rPr>
                        <a:t>Clinical Governance &amp; Oversight</a:t>
                      </a:r>
                      <a:endParaRPr lang="en-US" sz="1600" b="0" i="0" u="none" strike="noStrike" cap="none" spc="0">
                        <a:solidFill>
                          <a:schemeClr val="tx1"/>
                        </a:solidFill>
                        <a:effectLst/>
                        <a:latin typeface="Aptos Narrow" panose="020B0004020202020204" pitchFamily="34" charset="0"/>
                      </a:endParaRPr>
                    </a:p>
                  </a:txBody>
                  <a:tcPr marL="0" marR="5598" marT="35963" marB="119878" anchor="b">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tc>
                  <a:txBody>
                    <a:bodyPr/>
                    <a:lstStyle/>
                    <a:p>
                      <a:pPr algn="l" fontAlgn="b">
                        <a:buNone/>
                      </a:pPr>
                      <a:r>
                        <a:rPr lang="en-US" sz="1600" u="none" strike="noStrike" cap="none" spc="0" dirty="0">
                          <a:solidFill>
                            <a:schemeClr val="tx1"/>
                          </a:solidFill>
                          <a:effectLst/>
                        </a:rPr>
                        <a:t>Weak oversight, ineffective monitoring and audit (NHS England, 2023)</a:t>
                      </a:r>
                    </a:p>
                  </a:txBody>
                  <a:tcPr marL="0" marR="5598" marT="35963" marB="119878" anchor="b">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419612876"/>
                  </a:ext>
                </a:extLst>
              </a:tr>
              <a:tr h="903019">
                <a:tc>
                  <a:txBody>
                    <a:bodyPr/>
                    <a:lstStyle/>
                    <a:p>
                      <a:pPr algn="ctr" fontAlgn="b">
                        <a:buNone/>
                      </a:pPr>
                      <a:r>
                        <a:rPr lang="en-US" sz="1600" u="none" strike="noStrike" cap="none" spc="0" dirty="0">
                          <a:solidFill>
                            <a:schemeClr val="tx1"/>
                          </a:solidFill>
                          <a:effectLst/>
                        </a:rPr>
                        <a:t>3</a:t>
                      </a:r>
                      <a:endParaRPr lang="en-US" sz="1600" b="0" i="0" u="none" strike="noStrike" cap="none" spc="0" dirty="0">
                        <a:solidFill>
                          <a:schemeClr val="tx1"/>
                        </a:solidFill>
                        <a:effectLst/>
                        <a:latin typeface="Aptos Narrow" panose="020B0004020202020204" pitchFamily="34" charset="0"/>
                      </a:endParaRPr>
                    </a:p>
                  </a:txBody>
                  <a:tcPr marL="0" marR="5598" marT="35963" marB="119878" anchor="b">
                    <a:lnL w="12700" cmpd="sng">
                      <a:noFill/>
                      <a:prstDash val="solid"/>
                    </a:lnL>
                    <a:lnR w="12700" cmpd="sng">
                      <a:noFill/>
                      <a:prstDash val="solid"/>
                    </a:lnR>
                    <a:lnT w="12700" cmpd="sng">
                      <a:noFill/>
                      <a:prstDash val="solid"/>
                    </a:lnT>
                    <a:lnB w="9525" cap="flat" cmpd="sng" algn="ctr">
                      <a:solidFill>
                        <a:schemeClr val="tx1"/>
                      </a:solidFill>
                      <a:prstDash val="solid"/>
                    </a:lnB>
                    <a:noFill/>
                  </a:tcPr>
                </a:tc>
                <a:tc>
                  <a:txBody>
                    <a:bodyPr/>
                    <a:lstStyle/>
                    <a:p>
                      <a:pPr algn="l" fontAlgn="b">
                        <a:buNone/>
                      </a:pPr>
                      <a:r>
                        <a:rPr lang="en-US" sz="1600" u="none" strike="noStrike" cap="none" spc="0">
                          <a:solidFill>
                            <a:schemeClr val="tx1"/>
                          </a:solidFill>
                          <a:effectLst/>
                        </a:rPr>
                        <a:t>Incident Reporting &amp; Investigation</a:t>
                      </a:r>
                      <a:endParaRPr lang="en-US" sz="1600" b="0" i="0" u="none" strike="noStrike" cap="none" spc="0">
                        <a:solidFill>
                          <a:schemeClr val="tx1"/>
                        </a:solidFill>
                        <a:effectLst/>
                        <a:latin typeface="Aptos Narrow" panose="020B0004020202020204" pitchFamily="34" charset="0"/>
                      </a:endParaRPr>
                    </a:p>
                  </a:txBody>
                  <a:tcPr marL="0" marR="5598" marT="35963" marB="119878" anchor="b">
                    <a:lnL w="12700" cmpd="sng">
                      <a:noFill/>
                      <a:prstDash val="solid"/>
                    </a:lnL>
                    <a:lnR w="12700" cmpd="sng">
                      <a:noFill/>
                      <a:prstDash val="solid"/>
                    </a:lnR>
                    <a:lnT w="12700" cmpd="sng">
                      <a:noFill/>
                      <a:prstDash val="solid"/>
                    </a:lnT>
                    <a:lnB w="9525" cap="flat" cmpd="sng" algn="ctr">
                      <a:solidFill>
                        <a:schemeClr val="tx1"/>
                      </a:solidFill>
                      <a:prstDash val="solid"/>
                    </a:lnB>
                    <a:noFill/>
                  </a:tcPr>
                </a:tc>
                <a:tc>
                  <a:txBody>
                    <a:bodyPr/>
                    <a:lstStyle/>
                    <a:p>
                      <a:pPr algn="l" fontAlgn="b">
                        <a:buNone/>
                      </a:pPr>
                      <a:r>
                        <a:rPr lang="en-US" sz="1600" u="none" strike="noStrike" cap="none" spc="0" dirty="0">
                          <a:solidFill>
                            <a:schemeClr val="tx1"/>
                          </a:solidFill>
                          <a:effectLst/>
                        </a:rPr>
                        <a:t>Poor reporting systems and ineffective investigations (</a:t>
                      </a:r>
                      <a:r>
                        <a:rPr lang="en-US" sz="1600" u="none" strike="noStrike" cap="none" spc="0" dirty="0" err="1">
                          <a:solidFill>
                            <a:schemeClr val="tx1"/>
                          </a:solidFill>
                          <a:effectLst/>
                        </a:rPr>
                        <a:t>Ockenden</a:t>
                      </a:r>
                      <a:r>
                        <a:rPr lang="en-US" sz="1600" u="none" strike="noStrike" cap="none" spc="0" dirty="0">
                          <a:solidFill>
                            <a:schemeClr val="tx1"/>
                          </a:solidFill>
                          <a:effectLst/>
                        </a:rPr>
                        <a:t>, 2022)</a:t>
                      </a:r>
                      <a:endParaRPr lang="en-US" sz="1600" b="0" i="0" u="none" strike="noStrike" cap="none" spc="0" dirty="0">
                        <a:solidFill>
                          <a:schemeClr val="tx1"/>
                        </a:solidFill>
                        <a:effectLst/>
                        <a:latin typeface="Aptos Narrow" panose="020B0004020202020204" pitchFamily="34" charset="0"/>
                      </a:endParaRPr>
                    </a:p>
                  </a:txBody>
                  <a:tcPr marL="0" marR="5598" marT="35963" marB="119878" anchor="b">
                    <a:lnL w="12700" cmpd="sng">
                      <a:noFill/>
                      <a:prstDash val="solid"/>
                    </a:lnL>
                    <a:lnR w="12700" cmpd="sng">
                      <a:noFill/>
                      <a:prstDash val="solid"/>
                    </a:lnR>
                    <a:lnT w="12700" cmpd="sng">
                      <a:noFill/>
                      <a:prstDash val="solid"/>
                    </a:lnT>
                    <a:lnB w="9525" cap="flat" cmpd="sng" algn="ctr">
                      <a:solidFill>
                        <a:schemeClr val="tx1"/>
                      </a:solidFill>
                      <a:prstDash val="solid"/>
                    </a:lnB>
                    <a:noFill/>
                  </a:tcPr>
                </a:tc>
                <a:extLst>
                  <a:ext uri="{0D108BD9-81ED-4DB2-BD59-A6C34878D82A}">
                    <a16:rowId xmlns:a16="http://schemas.microsoft.com/office/drawing/2014/main" val="2304890331"/>
                  </a:ext>
                </a:extLst>
              </a:tr>
              <a:tr h="903019">
                <a:tc>
                  <a:txBody>
                    <a:bodyPr/>
                    <a:lstStyle/>
                    <a:p>
                      <a:pPr algn="ctr" fontAlgn="b">
                        <a:buNone/>
                      </a:pPr>
                      <a:r>
                        <a:rPr lang="en-US" sz="1600" u="none" strike="noStrike" cap="none" spc="0" dirty="0">
                          <a:solidFill>
                            <a:schemeClr val="tx1"/>
                          </a:solidFill>
                          <a:effectLst/>
                        </a:rPr>
                        <a:t>4</a:t>
                      </a:r>
                      <a:endParaRPr lang="en-US" sz="1600" b="0" i="0" u="none" strike="noStrike" cap="none" spc="0" dirty="0">
                        <a:solidFill>
                          <a:schemeClr val="tx1"/>
                        </a:solidFill>
                        <a:effectLst/>
                        <a:latin typeface="Aptos Narrow" panose="020B0004020202020204" pitchFamily="34" charset="0"/>
                      </a:endParaRPr>
                    </a:p>
                  </a:txBody>
                  <a:tcPr marL="0" marR="5598" marT="35963" marB="119878" anchor="b">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tc>
                  <a:txBody>
                    <a:bodyPr/>
                    <a:lstStyle/>
                    <a:p>
                      <a:pPr algn="l" fontAlgn="b">
                        <a:buNone/>
                      </a:pPr>
                      <a:r>
                        <a:rPr lang="en-US" sz="1600" u="none" strike="noStrike" cap="none" spc="0" dirty="0">
                          <a:solidFill>
                            <a:schemeClr val="tx1"/>
                          </a:solidFill>
                          <a:effectLst/>
                        </a:rPr>
                        <a:t>Leadership &amp; Culture</a:t>
                      </a:r>
                      <a:endParaRPr lang="en-US" sz="1600" b="0" i="0" u="none" strike="noStrike" cap="none" spc="0" dirty="0">
                        <a:solidFill>
                          <a:schemeClr val="tx1"/>
                        </a:solidFill>
                        <a:effectLst/>
                        <a:latin typeface="Aptos Narrow" panose="020B0004020202020204" pitchFamily="34" charset="0"/>
                      </a:endParaRPr>
                    </a:p>
                  </a:txBody>
                  <a:tcPr marL="0" marR="5598" marT="35963" marB="119878" anchor="b">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tc>
                  <a:txBody>
                    <a:bodyPr/>
                    <a:lstStyle/>
                    <a:p>
                      <a:pPr algn="l" fontAlgn="b">
                        <a:buNone/>
                      </a:pPr>
                      <a:r>
                        <a:rPr lang="en-US" sz="1600" u="none" strike="noStrike" cap="none" spc="0" dirty="0">
                          <a:solidFill>
                            <a:schemeClr val="tx1"/>
                          </a:solidFill>
                          <a:effectLst/>
                        </a:rPr>
                        <a:t>Concerns not listened to, defensive culture, lack of accountability (</a:t>
                      </a:r>
                      <a:r>
                        <a:rPr lang="en-US" sz="1600" u="none" strike="noStrike" cap="none" spc="0" dirty="0" err="1">
                          <a:solidFill>
                            <a:schemeClr val="tx1"/>
                          </a:solidFill>
                          <a:effectLst/>
                        </a:rPr>
                        <a:t>Ockenden</a:t>
                      </a:r>
                      <a:r>
                        <a:rPr lang="en-US" sz="1600" u="none" strike="noStrike" cap="none" spc="0" dirty="0">
                          <a:solidFill>
                            <a:schemeClr val="tx1"/>
                          </a:solidFill>
                          <a:effectLst/>
                        </a:rPr>
                        <a:t>, 2022)</a:t>
                      </a:r>
                      <a:endParaRPr lang="en-US" sz="1600" b="0" i="0" u="none" strike="noStrike" cap="none" spc="0" dirty="0">
                        <a:solidFill>
                          <a:schemeClr val="tx1"/>
                        </a:solidFill>
                        <a:effectLst/>
                        <a:latin typeface="Aptos Narrow" panose="020B0004020202020204" pitchFamily="34" charset="0"/>
                      </a:endParaRPr>
                    </a:p>
                  </a:txBody>
                  <a:tcPr marL="0" marR="5598" marT="35963" marB="119878" anchor="b">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655274533"/>
                  </a:ext>
                </a:extLst>
              </a:tr>
              <a:tr h="903019">
                <a:tc>
                  <a:txBody>
                    <a:bodyPr/>
                    <a:lstStyle/>
                    <a:p>
                      <a:pPr algn="ctr" fontAlgn="b">
                        <a:buNone/>
                      </a:pPr>
                      <a:r>
                        <a:rPr lang="en-US" sz="1600" u="none" strike="noStrike" cap="none" spc="0">
                          <a:solidFill>
                            <a:schemeClr val="tx1"/>
                          </a:solidFill>
                          <a:effectLst/>
                        </a:rPr>
                        <a:t>5</a:t>
                      </a:r>
                      <a:endParaRPr lang="en-US" sz="1600" b="0" i="0" u="none" strike="noStrike" cap="none" spc="0">
                        <a:solidFill>
                          <a:schemeClr val="tx1"/>
                        </a:solidFill>
                        <a:effectLst/>
                        <a:latin typeface="Aptos Narrow" panose="020B0004020202020204" pitchFamily="34" charset="0"/>
                      </a:endParaRPr>
                    </a:p>
                  </a:txBody>
                  <a:tcPr marL="0" marR="5598" marT="35963" marB="119878" anchor="b">
                    <a:lnL w="12700" cmpd="sng">
                      <a:noFill/>
                      <a:prstDash val="solid"/>
                    </a:lnL>
                    <a:lnR w="12700" cmpd="sng">
                      <a:noFill/>
                      <a:prstDash val="solid"/>
                    </a:lnR>
                    <a:lnT w="12700" cmpd="sng">
                      <a:noFill/>
                      <a:prstDash val="solid"/>
                    </a:lnT>
                    <a:lnB w="9525" cap="flat" cmpd="sng" algn="ctr">
                      <a:solidFill>
                        <a:schemeClr val="tx1"/>
                      </a:solidFill>
                      <a:prstDash val="solid"/>
                    </a:lnB>
                    <a:noFill/>
                  </a:tcPr>
                </a:tc>
                <a:tc>
                  <a:txBody>
                    <a:bodyPr/>
                    <a:lstStyle/>
                    <a:p>
                      <a:pPr algn="l" fontAlgn="b">
                        <a:buNone/>
                      </a:pPr>
                      <a:r>
                        <a:rPr lang="en-US" sz="1600" u="none" strike="noStrike" cap="none" spc="0" dirty="0">
                          <a:solidFill>
                            <a:schemeClr val="tx1"/>
                          </a:solidFill>
                          <a:effectLst/>
                        </a:rPr>
                        <a:t>Staffing &amp; Training</a:t>
                      </a:r>
                      <a:endParaRPr lang="en-US" sz="1600" b="0" i="0" u="none" strike="noStrike" cap="none" spc="0" dirty="0">
                        <a:solidFill>
                          <a:schemeClr val="tx1"/>
                        </a:solidFill>
                        <a:effectLst/>
                        <a:latin typeface="Aptos Narrow" panose="020B0004020202020204" pitchFamily="34" charset="0"/>
                      </a:endParaRPr>
                    </a:p>
                  </a:txBody>
                  <a:tcPr marL="0" marR="5598" marT="35963" marB="119878" anchor="b">
                    <a:lnL w="12700" cmpd="sng">
                      <a:noFill/>
                      <a:prstDash val="solid"/>
                    </a:lnL>
                    <a:lnR w="12700" cmpd="sng">
                      <a:noFill/>
                      <a:prstDash val="solid"/>
                    </a:lnR>
                    <a:lnT w="12700" cmpd="sng">
                      <a:noFill/>
                      <a:prstDash val="solid"/>
                    </a:lnT>
                    <a:lnB w="9525" cap="flat" cmpd="sng" algn="ctr">
                      <a:solidFill>
                        <a:schemeClr val="tx1"/>
                      </a:solidFill>
                      <a:prstDash val="solid"/>
                    </a:lnB>
                    <a:noFill/>
                  </a:tcPr>
                </a:tc>
                <a:tc>
                  <a:txBody>
                    <a:bodyPr/>
                    <a:lstStyle/>
                    <a:p>
                      <a:pPr algn="l" fontAlgn="b">
                        <a:buNone/>
                      </a:pPr>
                      <a:r>
                        <a:rPr lang="en-US" sz="1600" u="none" strike="noStrike" cap="none" spc="0" dirty="0">
                          <a:solidFill>
                            <a:schemeClr val="tx1"/>
                          </a:solidFill>
                          <a:effectLst/>
                        </a:rPr>
                        <a:t>Workforce shortages, inadequate training and supervision (</a:t>
                      </a:r>
                      <a:r>
                        <a:rPr lang="en-US" sz="1600" u="none" strike="noStrike" cap="none" spc="0" dirty="0" err="1">
                          <a:solidFill>
                            <a:schemeClr val="tx1"/>
                          </a:solidFill>
                          <a:effectLst/>
                        </a:rPr>
                        <a:t>Ockenden</a:t>
                      </a:r>
                      <a:r>
                        <a:rPr lang="en-US" sz="1600" u="none" strike="noStrike" cap="none" spc="0" dirty="0">
                          <a:solidFill>
                            <a:schemeClr val="tx1"/>
                          </a:solidFill>
                          <a:effectLst/>
                        </a:rPr>
                        <a:t>, 2022)</a:t>
                      </a:r>
                      <a:endParaRPr lang="en-US" sz="1600" b="0" i="0" u="none" strike="noStrike" cap="none" spc="0" dirty="0">
                        <a:solidFill>
                          <a:schemeClr val="tx1"/>
                        </a:solidFill>
                        <a:effectLst/>
                        <a:latin typeface="Aptos Narrow" panose="020B0004020202020204" pitchFamily="34" charset="0"/>
                      </a:endParaRPr>
                    </a:p>
                  </a:txBody>
                  <a:tcPr marL="0" marR="5598" marT="35963" marB="119878" anchor="b">
                    <a:lnL w="12700" cmpd="sng">
                      <a:noFill/>
                      <a:prstDash val="solid"/>
                    </a:lnL>
                    <a:lnR w="12700" cmpd="sng">
                      <a:noFill/>
                      <a:prstDash val="solid"/>
                    </a:lnR>
                    <a:lnT w="12700" cmpd="sng">
                      <a:noFill/>
                      <a:prstDash val="solid"/>
                    </a:lnT>
                    <a:lnB w="9525" cap="flat" cmpd="sng" algn="ctr">
                      <a:solidFill>
                        <a:schemeClr val="tx1"/>
                      </a:solidFill>
                      <a:prstDash val="solid"/>
                    </a:lnB>
                    <a:noFill/>
                  </a:tcPr>
                </a:tc>
                <a:extLst>
                  <a:ext uri="{0D108BD9-81ED-4DB2-BD59-A6C34878D82A}">
                    <a16:rowId xmlns:a16="http://schemas.microsoft.com/office/drawing/2014/main" val="3141276736"/>
                  </a:ext>
                </a:extLst>
              </a:tr>
              <a:tr h="903019">
                <a:tc>
                  <a:txBody>
                    <a:bodyPr/>
                    <a:lstStyle/>
                    <a:p>
                      <a:pPr algn="ctr" fontAlgn="b">
                        <a:buNone/>
                      </a:pPr>
                      <a:r>
                        <a:rPr lang="en-US" sz="1600" u="none" strike="noStrike" cap="none" spc="0" dirty="0">
                          <a:solidFill>
                            <a:schemeClr val="tx1"/>
                          </a:solidFill>
                          <a:effectLst/>
                        </a:rPr>
                        <a:t>6</a:t>
                      </a:r>
                      <a:endParaRPr lang="en-US" sz="1600" b="0" i="0" u="none" strike="noStrike" cap="none" spc="0" dirty="0">
                        <a:solidFill>
                          <a:schemeClr val="tx1"/>
                        </a:solidFill>
                        <a:effectLst/>
                        <a:latin typeface="Aptos Narrow" panose="020B0004020202020204" pitchFamily="34" charset="0"/>
                      </a:endParaRPr>
                    </a:p>
                  </a:txBody>
                  <a:tcPr marL="0" marR="5598" marT="35963" marB="119878" anchor="b">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tc>
                  <a:txBody>
                    <a:bodyPr/>
                    <a:lstStyle/>
                    <a:p>
                      <a:pPr algn="l" fontAlgn="b">
                        <a:buNone/>
                      </a:pPr>
                      <a:r>
                        <a:rPr lang="en-US" sz="1600" u="none" strike="noStrike" cap="none" spc="0">
                          <a:solidFill>
                            <a:schemeClr val="tx1"/>
                          </a:solidFill>
                          <a:effectLst/>
                        </a:rPr>
                        <a:t>Escalation &amp; Communication</a:t>
                      </a:r>
                      <a:endParaRPr lang="en-US" sz="1600" b="0" i="0" u="none" strike="noStrike" cap="none" spc="0">
                        <a:solidFill>
                          <a:schemeClr val="tx1"/>
                        </a:solidFill>
                        <a:effectLst/>
                        <a:latin typeface="Aptos Narrow" panose="020B0004020202020204" pitchFamily="34" charset="0"/>
                      </a:endParaRPr>
                    </a:p>
                  </a:txBody>
                  <a:tcPr marL="0" marR="5598" marT="35963" marB="119878" anchor="b">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tc>
                  <a:txBody>
                    <a:bodyPr/>
                    <a:lstStyle/>
                    <a:p>
                      <a:pPr algn="l" fontAlgn="b">
                        <a:buNone/>
                      </a:pPr>
                      <a:r>
                        <a:rPr lang="en-US" sz="1600" u="none" strike="noStrike" cap="none" spc="0" dirty="0">
                          <a:solidFill>
                            <a:schemeClr val="tx1"/>
                          </a:solidFill>
                          <a:effectLst/>
                        </a:rPr>
                        <a:t>Failures to escalate risk and poor communication across teams (</a:t>
                      </a:r>
                      <a:r>
                        <a:rPr lang="en-US" sz="1600" u="none" strike="noStrike" cap="none" spc="0" dirty="0" err="1">
                          <a:solidFill>
                            <a:schemeClr val="tx1"/>
                          </a:solidFill>
                          <a:effectLst/>
                        </a:rPr>
                        <a:t>Ockenden</a:t>
                      </a:r>
                      <a:r>
                        <a:rPr lang="en-US" sz="1600" u="none" strike="noStrike" cap="none" spc="0" dirty="0">
                          <a:solidFill>
                            <a:schemeClr val="tx1"/>
                          </a:solidFill>
                          <a:effectLst/>
                        </a:rPr>
                        <a:t>, 2022)</a:t>
                      </a:r>
                      <a:endParaRPr lang="en-US" sz="1600" b="0" i="0" u="none" strike="noStrike" cap="none" spc="0" dirty="0">
                        <a:solidFill>
                          <a:schemeClr val="tx1"/>
                        </a:solidFill>
                        <a:effectLst/>
                        <a:latin typeface="Aptos Narrow" panose="020B0004020202020204" pitchFamily="34" charset="0"/>
                      </a:endParaRPr>
                    </a:p>
                  </a:txBody>
                  <a:tcPr marL="0" marR="5598" marT="35963" marB="119878" anchor="b">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474524961"/>
                  </a:ext>
                </a:extLst>
              </a:tr>
            </a:tbl>
          </a:graphicData>
        </a:graphic>
      </p:graphicFrame>
    </p:spTree>
    <p:extLst>
      <p:ext uri="{BB962C8B-B14F-4D97-AF65-F5344CB8AC3E}">
        <p14:creationId xmlns:p14="http://schemas.microsoft.com/office/powerpoint/2010/main" val="2030893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AD6B1C-A74B-C006-0D97-D008398DC254}"/>
              </a:ext>
            </a:extLst>
          </p:cNvPr>
          <p:cNvSpPr>
            <a:spLocks noGrp="1"/>
          </p:cNvSpPr>
          <p:nvPr>
            <p:ph type="title"/>
          </p:nvPr>
        </p:nvSpPr>
        <p:spPr>
          <a:xfrm>
            <a:off x="572493" y="238539"/>
            <a:ext cx="11324646" cy="1311965"/>
          </a:xfrm>
        </p:spPr>
        <p:txBody>
          <a:bodyPr anchor="b">
            <a:normAutofit fontScale="90000"/>
          </a:bodyPr>
          <a:lstStyle/>
          <a:p>
            <a:r>
              <a:rPr lang="en-US" sz="3000" b="1" dirty="0"/>
              <a:t>Evaluation and Improvement Benchmarking: National Maternity Safety Standards vs Shrewsbury Trust Performance</a:t>
            </a:r>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xmln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72C3BB-9174-AC8C-A31C-95388071412B}"/>
              </a:ext>
            </a:extLst>
          </p:cNvPr>
          <p:cNvSpPr>
            <a:spLocks noGrp="1"/>
          </p:cNvSpPr>
          <p:nvPr>
            <p:ph idx="1"/>
          </p:nvPr>
        </p:nvSpPr>
        <p:spPr>
          <a:xfrm>
            <a:off x="149088" y="1830872"/>
            <a:ext cx="5138530" cy="4907858"/>
          </a:xfrm>
        </p:spPr>
        <p:txBody>
          <a:bodyPr anchor="t">
            <a:normAutofit fontScale="92500" lnSpcReduction="10000"/>
          </a:bodyPr>
          <a:lstStyle/>
          <a:p>
            <a:pPr marL="137160">
              <a:spcBef>
                <a:spcPts val="0"/>
              </a:spcBef>
              <a:spcAft>
                <a:spcPts val="600"/>
              </a:spcAft>
            </a:pPr>
            <a:r>
              <a:rPr lang="en-US" sz="1700" dirty="0"/>
              <a:t>Benchmarking ensures Shrewsbury and Telford Hospital NHS Trust maternity service failures are in line with the national maternity safety expectations </a:t>
            </a:r>
            <a:r>
              <a:rPr lang="en-US" sz="1700" dirty="0">
                <a:latin typeface="Arial" panose="020B0604020202020204" pitchFamily="34" charset="0"/>
                <a:cs typeface="Arial" panose="020B0604020202020204" pitchFamily="34" charset="0"/>
              </a:rPr>
              <a:t>(</a:t>
            </a:r>
            <a:r>
              <a:rPr lang="en-US" sz="1700" dirty="0" err="1"/>
              <a:t>Elkomy</a:t>
            </a:r>
            <a:r>
              <a:rPr lang="en-US" sz="1700" dirty="0"/>
              <a:t> </a:t>
            </a:r>
            <a:r>
              <a:rPr lang="en-US" sz="1700" i="1" dirty="0"/>
              <a:t>et al., </a:t>
            </a:r>
            <a:r>
              <a:rPr lang="en-US" sz="1700" dirty="0"/>
              <a:t>2023).</a:t>
            </a:r>
            <a:br>
              <a:rPr lang="en-US" sz="1700" dirty="0"/>
            </a:br>
            <a:endParaRPr lang="en-US" sz="1700" dirty="0"/>
          </a:p>
          <a:p>
            <a:pPr marL="137160">
              <a:spcBef>
                <a:spcPts val="0"/>
              </a:spcBef>
              <a:spcAft>
                <a:spcPts val="600"/>
              </a:spcAft>
            </a:pPr>
            <a:r>
              <a:rPr lang="en-US" sz="1700" dirty="0"/>
              <a:t>The </a:t>
            </a:r>
            <a:r>
              <a:rPr lang="en-US" sz="1700" dirty="0" err="1"/>
              <a:t>Ockenden</a:t>
            </a:r>
            <a:r>
              <a:rPr lang="en-US" sz="1700" dirty="0"/>
              <a:t> Review concluded that there were consistent shortcomings in governance, staffing, incident investigation, escalation and listening to families (NHS England, 2023).</a:t>
            </a:r>
            <a:br>
              <a:rPr lang="en-US" sz="1700" dirty="0"/>
            </a:br>
            <a:endParaRPr lang="en-US" sz="1700" dirty="0"/>
          </a:p>
          <a:p>
            <a:pPr marL="137160">
              <a:spcBef>
                <a:spcPts val="0"/>
              </a:spcBef>
              <a:spcAft>
                <a:spcPts val="600"/>
              </a:spcAft>
            </a:pPr>
            <a:r>
              <a:rPr lang="en-US" sz="1700" dirty="0"/>
              <a:t>These gaps indicate that it was not just an individual error but also the result of a broader system-level failure in quality (Department of Health, 2000).</a:t>
            </a:r>
            <a:br>
              <a:rPr lang="en-US" sz="1700" dirty="0"/>
            </a:br>
            <a:endParaRPr lang="en-US" sz="1700" dirty="0"/>
          </a:p>
          <a:p>
            <a:pPr marL="137160">
              <a:spcBef>
                <a:spcPts val="0"/>
              </a:spcBef>
              <a:spcAft>
                <a:spcPts val="600"/>
              </a:spcAft>
            </a:pPr>
            <a:r>
              <a:rPr lang="en-US" sz="1700" dirty="0"/>
              <a:t>Now National maternity improvement is started </a:t>
            </a:r>
            <a:r>
              <a:rPr lang="en-US" sz="1700" dirty="0" err="1"/>
              <a:t>emphasising</a:t>
            </a:r>
            <a:r>
              <a:rPr lang="en-US" sz="1700" dirty="0"/>
              <a:t> on safe, </a:t>
            </a:r>
            <a:r>
              <a:rPr lang="en-US" sz="1700" dirty="0" err="1"/>
              <a:t>personalised</a:t>
            </a:r>
            <a:r>
              <a:rPr lang="en-US" sz="1700" dirty="0"/>
              <a:t> and equitable care, robust learning culture and ongoing quality improvement (</a:t>
            </a:r>
            <a:r>
              <a:rPr lang="en-US" sz="1700" dirty="0" err="1"/>
              <a:t>Elkomy</a:t>
            </a:r>
            <a:r>
              <a:rPr lang="en-US" sz="1700" dirty="0"/>
              <a:t> et al., 2023). </a:t>
            </a:r>
          </a:p>
        </p:txBody>
      </p:sp>
      <p:pic>
        <p:nvPicPr>
          <p:cNvPr id="7" name="Picture 6">
            <a:extLst>
              <a:ext uri="{FF2B5EF4-FFF2-40B4-BE49-F238E27FC236}">
                <a16:creationId xmlns:a16="http://schemas.microsoft.com/office/drawing/2014/main" id="{2D1E25C9-C276-181E-CC37-FCCC73E24D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7618" y="1789044"/>
            <a:ext cx="6696251" cy="4949686"/>
          </a:xfrm>
          <a:prstGeom prst="rect">
            <a:avLst/>
          </a:prstGeom>
        </p:spPr>
      </p:pic>
    </p:spTree>
    <p:extLst>
      <p:ext uri="{BB962C8B-B14F-4D97-AF65-F5344CB8AC3E}">
        <p14:creationId xmlns:p14="http://schemas.microsoft.com/office/powerpoint/2010/main" val="32338163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44" name="Rectangle 43">
            <a:extLst>
              <a:ext uri="{FF2B5EF4-FFF2-40B4-BE49-F238E27FC236}">
                <a16:creationId xmlns:a16="http://schemas.microsoft.com/office/drawing/2014/main" id="{E81BF4F6-F2CF-4984-9D14-D6966D92F9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2553A9-39AB-52F2-6B28-6105557AB6EF}"/>
              </a:ext>
            </a:extLst>
          </p:cNvPr>
          <p:cNvSpPr>
            <a:spLocks noGrp="1"/>
          </p:cNvSpPr>
          <p:nvPr>
            <p:ph type="title"/>
          </p:nvPr>
        </p:nvSpPr>
        <p:spPr>
          <a:xfrm>
            <a:off x="469556" y="580768"/>
            <a:ext cx="5177481" cy="1285102"/>
          </a:xfrm>
        </p:spPr>
        <p:txBody>
          <a:bodyPr anchor="ctr">
            <a:normAutofit/>
          </a:bodyPr>
          <a:lstStyle/>
          <a:p>
            <a:pPr algn="ctr"/>
            <a:r>
              <a:rPr lang="en-US" sz="2800" b="1" dirty="0">
                <a:latin typeface="Arial" panose="020B0604020202020204" pitchFamily="34" charset="0"/>
                <a:cs typeface="Arial" panose="020B0604020202020204" pitchFamily="34" charset="0"/>
              </a:rPr>
              <a:t>Outline of Component 2 structure</a:t>
            </a:r>
          </a:p>
        </p:txBody>
      </p:sp>
      <p:pic>
        <p:nvPicPr>
          <p:cNvPr id="37" name="Picture 36" descr="An abstract design with lines and financial symbols">
            <a:extLst>
              <a:ext uri="{FF2B5EF4-FFF2-40B4-BE49-F238E27FC236}">
                <a16:creationId xmlns:a16="http://schemas.microsoft.com/office/drawing/2014/main" id="{A8E323F5-A3B8-308A-16F4-CD114835AEA4}"/>
              </a:ext>
            </a:extLst>
          </p:cNvPr>
          <p:cNvPicPr>
            <a:picLocks noChangeAspect="1"/>
          </p:cNvPicPr>
          <p:nvPr/>
        </p:nvPicPr>
        <p:blipFill>
          <a:blip r:embed="rId3"/>
          <a:srcRect l="19965" r="20857"/>
          <a:stretch>
            <a:fillRect/>
          </a:stretch>
        </p:blipFill>
        <p:spPr>
          <a:xfrm>
            <a:off x="6096000" y="1"/>
            <a:ext cx="6102825" cy="6858000"/>
          </a:xfrm>
          <a:prstGeom prst="rect">
            <a:avLst/>
          </a:prstGeom>
        </p:spPr>
      </p:pic>
      <p:graphicFrame>
        <p:nvGraphicFramePr>
          <p:cNvPr id="7" name="Content Placeholder 2">
            <a:extLst>
              <a:ext uri="{FF2B5EF4-FFF2-40B4-BE49-F238E27FC236}">
                <a16:creationId xmlns:a16="http://schemas.microsoft.com/office/drawing/2014/main" id="{AF6C7136-AA0B-6D0B-0F24-62EB363542D2}"/>
              </a:ext>
            </a:extLst>
          </p:cNvPr>
          <p:cNvGraphicFramePr>
            <a:graphicFrameLocks noGrp="1"/>
          </p:cNvGraphicFramePr>
          <p:nvPr>
            <p:ph idx="1"/>
            <p:extLst>
              <p:ext uri="{D42A27DB-BD31-4B8C-83A1-F6EECF244321}">
                <p14:modId xmlns:p14="http://schemas.microsoft.com/office/powerpoint/2010/main" val="1741533930"/>
              </p:ext>
            </p:extLst>
          </p:nvPr>
        </p:nvGraphicFramePr>
        <p:xfrm>
          <a:off x="168965" y="2375452"/>
          <a:ext cx="5675243" cy="427382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441996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127317-5ED9-CB16-FB6B-D6D1C761B739}"/>
              </a:ext>
            </a:extLst>
          </p:cNvPr>
          <p:cNvSpPr>
            <a:spLocks noGrp="1"/>
          </p:cNvSpPr>
          <p:nvPr>
            <p:ph type="title"/>
          </p:nvPr>
        </p:nvSpPr>
        <p:spPr>
          <a:xfrm>
            <a:off x="1043631" y="809898"/>
            <a:ext cx="9942716" cy="895334"/>
          </a:xfrm>
        </p:spPr>
        <p:txBody>
          <a:bodyPr anchor="ctr">
            <a:normAutofit/>
          </a:bodyPr>
          <a:lstStyle/>
          <a:p>
            <a:pPr algn="ctr"/>
            <a:r>
              <a:rPr lang="en-US" sz="3600" b="1"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695B8FFB-48E1-E951-1148-DC0C2E7EB04E}"/>
              </a:ext>
            </a:extLst>
          </p:cNvPr>
          <p:cNvSpPr>
            <a:spLocks noGrp="1"/>
          </p:cNvSpPr>
          <p:nvPr>
            <p:ph idx="1"/>
          </p:nvPr>
        </p:nvSpPr>
        <p:spPr>
          <a:xfrm>
            <a:off x="838200" y="2704014"/>
            <a:ext cx="10443519" cy="3637600"/>
          </a:xfrm>
        </p:spPr>
        <p:txBody>
          <a:bodyPr anchor="ctr">
            <a:normAutofit lnSpcReduction="10000"/>
          </a:bodyPr>
          <a:lstStyle/>
          <a:p>
            <a:r>
              <a:rPr lang="en-US" sz="1400" dirty="0">
                <a:latin typeface="Arial" panose="020B0604020202020204" pitchFamily="34" charset="0"/>
                <a:cs typeface="Arial" panose="020B0604020202020204" pitchFamily="34" charset="0"/>
              </a:rPr>
              <a:t>Department of Health (2000). </a:t>
            </a:r>
            <a:r>
              <a:rPr lang="en-US" sz="1400" i="1" dirty="0">
                <a:latin typeface="Arial" panose="020B0604020202020204" pitchFamily="34" charset="0"/>
                <a:cs typeface="Arial" panose="020B0604020202020204" pitchFamily="34" charset="0"/>
              </a:rPr>
              <a:t>An </a:t>
            </a:r>
            <a:r>
              <a:rPr lang="en-US" sz="1400" i="1" dirty="0" err="1">
                <a:latin typeface="Arial" panose="020B0604020202020204" pitchFamily="34" charset="0"/>
                <a:cs typeface="Arial" panose="020B0604020202020204" pitchFamily="34" charset="0"/>
              </a:rPr>
              <a:t>Organisation</a:t>
            </a:r>
            <a:r>
              <a:rPr lang="en-US" sz="1400" i="1" dirty="0">
                <a:latin typeface="Arial" panose="020B0604020202020204" pitchFamily="34" charset="0"/>
                <a:cs typeface="Arial" panose="020B0604020202020204" pitchFamily="34" charset="0"/>
              </a:rPr>
              <a:t> with a Memory</a:t>
            </a:r>
            <a:r>
              <a:rPr lang="en-US" sz="1400" dirty="0">
                <a:latin typeface="Arial" panose="020B0604020202020204" pitchFamily="34" charset="0"/>
                <a:cs typeface="Arial" panose="020B0604020202020204" pitchFamily="34" charset="0"/>
              </a:rPr>
              <a:t>. London: The Stationery Office.. </a:t>
            </a:r>
            <a:r>
              <a:rPr lang="en-US" sz="1400" u="sng" dirty="0">
                <a:latin typeface="Arial" panose="020B0604020202020204" pitchFamily="34" charset="0"/>
                <a:cs typeface="Arial" panose="020B0604020202020204" pitchFamily="34" charset="0"/>
                <a:hlinkClick r:id="rId2"/>
              </a:rPr>
              <a:t>https://pubmed.ncbi.nlm.nih.gov/12448595/</a:t>
            </a:r>
            <a:r>
              <a:rPr lang="en-US" sz="1400" dirty="0">
                <a:latin typeface="Arial" panose="020B0604020202020204" pitchFamily="34" charset="0"/>
                <a:cs typeface="Arial" panose="020B0604020202020204" pitchFamily="34" charset="0"/>
              </a:rPr>
              <a:t> </a:t>
            </a:r>
          </a:p>
          <a:p>
            <a:r>
              <a:rPr lang="en-US" sz="1400" dirty="0" err="1">
                <a:latin typeface="Arial" panose="020B0604020202020204" pitchFamily="34" charset="0"/>
                <a:cs typeface="Arial" panose="020B0604020202020204" pitchFamily="34" charset="0"/>
              </a:rPr>
              <a:t>Elkomy</a:t>
            </a:r>
            <a:r>
              <a:rPr lang="en-US" sz="1400" dirty="0">
                <a:latin typeface="Arial" panose="020B0604020202020204" pitchFamily="34" charset="0"/>
                <a:cs typeface="Arial" panose="020B0604020202020204" pitchFamily="34" charset="0"/>
              </a:rPr>
              <a:t>, S., Murad, Z., and </a:t>
            </a:r>
            <a:r>
              <a:rPr lang="en-US" sz="1400" dirty="0" err="1">
                <a:latin typeface="Arial" panose="020B0604020202020204" pitchFamily="34" charset="0"/>
                <a:cs typeface="Arial" panose="020B0604020202020204" pitchFamily="34" charset="0"/>
              </a:rPr>
              <a:t>Veleanu</a:t>
            </a:r>
            <a:r>
              <a:rPr lang="en-US" sz="1400" dirty="0">
                <a:latin typeface="Arial" panose="020B0604020202020204" pitchFamily="34" charset="0"/>
                <a:cs typeface="Arial" panose="020B0604020202020204" pitchFamily="34" charset="0"/>
              </a:rPr>
              <a:t>, V. (2023). Does leadership matter for healthcare service quality? Evidence from NHS England. </a:t>
            </a:r>
            <a:r>
              <a:rPr lang="en-US" sz="1400" i="1" dirty="0">
                <a:latin typeface="Arial" panose="020B0604020202020204" pitchFamily="34" charset="0"/>
                <a:cs typeface="Arial" panose="020B0604020202020204" pitchFamily="34" charset="0"/>
              </a:rPr>
              <a:t>International Public Management Journal</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26</a:t>
            </a:r>
            <a:r>
              <a:rPr lang="en-US" sz="1400" dirty="0">
                <a:latin typeface="Arial" panose="020B0604020202020204" pitchFamily="34" charset="0"/>
                <a:cs typeface="Arial" panose="020B0604020202020204" pitchFamily="34" charset="0"/>
              </a:rPr>
              <a:t>(2), 147-174. </a:t>
            </a:r>
            <a:r>
              <a:rPr lang="en-US" sz="1400" u="sng" dirty="0">
                <a:latin typeface="Arial" panose="020B0604020202020204" pitchFamily="34" charset="0"/>
                <a:cs typeface="Arial" panose="020B0604020202020204" pitchFamily="34" charset="0"/>
                <a:hlinkClick r:id="rId3"/>
              </a:rPr>
              <a:t>https://researchportal.port.ac.uk/files/23349200/Does_Leadership_Matter.pdf</a:t>
            </a:r>
            <a:endParaRPr lang="en-US"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Hassan, T. (2026). Data Governance and Quality Management. </a:t>
            </a:r>
            <a:r>
              <a:rPr lang="en-US" sz="1400" i="1" dirty="0">
                <a:latin typeface="Arial" panose="020B0604020202020204" pitchFamily="34" charset="0"/>
                <a:cs typeface="Arial" panose="020B0604020202020204" pitchFamily="34" charset="0"/>
              </a:rPr>
              <a:t>Available at SSRN 6069466</a:t>
            </a:r>
            <a:r>
              <a:rPr lang="en-US" sz="1400" dirty="0">
                <a:latin typeface="Arial" panose="020B0604020202020204" pitchFamily="34" charset="0"/>
                <a:cs typeface="Arial" panose="020B0604020202020204" pitchFamily="34" charset="0"/>
              </a:rPr>
              <a:t>. </a:t>
            </a:r>
            <a:r>
              <a:rPr lang="en-US" sz="1400" u="sng" dirty="0">
                <a:latin typeface="Arial" panose="020B0604020202020204" pitchFamily="34" charset="0"/>
                <a:cs typeface="Arial" panose="020B0604020202020204" pitchFamily="34" charset="0"/>
                <a:hlinkClick r:id="rId4"/>
              </a:rPr>
              <a:t>https://papers.ssrn.com/sol3/Delivery.cfm?abstractid=6069466</a:t>
            </a:r>
            <a:r>
              <a:rPr lang="en-US" sz="1400" dirty="0">
                <a:latin typeface="Arial" panose="020B0604020202020204" pitchFamily="34" charset="0"/>
                <a:cs typeface="Arial" panose="020B0604020202020204" pitchFamily="34" charset="0"/>
              </a:rPr>
              <a:t>NHS England (2023) </a:t>
            </a:r>
            <a:r>
              <a:rPr lang="en-US" sz="1400" i="1" dirty="0">
                <a:latin typeface="Arial" panose="020B0604020202020204" pitchFamily="34" charset="0"/>
                <a:cs typeface="Arial" panose="020B0604020202020204" pitchFamily="34" charset="0"/>
              </a:rPr>
              <a:t>Maternity and Neonatal Safety Improvement </a:t>
            </a:r>
            <a:r>
              <a:rPr lang="en-US" sz="1400" i="1" dirty="0" err="1">
                <a:latin typeface="Arial" panose="020B0604020202020204" pitchFamily="34" charset="0"/>
                <a:cs typeface="Arial" panose="020B0604020202020204" pitchFamily="34" charset="0"/>
              </a:rPr>
              <a:t>Programme</a:t>
            </a:r>
            <a:r>
              <a:rPr lang="en-US" sz="1400" dirty="0">
                <a:latin typeface="Arial" panose="020B0604020202020204" pitchFamily="34" charset="0"/>
                <a:cs typeface="Arial" panose="020B0604020202020204" pitchFamily="34" charset="0"/>
              </a:rPr>
              <a:t>. London: NHS England. </a:t>
            </a:r>
            <a:r>
              <a:rPr lang="en-US" sz="1400" u="sng" dirty="0">
                <a:latin typeface="Arial" panose="020B0604020202020204" pitchFamily="34" charset="0"/>
                <a:cs typeface="Arial" panose="020B0604020202020204" pitchFamily="34" charset="0"/>
                <a:hlinkClick r:id="rId5"/>
              </a:rPr>
              <a:t>https://www.england.nhs.uk/mat-transformation/maternal-and-neonatal-safety-collaborative/</a:t>
            </a:r>
            <a:r>
              <a:rPr lang="en-US" sz="1400" dirty="0">
                <a:latin typeface="Arial" panose="020B0604020202020204" pitchFamily="34" charset="0"/>
                <a:cs typeface="Arial" panose="020B0604020202020204" pitchFamily="34" charset="0"/>
              </a:rPr>
              <a:t> </a:t>
            </a:r>
          </a:p>
          <a:p>
            <a:r>
              <a:rPr lang="en-US" sz="1400" dirty="0" err="1">
                <a:latin typeface="Arial" panose="020B0604020202020204" pitchFamily="34" charset="0"/>
                <a:cs typeface="Arial" panose="020B0604020202020204" pitchFamily="34" charset="0"/>
              </a:rPr>
              <a:t>Ockenden</a:t>
            </a:r>
            <a:r>
              <a:rPr lang="en-US" sz="1400" dirty="0">
                <a:latin typeface="Arial" panose="020B0604020202020204" pitchFamily="34" charset="0"/>
                <a:cs typeface="Arial" panose="020B0604020202020204" pitchFamily="34" charset="0"/>
              </a:rPr>
              <a:t>, D. (2022) </a:t>
            </a:r>
            <a:r>
              <a:rPr lang="en-US" sz="1400" i="1" dirty="0">
                <a:latin typeface="Arial" panose="020B0604020202020204" pitchFamily="34" charset="0"/>
                <a:cs typeface="Arial" panose="020B0604020202020204" pitchFamily="34" charset="0"/>
              </a:rPr>
              <a:t>Findings, Conclusions and Essential Actions from the Independent Review of Maternity Services at the Shrewsbury and Telford Hospital NHS Trust</a:t>
            </a:r>
            <a:r>
              <a:rPr lang="en-US" sz="1400" dirty="0">
                <a:latin typeface="Arial" panose="020B0604020202020204" pitchFamily="34" charset="0"/>
                <a:cs typeface="Arial" panose="020B0604020202020204" pitchFamily="34" charset="0"/>
              </a:rPr>
              <a:t>. London: Department of Health and Social Care. </a:t>
            </a:r>
            <a:r>
              <a:rPr lang="en-US" sz="1400" u="sng" dirty="0">
                <a:latin typeface="Arial" panose="020B0604020202020204" pitchFamily="34" charset="0"/>
                <a:cs typeface="Arial" panose="020B0604020202020204" pitchFamily="34" charset="0"/>
                <a:hlinkClick r:id="rId6"/>
              </a:rPr>
              <a:t>https://www.gov.uk/government/publications/final-report-of-the-ockenden-review/ockenden-review-summary-of-findings-conclusions-and-essential-actions</a:t>
            </a:r>
            <a:r>
              <a:rPr lang="en-US" sz="1400" dirty="0">
                <a:latin typeface="Arial" panose="020B0604020202020204" pitchFamily="34" charset="0"/>
                <a:cs typeface="Arial" panose="020B0604020202020204" pitchFamily="34" charset="0"/>
              </a:rPr>
              <a:t> </a:t>
            </a:r>
          </a:p>
          <a:p>
            <a:r>
              <a:rPr lang="en-US" sz="1400" dirty="0">
                <a:latin typeface="Arial" panose="020B0604020202020204" pitchFamily="34" charset="0"/>
                <a:cs typeface="Arial" panose="020B0604020202020204" pitchFamily="34" charset="0"/>
              </a:rPr>
              <a:t>Reason, J. (1990). </a:t>
            </a:r>
            <a:r>
              <a:rPr lang="en-US" sz="1400" i="1" dirty="0">
                <a:latin typeface="Arial" panose="020B0604020202020204" pitchFamily="34" charset="0"/>
                <a:cs typeface="Arial" panose="020B0604020202020204" pitchFamily="34" charset="0"/>
              </a:rPr>
              <a:t>Human error</a:t>
            </a:r>
            <a:r>
              <a:rPr lang="en-US" sz="1400" dirty="0">
                <a:latin typeface="Arial" panose="020B0604020202020204" pitchFamily="34" charset="0"/>
                <a:cs typeface="Arial" panose="020B0604020202020204" pitchFamily="34" charset="0"/>
              </a:rPr>
              <a:t>. [Book] Cambridge university press. </a:t>
            </a:r>
            <a:r>
              <a:rPr lang="en-US" sz="1400" u="sng" dirty="0">
                <a:latin typeface="Arial" panose="020B0604020202020204" pitchFamily="34" charset="0"/>
                <a:cs typeface="Arial" panose="020B0604020202020204" pitchFamily="34" charset="0"/>
                <a:hlinkClick r:id="rId7"/>
              </a:rPr>
              <a:t>https://www.academia.edu/download/71746242/HumError.pdf</a:t>
            </a:r>
            <a:endParaRPr lang="en-US" sz="1400" dirty="0">
              <a:latin typeface="Arial" panose="020B0604020202020204" pitchFamily="34" charset="0"/>
              <a:cs typeface="Arial" panose="020B0604020202020204" pitchFamily="34" charset="0"/>
            </a:endParaRPr>
          </a:p>
          <a:p>
            <a:r>
              <a:rPr lang="en-US" sz="1400" dirty="0" err="1">
                <a:latin typeface="Arial" panose="020B0604020202020204" pitchFamily="34" charset="0"/>
                <a:cs typeface="Arial" panose="020B0604020202020204" pitchFamily="34" charset="0"/>
              </a:rPr>
              <a:t>Saapunki</a:t>
            </a:r>
            <a:r>
              <a:rPr lang="en-US" sz="1400" dirty="0">
                <a:latin typeface="Arial" panose="020B0604020202020204" pitchFamily="34" charset="0"/>
                <a:cs typeface="Arial" panose="020B0604020202020204" pitchFamily="34" charset="0"/>
              </a:rPr>
              <a:t>, K. (2023). Root cause analysis and escape defect analysis improvement at continuous delivery by data-driven decision-making. </a:t>
            </a:r>
            <a:r>
              <a:rPr lang="en-US" sz="1400" u="sng" dirty="0">
                <a:latin typeface="Arial" panose="020B0604020202020204" pitchFamily="34" charset="0"/>
                <a:cs typeface="Arial" panose="020B0604020202020204" pitchFamily="34" charset="0"/>
                <a:hlinkClick r:id="rId8"/>
              </a:rPr>
              <a:t>https://www.theseus.fi/bitstream/handle/10024/801915/Saapunki_Katja.pdf</a:t>
            </a:r>
            <a:endParaRPr lang="en-US" sz="1400" dirty="0">
              <a:latin typeface="Arial" panose="020B0604020202020204" pitchFamily="34" charset="0"/>
              <a:cs typeface="Arial" panose="020B0604020202020204" pitchFamily="34" charset="0"/>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82453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131</TotalTime>
  <Words>1177</Words>
  <Application>Microsoft Office PowerPoint</Application>
  <PresentationFormat>Widescreen</PresentationFormat>
  <Paragraphs>84</Paragraphs>
  <Slides>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Aptos Display</vt:lpstr>
      <vt:lpstr>Aptos Narrow</vt:lpstr>
      <vt:lpstr>Arial</vt:lpstr>
      <vt:lpstr>Calibri</vt:lpstr>
      <vt:lpstr>Office Theme</vt:lpstr>
      <vt:lpstr>Case study: Shrewsbury and Telford Hospital NHS Trust (UK) — Maternity Scandal  https://www.gov.uk/government/publications/final-report-of-the-ockenden-review</vt:lpstr>
      <vt:lpstr>Case Study Background</vt:lpstr>
      <vt:lpstr>National Problem</vt:lpstr>
      <vt:lpstr>Why System Fail - Root Causes</vt:lpstr>
      <vt:lpstr>Swiss Cheese Model application</vt:lpstr>
      <vt:lpstr>Swiss Cheese Model explained</vt:lpstr>
      <vt:lpstr>Evaluation and Improvement Benchmarking: National Maternity Safety Standards vs Shrewsbury Trust Performance</vt:lpstr>
      <vt:lpstr>Outline of Component 2 structure</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Shrewsbury and Telford Hospital NHS Trust (UK) — Maternity Scandal  https://www.gov.uk/government/publications/final-report-of-the-ockenden-review</dc:title>
  <dc:creator>LAPTOP</dc:creator>
  <cp:lastModifiedBy>DELL</cp:lastModifiedBy>
  <cp:revision>19</cp:revision>
  <dcterms:created xsi:type="dcterms:W3CDTF">2026-06-02T06:37:04Z</dcterms:created>
  <dcterms:modified xsi:type="dcterms:W3CDTF">2026-06-21T10:32:12Z</dcterms:modified>
</cp:coreProperties>
</file>