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455" r:id="rId3"/>
    <p:sldId id="442" r:id="rId4"/>
    <p:sldId id="458" r:id="rId5"/>
    <p:sldId id="457" r:id="rId6"/>
    <p:sldId id="460" r:id="rId7"/>
    <p:sldId id="452" r:id="rId8"/>
    <p:sldId id="468" r:id="rId9"/>
    <p:sldId id="469" r:id="rId10"/>
    <p:sldId id="470" r:id="rId11"/>
    <p:sldId id="471" r:id="rId12"/>
    <p:sldId id="459" r:id="rId13"/>
    <p:sldId id="472" r:id="rId14"/>
    <p:sldId id="454" r:id="rId15"/>
    <p:sldId id="450"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CE4950-259B-4520-9751-1913D33DD0CF}" v="6" dt="2026-04-21T13:04:41.372"/>
    <p1510:client id="{5A248D52-C3E7-4DB1-BA01-66E469258917}" v="619" dt="2026-04-21T08:37:13.394"/>
    <p1510:client id="{FFCC573F-51AD-4AA5-A7B9-15FE019C3625}" v="485" dt="2026-04-21T12:43:32.2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94576" autoAdjust="0"/>
  </p:normalViewPr>
  <p:slideViewPr>
    <p:cSldViewPr>
      <p:cViewPr varScale="1">
        <p:scale>
          <a:sx n="82" d="100"/>
          <a:sy n="82" d="100"/>
        </p:scale>
        <p:origin x="1387" y="96"/>
      </p:cViewPr>
      <p:guideLst>
        <p:guide orient="horz" pos="2160"/>
        <p:guide pos="2880"/>
      </p:guideLst>
    </p:cSldViewPr>
  </p:slideViewPr>
  <p:outlineViewPr>
    <p:cViewPr>
      <p:scale>
        <a:sx n="33" d="100"/>
        <a:sy n="33" d="100"/>
      </p:scale>
      <p:origin x="0" y="0"/>
    </p:cViewPr>
  </p:outlineViewPr>
  <p:notesTextViewPr>
    <p:cViewPr>
      <p:scale>
        <a:sx n="200" d="100"/>
        <a:sy n="2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gnelo D'souza" userId="f753961df1237326" providerId="LiveId" clId="{040608BA-EFB0-4EAA-93EE-009352D0CE94}"/>
    <pc:docChg chg="modSld">
      <pc:chgData name="Agnelo D'souza" userId="f753961df1237326" providerId="LiveId" clId="{040608BA-EFB0-4EAA-93EE-009352D0CE94}" dt="2026-04-21T13:04:41.365" v="8"/>
      <pc:docMkLst>
        <pc:docMk/>
      </pc:docMkLst>
      <pc:sldChg chg="addSp delSp modSp mod modTransition modAnim">
        <pc:chgData name="Agnelo D'souza" userId="f753961df1237326" providerId="LiveId" clId="{040608BA-EFB0-4EAA-93EE-009352D0CE94}" dt="2026-04-21T13:04:41.365" v="8"/>
        <pc:sldMkLst>
          <pc:docMk/>
          <pc:sldMk cId="3521001056" sldId="450"/>
        </pc:sldMkLst>
        <pc:picChg chg="add del mod ord">
          <ac:chgData name="Agnelo D'souza" userId="f753961df1237326" providerId="LiveId" clId="{040608BA-EFB0-4EAA-93EE-009352D0CE94}" dt="2026-04-21T13:04:13.902" v="2"/>
          <ac:picMkLst>
            <pc:docMk/>
            <pc:sldMk cId="3521001056" sldId="450"/>
            <ac:picMk id="7" creationId="{186F877A-355C-12A3-EE89-98D8EFEA64EB}"/>
          </ac:picMkLst>
        </pc:picChg>
        <pc:picChg chg="add del mod">
          <ac:chgData name="Agnelo D'souza" userId="f753961df1237326" providerId="LiveId" clId="{040608BA-EFB0-4EAA-93EE-009352D0CE94}" dt="2026-04-21T13:04:17.346" v="4"/>
          <ac:picMkLst>
            <pc:docMk/>
            <pc:sldMk cId="3521001056" sldId="450"/>
            <ac:picMk id="8" creationId="{21BAD617-C1CA-2779-B795-2E169F50AA82}"/>
          </ac:picMkLst>
        </pc:picChg>
        <pc:picChg chg="add del mod ord">
          <ac:chgData name="Agnelo D'souza" userId="f753961df1237326" providerId="LiveId" clId="{040608BA-EFB0-4EAA-93EE-009352D0CE94}" dt="2026-04-21T13:04:27.192" v="5"/>
          <ac:picMkLst>
            <pc:docMk/>
            <pc:sldMk cId="3521001056" sldId="450"/>
            <ac:picMk id="11" creationId="{D799A882-7874-58EF-5802-2FF25C6343C1}"/>
          </ac:picMkLst>
        </pc:picChg>
        <pc:picChg chg="add del mod">
          <ac:chgData name="Agnelo D'souza" userId="f753961df1237326" providerId="LiveId" clId="{040608BA-EFB0-4EAA-93EE-009352D0CE94}" dt="2026-04-21T13:04:29.154" v="7"/>
          <ac:picMkLst>
            <pc:docMk/>
            <pc:sldMk cId="3521001056" sldId="450"/>
            <ac:picMk id="12" creationId="{41E0141F-C416-50AF-7A1E-BE137DAB1BC1}"/>
          </ac:picMkLst>
        </pc:picChg>
        <pc:picChg chg="del">
          <ac:chgData name="Agnelo D'souza" userId="f753961df1237326" providerId="LiveId" clId="{040608BA-EFB0-4EAA-93EE-009352D0CE94}" dt="2026-04-21T13:04:00.328" v="1"/>
          <ac:picMkLst>
            <pc:docMk/>
            <pc:sldMk cId="3521001056" sldId="450"/>
            <ac:picMk id="13" creationId="{09037DD1-A07F-0B47-92F9-552C6522818E}"/>
          </ac:picMkLst>
        </pc:picChg>
        <pc:picChg chg="add del mod ord">
          <ac:chgData name="Agnelo D'souza" userId="f753961df1237326" providerId="LiveId" clId="{040608BA-EFB0-4EAA-93EE-009352D0CE94}" dt="2026-04-21T13:04:41.365" v="8"/>
          <ac:picMkLst>
            <pc:docMk/>
            <pc:sldMk cId="3521001056" sldId="450"/>
            <ac:picMk id="16" creationId="{7DAC8B69-18B0-759F-33F7-306110DF7D6F}"/>
          </ac:picMkLst>
        </pc:picChg>
        <pc:picChg chg="add mod">
          <ac:chgData name="Agnelo D'souza" userId="f753961df1237326" providerId="LiveId" clId="{040608BA-EFB0-4EAA-93EE-009352D0CE94}" dt="2026-04-21T13:04:41.365" v="8"/>
          <ac:picMkLst>
            <pc:docMk/>
            <pc:sldMk cId="3521001056" sldId="450"/>
            <ac:picMk id="17" creationId="{0E10DF7E-F990-3A97-D969-F6010F84DC3A}"/>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29657080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30447827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2428696</a:t>
            </a:r>
          </a:p>
          <a:p>
            <a:pPr algn="l" eaLnBrk="1" hangingPunct="1"/>
            <a:r>
              <a:rPr lang="en-GB" altLang="en-US" sz="2800" b="1" dirty="0">
                <a:solidFill>
                  <a:schemeClr val="bg1"/>
                </a:solidFill>
              </a:rPr>
              <a:t>Student name: </a:t>
            </a:r>
            <a:r>
              <a:rPr lang="en-GB" altLang="en-US" sz="2400" b="1" dirty="0">
                <a:solidFill>
                  <a:schemeClr val="bg1"/>
                </a:solidFill>
              </a:rPr>
              <a:t>Agnelo Marcus Caetano D’souza</a:t>
            </a:r>
          </a:p>
          <a:p>
            <a:pPr algn="l" eaLnBrk="1" hangingPunct="1"/>
            <a:r>
              <a:rPr lang="en-GB" altLang="en-US" sz="2800" b="1" dirty="0">
                <a:solidFill>
                  <a:schemeClr val="bg1"/>
                </a:solidFill>
              </a:rPr>
              <a:t>Lecturer Name:  Dr. Soban Sadiq</a:t>
            </a:r>
          </a:p>
          <a:p>
            <a:pPr algn="l" eaLnBrk="1" hangingPunct="1"/>
            <a:endParaRPr lang="en-GB" altLang="en-US" sz="2800" b="1" dirty="0">
              <a:solidFill>
                <a:schemeClr val="bg1"/>
              </a:solidFill>
            </a:endParaRP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28" name="Audio 27">
            <a:hlinkClick r:id="" action="ppaction://media"/>
            <a:extLst>
              <a:ext uri="{FF2B5EF4-FFF2-40B4-BE49-F238E27FC236}">
                <a16:creationId xmlns:a16="http://schemas.microsoft.com/office/drawing/2014/main" id="{25C26F5F-0D9B-2157-8C7F-1727A26A24B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9572"/>
    </mc:Choice>
    <mc:Fallback xmlns="">
      <p:transition spd="slow" advTm="19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solidFill>
                  <a:schemeClr val="tx2">
                    <a:lumMod val="60000"/>
                    <a:lumOff val="40000"/>
                  </a:schemeClr>
                </a:solidFill>
              </a:rPr>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124744"/>
            <a:ext cx="8311952" cy="4061048"/>
          </a:xfrm>
        </p:spPr>
        <p:txBody>
          <a:bodyPr/>
          <a:lstStyle/>
          <a:p>
            <a:pPr marL="0" indent="0">
              <a:buNone/>
            </a:pPr>
            <a:r>
              <a:rPr lang="en-GB" sz="2800" dirty="0">
                <a:latin typeface="Arial" panose="020B0604020202020204" pitchFamily="34" charset="0"/>
                <a:cs typeface="Arial" panose="020B0604020202020204" pitchFamily="34" charset="0"/>
              </a:rPr>
              <a:t>1) Heart Cancer: Anatomy, Physiology &amp; Care Plan</a:t>
            </a:r>
          </a:p>
          <a:p>
            <a:pPr marL="0" indent="0">
              <a:buNone/>
            </a:pPr>
            <a:r>
              <a:rPr lang="en-GB" sz="2800" dirty="0">
                <a:latin typeface="Arial" panose="020B0604020202020204" pitchFamily="34" charset="0"/>
                <a:cs typeface="Arial" panose="020B0604020202020204" pitchFamily="34" charset="0"/>
              </a:rPr>
              <a:t>2) Learn basic heart structure </a:t>
            </a:r>
          </a:p>
          <a:p>
            <a:pPr marL="0" indent="0">
              <a:buNone/>
            </a:pPr>
            <a:r>
              <a:rPr lang="en-GB" sz="2800" dirty="0">
                <a:latin typeface="Arial" panose="020B0604020202020204" pitchFamily="34" charset="0"/>
                <a:cs typeface="Arial" panose="020B0604020202020204" pitchFamily="34" charset="0"/>
              </a:rPr>
              <a:t>    Understand how the heart works</a:t>
            </a:r>
          </a:p>
          <a:p>
            <a:pPr marL="0" indent="0">
              <a:buNone/>
            </a:pPr>
            <a:r>
              <a:rPr lang="en-GB" sz="2800" dirty="0">
                <a:latin typeface="Arial" panose="020B0604020202020204" pitchFamily="34" charset="0"/>
                <a:cs typeface="Arial" panose="020B0604020202020204" pitchFamily="34" charset="0"/>
              </a:rPr>
              <a:t>3) Know what heart cancer is </a:t>
            </a:r>
          </a:p>
          <a:p>
            <a:pPr marL="0" indent="0">
              <a:buNone/>
            </a:pPr>
            <a:r>
              <a:rPr lang="en-GB" sz="2800" dirty="0">
                <a:latin typeface="Arial" panose="020B0604020202020204" pitchFamily="34" charset="0"/>
                <a:cs typeface="Arial" panose="020B0604020202020204" pitchFamily="34" charset="0"/>
              </a:rPr>
              <a:t>4) A person working as an Warehouse Operative</a:t>
            </a:r>
          </a:p>
          <a:p>
            <a:pPr marL="0" indent="0">
              <a:buNone/>
            </a:pPr>
            <a:r>
              <a:rPr lang="en-GB" sz="2800" dirty="0">
                <a:latin typeface="Arial" panose="020B0604020202020204" pitchFamily="34" charset="0"/>
                <a:cs typeface="Arial" panose="020B0604020202020204" pitchFamily="34" charset="0"/>
              </a:rPr>
              <a:t>5) Identify risks and create a care plans </a:t>
            </a: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208" name="Audio 207">
            <a:hlinkClick r:id="" action="ppaction://media"/>
            <a:extLst>
              <a:ext uri="{FF2B5EF4-FFF2-40B4-BE49-F238E27FC236}">
                <a16:creationId xmlns:a16="http://schemas.microsoft.com/office/drawing/2014/main" id="{F47160EE-1B80-F01B-2D55-667093D98BA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xmlns:p14="http://schemas.microsoft.com/office/powerpoint/2010/main">
    <mc:Choice Requires="p14">
      <p:transition spd="slow" p14:dur="2000" advTm="85675"/>
    </mc:Choice>
    <mc:Fallback xmlns="">
      <p:transition spd="slow" advTm="856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7931224" cy="1008112"/>
          </a:xfrm>
        </p:spPr>
        <p:txBody>
          <a:bodyPr/>
          <a:lstStyle/>
          <a:p>
            <a:pPr algn="ctr"/>
            <a:r>
              <a:rPr lang="en-GB" sz="3600" b="1" dirty="0">
                <a:solidFill>
                  <a:schemeClr val="tx2">
                    <a:lumMod val="60000"/>
                    <a:lumOff val="40000"/>
                  </a:schemeClr>
                </a:solidFill>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57200" y="1052736"/>
            <a:ext cx="8229600" cy="4464497"/>
          </a:xfrm>
        </p:spPr>
        <p:txBody>
          <a:bodyPr/>
          <a:lstStyle/>
          <a:p>
            <a:pPr marL="0" indent="0">
              <a:buNone/>
            </a:pPr>
            <a:r>
              <a:rPr lang="en-GB" sz="2400" dirty="0">
                <a:latin typeface="Arial" panose="020B0604020202020204" pitchFamily="34" charset="0"/>
                <a:cs typeface="Arial" panose="020B0604020202020204" pitchFamily="34" charset="0"/>
              </a:rPr>
              <a:t>1)A Human Heart has four chambers: right atrium, right ventricle, left atrium, left ventricle (</a:t>
            </a:r>
            <a:r>
              <a:rPr lang="en-GB" sz="2400" dirty="0" err="1">
                <a:latin typeface="Arial" panose="020B0604020202020204" pitchFamily="34" charset="0"/>
                <a:cs typeface="Arial" panose="020B0604020202020204" pitchFamily="34" charset="0"/>
              </a:rPr>
              <a:t>Lertwanakarn</a:t>
            </a:r>
            <a:r>
              <a:rPr lang="en-GB" sz="2400" dirty="0">
                <a:latin typeface="Arial" panose="020B0604020202020204" pitchFamily="34" charset="0"/>
                <a:cs typeface="Arial" panose="020B0604020202020204" pitchFamily="34" charset="0"/>
              </a:rPr>
              <a:t>, 2026)</a:t>
            </a:r>
          </a:p>
          <a:p>
            <a:pPr marL="0" indent="0">
              <a:buNone/>
            </a:pPr>
            <a:r>
              <a:rPr lang="en-GB" sz="2400" dirty="0">
                <a:latin typeface="Arial" panose="020B0604020202020204" pitchFamily="34" charset="0"/>
                <a:cs typeface="Arial" panose="020B0604020202020204" pitchFamily="34" charset="0"/>
              </a:rPr>
              <a:t>2)The heart is located in the middle of the chest </a:t>
            </a:r>
          </a:p>
          <a:p>
            <a:pPr marL="0" indent="0">
              <a:buNone/>
            </a:pPr>
            <a:r>
              <a:rPr lang="en-GB" sz="2400" dirty="0">
                <a:latin typeface="Arial" panose="020B0604020202020204" pitchFamily="34" charset="0"/>
                <a:cs typeface="Arial" panose="020B0604020202020204" pitchFamily="34" charset="0"/>
              </a:rPr>
              <a:t>3)The right side of the heart sends blood to the lungs to pick up oxygen </a:t>
            </a:r>
          </a:p>
          <a:p>
            <a:pPr marL="0" indent="0">
              <a:buNone/>
            </a:pPr>
            <a:r>
              <a:rPr lang="en-GB" sz="2400" dirty="0">
                <a:latin typeface="Arial" panose="020B0604020202020204" pitchFamily="34" charset="0"/>
                <a:cs typeface="Arial" panose="020B0604020202020204" pitchFamily="34" charset="0"/>
              </a:rPr>
              <a:t>4)The left side of the heart sends oxygen-rich blood to the rest of the body </a:t>
            </a:r>
          </a:p>
          <a:p>
            <a:pPr marL="0" indent="0">
              <a:buNone/>
            </a:pPr>
            <a:r>
              <a:rPr lang="en-GB" sz="2400" dirty="0">
                <a:latin typeface="Arial" panose="020B0604020202020204" pitchFamily="34" charset="0"/>
                <a:cs typeface="Arial" panose="020B0604020202020204" pitchFamily="34" charset="0"/>
              </a:rPr>
              <a:t>5)This separation keeps blood flow efficient and prevents mixing of oxygenated and deoxygenated blood </a:t>
            </a:r>
          </a:p>
          <a:p>
            <a:pPr marL="0" indent="0">
              <a:buNone/>
            </a:pPr>
            <a:endParaRPr lang="en-GB" sz="2800" dirty="0">
              <a:solidFill>
                <a:srgbClr val="0070C0"/>
              </a:solidFill>
            </a:endParaRPr>
          </a:p>
        </p:txBody>
      </p:sp>
      <p:pic>
        <p:nvPicPr>
          <p:cNvPr id="23" name="Audio 22">
            <a:hlinkClick r:id="" action="ppaction://media"/>
            <a:extLst>
              <a:ext uri="{FF2B5EF4-FFF2-40B4-BE49-F238E27FC236}">
                <a16:creationId xmlns:a16="http://schemas.microsoft.com/office/drawing/2014/main" id="{CB995A4A-C0EA-1B0D-DA57-09750BA00E2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xmlns:p14="http://schemas.microsoft.com/office/powerpoint/2010/main">
    <mc:Choice Requires="p14">
      <p:transition spd="slow" p14:dur="2000" advTm="36441"/>
    </mc:Choice>
    <mc:Fallback xmlns="">
      <p:transition spd="slow" advTm="364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dirty="0">
                <a:solidFill>
                  <a:schemeClr val="tx2">
                    <a:lumMod val="60000"/>
                    <a:lumOff val="40000"/>
                  </a:schemeClr>
                </a:solidFill>
              </a:rPr>
              <a:t>Heart Layers and Valves</a:t>
            </a:r>
            <a:br>
              <a:rPr lang="en-GB" sz="3600" dirty="0"/>
            </a:br>
            <a:endParaRPr lang="en-GB" sz="3600" b="1" dirty="0"/>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
        <p:nvSpPr>
          <p:cNvPr id="7" name="Content Placeholder 6">
            <a:extLst>
              <a:ext uri="{FF2B5EF4-FFF2-40B4-BE49-F238E27FC236}">
                <a16:creationId xmlns:a16="http://schemas.microsoft.com/office/drawing/2014/main" id="{E1733C10-087F-52E2-CF7C-B55F3E45C164}"/>
              </a:ext>
            </a:extLst>
          </p:cNvPr>
          <p:cNvSpPr>
            <a:spLocks noGrp="1"/>
          </p:cNvSpPr>
          <p:nvPr>
            <p:ph idx="1"/>
          </p:nvPr>
        </p:nvSpPr>
        <p:spPr>
          <a:xfrm>
            <a:off x="457200" y="1124744"/>
            <a:ext cx="8229600" cy="4392489"/>
          </a:xfrm>
        </p:spPr>
        <p:txBody>
          <a:bodyPr/>
          <a:lstStyle/>
          <a:p>
            <a:pPr marL="0" indent="0">
              <a:buNone/>
            </a:pPr>
            <a:r>
              <a:rPr lang="en-GB" sz="2400" dirty="0">
                <a:latin typeface="Arial" panose="020B0604020202020204" pitchFamily="34" charset="0"/>
                <a:cs typeface="Arial" panose="020B0604020202020204" pitchFamily="34" charset="0"/>
              </a:rPr>
              <a:t>1)The heart has three main layers:</a:t>
            </a:r>
          </a:p>
          <a:p>
            <a:pPr marL="0" indent="0">
              <a:buNone/>
            </a:pPr>
            <a:r>
              <a:rPr lang="en-GB" sz="2400" dirty="0">
                <a:latin typeface="Arial" panose="020B0604020202020204" pitchFamily="34" charset="0"/>
                <a:cs typeface="Arial" panose="020B0604020202020204" pitchFamily="34" charset="0"/>
              </a:rPr>
              <a:t>2)The outer layer protects the heart from damage and infection</a:t>
            </a:r>
          </a:p>
          <a:p>
            <a:pPr marL="0" indent="0">
              <a:buNone/>
            </a:pPr>
            <a:r>
              <a:rPr lang="en-GB" sz="2400" dirty="0">
                <a:latin typeface="Arial" panose="020B0604020202020204" pitchFamily="34" charset="0"/>
                <a:cs typeface="Arial" panose="020B0604020202020204" pitchFamily="34" charset="0"/>
              </a:rPr>
              <a:t>3)The middle layer (muscle) is called the myocardium and it pumps blood around the body</a:t>
            </a:r>
          </a:p>
          <a:p>
            <a:pPr marL="0" indent="0">
              <a:buNone/>
            </a:pPr>
            <a:r>
              <a:rPr lang="en-GB" sz="2400" dirty="0">
                <a:latin typeface="Arial" panose="020B0604020202020204" pitchFamily="34" charset="0"/>
                <a:cs typeface="Arial" panose="020B0604020202020204" pitchFamily="34" charset="0"/>
              </a:rPr>
              <a:t>4)The inner layer keeps the inside of the heart smooth so blood flows easily (</a:t>
            </a:r>
            <a:r>
              <a:rPr lang="en-GB" sz="2400" dirty="0" err="1">
                <a:latin typeface="Arial" panose="020B0604020202020204" pitchFamily="34" charset="0"/>
                <a:cs typeface="Arial" panose="020B0604020202020204" pitchFamily="34" charset="0"/>
              </a:rPr>
              <a:t>StatPearls</a:t>
            </a:r>
            <a:r>
              <a:rPr lang="en-GB" sz="2400" dirty="0">
                <a:latin typeface="Arial" panose="020B0604020202020204" pitchFamily="34" charset="0"/>
                <a:cs typeface="Arial" panose="020B0604020202020204" pitchFamily="34" charset="0"/>
              </a:rPr>
              <a:t>, 2025)</a:t>
            </a:r>
          </a:p>
          <a:p>
            <a:pPr marL="0" indent="0">
              <a:buNone/>
            </a:pPr>
            <a:r>
              <a:rPr lang="en-GB" sz="2400" dirty="0">
                <a:latin typeface="Arial" panose="020B0604020202020204" pitchFamily="34" charset="0"/>
                <a:cs typeface="Arial" panose="020B0604020202020204" pitchFamily="34" charset="0"/>
              </a:rPr>
              <a:t>5)The heart also has valves that act like doors</a:t>
            </a:r>
          </a:p>
          <a:p>
            <a:pPr marL="0" indent="0">
              <a:buNone/>
            </a:pPr>
            <a:r>
              <a:rPr lang="en-GB" sz="2400" dirty="0">
                <a:latin typeface="Arial" panose="020B0604020202020204" pitchFamily="34" charset="0"/>
                <a:cs typeface="Arial" panose="020B0604020202020204" pitchFamily="34" charset="0"/>
              </a:rPr>
              <a:t>These valves make sure blood flows in the correct direction and stop it flowing backwards (Berria, 2024)</a:t>
            </a:r>
          </a:p>
        </p:txBody>
      </p:sp>
      <p:pic>
        <p:nvPicPr>
          <p:cNvPr id="137" name="Audio 136">
            <a:hlinkClick r:id="" action="ppaction://media"/>
            <a:extLst>
              <a:ext uri="{FF2B5EF4-FFF2-40B4-BE49-F238E27FC236}">
                <a16:creationId xmlns:a16="http://schemas.microsoft.com/office/drawing/2014/main" id="{11543068-3897-56F3-966A-C1A49DCC4E2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xmlns:p14="http://schemas.microsoft.com/office/powerpoint/2010/main">
    <mc:Choice Requires="p14">
      <p:transition spd="slow" p14:dur="2000" advTm="36026"/>
    </mc:Choice>
    <mc:Fallback xmlns="">
      <p:transition spd="slow" advTm="36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dirty="0">
                <a:solidFill>
                  <a:srgbClr val="0070C0"/>
                </a:solidFill>
              </a:rPr>
              <a:t>How the Heart Works</a:t>
            </a:r>
            <a:br>
              <a:rPr lang="en-GB" sz="3600" dirty="0">
                <a:solidFill>
                  <a:srgbClr val="0070C0"/>
                </a:solidFill>
              </a:rPr>
            </a:br>
            <a:endParaRPr lang="en-GB" sz="3600" b="1" dirty="0"/>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
        <p:nvSpPr>
          <p:cNvPr id="7" name="Content Placeholder 6">
            <a:extLst>
              <a:ext uri="{FF2B5EF4-FFF2-40B4-BE49-F238E27FC236}">
                <a16:creationId xmlns:a16="http://schemas.microsoft.com/office/drawing/2014/main" id="{0EC1C207-CB94-16B0-DCB1-AB311952D224}"/>
              </a:ext>
            </a:extLst>
          </p:cNvPr>
          <p:cNvSpPr>
            <a:spLocks noGrp="1"/>
          </p:cNvSpPr>
          <p:nvPr>
            <p:ph idx="1"/>
          </p:nvPr>
        </p:nvSpPr>
        <p:spPr>
          <a:xfrm>
            <a:off x="457200" y="980728"/>
            <a:ext cx="8229600" cy="4536505"/>
          </a:xfrm>
        </p:spPr>
        <p:txBody>
          <a:bodyPr/>
          <a:lstStyle/>
          <a:p>
            <a:pPr marL="514350" indent="-514350">
              <a:buAutoNum type="arabicParenR"/>
            </a:pPr>
            <a:r>
              <a:rPr lang="en-GB" sz="2800" dirty="0">
                <a:latin typeface="Arial" panose="020B0604020202020204" pitchFamily="34" charset="0"/>
                <a:cs typeface="Arial" panose="020B0604020202020204" pitchFamily="34" charset="0"/>
              </a:rPr>
              <a:t>The heart pumps blood continuously around the body (Berria, 2024)</a:t>
            </a:r>
          </a:p>
          <a:p>
            <a:pPr marL="0" indent="0">
              <a:buNone/>
            </a:pPr>
            <a:r>
              <a:rPr lang="en-GB" sz="2800" dirty="0">
                <a:latin typeface="Arial" panose="020B0604020202020204" pitchFamily="34" charset="0"/>
                <a:cs typeface="Arial" panose="020B0604020202020204" pitchFamily="34" charset="0"/>
              </a:rPr>
              <a:t>2)  Blood follows in a set pathway:</a:t>
            </a:r>
          </a:p>
          <a:p>
            <a:pPr marL="0" indent="0">
              <a:buNone/>
            </a:pPr>
            <a:r>
              <a:rPr lang="en-GB" sz="2800" dirty="0">
                <a:latin typeface="Arial" panose="020B0604020202020204" pitchFamily="34" charset="0"/>
                <a:cs typeface="Arial" panose="020B0604020202020204" pitchFamily="34" charset="0"/>
              </a:rPr>
              <a:t>     Heart → Lungs → Heart → Body</a:t>
            </a:r>
          </a:p>
          <a:p>
            <a:pPr marL="0" indent="0">
              <a:buNone/>
            </a:pPr>
            <a:r>
              <a:rPr lang="en-GB" sz="2800" dirty="0">
                <a:latin typeface="Arial" panose="020B0604020202020204" pitchFamily="34" charset="0"/>
                <a:cs typeface="Arial" panose="020B0604020202020204" pitchFamily="34" charset="0"/>
              </a:rPr>
              <a:t>3)  In lungs, blood collects oxygen</a:t>
            </a:r>
          </a:p>
          <a:p>
            <a:pPr marL="514350" indent="-514350">
              <a:buAutoNum type="arabicParenR" startAt="4"/>
            </a:pPr>
            <a:r>
              <a:rPr lang="en-GB" sz="2800" dirty="0">
                <a:latin typeface="Arial" panose="020B0604020202020204" pitchFamily="34" charset="0"/>
                <a:cs typeface="Arial" panose="020B0604020202020204" pitchFamily="34" charset="0"/>
              </a:rPr>
              <a:t>Oxygen is then carried by the blood to the rest </a:t>
            </a:r>
          </a:p>
          <a:p>
            <a:pPr marL="0" indent="0">
              <a:buNone/>
            </a:pPr>
            <a:r>
              <a:rPr lang="en-GB" sz="2800" dirty="0">
                <a:latin typeface="Arial" panose="020B0604020202020204" pitchFamily="34" charset="0"/>
                <a:cs typeface="Arial" panose="020B0604020202020204" pitchFamily="34" charset="0"/>
              </a:rPr>
              <a:t>     of the body</a:t>
            </a:r>
          </a:p>
          <a:p>
            <a:pPr marL="514350" indent="-514350">
              <a:buAutoNum type="arabicParenR" startAt="6"/>
            </a:pPr>
            <a:r>
              <a:rPr lang="en-GB" sz="2800" dirty="0">
                <a:latin typeface="Arial" panose="020B0604020202020204" pitchFamily="34" charset="0"/>
                <a:cs typeface="Arial" panose="020B0604020202020204" pitchFamily="34" charset="0"/>
              </a:rPr>
              <a:t>The body uses oxygen for energy, movement, </a:t>
            </a:r>
          </a:p>
          <a:p>
            <a:pPr marL="0" indent="0">
              <a:buNone/>
            </a:pPr>
            <a:r>
              <a:rPr lang="en-GB" sz="2800" dirty="0">
                <a:latin typeface="Arial" panose="020B0604020202020204" pitchFamily="34" charset="0"/>
                <a:cs typeface="Arial" panose="020B0604020202020204" pitchFamily="34" charset="0"/>
              </a:rPr>
              <a:t>      and survival (</a:t>
            </a:r>
            <a:r>
              <a:rPr lang="en-GB" sz="2800" dirty="0" err="1">
                <a:latin typeface="Arial" panose="020B0604020202020204" pitchFamily="34" charset="0"/>
                <a:cs typeface="Arial" panose="020B0604020202020204" pitchFamily="34" charset="0"/>
              </a:rPr>
              <a:t>StatPearls</a:t>
            </a:r>
            <a:r>
              <a:rPr lang="en-GB" sz="2800" dirty="0">
                <a:latin typeface="Arial" panose="020B0604020202020204" pitchFamily="34" charset="0"/>
                <a:cs typeface="Arial" panose="020B0604020202020204" pitchFamily="34" charset="0"/>
              </a:rPr>
              <a:t>, 2025)</a:t>
            </a:r>
          </a:p>
        </p:txBody>
      </p:sp>
      <p:pic>
        <p:nvPicPr>
          <p:cNvPr id="8" name="Audio 7">
            <a:hlinkClick r:id="" action="ppaction://media"/>
            <a:extLst>
              <a:ext uri="{FF2B5EF4-FFF2-40B4-BE49-F238E27FC236}">
                <a16:creationId xmlns:a16="http://schemas.microsoft.com/office/drawing/2014/main" id="{4032EE65-DE58-0E38-5702-EF654DDBE05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xmlns:p14="http://schemas.microsoft.com/office/powerpoint/2010/main">
    <mc:Choice Requires="p14">
      <p:transition spd="slow" p14:dur="2000" advTm="33787"/>
    </mc:Choice>
    <mc:Fallback xmlns="">
      <p:transition spd="slow" advTm="337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dirty="0">
                <a:solidFill>
                  <a:srgbClr val="0070C0"/>
                </a:solidFill>
              </a:rPr>
              <a:t>Heartbeat System</a:t>
            </a:r>
            <a:br>
              <a:rPr lang="en-GB" sz="3600" dirty="0">
                <a:solidFill>
                  <a:srgbClr val="0070C0"/>
                </a:solidFill>
              </a:rPr>
            </a:br>
            <a:r>
              <a:rPr lang="en-GB" sz="3600" b="1" dirty="0"/>
              <a:t>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394855" y="980728"/>
            <a:ext cx="8229600" cy="4464497"/>
          </a:xfrm>
        </p:spPr>
        <p:txBody>
          <a:bodyPr/>
          <a:lstStyle/>
          <a:p>
            <a:pPr marL="0" indent="0">
              <a:buNone/>
            </a:pPr>
            <a:r>
              <a:rPr lang="en-GB" sz="2400" dirty="0">
                <a:latin typeface="Arial" panose="020B0604020202020204" pitchFamily="34" charset="0"/>
                <a:cs typeface="Arial" panose="020B0604020202020204" pitchFamily="34" charset="0"/>
              </a:rPr>
              <a:t>1) The heart beats in a repeating cycle</a:t>
            </a:r>
          </a:p>
          <a:p>
            <a:pPr marL="0" indent="0">
              <a:buNone/>
            </a:pPr>
            <a:r>
              <a:rPr lang="en-GB" sz="2400" dirty="0">
                <a:latin typeface="Arial" panose="020B0604020202020204" pitchFamily="34" charset="0"/>
                <a:cs typeface="Arial" panose="020B0604020202020204" pitchFamily="34" charset="0"/>
              </a:rPr>
              <a:t>2) Systole is when the heart squeezes and pushes blood out</a:t>
            </a:r>
          </a:p>
          <a:p>
            <a:pPr marL="0" indent="0">
              <a:buNone/>
            </a:pPr>
            <a:r>
              <a:rPr lang="en-GB" sz="2400" dirty="0">
                <a:latin typeface="Arial" panose="020B0604020202020204" pitchFamily="34" charset="0"/>
                <a:cs typeface="Arial" panose="020B0604020202020204" pitchFamily="34" charset="0"/>
              </a:rPr>
              <a:t>Diastole is when the heart relaxes and fills with blood (ICEDH, 2025)</a:t>
            </a:r>
          </a:p>
          <a:p>
            <a:pPr marL="0" indent="0">
              <a:buNone/>
            </a:pPr>
            <a:r>
              <a:rPr lang="en-GB" sz="2400" dirty="0">
                <a:latin typeface="Arial" panose="020B0604020202020204" pitchFamily="34" charset="0"/>
                <a:cs typeface="Arial" panose="020B0604020202020204" pitchFamily="34" charset="0"/>
              </a:rPr>
              <a:t>3) The heartbeat is controlled by electrical signals in the heart</a:t>
            </a:r>
          </a:p>
          <a:p>
            <a:pPr marL="0" indent="0">
              <a:buNone/>
            </a:pPr>
            <a:r>
              <a:rPr lang="en-GB" sz="2400" dirty="0">
                <a:latin typeface="Arial" panose="020B0604020202020204" pitchFamily="34" charset="0"/>
                <a:cs typeface="Arial" panose="020B0604020202020204" pitchFamily="34" charset="0"/>
              </a:rPr>
              <a:t>4) The SA node acts as the natural pacemaker and starts each heartbeat (</a:t>
            </a:r>
            <a:r>
              <a:rPr lang="en-GB" sz="2400" dirty="0" err="1">
                <a:latin typeface="Arial" panose="020B0604020202020204" pitchFamily="34" charset="0"/>
                <a:cs typeface="Arial" panose="020B0604020202020204" pitchFamily="34" charset="0"/>
              </a:rPr>
              <a:t>Lertwanakarn</a:t>
            </a:r>
            <a:r>
              <a:rPr lang="en-GB" sz="2400" dirty="0">
                <a:latin typeface="Arial" panose="020B0604020202020204" pitchFamily="34" charset="0"/>
                <a:cs typeface="Arial" panose="020B0604020202020204" pitchFamily="34" charset="0"/>
              </a:rPr>
              <a:t>, 2026)</a:t>
            </a:r>
          </a:p>
          <a:p>
            <a:pPr marL="0" indent="0">
              <a:buNone/>
            </a:pPr>
            <a:r>
              <a:rPr lang="en-GB" sz="2400" dirty="0">
                <a:latin typeface="Arial" panose="020B0604020202020204" pitchFamily="34" charset="0"/>
                <a:cs typeface="Arial" panose="020B0604020202020204" pitchFamily="34" charset="0"/>
              </a:rPr>
              <a:t>These electrical signals make sure the heart beats in a regular rhythm</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31" name="Audio 30">
            <a:hlinkClick r:id="" action="ppaction://media"/>
            <a:extLst>
              <a:ext uri="{FF2B5EF4-FFF2-40B4-BE49-F238E27FC236}">
                <a16:creationId xmlns:a16="http://schemas.microsoft.com/office/drawing/2014/main" id="{084DA6A2-52E8-921B-94F1-B5B4B7D3570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xmlns:p14="http://schemas.microsoft.com/office/powerpoint/2010/main">
    <mc:Choice Requires="p14">
      <p:transition spd="slow" p14:dur="2000" advTm="54209"/>
    </mc:Choice>
    <mc:Fallback xmlns="">
      <p:transition spd="slow" advTm="542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512" y="116632"/>
            <a:ext cx="8856984" cy="1143000"/>
          </a:xfrm>
        </p:spPr>
        <p:txBody>
          <a:bodyPr/>
          <a:lstStyle/>
          <a:p>
            <a:r>
              <a:rPr lang="en-GB" sz="3600" dirty="0">
                <a:solidFill>
                  <a:srgbClr val="0070C0"/>
                </a:solidFill>
              </a:rPr>
              <a:t>W</a:t>
            </a:r>
            <a:r>
              <a:rPr lang="en-GB" sz="3600" dirty="0">
                <a:solidFill>
                  <a:srgbClr val="0070C0"/>
                </a:solidFill>
                <a:latin typeface="Arial" panose="020B0604020202020204" pitchFamily="34" charset="0"/>
                <a:cs typeface="Arial" panose="020B0604020202020204" pitchFamily="34" charset="0"/>
              </a:rPr>
              <a:t>hat is Heart Cancer?</a:t>
            </a:r>
            <a:br>
              <a:rPr lang="en-GB" sz="3600" dirty="0">
                <a:solidFill>
                  <a:srgbClr val="0070C0"/>
                </a:solidFill>
              </a:rPr>
            </a:br>
            <a:endParaRPr lang="en-GB" sz="3600" b="1" dirty="0">
              <a:cs typeface="Arial" panose="020B0604020202020204" pitchFamily="34" charset="0"/>
            </a:endParaRP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a:xfrm>
            <a:off x="395536" y="692696"/>
            <a:ext cx="8229600" cy="4824537"/>
          </a:xfrm>
        </p:spPr>
        <p:txBody>
          <a:bodyPr/>
          <a:lstStyle/>
          <a:p>
            <a:pPr marL="0" indent="0">
              <a:buNone/>
            </a:pPr>
            <a:r>
              <a:rPr lang="en-GB" sz="2800" dirty="0">
                <a:latin typeface="Arial" panose="020B0604020202020204" pitchFamily="34" charset="0"/>
                <a:cs typeface="Arial" panose="020B0604020202020204" pitchFamily="34" charset="0"/>
              </a:rPr>
              <a:t>Heart cancer means abnormal cells grow in the heart (</a:t>
            </a:r>
            <a:r>
              <a:rPr lang="en-GB" sz="2800" dirty="0" err="1">
                <a:latin typeface="Arial" panose="020B0604020202020204" pitchFamily="34" charset="0"/>
                <a:cs typeface="Arial" panose="020B0604020202020204" pitchFamily="34" charset="0"/>
              </a:rPr>
              <a:t>Butany</a:t>
            </a:r>
            <a:r>
              <a:rPr lang="en-GB" sz="2800" dirty="0">
                <a:latin typeface="Arial" panose="020B0604020202020204" pitchFamily="34" charset="0"/>
                <a:cs typeface="Arial" panose="020B0604020202020204" pitchFamily="34" charset="0"/>
              </a:rPr>
              <a:t> et al., 2023)</a:t>
            </a:r>
          </a:p>
          <a:p>
            <a:pPr marL="0" indent="0">
              <a:buNone/>
            </a:pPr>
            <a:r>
              <a:rPr lang="en-GB" sz="2800" dirty="0">
                <a:latin typeface="Arial" panose="020B0604020202020204" pitchFamily="34" charset="0"/>
                <a:cs typeface="Arial" panose="020B0604020202020204" pitchFamily="34" charset="0"/>
              </a:rPr>
              <a:t>It is very rare compared to other cancers</a:t>
            </a:r>
          </a:p>
          <a:p>
            <a:pPr marL="0" indent="0">
              <a:buNone/>
            </a:pPr>
            <a:r>
              <a:rPr lang="en-GB" sz="2800" dirty="0">
                <a:latin typeface="Arial" panose="020B0604020202020204" pitchFamily="34" charset="0"/>
                <a:cs typeface="Arial" panose="020B0604020202020204" pitchFamily="34" charset="0"/>
              </a:rPr>
              <a:t>Two main types:</a:t>
            </a:r>
          </a:p>
          <a:p>
            <a:pPr marL="0" indent="0">
              <a:buNone/>
            </a:pPr>
            <a:r>
              <a:rPr lang="en-GB" sz="2800" dirty="0">
                <a:latin typeface="Arial" panose="020B0604020202020204" pitchFamily="34" charset="0"/>
                <a:cs typeface="Arial" panose="020B0604020202020204" pitchFamily="34" charset="0"/>
              </a:rPr>
              <a:t>Primary – starts in the heart</a:t>
            </a:r>
          </a:p>
          <a:p>
            <a:pPr marL="0" indent="0">
              <a:buNone/>
            </a:pPr>
            <a:r>
              <a:rPr lang="en-GB" sz="2800" dirty="0">
                <a:latin typeface="Arial" panose="020B0604020202020204" pitchFamily="34" charset="0"/>
                <a:cs typeface="Arial" panose="020B0604020202020204" pitchFamily="34" charset="0"/>
              </a:rPr>
              <a:t>Secondary – spreads to the heart from other organs (WHO, 2024)</a:t>
            </a:r>
          </a:p>
          <a:p>
            <a:pPr marL="0" indent="0">
              <a:buNone/>
            </a:pPr>
            <a:r>
              <a:rPr lang="en-GB" sz="2800" dirty="0">
                <a:latin typeface="Arial" panose="020B0604020202020204" pitchFamily="34" charset="0"/>
                <a:cs typeface="Arial" panose="020B0604020202020204" pitchFamily="34" charset="0"/>
              </a:rPr>
              <a:t>Secondary cancer is more common</a:t>
            </a:r>
          </a:p>
          <a:p>
            <a:pPr marL="0" indent="0">
              <a:buNone/>
            </a:pPr>
            <a:r>
              <a:rPr lang="en-GB" sz="2800" dirty="0">
                <a:latin typeface="Arial" panose="020B0604020202020204" pitchFamily="34" charset="0"/>
                <a:cs typeface="Arial" panose="020B0604020202020204" pitchFamily="34" charset="0"/>
              </a:rPr>
              <a:t>These abnormal cells can form tumours that affect how the heart works</a:t>
            </a:r>
          </a:p>
          <a:p>
            <a:pPr marL="0" indent="0">
              <a:buNone/>
            </a:pPr>
            <a:endParaRPr lang="en-GB" dirty="0">
              <a:solidFill>
                <a:srgbClr val="0070C0"/>
              </a:solidFill>
            </a:endParaRPr>
          </a:p>
        </p:txBody>
      </p:sp>
      <p:pic>
        <p:nvPicPr>
          <p:cNvPr id="66" name="Audio 65">
            <a:hlinkClick r:id="" action="ppaction://media"/>
            <a:extLst>
              <a:ext uri="{FF2B5EF4-FFF2-40B4-BE49-F238E27FC236}">
                <a16:creationId xmlns:a16="http://schemas.microsoft.com/office/drawing/2014/main" id="{C0CA2501-2B60-260D-E590-AFFBECA446D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xmlns:p14="http://schemas.microsoft.com/office/powerpoint/2010/main">
    <mc:Choice Requires="p14">
      <p:transition spd="slow" p14:dur="2000" advTm="47592"/>
    </mc:Choice>
    <mc:Fallback xmlns="">
      <p:transition spd="slow" advTm="47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BFF7A-8FE9-94CE-E55C-7723546FF3F8}"/>
              </a:ext>
            </a:extLst>
          </p:cNvPr>
          <p:cNvSpPr>
            <a:spLocks noGrp="1"/>
          </p:cNvSpPr>
          <p:nvPr>
            <p:ph type="title"/>
          </p:nvPr>
        </p:nvSpPr>
        <p:spPr>
          <a:xfrm>
            <a:off x="457200" y="274638"/>
            <a:ext cx="8229600" cy="706090"/>
          </a:xfrm>
        </p:spPr>
        <p:txBody>
          <a:bodyPr/>
          <a:lstStyle/>
          <a:p>
            <a:r>
              <a:rPr lang="en-GB" dirty="0"/>
              <a:t>Types and Effects</a:t>
            </a:r>
            <a:br>
              <a:rPr lang="en-GB" dirty="0"/>
            </a:br>
            <a:endParaRPr lang="en-GB" dirty="0"/>
          </a:p>
        </p:txBody>
      </p:sp>
      <p:sp>
        <p:nvSpPr>
          <p:cNvPr id="3" name="Content Placeholder 2">
            <a:extLst>
              <a:ext uri="{FF2B5EF4-FFF2-40B4-BE49-F238E27FC236}">
                <a16:creationId xmlns:a16="http://schemas.microsoft.com/office/drawing/2014/main" id="{A2AE66AF-AA39-0E97-49BA-A373A900EC36}"/>
              </a:ext>
            </a:extLst>
          </p:cNvPr>
          <p:cNvSpPr>
            <a:spLocks noGrp="1"/>
          </p:cNvSpPr>
          <p:nvPr>
            <p:ph idx="1"/>
          </p:nvPr>
        </p:nvSpPr>
        <p:spPr>
          <a:xfrm>
            <a:off x="457200" y="764704"/>
            <a:ext cx="8229600" cy="4752529"/>
          </a:xfrm>
        </p:spPr>
        <p:txBody>
          <a:bodyPr/>
          <a:lstStyle/>
          <a:p>
            <a:pPr marL="457200" indent="-457200">
              <a:buAutoNum type="arabicParenR"/>
            </a:pPr>
            <a:r>
              <a:rPr lang="en-GB" sz="2400" b="1" dirty="0">
                <a:latin typeface="Arial" panose="020B0604020202020204" pitchFamily="34" charset="0"/>
                <a:cs typeface="Arial" panose="020B0604020202020204" pitchFamily="34" charset="0"/>
              </a:rPr>
              <a:t>Benign tumour:</a:t>
            </a:r>
            <a:r>
              <a:rPr lang="en-GB" sz="2400" dirty="0">
                <a:latin typeface="Arial" panose="020B0604020202020204" pitchFamily="34" charset="0"/>
                <a:cs typeface="Arial" panose="020B0604020202020204" pitchFamily="34" charset="0"/>
              </a:rPr>
              <a:t> myxoma (does not spread to other parts of the body) </a:t>
            </a:r>
          </a:p>
          <a:p>
            <a:pPr marL="457200" indent="-457200">
              <a:buAutoNum type="arabicParenR"/>
            </a:pPr>
            <a:endParaRPr lang="en-GB" sz="2400"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2) Malignant tumour:</a:t>
            </a:r>
            <a:r>
              <a:rPr lang="en-GB" sz="2400" dirty="0">
                <a:latin typeface="Arial" panose="020B0604020202020204" pitchFamily="34" charset="0"/>
                <a:cs typeface="Arial" panose="020B0604020202020204" pitchFamily="34" charset="0"/>
              </a:rPr>
              <a:t> sarcoma (can grow quickly and spread) (</a:t>
            </a:r>
            <a:r>
              <a:rPr lang="en-GB" sz="2400" dirty="0" err="1">
                <a:latin typeface="Arial" panose="020B0604020202020204" pitchFamily="34" charset="0"/>
                <a:cs typeface="Arial" panose="020B0604020202020204" pitchFamily="34" charset="0"/>
              </a:rPr>
              <a:t>Butany</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et al</a:t>
            </a:r>
            <a:r>
              <a:rPr lang="en-GB" sz="2400" dirty="0">
                <a:latin typeface="Arial" panose="020B0604020202020204" pitchFamily="34" charset="0"/>
                <a:cs typeface="Arial" panose="020B0604020202020204" pitchFamily="34" charset="0"/>
              </a:rPr>
              <a:t>., 2023) </a:t>
            </a:r>
          </a:p>
          <a:p>
            <a:pPr marL="0" indent="0">
              <a:buNone/>
            </a:pPr>
            <a:r>
              <a:rPr lang="en-GB" sz="2400" dirty="0">
                <a:latin typeface="Arial" panose="020B0604020202020204" pitchFamily="34" charset="0"/>
                <a:cs typeface="Arial" panose="020B0604020202020204" pitchFamily="34" charset="0"/>
              </a:rPr>
              <a:t>    </a:t>
            </a:r>
          </a:p>
          <a:p>
            <a:pPr marL="0" indent="0">
              <a:buNone/>
            </a:pPr>
            <a:r>
              <a:rPr lang="en-GB" sz="2400" dirty="0">
                <a:latin typeface="Arial" panose="020B0604020202020204" pitchFamily="34" charset="0"/>
                <a:cs typeface="Arial" panose="020B0604020202020204" pitchFamily="34" charset="0"/>
              </a:rPr>
              <a:t>     These tumours can: </a:t>
            </a:r>
          </a:p>
          <a:p>
            <a:pPr marL="457200" lvl="1" indent="0">
              <a:buNone/>
            </a:pPr>
            <a:r>
              <a:rPr lang="en-GB" sz="2400" b="1" dirty="0">
                <a:latin typeface="Arial" panose="020B0604020202020204" pitchFamily="34" charset="0"/>
                <a:cs typeface="Arial" panose="020B0604020202020204" pitchFamily="34" charset="0"/>
              </a:rPr>
              <a:t>Block blood flow</a:t>
            </a:r>
            <a:r>
              <a:rPr lang="en-GB" sz="2400" dirty="0">
                <a:latin typeface="Arial" panose="020B0604020202020204" pitchFamily="34" charset="0"/>
                <a:cs typeface="Arial" panose="020B0604020202020204" pitchFamily="34" charset="0"/>
              </a:rPr>
              <a:t> inside the heart </a:t>
            </a:r>
          </a:p>
          <a:p>
            <a:pPr marL="457200" lvl="1" indent="0">
              <a:buNone/>
            </a:pPr>
            <a:r>
              <a:rPr lang="en-GB" sz="2400" b="1" dirty="0">
                <a:latin typeface="Arial" panose="020B0604020202020204" pitchFamily="34" charset="0"/>
                <a:cs typeface="Arial" panose="020B0604020202020204" pitchFamily="34" charset="0"/>
              </a:rPr>
              <a:t>Damage heart valves</a:t>
            </a:r>
            <a:r>
              <a:rPr lang="en-GB" sz="2400" dirty="0">
                <a:latin typeface="Arial" panose="020B0604020202020204" pitchFamily="34" charset="0"/>
                <a:cs typeface="Arial" panose="020B0604020202020204" pitchFamily="34" charset="0"/>
              </a:rPr>
              <a:t>, affecting normal function </a:t>
            </a:r>
          </a:p>
          <a:p>
            <a:pPr marL="457200" lvl="1" indent="0">
              <a:buNone/>
            </a:pPr>
            <a:r>
              <a:rPr lang="en-GB" sz="2400" b="1" dirty="0">
                <a:latin typeface="Arial" panose="020B0604020202020204" pitchFamily="34" charset="0"/>
                <a:cs typeface="Arial" panose="020B0604020202020204" pitchFamily="34" charset="0"/>
              </a:rPr>
              <a:t>Cause irregular heartbeat (arrhythmia)</a:t>
            </a:r>
            <a:r>
              <a:rPr lang="en-GB" sz="2400" dirty="0">
                <a:latin typeface="Arial" panose="020B0604020202020204" pitchFamily="34" charset="0"/>
                <a:cs typeface="Arial" panose="020B0604020202020204" pitchFamily="34" charset="0"/>
              </a:rPr>
              <a:t> </a:t>
            </a:r>
          </a:p>
          <a:p>
            <a:pPr marL="457200" lvl="1" indent="0">
              <a:buNone/>
            </a:pPr>
            <a:r>
              <a:rPr lang="en-GB" sz="2400" b="1" dirty="0">
                <a:latin typeface="Arial" panose="020B0604020202020204" pitchFamily="34" charset="0"/>
                <a:cs typeface="Arial" panose="020B0604020202020204" pitchFamily="34" charset="0"/>
              </a:rPr>
              <a:t>Reduce how well the heart pumps blood</a:t>
            </a:r>
            <a:endParaRPr lang="en-GB" sz="2400" dirty="0">
              <a:latin typeface="Arial" panose="020B0604020202020204" pitchFamily="34" charset="0"/>
              <a:cs typeface="Arial" panose="020B0604020202020204" pitchFamily="34" charset="0"/>
            </a:endParaRPr>
          </a:p>
          <a:p>
            <a:pPr marL="0" indent="0">
              <a:buNone/>
            </a:pPr>
            <a:endParaRPr lang="en-GB" dirty="0"/>
          </a:p>
        </p:txBody>
      </p:sp>
      <p:sp>
        <p:nvSpPr>
          <p:cNvPr id="4" name="Date Placeholder 3">
            <a:extLst>
              <a:ext uri="{FF2B5EF4-FFF2-40B4-BE49-F238E27FC236}">
                <a16:creationId xmlns:a16="http://schemas.microsoft.com/office/drawing/2014/main" id="{666A7EEC-0FEC-E057-69F2-12F95A788AE4}"/>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A9F78DB6-2CF9-4BD9-8861-2B1696238FB7}"/>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54" name="Audio 53">
            <a:hlinkClick r:id="" action="ppaction://media"/>
            <a:extLst>
              <a:ext uri="{FF2B5EF4-FFF2-40B4-BE49-F238E27FC236}">
                <a16:creationId xmlns:a16="http://schemas.microsoft.com/office/drawing/2014/main" id="{8C186F8B-5D57-2517-EDFF-0B559257ECE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3294602"/>
      </p:ext>
    </p:extLst>
  </p:cSld>
  <p:clrMapOvr>
    <a:masterClrMapping/>
  </p:clrMapOvr>
  <mc:AlternateContent xmlns:mc="http://schemas.openxmlformats.org/markup-compatibility/2006" xmlns:p14="http://schemas.microsoft.com/office/powerpoint/2010/main">
    <mc:Choice Requires="p14">
      <p:transition spd="slow" p14:dur="2000" advTm="48374"/>
    </mc:Choice>
    <mc:Fallback xmlns="">
      <p:transition spd="slow" advTm="483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F37A2-BCBE-4A5A-C48E-93629696571F}"/>
              </a:ext>
            </a:extLst>
          </p:cNvPr>
          <p:cNvSpPr>
            <a:spLocks noGrp="1"/>
          </p:cNvSpPr>
          <p:nvPr>
            <p:ph type="title"/>
          </p:nvPr>
        </p:nvSpPr>
        <p:spPr>
          <a:xfrm>
            <a:off x="457200" y="476672"/>
            <a:ext cx="8229600" cy="432048"/>
          </a:xfrm>
        </p:spPr>
        <p:txBody>
          <a:bodyPr/>
          <a:lstStyle/>
          <a:p>
            <a:r>
              <a:rPr lang="en-GB" dirty="0"/>
              <a:t> </a:t>
            </a:r>
            <a:r>
              <a:rPr lang="en-GB" dirty="0">
                <a:solidFill>
                  <a:schemeClr val="tx2">
                    <a:lumMod val="60000"/>
                    <a:lumOff val="40000"/>
                  </a:schemeClr>
                </a:solidFill>
              </a:rPr>
              <a:t>Effect on the Heart</a:t>
            </a:r>
            <a:br>
              <a:rPr lang="en-GB" dirty="0"/>
            </a:br>
            <a:endParaRPr lang="en-GB" dirty="0"/>
          </a:p>
        </p:txBody>
      </p:sp>
      <p:sp>
        <p:nvSpPr>
          <p:cNvPr id="3" name="Content Placeholder 2">
            <a:extLst>
              <a:ext uri="{FF2B5EF4-FFF2-40B4-BE49-F238E27FC236}">
                <a16:creationId xmlns:a16="http://schemas.microsoft.com/office/drawing/2014/main" id="{96EAB379-2653-FA98-617B-BCD29EB99511}"/>
              </a:ext>
            </a:extLst>
          </p:cNvPr>
          <p:cNvSpPr>
            <a:spLocks noGrp="1"/>
          </p:cNvSpPr>
          <p:nvPr>
            <p:ph idx="1"/>
          </p:nvPr>
        </p:nvSpPr>
        <p:spPr>
          <a:xfrm>
            <a:off x="457200" y="1124744"/>
            <a:ext cx="8229600" cy="4392489"/>
          </a:xfrm>
        </p:spPr>
        <p:txBody>
          <a:bodyPr/>
          <a:lstStyle/>
          <a:p>
            <a:pPr marL="0" indent="0">
              <a:buNone/>
            </a:pPr>
            <a:r>
              <a:rPr lang="en-GB" sz="2400" dirty="0">
                <a:latin typeface="Arial" panose="020B0604020202020204" pitchFamily="34" charset="0"/>
                <a:cs typeface="Arial" panose="020B0604020202020204" pitchFamily="34" charset="0"/>
              </a:rPr>
              <a:t>The heart may pump less blood than normal, reducing its efficiency</a:t>
            </a:r>
          </a:p>
          <a:p>
            <a:pPr marL="0" indent="0">
              <a:buNone/>
            </a:pPr>
            <a:r>
              <a:rPr lang="en-GB" sz="2400" dirty="0">
                <a:latin typeface="Arial" panose="020B0604020202020204" pitchFamily="34" charset="0"/>
                <a:cs typeface="Arial" panose="020B0604020202020204" pitchFamily="34" charset="0"/>
              </a:rPr>
              <a:t>The heart’s electrical signals can be affected, causing an irregular heartbeat</a:t>
            </a:r>
          </a:p>
          <a:p>
            <a:pPr marL="0" indent="0">
              <a:buNone/>
            </a:pPr>
            <a:r>
              <a:rPr lang="en-GB" sz="2400" dirty="0">
                <a:latin typeface="Arial" panose="020B0604020202020204" pitchFamily="34" charset="0"/>
                <a:cs typeface="Arial" panose="020B0604020202020204" pitchFamily="34" charset="0"/>
              </a:rPr>
              <a:t>Blood flow becomes less effective around the body</a:t>
            </a:r>
          </a:p>
          <a:p>
            <a:pPr marL="0" indent="0">
              <a:buNone/>
            </a:pPr>
            <a:r>
              <a:rPr lang="en-GB" sz="2400" dirty="0">
                <a:latin typeface="Arial" panose="020B0604020202020204" pitchFamily="34" charset="0"/>
                <a:cs typeface="Arial" panose="020B0604020202020204" pitchFamily="34" charset="0"/>
              </a:rPr>
              <a:t>This can lead to symptoms such as:</a:t>
            </a:r>
          </a:p>
          <a:p>
            <a:pPr marL="0" indent="0">
              <a:buNone/>
            </a:pPr>
            <a:r>
              <a:rPr lang="en-GB" sz="2400" dirty="0">
                <a:latin typeface="Arial" panose="020B0604020202020204" pitchFamily="34" charset="0"/>
                <a:cs typeface="Arial" panose="020B0604020202020204" pitchFamily="34" charset="0"/>
              </a:rPr>
              <a:t>Tiredness</a:t>
            </a:r>
          </a:p>
          <a:p>
            <a:pPr marL="0" indent="0">
              <a:buNone/>
            </a:pPr>
            <a:r>
              <a:rPr lang="en-GB" sz="2400" dirty="0">
                <a:latin typeface="Arial" panose="020B0604020202020204" pitchFamily="34" charset="0"/>
                <a:cs typeface="Arial" panose="020B0604020202020204" pitchFamily="34" charset="0"/>
              </a:rPr>
              <a:t>Chest pain</a:t>
            </a:r>
          </a:p>
          <a:p>
            <a:pPr marL="0" indent="0">
              <a:buNone/>
            </a:pPr>
            <a:r>
              <a:rPr lang="en-GB" sz="2400" dirty="0">
                <a:latin typeface="Arial" panose="020B0604020202020204" pitchFamily="34" charset="0"/>
                <a:cs typeface="Arial" panose="020B0604020202020204" pitchFamily="34" charset="0"/>
              </a:rPr>
              <a:t>Breathlessness (</a:t>
            </a:r>
            <a:r>
              <a:rPr lang="en-GB" sz="2400" dirty="0" err="1">
                <a:latin typeface="Arial" panose="020B0604020202020204" pitchFamily="34" charset="0"/>
                <a:cs typeface="Arial" panose="020B0604020202020204" pitchFamily="34" charset="0"/>
              </a:rPr>
              <a:t>Butany</a:t>
            </a:r>
            <a:r>
              <a:rPr lang="en-GB" sz="2400" dirty="0">
                <a:latin typeface="Arial" panose="020B0604020202020204" pitchFamily="34" charset="0"/>
                <a:cs typeface="Arial" panose="020B0604020202020204" pitchFamily="34" charset="0"/>
              </a:rPr>
              <a:t> et al., 2023)</a:t>
            </a:r>
          </a:p>
        </p:txBody>
      </p:sp>
      <p:sp>
        <p:nvSpPr>
          <p:cNvPr id="4" name="Date Placeholder 3">
            <a:extLst>
              <a:ext uri="{FF2B5EF4-FFF2-40B4-BE49-F238E27FC236}">
                <a16:creationId xmlns:a16="http://schemas.microsoft.com/office/drawing/2014/main" id="{775B4DEA-2417-9B4E-9691-52A8BA55713B}"/>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2DA6DA86-BB2B-AFAA-53AE-BE02BE25BECA}"/>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121" name="Audio 120">
            <a:hlinkClick r:id="" action="ppaction://media"/>
            <a:extLst>
              <a:ext uri="{FF2B5EF4-FFF2-40B4-BE49-F238E27FC236}">
                <a16:creationId xmlns:a16="http://schemas.microsoft.com/office/drawing/2014/main" id="{B755DDC5-527C-325C-FCE0-2A250B2603E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59971947"/>
      </p:ext>
    </p:extLst>
  </p:cSld>
  <p:clrMapOvr>
    <a:masterClrMapping/>
  </p:clrMapOvr>
  <mc:AlternateContent xmlns:mc="http://schemas.openxmlformats.org/markup-compatibility/2006" xmlns:p14="http://schemas.microsoft.com/office/powerpoint/2010/main">
    <mc:Choice Requires="p14">
      <p:transition spd="slow" p14:dur="2000" advTm="31047"/>
    </mc:Choice>
    <mc:Fallback xmlns="">
      <p:transition spd="slow" advTm="31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24AD4-87F6-9ACF-5DAD-93D2B574C2EC}"/>
              </a:ext>
            </a:extLst>
          </p:cNvPr>
          <p:cNvSpPr>
            <a:spLocks noGrp="1"/>
          </p:cNvSpPr>
          <p:nvPr>
            <p:ph type="title"/>
          </p:nvPr>
        </p:nvSpPr>
        <p:spPr>
          <a:xfrm>
            <a:off x="457200" y="44203"/>
            <a:ext cx="8229600" cy="936525"/>
          </a:xfrm>
        </p:spPr>
        <p:txBody>
          <a:bodyPr/>
          <a:lstStyle/>
          <a:p>
            <a:r>
              <a:rPr lang="en-GB" dirty="0">
                <a:solidFill>
                  <a:schemeClr val="tx2">
                    <a:lumMod val="60000"/>
                    <a:lumOff val="40000"/>
                  </a:schemeClr>
                </a:solidFill>
              </a:rPr>
              <a:t>Effects on Body</a:t>
            </a:r>
          </a:p>
        </p:txBody>
      </p:sp>
      <p:sp>
        <p:nvSpPr>
          <p:cNvPr id="3" name="Content Placeholder 2">
            <a:extLst>
              <a:ext uri="{FF2B5EF4-FFF2-40B4-BE49-F238E27FC236}">
                <a16:creationId xmlns:a16="http://schemas.microsoft.com/office/drawing/2014/main" id="{C397D644-20B0-C514-C020-11560DE691CB}"/>
              </a:ext>
            </a:extLst>
          </p:cNvPr>
          <p:cNvSpPr>
            <a:spLocks noGrp="1"/>
          </p:cNvSpPr>
          <p:nvPr>
            <p:ph idx="1"/>
          </p:nvPr>
        </p:nvSpPr>
        <p:spPr>
          <a:xfrm>
            <a:off x="457200" y="908720"/>
            <a:ext cx="8229600" cy="4608513"/>
          </a:xfrm>
        </p:spPr>
        <p:txBody>
          <a:bodyPr/>
          <a:lstStyle/>
          <a:p>
            <a:pPr marL="0" indent="0">
              <a:buNone/>
            </a:pPr>
            <a:r>
              <a:rPr lang="en-GB" sz="2800" dirty="0">
                <a:latin typeface="Arial" panose="020B0604020202020204" pitchFamily="34" charset="0"/>
                <a:cs typeface="Arial" panose="020B0604020202020204" pitchFamily="34" charset="0"/>
              </a:rPr>
              <a:t>Less oxygen reaches the organs, so the body cannot work properly (WHO, 2024)</a:t>
            </a:r>
          </a:p>
          <a:p>
            <a:pPr marL="0" indent="0">
              <a:buNone/>
            </a:pPr>
            <a:endParaRPr lang="en-GB" sz="2800" dirty="0">
              <a:latin typeface="Arial" panose="020B0604020202020204" pitchFamily="34" charset="0"/>
              <a:cs typeface="Arial" panose="020B0604020202020204" pitchFamily="34" charset="0"/>
            </a:endParaRPr>
          </a:p>
          <a:p>
            <a:pPr marL="0" indent="0">
              <a:buNone/>
            </a:pPr>
            <a:r>
              <a:rPr lang="en-GB" sz="2800" dirty="0">
                <a:latin typeface="Arial" panose="020B0604020202020204" pitchFamily="34" charset="0"/>
                <a:cs typeface="Arial" panose="020B0604020202020204" pitchFamily="34" charset="0"/>
              </a:rPr>
              <a:t>This can make the person feel weak, tired, and low in energy</a:t>
            </a:r>
          </a:p>
          <a:p>
            <a:pPr marL="0" indent="0">
              <a:buNone/>
            </a:pPr>
            <a:r>
              <a:rPr lang="en-GB" sz="2800" dirty="0">
                <a:latin typeface="Arial" panose="020B0604020202020204" pitchFamily="34" charset="0"/>
                <a:cs typeface="Arial" panose="020B0604020202020204" pitchFamily="34" charset="0"/>
              </a:rPr>
              <a:t>There is a higher risk of blood clots, which can lead to a stroke</a:t>
            </a:r>
          </a:p>
          <a:p>
            <a:pPr marL="0" indent="0">
              <a:buNone/>
            </a:pPr>
            <a:r>
              <a:rPr lang="en-GB" sz="2800" dirty="0">
                <a:latin typeface="Arial" panose="020B0604020202020204" pitchFamily="34" charset="0"/>
                <a:cs typeface="Arial" panose="020B0604020202020204" pitchFamily="34" charset="0"/>
              </a:rPr>
              <a:t>In severe cases, the heart may not keep up with the body’s needs, leading to heart failure</a:t>
            </a:r>
          </a:p>
        </p:txBody>
      </p:sp>
      <p:sp>
        <p:nvSpPr>
          <p:cNvPr id="4" name="Date Placeholder 3">
            <a:extLst>
              <a:ext uri="{FF2B5EF4-FFF2-40B4-BE49-F238E27FC236}">
                <a16:creationId xmlns:a16="http://schemas.microsoft.com/office/drawing/2014/main" id="{75E327C4-59CA-67F8-3CAE-BD90306FB3FE}"/>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ADE64B89-BEA1-E6B0-894C-81A25FE1E0C5}"/>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57" name="Audio 56">
            <a:hlinkClick r:id="" action="ppaction://media"/>
            <a:extLst>
              <a:ext uri="{FF2B5EF4-FFF2-40B4-BE49-F238E27FC236}">
                <a16:creationId xmlns:a16="http://schemas.microsoft.com/office/drawing/2014/main" id="{73B20775-92F7-5D9A-7D95-ABF74E63128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572209076"/>
      </p:ext>
    </p:extLst>
  </p:cSld>
  <p:clrMapOvr>
    <a:masterClrMapping/>
  </p:clrMapOvr>
  <mc:AlternateContent xmlns:mc="http://schemas.openxmlformats.org/markup-compatibility/2006" xmlns:p14="http://schemas.microsoft.com/office/powerpoint/2010/main">
    <mc:Choice Requires="p14">
      <p:transition spd="slow" p14:dur="2000" advTm="31875"/>
    </mc:Choice>
    <mc:Fallback xmlns="">
      <p:transition spd="slow" advTm="31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618DC-FB19-ECCC-19EC-AD63FD5EECA3}"/>
              </a:ext>
            </a:extLst>
          </p:cNvPr>
          <p:cNvSpPr>
            <a:spLocks noGrp="1"/>
          </p:cNvSpPr>
          <p:nvPr>
            <p:ph type="title"/>
          </p:nvPr>
        </p:nvSpPr>
        <p:spPr>
          <a:xfrm>
            <a:off x="457200" y="735683"/>
            <a:ext cx="8363272" cy="339725"/>
          </a:xfrm>
        </p:spPr>
        <p:txBody>
          <a:bodyPr/>
          <a:lstStyle/>
          <a:p>
            <a:r>
              <a:rPr lang="en-GB" dirty="0">
                <a:solidFill>
                  <a:schemeClr val="tx2">
                    <a:lumMod val="60000"/>
                    <a:lumOff val="40000"/>
                  </a:schemeClr>
                </a:solidFill>
              </a:rPr>
              <a:t>Risk Factors (Warehouse Worker</a:t>
            </a:r>
            <a:r>
              <a:rPr lang="en-GB" dirty="0"/>
              <a:t>)</a:t>
            </a:r>
            <a:br>
              <a:rPr lang="en-GB" dirty="0"/>
            </a:br>
            <a:endParaRPr lang="en-GB" dirty="0"/>
          </a:p>
        </p:txBody>
      </p:sp>
      <p:sp>
        <p:nvSpPr>
          <p:cNvPr id="3" name="Content Placeholder 2">
            <a:extLst>
              <a:ext uri="{FF2B5EF4-FFF2-40B4-BE49-F238E27FC236}">
                <a16:creationId xmlns:a16="http://schemas.microsoft.com/office/drawing/2014/main" id="{DDEFE8EA-3826-64C6-7A94-D4A94C105465}"/>
              </a:ext>
            </a:extLst>
          </p:cNvPr>
          <p:cNvSpPr>
            <a:spLocks noGrp="1"/>
          </p:cNvSpPr>
          <p:nvPr>
            <p:ph idx="1"/>
          </p:nvPr>
        </p:nvSpPr>
        <p:spPr>
          <a:xfrm>
            <a:off x="457200" y="1268760"/>
            <a:ext cx="8229600" cy="4248473"/>
          </a:xfrm>
        </p:spPr>
        <p:txBody>
          <a:bodyPr/>
          <a:lstStyle/>
          <a:p>
            <a:pPr marL="514350" indent="-514350">
              <a:buAutoNum type="arabicParenR"/>
            </a:pPr>
            <a:r>
              <a:rPr lang="en-GB" sz="2800" dirty="0">
                <a:latin typeface="Arial" panose="020B0604020202020204" pitchFamily="34" charset="0"/>
                <a:cs typeface="Arial" panose="020B0604020202020204" pitchFamily="34" charset="0"/>
              </a:rPr>
              <a:t>Heavy lifting increases strain on heart (NHS, </a:t>
            </a:r>
          </a:p>
          <a:p>
            <a:pPr marL="0" indent="0">
              <a:buNone/>
            </a:pPr>
            <a:r>
              <a:rPr lang="en-GB" sz="2800" dirty="0">
                <a:latin typeface="Arial" panose="020B0604020202020204" pitchFamily="34" charset="0"/>
                <a:cs typeface="Arial" panose="020B0604020202020204" pitchFamily="34" charset="0"/>
              </a:rPr>
              <a:t>     2024)</a:t>
            </a:r>
          </a:p>
          <a:p>
            <a:pPr marL="0" indent="0">
              <a:buNone/>
            </a:pPr>
            <a:r>
              <a:rPr lang="en-GB" sz="2800" dirty="0">
                <a:latin typeface="Arial" panose="020B0604020202020204" pitchFamily="34" charset="0"/>
                <a:cs typeface="Arial" panose="020B0604020202020204" pitchFamily="34" charset="0"/>
              </a:rPr>
              <a:t>2) Long shifts with little rest</a:t>
            </a:r>
          </a:p>
          <a:p>
            <a:pPr marL="0" indent="0">
              <a:buNone/>
            </a:pPr>
            <a:r>
              <a:rPr lang="en-GB" sz="2800" dirty="0">
                <a:latin typeface="Arial" panose="020B0604020202020204" pitchFamily="34" charset="0"/>
                <a:cs typeface="Arial" panose="020B0604020202020204" pitchFamily="34" charset="0"/>
              </a:rPr>
              <a:t>3) Sitting or standing for long periods</a:t>
            </a:r>
          </a:p>
          <a:p>
            <a:pPr marL="0" indent="0">
              <a:buNone/>
            </a:pPr>
            <a:r>
              <a:rPr lang="en-GB" sz="2800" dirty="0">
                <a:latin typeface="Arial" panose="020B0604020202020204" pitchFamily="34" charset="0"/>
                <a:cs typeface="Arial" panose="020B0604020202020204" pitchFamily="34" charset="0"/>
              </a:rPr>
              <a:t>4) Poor diet (fast food, high fat/salt)</a:t>
            </a:r>
          </a:p>
          <a:p>
            <a:pPr marL="0" indent="0">
              <a:buNone/>
            </a:pPr>
            <a:r>
              <a:rPr lang="en-GB" sz="2800" dirty="0">
                <a:latin typeface="Arial" panose="020B0604020202020204" pitchFamily="34" charset="0"/>
                <a:cs typeface="Arial" panose="020B0604020202020204" pitchFamily="34" charset="0"/>
              </a:rPr>
              <a:t>5) Smoking or alcohol use</a:t>
            </a:r>
          </a:p>
          <a:p>
            <a:pPr marL="0" indent="0">
              <a:buNone/>
            </a:pPr>
            <a:r>
              <a:rPr lang="en-GB" sz="2800" dirty="0">
                <a:latin typeface="Arial" panose="020B0604020202020204" pitchFamily="34" charset="0"/>
                <a:cs typeface="Arial" panose="020B0604020202020204" pitchFamily="34" charset="0"/>
              </a:rPr>
              <a:t>6) Dust exposure at work (HSE, 2025)</a:t>
            </a:r>
          </a:p>
          <a:p>
            <a:endParaRPr lang="en-GB" dirty="0"/>
          </a:p>
        </p:txBody>
      </p:sp>
      <p:sp>
        <p:nvSpPr>
          <p:cNvPr id="4" name="Date Placeholder 3">
            <a:extLst>
              <a:ext uri="{FF2B5EF4-FFF2-40B4-BE49-F238E27FC236}">
                <a16:creationId xmlns:a16="http://schemas.microsoft.com/office/drawing/2014/main" id="{127D2EF9-FF38-B045-3377-E4E7F2BB661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83B9E3CA-47FD-F9EB-8B5C-AFFF90187E67}"/>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143" name="Audio 142">
            <a:hlinkClick r:id="" action="ppaction://media"/>
            <a:extLst>
              <a:ext uri="{FF2B5EF4-FFF2-40B4-BE49-F238E27FC236}">
                <a16:creationId xmlns:a16="http://schemas.microsoft.com/office/drawing/2014/main" id="{9DD7CD2B-EAEC-4D3E-35D2-49E917ECEF8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503876344"/>
      </p:ext>
    </p:extLst>
  </p:cSld>
  <p:clrMapOvr>
    <a:masterClrMapping/>
  </p:clrMapOvr>
  <mc:AlternateContent xmlns:mc="http://schemas.openxmlformats.org/markup-compatibility/2006" xmlns:p14="http://schemas.microsoft.com/office/powerpoint/2010/main">
    <mc:Choice Requires="p14">
      <p:transition spd="slow" p14:dur="2000" advTm="68470"/>
    </mc:Choice>
    <mc:Fallback xmlns="">
      <p:transition spd="slow" advTm="684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0"/>
            <a:ext cx="8229600" cy="980728"/>
          </a:xfrm>
        </p:spPr>
        <p:txBody>
          <a:bodyPr/>
          <a:lstStyle/>
          <a:p>
            <a:r>
              <a:rPr lang="en-GB" sz="3600" b="1" dirty="0">
                <a:solidFill>
                  <a:schemeClr val="tx2">
                    <a:lumMod val="60000"/>
                    <a:lumOff val="40000"/>
                  </a:schemeClr>
                </a:solidFill>
              </a:rPr>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395536" y="908720"/>
            <a:ext cx="8229600" cy="4536504"/>
          </a:xfrm>
        </p:spPr>
        <p:txBody>
          <a:bodyPr/>
          <a:lstStyle/>
          <a:p>
            <a:pPr marL="0" indent="0">
              <a:buNone/>
            </a:pPr>
            <a:r>
              <a:rPr lang="en-GB" sz="2400" b="1" dirty="0">
                <a:latin typeface="Arial" panose="020B0604020202020204" pitchFamily="34" charset="0"/>
                <a:cs typeface="Arial" panose="020B0604020202020204" pitchFamily="34" charset="0"/>
              </a:rPr>
              <a:t>To Maintain a Healthy Heart</a:t>
            </a:r>
          </a:p>
          <a:p>
            <a:pPr marL="0" indent="0">
              <a:buNone/>
            </a:pPr>
            <a:r>
              <a:rPr lang="en-GB" sz="2400" dirty="0">
                <a:latin typeface="Arial" panose="020B0604020202020204" pitchFamily="34" charset="0"/>
                <a:cs typeface="Arial" panose="020B0604020202020204" pitchFamily="34" charset="0"/>
              </a:rPr>
              <a:t>Balanced diet, regular exercise, healthy lifestyle, stop smoking (NHS, 2024; NICE, 2023)</a:t>
            </a:r>
          </a:p>
          <a:p>
            <a:pPr marL="0" indent="0">
              <a:buNone/>
            </a:pPr>
            <a:r>
              <a:rPr lang="en-GB" sz="2400" dirty="0">
                <a:latin typeface="Arial" panose="020B0604020202020204" pitchFamily="34" charset="0"/>
                <a:cs typeface="Arial" panose="020B0604020202020204" pitchFamily="34" charset="0"/>
              </a:rPr>
              <a:t>Other factors: manage stress and watch for symptoms like chest pain or breathlessness</a:t>
            </a:r>
          </a:p>
          <a:p>
            <a:pPr marL="0" indent="0">
              <a:buNone/>
            </a:pPr>
            <a:r>
              <a:rPr lang="en-GB" sz="2400" dirty="0">
                <a:latin typeface="Arial" panose="020B0604020202020204" pitchFamily="34" charset="0"/>
                <a:cs typeface="Arial" panose="020B0604020202020204" pitchFamily="34" charset="0"/>
              </a:rPr>
              <a:t>Monitoring: check blood pressure, heart rate, weight, and attend GP visits</a:t>
            </a:r>
          </a:p>
          <a:p>
            <a:pPr marL="0" indent="0">
              <a:buNone/>
            </a:pPr>
            <a:r>
              <a:rPr lang="en-GB" sz="2400" dirty="0">
                <a:latin typeface="Arial" panose="020B0604020202020204" pitchFamily="34" charset="0"/>
                <a:cs typeface="Arial" panose="020B0604020202020204" pitchFamily="34" charset="0"/>
              </a:rPr>
              <a:t>Care planning: person-centred plan with realistic goals and support from healthcare team (NICE, 2023)</a:t>
            </a:r>
          </a:p>
          <a:p>
            <a:pPr marL="0" indent="0">
              <a:buNone/>
            </a:pPr>
            <a:r>
              <a:rPr lang="en-GB" sz="2400" dirty="0">
                <a:latin typeface="Arial" panose="020B0604020202020204" pitchFamily="34" charset="0"/>
                <a:cs typeface="Arial" panose="020B0604020202020204" pitchFamily="34" charset="0"/>
              </a:rPr>
              <a:t>Work adjustments: safe lifting, regular breaks, reduce strain (HSE, 2025)</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121" name="Audio 120">
            <a:hlinkClick r:id="" action="ppaction://media"/>
            <a:extLst>
              <a:ext uri="{FF2B5EF4-FFF2-40B4-BE49-F238E27FC236}">
                <a16:creationId xmlns:a16="http://schemas.microsoft.com/office/drawing/2014/main" id="{742D6B7E-902C-97F8-52AF-CDAD8AE5474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xmlns:p14="http://schemas.microsoft.com/office/powerpoint/2010/main">
    <mc:Choice Requires="p14">
      <p:transition spd="slow" p14:dur="2000" advTm="97211"/>
    </mc:Choice>
    <mc:Fallback xmlns="">
      <p:transition spd="slow" advTm="972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1"/>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5B543-1A2A-C60E-B98C-5FCE2CA3D7CD}"/>
              </a:ext>
            </a:extLst>
          </p:cNvPr>
          <p:cNvSpPr>
            <a:spLocks noGrp="1"/>
          </p:cNvSpPr>
          <p:nvPr>
            <p:ph type="title"/>
          </p:nvPr>
        </p:nvSpPr>
        <p:spPr>
          <a:xfrm>
            <a:off x="457200" y="-99392"/>
            <a:ext cx="8229600" cy="835076"/>
          </a:xfrm>
        </p:spPr>
        <p:txBody>
          <a:bodyPr/>
          <a:lstStyle/>
          <a:p>
            <a:r>
              <a:rPr lang="en-GB" dirty="0">
                <a:solidFill>
                  <a:schemeClr val="tx2">
                    <a:lumMod val="60000"/>
                    <a:lumOff val="40000"/>
                  </a:schemeClr>
                </a:solidFill>
              </a:rPr>
              <a:t>Patient centred care plan</a:t>
            </a:r>
          </a:p>
        </p:txBody>
      </p:sp>
      <p:sp>
        <p:nvSpPr>
          <p:cNvPr id="3" name="Content Placeholder 2">
            <a:extLst>
              <a:ext uri="{FF2B5EF4-FFF2-40B4-BE49-F238E27FC236}">
                <a16:creationId xmlns:a16="http://schemas.microsoft.com/office/drawing/2014/main" id="{FD35A1F4-20BD-683B-ABB5-09BB26678D73}"/>
              </a:ext>
            </a:extLst>
          </p:cNvPr>
          <p:cNvSpPr>
            <a:spLocks noGrp="1"/>
          </p:cNvSpPr>
          <p:nvPr>
            <p:ph idx="1"/>
          </p:nvPr>
        </p:nvSpPr>
        <p:spPr>
          <a:xfrm>
            <a:off x="457200" y="836712"/>
            <a:ext cx="8229600" cy="4680521"/>
          </a:xfrm>
        </p:spPr>
        <p:txBody>
          <a:bodyPr/>
          <a:lstStyle/>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Eat a balanced diet (low fat and salt) (NHS, 2024)</a:t>
            </a:r>
          </a:p>
          <a:p>
            <a:pPr marL="0" indent="0">
              <a:buNone/>
            </a:pPr>
            <a:r>
              <a:rPr lang="en-GB" sz="2400" dirty="0">
                <a:latin typeface="Arial" panose="020B0604020202020204" pitchFamily="34" charset="0"/>
                <a:cs typeface="Arial" panose="020B0604020202020204" pitchFamily="34" charset="0"/>
              </a:rPr>
              <a:t>light to moderate exercise as advised by doctor</a:t>
            </a:r>
          </a:p>
          <a:p>
            <a:pPr marL="0" indent="0">
              <a:buNone/>
            </a:pPr>
            <a:r>
              <a:rPr lang="en-GB" sz="2400" dirty="0">
                <a:latin typeface="Arial" panose="020B0604020202020204" pitchFamily="34" charset="0"/>
                <a:cs typeface="Arial" panose="020B0604020202020204" pitchFamily="34" charset="0"/>
              </a:rPr>
              <a:t>Stop smoking and stop or reduce alcohol.</a:t>
            </a:r>
          </a:p>
          <a:p>
            <a:pPr marL="0" indent="0">
              <a:buNone/>
            </a:pPr>
            <a:r>
              <a:rPr lang="en-GB" sz="2400" dirty="0">
                <a:solidFill>
                  <a:schemeClr val="tx2">
                    <a:lumMod val="60000"/>
                    <a:lumOff val="40000"/>
                  </a:schemeClr>
                </a:solidFill>
                <a:latin typeface="Arial" panose="020B0604020202020204" pitchFamily="34" charset="0"/>
                <a:cs typeface="Arial" panose="020B0604020202020204" pitchFamily="34" charset="0"/>
              </a:rPr>
              <a:t>Medical care and monitoring:</a:t>
            </a:r>
          </a:p>
          <a:p>
            <a:pPr marL="0" indent="0">
              <a:buNone/>
            </a:pPr>
            <a:r>
              <a:rPr lang="en-GB" sz="2400" dirty="0">
                <a:latin typeface="Arial" panose="020B0604020202020204" pitchFamily="34" charset="0"/>
                <a:cs typeface="Arial" panose="020B0604020202020204" pitchFamily="34" charset="0"/>
              </a:rPr>
              <a:t>Attend regular hospital or GP appointments, treatment plans, Monitor symptoms.</a:t>
            </a:r>
          </a:p>
          <a:p>
            <a:pPr marL="0" indent="0">
              <a:buNone/>
            </a:pPr>
            <a:r>
              <a:rPr lang="en-GB" sz="2400" dirty="0">
                <a:solidFill>
                  <a:schemeClr val="tx2">
                    <a:lumMod val="60000"/>
                    <a:lumOff val="40000"/>
                  </a:schemeClr>
                </a:solidFill>
                <a:latin typeface="Arial" panose="020B0604020202020204" pitchFamily="34" charset="0"/>
                <a:cs typeface="Arial" panose="020B0604020202020204" pitchFamily="34" charset="0"/>
              </a:rPr>
              <a:t>Workplace adjustments:</a:t>
            </a:r>
          </a:p>
          <a:p>
            <a:pPr marL="0" indent="0">
              <a:buNone/>
            </a:pPr>
            <a:r>
              <a:rPr lang="en-GB" sz="2400" dirty="0">
                <a:latin typeface="Arial" panose="020B0604020202020204" pitchFamily="34" charset="0"/>
                <a:cs typeface="Arial" panose="020B0604020202020204" pitchFamily="34" charset="0"/>
              </a:rPr>
              <a:t>Reduce heavy lifting and physical strain work</a:t>
            </a:r>
          </a:p>
          <a:p>
            <a:pPr marL="0" indent="0">
              <a:buNone/>
            </a:pPr>
            <a:r>
              <a:rPr lang="en-GB" sz="2400" dirty="0">
                <a:latin typeface="Arial" panose="020B0604020202020204" pitchFamily="34" charset="0"/>
                <a:cs typeface="Arial" panose="020B0604020202020204" pitchFamily="34" charset="0"/>
              </a:rPr>
              <a:t>Consider lighter duties,</a:t>
            </a:r>
          </a:p>
          <a:p>
            <a:pPr marL="0" indent="0">
              <a:buNone/>
            </a:pPr>
            <a:r>
              <a:rPr lang="en-GB" sz="2400" dirty="0">
                <a:latin typeface="Arial" panose="020B0604020202020204" pitchFamily="34" charset="0"/>
                <a:cs typeface="Arial" panose="020B0604020202020204" pitchFamily="34" charset="0"/>
              </a:rPr>
              <a:t>Emotional and social support.</a:t>
            </a:r>
          </a:p>
        </p:txBody>
      </p:sp>
      <p:sp>
        <p:nvSpPr>
          <p:cNvPr id="4" name="Date Placeholder 3">
            <a:extLst>
              <a:ext uri="{FF2B5EF4-FFF2-40B4-BE49-F238E27FC236}">
                <a16:creationId xmlns:a16="http://schemas.microsoft.com/office/drawing/2014/main" id="{C9355540-70B4-8FB4-B0A4-9422F5C52AE4}"/>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D7A522CA-D45B-ED06-A361-4584A1B57CBF}"/>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304" name="Audio 303">
            <a:hlinkClick r:id="" action="ppaction://media"/>
            <a:extLst>
              <a:ext uri="{FF2B5EF4-FFF2-40B4-BE49-F238E27FC236}">
                <a16:creationId xmlns:a16="http://schemas.microsoft.com/office/drawing/2014/main" id="{26B284E0-2BD0-F954-5877-2FD848217AD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587926818"/>
      </p:ext>
    </p:extLst>
  </p:cSld>
  <p:clrMapOvr>
    <a:masterClrMapping/>
  </p:clrMapOvr>
  <mc:AlternateContent xmlns:mc="http://schemas.openxmlformats.org/markup-compatibility/2006" xmlns:p14="http://schemas.microsoft.com/office/powerpoint/2010/main">
    <mc:Choice Requires="p14">
      <p:transition spd="slow" p14:dur="2000" advTm="77335"/>
    </mc:Choice>
    <mc:Fallback xmlns="">
      <p:transition spd="slow" advTm="773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solidFill>
                  <a:schemeClr val="tx2">
                    <a:lumMod val="60000"/>
                    <a:lumOff val="40000"/>
                  </a:schemeClr>
                </a:solidFill>
              </a:rPr>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1268760"/>
            <a:ext cx="8229600" cy="4248473"/>
          </a:xfrm>
        </p:spPr>
        <p:txBody>
          <a:bodyPr/>
          <a:lstStyle/>
          <a:p>
            <a:pPr marL="0" indent="0">
              <a:buNone/>
            </a:pPr>
            <a:r>
              <a:rPr lang="en-GB" sz="2400" dirty="0">
                <a:latin typeface="Arial" panose="020B0604020202020204" pitchFamily="34" charset="0"/>
                <a:cs typeface="Arial" panose="020B0604020202020204" pitchFamily="34" charset="0"/>
              </a:rPr>
              <a:t>The heart is a very important organ that keeps the body alive by pumping blood around it. </a:t>
            </a:r>
          </a:p>
          <a:p>
            <a:pPr marL="0" indent="0">
              <a:buNone/>
            </a:pPr>
            <a:r>
              <a:rPr lang="en-GB" sz="2400" dirty="0">
                <a:latin typeface="Arial" panose="020B0604020202020204" pitchFamily="34" charset="0"/>
                <a:cs typeface="Arial" panose="020B0604020202020204" pitchFamily="34" charset="0"/>
              </a:rPr>
              <a:t>Although heart cancer is very rare, it can still seriously affect how well the heart works. It can reduce blood flow, disturb the heartbeat, and make it harder for oxygen to reach the body.</a:t>
            </a:r>
          </a:p>
          <a:p>
            <a:pPr marL="0" indent="0">
              <a:buNone/>
            </a:pPr>
            <a:r>
              <a:rPr lang="en-GB" sz="2400" dirty="0">
                <a:latin typeface="Arial" panose="020B0604020202020204" pitchFamily="34" charset="0"/>
                <a:cs typeface="Arial" panose="020B0604020202020204" pitchFamily="34" charset="0"/>
              </a:rPr>
              <a:t>Everyday factors like stress, diet, and physical strain from work can also increase the risk of heart problems. However, with early monitoring, healthy lifestyle choices, and proper care planning, the risks can be reduced and outcomes can be improved.”</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83" name="Audio 82">
            <a:hlinkClick r:id="" action="ppaction://media"/>
            <a:extLst>
              <a:ext uri="{FF2B5EF4-FFF2-40B4-BE49-F238E27FC236}">
                <a16:creationId xmlns:a16="http://schemas.microsoft.com/office/drawing/2014/main" id="{7AC52E1A-F112-1032-80DC-B682927CB9D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xmlns:p14="http://schemas.microsoft.com/office/powerpoint/2010/main">
    <mc:Choice Requires="p14">
      <p:transition spd="slow" p14:dur="2000" advTm="49101"/>
    </mc:Choice>
    <mc:Fallback xmlns="">
      <p:transition spd="slow" advTm="49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9392"/>
            <a:ext cx="8229600" cy="1008112"/>
          </a:xfrm>
        </p:spPr>
        <p:txBody>
          <a:bodyPr/>
          <a:lstStyle/>
          <a:p>
            <a:r>
              <a:rPr lang="en-GB" sz="3600" b="1" dirty="0">
                <a:solidFill>
                  <a:schemeClr val="tx2">
                    <a:lumMod val="60000"/>
                    <a:lumOff val="40000"/>
                  </a:schemeClr>
                </a:solidFill>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908720"/>
            <a:ext cx="8229600" cy="4608513"/>
          </a:xfrm>
        </p:spPr>
        <p:txBody>
          <a:bodyPr/>
          <a:lstStyle/>
          <a:p>
            <a:pPr marL="0" indent="0">
              <a:buNone/>
            </a:pPr>
            <a:r>
              <a:rPr lang="en-GB" sz="1200" dirty="0">
                <a:latin typeface="Arial" panose="020B0604020202020204" pitchFamily="34" charset="0"/>
                <a:cs typeface="Arial" panose="020B0604020202020204" pitchFamily="34" charset="0"/>
              </a:rPr>
              <a:t>Berria, M. (2024) Heart anatomy and physiology. Available at: https://www.ebsco.com</a:t>
            </a:r>
          </a:p>
          <a:p>
            <a:pPr marL="0" indent="0">
              <a:buNone/>
            </a:pPr>
            <a:r>
              <a:rPr lang="en-GB" sz="1200" dirty="0">
                <a:latin typeface="Arial" panose="020B0604020202020204" pitchFamily="34" charset="0"/>
                <a:cs typeface="Arial" panose="020B0604020202020204" pitchFamily="34" charset="0"/>
              </a:rPr>
              <a:t> (Accessed: 10  April 2026).</a:t>
            </a:r>
          </a:p>
          <a:p>
            <a:pPr marL="0" indent="0">
              <a:buNone/>
            </a:pPr>
            <a:r>
              <a:rPr lang="en-GB" sz="1200" dirty="0" err="1">
                <a:latin typeface="Arial" panose="020B0604020202020204" pitchFamily="34" charset="0"/>
                <a:cs typeface="Arial" panose="020B0604020202020204" pitchFamily="34" charset="0"/>
              </a:rPr>
              <a:t>Butany</a:t>
            </a:r>
            <a:r>
              <a:rPr lang="en-GB" sz="1200" dirty="0">
                <a:latin typeface="Arial" panose="020B0604020202020204" pitchFamily="34" charset="0"/>
                <a:cs typeface="Arial" panose="020B0604020202020204" pitchFamily="34" charset="0"/>
              </a:rPr>
              <a:t>, J., Nair, V., </a:t>
            </a:r>
            <a:r>
              <a:rPr lang="en-GB" sz="1200" dirty="0" err="1">
                <a:latin typeface="Arial" panose="020B0604020202020204" pitchFamily="34" charset="0"/>
                <a:cs typeface="Arial" panose="020B0604020202020204" pitchFamily="34" charset="0"/>
              </a:rPr>
              <a:t>Naseemuddin</a:t>
            </a:r>
            <a:r>
              <a:rPr lang="en-GB" sz="1200" dirty="0">
                <a:latin typeface="Arial" panose="020B0604020202020204" pitchFamily="34" charset="0"/>
                <a:cs typeface="Arial" panose="020B0604020202020204" pitchFamily="34" charset="0"/>
              </a:rPr>
              <a:t>, A. et al. (2023) Cardiac tumours: diagnosis and management. Journal of Clinical Pathology.</a:t>
            </a:r>
          </a:p>
          <a:p>
            <a:pPr marL="0" indent="0">
              <a:buNone/>
            </a:pPr>
            <a:r>
              <a:rPr lang="en-GB" sz="1200" dirty="0">
                <a:latin typeface="Arial" panose="020B0604020202020204" pitchFamily="34" charset="0"/>
                <a:cs typeface="Arial" panose="020B0604020202020204" pitchFamily="34" charset="0"/>
              </a:rPr>
              <a:t>Health and Safety Executive (HSE) (2025) Workplace health and safety guidelines. Available at: https://www.hse.gov.uk</a:t>
            </a:r>
          </a:p>
          <a:p>
            <a:pPr marL="0" indent="0">
              <a:buNone/>
            </a:pPr>
            <a:r>
              <a:rPr lang="en-GB" sz="1200" dirty="0">
                <a:latin typeface="Arial" panose="020B0604020202020204" pitchFamily="34" charset="0"/>
                <a:cs typeface="Arial" panose="020B0604020202020204" pitchFamily="34" charset="0"/>
              </a:rPr>
              <a:t> (Accessed: 08 April 2026).</a:t>
            </a:r>
          </a:p>
          <a:p>
            <a:pPr marL="0" indent="0">
              <a:buNone/>
            </a:pPr>
            <a:r>
              <a:rPr lang="en-GB" sz="1200" dirty="0">
                <a:latin typeface="Arial" panose="020B0604020202020204" pitchFamily="34" charset="0"/>
                <a:cs typeface="Arial" panose="020B0604020202020204" pitchFamily="34" charset="0"/>
              </a:rPr>
              <a:t>ICEDH (2025) Human heart: anatomy and physiology. Available at: https://econfseries.com</a:t>
            </a:r>
          </a:p>
          <a:p>
            <a:pPr marL="0" indent="0">
              <a:buNone/>
            </a:pPr>
            <a:r>
              <a:rPr lang="en-GB" sz="1200" dirty="0">
                <a:latin typeface="Arial" panose="020B0604020202020204" pitchFamily="34" charset="0"/>
                <a:cs typeface="Arial" panose="020B0604020202020204" pitchFamily="34" charset="0"/>
              </a:rPr>
              <a:t> (Accessed: 14 April 2026).</a:t>
            </a:r>
          </a:p>
          <a:p>
            <a:pPr marL="0" indent="0">
              <a:buNone/>
            </a:pPr>
            <a:r>
              <a:rPr lang="en-GB" sz="1200" dirty="0" err="1">
                <a:latin typeface="Arial" panose="020B0604020202020204" pitchFamily="34" charset="0"/>
                <a:cs typeface="Arial" panose="020B0604020202020204" pitchFamily="34" charset="0"/>
              </a:rPr>
              <a:t>Lertwanakarn</a:t>
            </a:r>
            <a:r>
              <a:rPr lang="en-GB" sz="1200" dirty="0">
                <a:latin typeface="Arial" panose="020B0604020202020204" pitchFamily="34" charset="0"/>
                <a:cs typeface="Arial" panose="020B0604020202020204" pitchFamily="34" charset="0"/>
              </a:rPr>
              <a:t>, T. (2026) The anatomy and physiology of the heart. </a:t>
            </a:r>
            <a:r>
              <a:rPr lang="en-GB" sz="1200" dirty="0" err="1">
                <a:latin typeface="Arial" panose="020B0604020202020204" pitchFamily="34" charset="0"/>
                <a:cs typeface="Arial" panose="020B0604020202020204" pitchFamily="34" charset="0"/>
              </a:rPr>
              <a:t>IntechOpen</a:t>
            </a:r>
            <a:r>
              <a:rPr lang="en-GB" sz="1200" dirty="0">
                <a:latin typeface="Arial" panose="020B0604020202020204" pitchFamily="34" charset="0"/>
                <a:cs typeface="Arial" panose="020B0604020202020204" pitchFamily="34" charset="0"/>
              </a:rPr>
              <a:t>.</a:t>
            </a:r>
          </a:p>
          <a:p>
            <a:pPr marL="0" indent="0">
              <a:buNone/>
            </a:pPr>
            <a:r>
              <a:rPr lang="en-GB" sz="1200" dirty="0">
                <a:latin typeface="Arial" panose="020B0604020202020204" pitchFamily="34" charset="0"/>
                <a:cs typeface="Arial" panose="020B0604020202020204" pitchFamily="34" charset="0"/>
              </a:rPr>
              <a:t>National Institute for Health and Care Excellence (NICE) (2023) Cardiovascular disease prevention guidelines. Available at: https://www.nice.org.uk</a:t>
            </a:r>
          </a:p>
          <a:p>
            <a:pPr marL="0" indent="0">
              <a:buNone/>
            </a:pPr>
            <a:r>
              <a:rPr lang="en-GB" sz="1200" dirty="0">
                <a:latin typeface="Arial" panose="020B0604020202020204" pitchFamily="34" charset="0"/>
                <a:cs typeface="Arial" panose="020B0604020202020204" pitchFamily="34" charset="0"/>
              </a:rPr>
              <a:t> (Accessed: 14  April 2026).</a:t>
            </a:r>
          </a:p>
          <a:p>
            <a:pPr marL="0" indent="0">
              <a:buNone/>
            </a:pPr>
            <a:r>
              <a:rPr lang="en-GB" sz="1200" dirty="0">
                <a:latin typeface="Arial" panose="020B0604020202020204" pitchFamily="34" charset="0"/>
                <a:cs typeface="Arial" panose="020B0604020202020204" pitchFamily="34" charset="0"/>
              </a:rPr>
              <a:t>NHS (2024) Heart health and prevention. Available at: https://www.nhs.uk</a:t>
            </a:r>
          </a:p>
          <a:p>
            <a:pPr marL="0" indent="0">
              <a:buNone/>
            </a:pPr>
            <a:r>
              <a:rPr lang="en-GB" sz="1200" dirty="0">
                <a:latin typeface="Arial" panose="020B0604020202020204" pitchFamily="34" charset="0"/>
                <a:cs typeface="Arial" panose="020B0604020202020204" pitchFamily="34" charset="0"/>
              </a:rPr>
              <a:t> (Accessed: 10 April 2026).</a:t>
            </a:r>
          </a:p>
          <a:p>
            <a:pPr marL="0" indent="0">
              <a:buNone/>
            </a:pPr>
            <a:r>
              <a:rPr lang="en-GB" sz="1200" dirty="0">
                <a:latin typeface="Arial" panose="020B0604020202020204" pitchFamily="34" charset="0"/>
                <a:cs typeface="Arial" panose="020B0604020202020204" pitchFamily="34" charset="0"/>
              </a:rPr>
              <a:t>World Health Organization (WHO) (2024) Cardiovascular diseases. Available at: https://www.who.int</a:t>
            </a:r>
          </a:p>
          <a:p>
            <a:pPr marL="0" indent="0">
              <a:buNone/>
            </a:pPr>
            <a:r>
              <a:rPr lang="en-GB" sz="1200" dirty="0">
                <a:latin typeface="Arial" panose="020B0604020202020204" pitchFamily="34" charset="0"/>
                <a:cs typeface="Arial" panose="020B0604020202020204" pitchFamily="34" charset="0"/>
              </a:rPr>
              <a:t> (Accessed: 15 April 2026).</a:t>
            </a:r>
          </a:p>
          <a:p>
            <a:pPr marL="0" indent="0">
              <a:buNone/>
            </a:pPr>
            <a:r>
              <a:rPr lang="en-GB" sz="1200" dirty="0">
                <a:latin typeface="Arial" panose="020B0604020202020204" pitchFamily="34" charset="0"/>
                <a:cs typeface="Arial" panose="020B0604020202020204" pitchFamily="34" charset="0"/>
              </a:rPr>
              <a:t>Health and Safety Executive (HSE) (2025) Workplace health and safety guidelines. Available at: https://www.hse.gov.uk</a:t>
            </a:r>
          </a:p>
          <a:p>
            <a:pPr marL="0" indent="0">
              <a:buNone/>
            </a:pPr>
            <a:r>
              <a:rPr lang="en-GB" sz="1200" dirty="0">
                <a:latin typeface="Arial" panose="020B0604020202020204" pitchFamily="34" charset="0"/>
                <a:cs typeface="Arial" panose="020B0604020202020204" pitchFamily="34" charset="0"/>
              </a:rPr>
              <a:t> (Accessed: 15 April 2026).</a:t>
            </a:r>
          </a:p>
          <a:p>
            <a:pPr marL="0" indent="0">
              <a:buNone/>
            </a:pPr>
            <a:r>
              <a:rPr lang="en-GB" sz="1200" dirty="0">
                <a:latin typeface="Arial" panose="020B0604020202020204" pitchFamily="34" charset="0"/>
                <a:cs typeface="Arial" panose="020B0604020202020204" pitchFamily="34" charset="0"/>
              </a:rPr>
              <a:t>National Institute for Health and Care Excellence (NICE) (2023) Cardiovascular disease prevention guidelines. Available at: https://www.nice.org.uk</a:t>
            </a:r>
          </a:p>
          <a:p>
            <a:pPr marL="0" indent="0">
              <a:buNone/>
            </a:pPr>
            <a:r>
              <a:rPr lang="en-GB" sz="1200" dirty="0">
                <a:latin typeface="Arial" panose="020B0604020202020204" pitchFamily="34" charset="0"/>
                <a:cs typeface="Arial" panose="020B0604020202020204" pitchFamily="34" charset="0"/>
              </a:rPr>
              <a:t> (Accessed: 15 April 2026).</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pic>
        <p:nvPicPr>
          <p:cNvPr id="17" name="Audio 16">
            <a:hlinkClick r:id="" action="ppaction://media"/>
            <a:extLst>
              <a:ext uri="{FF2B5EF4-FFF2-40B4-BE49-F238E27FC236}">
                <a16:creationId xmlns:a16="http://schemas.microsoft.com/office/drawing/2014/main" id="{0E10DF7E-F990-3A97-D969-F6010F84DC3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8872"/>
    </mc:Choice>
    <mc:Fallback>
      <p:transition spd="slow" advTm="88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1846</TotalTime>
  <Words>1355</Words>
  <Application>Microsoft Office PowerPoint</Application>
  <PresentationFormat>On-screen Show (4:3)</PresentationFormat>
  <Paragraphs>151</Paragraphs>
  <Slides>15</Slides>
  <Notes>2</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Myriad Pro</vt:lpstr>
      <vt:lpstr>Verdana</vt:lpstr>
      <vt:lpstr>20140311PresentationUWTSDTemplate</vt:lpstr>
      <vt:lpstr>PowerPoint Presentation</vt:lpstr>
      <vt:lpstr>Introduction</vt:lpstr>
      <vt:lpstr>Anatomy and Physiology</vt:lpstr>
      <vt:lpstr>Heart Layers and Valves </vt:lpstr>
      <vt:lpstr>How the Heart Works </vt:lpstr>
      <vt:lpstr>Heartbeat System  </vt:lpstr>
      <vt:lpstr>What is Heart Cancer? </vt:lpstr>
      <vt:lpstr>Types and Effects </vt:lpstr>
      <vt:lpstr> Effect on the Heart </vt:lpstr>
      <vt:lpstr>Effects on Body</vt:lpstr>
      <vt:lpstr>Risk Factors (Warehouse Worker) </vt:lpstr>
      <vt:lpstr>Recommendations</vt:lpstr>
      <vt:lpstr>Patient centred care plan</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Agnelo D'souza</cp:lastModifiedBy>
  <cp:revision>229</cp:revision>
  <cp:lastPrinted>2018-07-09T15:27:01Z</cp:lastPrinted>
  <dcterms:created xsi:type="dcterms:W3CDTF">2002-10-07T19:43:58Z</dcterms:created>
  <dcterms:modified xsi:type="dcterms:W3CDTF">2026-04-21T13:04:43Z</dcterms:modified>
</cp:coreProperties>
</file>