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Default Extension="vml" ContentType="application/vnd.openxmlformats-officedocument.vmlDrawing"/>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notesSlides/notesSlide18.xml" ContentType="application/vnd.openxmlformats-officedocument.presentationml.notesSlide+xml"/>
  <Default Extension="wmf" ContentType="image/x-wmf"/>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6"/>
  </p:notesMasterIdLst>
  <p:sldIdLst>
    <p:sldId id="315" r:id="rId2"/>
    <p:sldId id="317" r:id="rId3"/>
    <p:sldId id="316" r:id="rId4"/>
    <p:sldId id="320" r:id="rId5"/>
    <p:sldId id="322" r:id="rId6"/>
    <p:sldId id="323" r:id="rId7"/>
    <p:sldId id="321" r:id="rId8"/>
    <p:sldId id="256" r:id="rId9"/>
    <p:sldId id="319" r:id="rId10"/>
    <p:sldId id="326" r:id="rId11"/>
    <p:sldId id="318" r:id="rId12"/>
    <p:sldId id="261" r:id="rId13"/>
    <p:sldId id="327" r:id="rId14"/>
    <p:sldId id="328" r:id="rId15"/>
    <p:sldId id="358" r:id="rId16"/>
    <p:sldId id="363" r:id="rId17"/>
    <p:sldId id="329" r:id="rId18"/>
    <p:sldId id="330" r:id="rId19"/>
    <p:sldId id="357" r:id="rId20"/>
    <p:sldId id="331" r:id="rId21"/>
    <p:sldId id="313" r:id="rId22"/>
    <p:sldId id="365" r:id="rId23"/>
    <p:sldId id="367" r:id="rId24"/>
    <p:sldId id="300" r:id="rId25"/>
    <p:sldId id="301" r:id="rId26"/>
    <p:sldId id="344" r:id="rId27"/>
    <p:sldId id="286" r:id="rId28"/>
    <p:sldId id="333" r:id="rId29"/>
    <p:sldId id="334" r:id="rId30"/>
    <p:sldId id="336" r:id="rId31"/>
    <p:sldId id="335" r:id="rId32"/>
    <p:sldId id="337" r:id="rId33"/>
    <p:sldId id="359" r:id="rId34"/>
    <p:sldId id="360" r:id="rId35"/>
    <p:sldId id="347" r:id="rId36"/>
    <p:sldId id="348" r:id="rId37"/>
    <p:sldId id="349" r:id="rId38"/>
    <p:sldId id="350" r:id="rId39"/>
    <p:sldId id="351" r:id="rId40"/>
    <p:sldId id="352" r:id="rId41"/>
    <p:sldId id="353" r:id="rId42"/>
    <p:sldId id="354" r:id="rId43"/>
    <p:sldId id="355" r:id="rId44"/>
    <p:sldId id="356" r:id="rId45"/>
    <p:sldId id="361" r:id="rId46"/>
    <p:sldId id="366" r:id="rId47"/>
    <p:sldId id="338" r:id="rId48"/>
    <p:sldId id="339" r:id="rId49"/>
    <p:sldId id="340" r:id="rId50"/>
    <p:sldId id="341" r:id="rId51"/>
    <p:sldId id="342" r:id="rId52"/>
    <p:sldId id="346" r:id="rId53"/>
    <p:sldId id="345" r:id="rId54"/>
    <p:sldId id="324"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4" autoAdjust="0"/>
    <p:restoredTop sz="75689" autoAdjust="0"/>
  </p:normalViewPr>
  <p:slideViewPr>
    <p:cSldViewPr>
      <p:cViewPr>
        <p:scale>
          <a:sx n="50" d="100"/>
          <a:sy n="50" d="100"/>
        </p:scale>
        <p:origin x="-582" y="-73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59FA85-0B05-4649-8E6E-377676CAD217}" type="datetimeFigureOut">
              <a:rPr lang="en-GB" smtClean="0"/>
              <a:pPr/>
              <a:t>02/10/2018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28590CE-6AFB-4360-8AFD-C0C0C77199F9}" type="slidenum">
              <a:rPr lang="en-GB" smtClean="0"/>
              <a:pPr/>
              <a:t>‹#›</a:t>
            </a:fld>
            <a:endParaRPr lang="en-GB"/>
          </a:p>
        </p:txBody>
      </p:sp>
    </p:spTree>
    <p:extLst>
      <p:ext uri="{BB962C8B-B14F-4D97-AF65-F5344CB8AC3E}">
        <p14:creationId xmlns="" xmlns:p14="http://schemas.microsoft.com/office/powerpoint/2010/main" val="3782573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www.fluentin3months.com/passive-learning/"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Bydd yr </a:t>
            </a:r>
            <a:r>
              <a:rPr lang="en-US" dirty="0" err="1" smtClean="0"/>
              <a:t>erthygl</a:t>
            </a:r>
            <a:r>
              <a:rPr lang="en-US" dirty="0" smtClean="0"/>
              <a:t>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rhoi’n</a:t>
            </a:r>
            <a:r>
              <a:rPr lang="en-US" dirty="0" smtClean="0"/>
              <a:t> </a:t>
            </a:r>
            <a:r>
              <a:rPr lang="en-US" dirty="0" err="1" smtClean="0"/>
              <a:t>hwyrach</a:t>
            </a:r>
            <a:r>
              <a:rPr lang="en-US" dirty="0" smtClean="0"/>
              <a:t> </a:t>
            </a:r>
            <a:r>
              <a:rPr lang="en-US" dirty="0" err="1" smtClean="0"/>
              <a:t>yn</a:t>
            </a:r>
            <a:r>
              <a:rPr lang="en-US" dirty="0" smtClean="0"/>
              <a:t> </a:t>
            </a:r>
            <a:r>
              <a:rPr lang="en-US" dirty="0" err="1" smtClean="0"/>
              <a:t>y</a:t>
            </a:r>
            <a:r>
              <a:rPr lang="en-US" dirty="0" smtClean="0"/>
              <a:t> </a:t>
            </a:r>
            <a:r>
              <a:rPr lang="en-US" dirty="0" err="1" smtClean="0"/>
              <a:t>flwyddyn</a:t>
            </a:r>
            <a:r>
              <a:rPr lang="en-US" dirty="0" smtClean="0"/>
              <a:t>.</a:t>
            </a:r>
          </a:p>
          <a:p>
            <a:r>
              <a:rPr lang="en-US" dirty="0" smtClean="0"/>
              <a:t>Bydd </a:t>
            </a:r>
            <a:r>
              <a:rPr lang="en-US" dirty="0" err="1" smtClean="0"/>
              <a:t>trafodaeth</a:t>
            </a:r>
            <a:r>
              <a:rPr lang="en-US" dirty="0" smtClean="0"/>
              <a:t>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gynnal</a:t>
            </a:r>
            <a:r>
              <a:rPr lang="en-US" dirty="0" smtClean="0"/>
              <a:t> mewn </a:t>
            </a:r>
            <a:r>
              <a:rPr lang="en-US" dirty="0" err="1" smtClean="0"/>
              <a:t>sesiwn</a:t>
            </a:r>
            <a:r>
              <a:rPr lang="en-US" dirty="0" smtClean="0"/>
              <a:t> </a:t>
            </a:r>
            <a:r>
              <a:rPr lang="en-US" dirty="0" err="1" smtClean="0"/>
              <a:t>theori</a:t>
            </a:r>
            <a:r>
              <a:rPr lang="en-US" dirty="0" smtClean="0"/>
              <a:t> </a:t>
            </a:r>
            <a:r>
              <a:rPr lang="en-US" dirty="0" err="1" smtClean="0"/>
              <a:t>i</a:t>
            </a:r>
            <a:r>
              <a:rPr lang="en-US" dirty="0" smtClean="0"/>
              <a:t> </a:t>
            </a:r>
            <a:r>
              <a:rPr lang="en-US" dirty="0" err="1" smtClean="0"/>
              <a:t>esbonio</a:t>
            </a:r>
            <a:r>
              <a:rPr lang="en-US" dirty="0" smtClean="0"/>
              <a:t> </a:t>
            </a:r>
            <a:r>
              <a:rPr lang="en-US" dirty="0" err="1" smtClean="0"/>
              <a:t>ymhellach</a:t>
            </a:r>
            <a:r>
              <a:rPr lang="en-US" baseline="0" dirty="0" smtClean="0"/>
              <a:t> </a:t>
            </a:r>
            <a:r>
              <a:rPr lang="en-US" baseline="0" dirty="0" err="1" smtClean="0"/>
              <a:t>sut</a:t>
            </a:r>
            <a:r>
              <a:rPr lang="en-US" baseline="0" dirty="0" smtClean="0"/>
              <a:t> </a:t>
            </a:r>
            <a:r>
              <a:rPr lang="en-US" baseline="0" dirty="0" err="1" smtClean="0"/>
              <a:t>i</a:t>
            </a:r>
            <a:r>
              <a:rPr lang="en-US" baseline="0" dirty="0" smtClean="0"/>
              <a:t> </a:t>
            </a:r>
            <a:r>
              <a:rPr lang="en-US" baseline="0" dirty="0" err="1" smtClean="0"/>
              <a:t>wneud</a:t>
            </a:r>
            <a:r>
              <a:rPr lang="en-US" baseline="0" dirty="0" smtClean="0"/>
              <a:t> hyn.</a:t>
            </a:r>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3</a:t>
            </a:fld>
            <a:endParaRPr lang="en-US"/>
          </a:p>
        </p:txBody>
      </p:sp>
    </p:spTree>
    <p:extLst>
      <p:ext uri="{BB962C8B-B14F-4D97-AF65-F5344CB8AC3E}">
        <p14:creationId xmlns="" xmlns:p14="http://schemas.microsoft.com/office/powerpoint/2010/main" val="3679838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Trafod</a:t>
            </a:r>
            <a:r>
              <a:rPr lang="en-GB" baseline="0" dirty="0" smtClean="0"/>
              <a:t> </a:t>
            </a:r>
            <a:r>
              <a:rPr lang="en-GB" baseline="0" dirty="0" err="1" smtClean="0"/>
              <a:t>fesul</a:t>
            </a:r>
            <a:r>
              <a:rPr lang="en-GB" baseline="0" dirty="0" smtClean="0"/>
              <a:t> par: Beth </a:t>
            </a:r>
            <a:r>
              <a:rPr lang="en-GB" baseline="0" dirty="0" err="1" smtClean="0"/>
              <a:t>yw</a:t>
            </a:r>
            <a:r>
              <a:rPr lang="en-GB" baseline="0" dirty="0" smtClean="0"/>
              <a:t> </a:t>
            </a:r>
            <a:r>
              <a:rPr lang="en-GB" baseline="0" dirty="0" err="1" smtClean="0"/>
              <a:t>ystyr</a:t>
            </a:r>
            <a:r>
              <a:rPr lang="en-GB" baseline="0" dirty="0" smtClean="0"/>
              <a:t> </a:t>
            </a:r>
            <a:r>
              <a:rPr lang="en-GB" baseline="0" dirty="0" err="1" smtClean="0"/>
              <a:t>dwyieithrwydd</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5</a:t>
            </a:fld>
            <a:endParaRPr lang="en-GB"/>
          </a:p>
        </p:txBody>
      </p:sp>
    </p:spTree>
    <p:extLst>
      <p:ext uri="{BB962C8B-B14F-4D97-AF65-F5344CB8AC3E}">
        <p14:creationId xmlns="" xmlns:p14="http://schemas.microsoft.com/office/powerpoint/2010/main" val="2695001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p:txBody>
      </p:sp>
      <p:sp>
        <p:nvSpPr>
          <p:cNvPr id="4" name="Slide Number Placeholder 3"/>
          <p:cNvSpPr>
            <a:spLocks noGrp="1"/>
          </p:cNvSpPr>
          <p:nvPr>
            <p:ph type="sldNum" sz="quarter" idx="10"/>
          </p:nvPr>
        </p:nvSpPr>
        <p:spPr/>
        <p:txBody>
          <a:bodyPr/>
          <a:lstStyle/>
          <a:p>
            <a:fld id="{028590CE-6AFB-4360-8AFD-C0C0C77199F9}" type="slidenum">
              <a:rPr lang="en-GB" smtClean="0"/>
              <a:pPr/>
              <a:t>9</a:t>
            </a:fld>
            <a:endParaRPr lang="en-GB"/>
          </a:p>
        </p:txBody>
      </p:sp>
    </p:spTree>
    <p:extLst>
      <p:ext uri="{BB962C8B-B14F-4D97-AF65-F5344CB8AC3E}">
        <p14:creationId xmlns="" xmlns:p14="http://schemas.microsoft.com/office/powerpoint/2010/main" val="1893043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Tasg</a:t>
            </a:r>
            <a:r>
              <a:rPr lang="en-GB" dirty="0" smtClean="0"/>
              <a:t> </a:t>
            </a:r>
            <a:r>
              <a:rPr lang="en-GB" dirty="0" err="1" smtClean="0"/>
              <a:t>trafod</a:t>
            </a:r>
            <a:r>
              <a:rPr lang="en-GB" dirty="0" smtClean="0"/>
              <a:t>: Beth </a:t>
            </a:r>
            <a:r>
              <a:rPr lang="en-GB" dirty="0" err="1" smtClean="0"/>
              <a:t>mae</a:t>
            </a:r>
            <a:r>
              <a:rPr lang="en-GB" dirty="0" smtClean="0"/>
              <a:t> </a:t>
            </a:r>
            <a:r>
              <a:rPr lang="en-GB" dirty="0" err="1" smtClean="0"/>
              <a:t>hyn</a:t>
            </a:r>
            <a:r>
              <a:rPr lang="en-GB" dirty="0" smtClean="0"/>
              <a:t> </a:t>
            </a:r>
            <a:r>
              <a:rPr lang="en-GB" dirty="0" err="1" smtClean="0"/>
              <a:t>yn</a:t>
            </a:r>
            <a:r>
              <a:rPr lang="en-GB" dirty="0" smtClean="0"/>
              <a:t> </a:t>
            </a:r>
            <a:r>
              <a:rPr lang="en-GB" dirty="0" err="1" smtClean="0"/>
              <a:t>ei</a:t>
            </a:r>
            <a:r>
              <a:rPr lang="en-GB" dirty="0" smtClean="0"/>
              <a:t> </a:t>
            </a:r>
            <a:r>
              <a:rPr lang="en-GB" dirty="0" err="1" smtClean="0"/>
              <a:t>olygu</a:t>
            </a:r>
            <a:r>
              <a:rPr lang="en-GB" dirty="0" smtClean="0"/>
              <a:t>? </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Foundation Phase contributes to the Curriculum </a:t>
            </a:r>
            <a:r>
              <a:rPr lang="en-GB" dirty="0" err="1" smtClean="0"/>
              <a:t>Cymreig</a:t>
            </a:r>
            <a:r>
              <a:rPr lang="en-GB" dirty="0" smtClean="0"/>
              <a:t> by developing children’s understanding of the cultural identity unique to Wales across all Areas of Learning through an integrated approach. Children should appreciate the different languages, images, objects, sounds and tastes that are integral in Wales today and gain a sense of belonging to Wales, and understand the Welsh heritage, literature and arts as well as the language. </a:t>
            </a:r>
          </a:p>
          <a:p>
            <a:endParaRPr lang="en-GB" dirty="0" smtClean="0"/>
          </a:p>
        </p:txBody>
      </p:sp>
      <p:sp>
        <p:nvSpPr>
          <p:cNvPr id="4" name="Slide Number Placeholder 3"/>
          <p:cNvSpPr>
            <a:spLocks noGrp="1"/>
          </p:cNvSpPr>
          <p:nvPr>
            <p:ph type="sldNum" sz="quarter" idx="10"/>
          </p:nvPr>
        </p:nvSpPr>
        <p:spPr/>
        <p:txBody>
          <a:bodyPr/>
          <a:lstStyle/>
          <a:p>
            <a:fld id="{028590CE-6AFB-4360-8AFD-C0C0C77199F9}" type="slidenum">
              <a:rPr lang="en-GB" smtClean="0"/>
              <a:pPr/>
              <a:t>10</a:t>
            </a:fld>
            <a:endParaRPr lang="en-GB"/>
          </a:p>
        </p:txBody>
      </p:sp>
    </p:spTree>
    <p:extLst>
      <p:ext uri="{BB962C8B-B14F-4D97-AF65-F5344CB8AC3E}">
        <p14:creationId xmlns="" xmlns:p14="http://schemas.microsoft.com/office/powerpoint/2010/main" val="668685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document is now out of date but contains many useable ideas for classroom practice</a:t>
            </a:r>
          </a:p>
          <a:p>
            <a:endParaRPr lang="cy-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is an easy read for students and gives a wealth of classroom based ideas to develop Welsh</a:t>
            </a:r>
          </a:p>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11</a:t>
            </a:fld>
            <a:endParaRPr lang="en-GB"/>
          </a:p>
        </p:txBody>
      </p:sp>
    </p:spTree>
    <p:extLst>
      <p:ext uri="{BB962C8B-B14F-4D97-AF65-F5344CB8AC3E}">
        <p14:creationId xmlns="" xmlns:p14="http://schemas.microsoft.com/office/powerpoint/2010/main" val="3238976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Children learn through first-hand experiential activities and ‘play’. Through their play, children practise and consolidate their learning, play with ideas, experiment, take risks, solve problems, and make decisions individually, in small and in large groups. First-hand experiences allow children to develop an understanding of themselves and the world in which they live. The development of children’s self-image and feelings of self-worth and self-esteem are at the core. 	</a:t>
            </a:r>
          </a:p>
          <a:p>
            <a:r>
              <a:rPr lang="en-GB" dirty="0" smtClean="0"/>
              <a:t>Indoor and outdoor environments that are fun, exciting, stimulating and safe promote children’s development and natural curiosity to explore and learn through first-hand experiences. </a:t>
            </a:r>
          </a:p>
          <a:p>
            <a:r>
              <a:rPr lang="en-GB" dirty="0" smtClean="0"/>
              <a:t>The Foundation Phase environment should promote discovery and independence and a greater emphasis on using the outdoor environment as a resource for children’s learning.</a:t>
            </a:r>
          </a:p>
          <a:p>
            <a:r>
              <a:rPr lang="en-GB" dirty="0" smtClean="0"/>
              <a:t>For children, play can be (and often is) a very serious business. It needs concentrated attention. It is about children learning through perseverance, attention to detail, and concentration – characteristics usually associated with work. Play is not only crucial to the way children become self-aware and the way in which they learn the rules of social behaviour; it is also fundamental to intellectual development</a:t>
            </a:r>
            <a:endParaRPr lang="en-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12</a:t>
            </a:fld>
            <a:endParaRPr lang="en-GB"/>
          </a:p>
        </p:txBody>
      </p:sp>
    </p:spTree>
    <p:extLst>
      <p:ext uri="{BB962C8B-B14F-4D97-AF65-F5344CB8AC3E}">
        <p14:creationId xmlns="" xmlns:p14="http://schemas.microsoft.com/office/powerpoint/2010/main" val="2995338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Athro</a:t>
            </a:r>
            <a:r>
              <a:rPr lang="en-GB" dirty="0" smtClean="0"/>
              <a:t> </a:t>
            </a:r>
            <a:r>
              <a:rPr lang="en-GB" dirty="0" err="1" smtClean="0"/>
              <a:t>sy’n</a:t>
            </a:r>
            <a:r>
              <a:rPr lang="en-GB" dirty="0" smtClean="0"/>
              <a:t> </a:t>
            </a:r>
            <a:r>
              <a:rPr lang="en-GB" dirty="0" err="1" smtClean="0"/>
              <a:t>darparu’r</a:t>
            </a:r>
            <a:r>
              <a:rPr lang="en-GB" dirty="0" smtClean="0"/>
              <a:t> </a:t>
            </a:r>
            <a:r>
              <a:rPr lang="en-GB" dirty="0" err="1" smtClean="0"/>
              <a:t>ystod</a:t>
            </a:r>
            <a:r>
              <a:rPr lang="en-GB" dirty="0" smtClean="0"/>
              <a:t> o </a:t>
            </a:r>
            <a:r>
              <a:rPr lang="en-GB" dirty="0" err="1" smtClean="0"/>
              <a:t>brofiadau</a:t>
            </a:r>
            <a:r>
              <a:rPr lang="en-GB" dirty="0" smtClean="0"/>
              <a:t> (</a:t>
            </a:r>
            <a:r>
              <a:rPr lang="en-GB" dirty="0" err="1" smtClean="0"/>
              <a:t>cynllunio</a:t>
            </a:r>
            <a:r>
              <a:rPr lang="en-GB" dirty="0" smtClean="0"/>
              <a:t>)</a:t>
            </a:r>
          </a:p>
          <a:p>
            <a:r>
              <a:rPr lang="en-GB" dirty="0" smtClean="0"/>
              <a:t>Plant </a:t>
            </a:r>
            <a:r>
              <a:rPr lang="en-GB" dirty="0" err="1" smtClean="0"/>
              <a:t>sy’n</a:t>
            </a:r>
            <a:r>
              <a:rPr lang="en-GB" dirty="0" smtClean="0"/>
              <a:t> </a:t>
            </a:r>
            <a:r>
              <a:rPr lang="en-GB" dirty="0" err="1" smtClean="0"/>
              <a:t>datblygu’r</a:t>
            </a:r>
            <a:r>
              <a:rPr lang="en-GB" dirty="0" smtClean="0"/>
              <a:t> </a:t>
            </a:r>
            <a:r>
              <a:rPr lang="en-GB" dirty="0" err="1" smtClean="0"/>
              <a:t>sgiliau</a:t>
            </a:r>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13</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14</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is an easy read for students and gives a wealth of classroom based ideas to develop Welsh</a:t>
            </a:r>
          </a:p>
        </p:txBody>
      </p:sp>
      <p:sp>
        <p:nvSpPr>
          <p:cNvPr id="4" name="Slide Number Placeholder 3"/>
          <p:cNvSpPr>
            <a:spLocks noGrp="1"/>
          </p:cNvSpPr>
          <p:nvPr>
            <p:ph type="sldNum" sz="quarter" idx="10"/>
          </p:nvPr>
        </p:nvSpPr>
        <p:spPr/>
        <p:txBody>
          <a:bodyPr/>
          <a:lstStyle/>
          <a:p>
            <a:fld id="{D0E76C08-0826-4505-BFB5-905799430DDD}" type="slidenum">
              <a:rPr lang="en-GB" smtClean="0"/>
              <a:pPr/>
              <a:t>15</a:t>
            </a:fld>
            <a:endParaRPr lang="en-GB"/>
          </a:p>
        </p:txBody>
      </p:sp>
    </p:spTree>
    <p:extLst>
      <p:ext uri="{BB962C8B-B14F-4D97-AF65-F5344CB8AC3E}">
        <p14:creationId xmlns="" xmlns:p14="http://schemas.microsoft.com/office/powerpoint/2010/main" val="2082758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Race through slides 8,9, 10, 11, 12,13, 14,</a:t>
            </a:r>
            <a:r>
              <a:rPr lang="en-GB" baseline="0" dirty="0" smtClean="0"/>
              <a:t> 17,18, 19 – note that these points are the same as in Language Literacy and Communication</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Bore </a:t>
            </a:r>
            <a:r>
              <a:rPr lang="en-GB" dirty="0" err="1" smtClean="0"/>
              <a:t>da</a:t>
            </a:r>
            <a:r>
              <a:rPr lang="en-GB" dirty="0" smtClean="0"/>
              <a:t>, </a:t>
            </a:r>
            <a:r>
              <a:rPr lang="en-GB" dirty="0" err="1" smtClean="0"/>
              <a:t>dewch</a:t>
            </a:r>
            <a:r>
              <a:rPr lang="en-GB" dirty="0" smtClean="0"/>
              <a:t> </a:t>
            </a:r>
            <a:r>
              <a:rPr lang="en-GB" dirty="0" err="1" smtClean="0"/>
              <a:t>i</a:t>
            </a:r>
            <a:r>
              <a:rPr lang="en-GB" dirty="0" smtClean="0"/>
              <a:t> </a:t>
            </a:r>
            <a:r>
              <a:rPr lang="en-GB" dirty="0" err="1" smtClean="0"/>
              <a:t>mewn</a:t>
            </a:r>
            <a:r>
              <a:rPr lang="en-GB" dirty="0" smtClean="0"/>
              <a:t>, </a:t>
            </a:r>
            <a:r>
              <a:rPr lang="en-GB" dirty="0" err="1" smtClean="0"/>
              <a:t>eisteddwch</a:t>
            </a:r>
            <a:r>
              <a:rPr lang="en-GB" dirty="0" smtClean="0"/>
              <a:t>, dim </a:t>
            </a:r>
            <a:r>
              <a:rPr lang="en-GB" dirty="0" err="1" smtClean="0"/>
              <a:t>siarad</a:t>
            </a:r>
            <a:r>
              <a:rPr lang="en-GB" dirty="0" smtClean="0"/>
              <a:t>, </a:t>
            </a:r>
            <a:r>
              <a:rPr lang="en-GB" dirty="0" err="1" smtClean="0"/>
              <a:t>barod</a:t>
            </a:r>
            <a:r>
              <a:rPr lang="en-GB" dirty="0" smtClean="0"/>
              <a:t>?</a:t>
            </a:r>
            <a:r>
              <a:rPr lang="en-GB" baseline="0" dirty="0" smtClean="0"/>
              <a:t> Mae </a:t>
            </a:r>
            <a:r>
              <a:rPr lang="en-GB" baseline="0" dirty="0" err="1" smtClean="0"/>
              <a:t>hi’n</a:t>
            </a:r>
            <a:r>
              <a:rPr lang="en-GB" baseline="0" dirty="0" smtClean="0"/>
              <a:t> </a:t>
            </a:r>
            <a:r>
              <a:rPr lang="en-GB" baseline="0" dirty="0" err="1" smtClean="0"/>
              <a:t>amser</a:t>
            </a:r>
            <a:r>
              <a:rPr lang="en-GB" baseline="0" dirty="0" smtClean="0"/>
              <a:t> </a:t>
            </a:r>
            <a:r>
              <a:rPr lang="en-GB" baseline="0" dirty="0" err="1" smtClean="0"/>
              <a:t>cofrestri</a:t>
            </a:r>
            <a:r>
              <a:rPr lang="en-GB" baseline="0" dirty="0" smtClean="0"/>
              <a:t>, </a:t>
            </a:r>
            <a:r>
              <a:rPr lang="en-GB" baseline="0" dirty="0" err="1" smtClean="0"/>
              <a:t>gwasanaeth</a:t>
            </a:r>
            <a:r>
              <a:rPr lang="en-GB" baseline="0" dirty="0" smtClean="0"/>
              <a:t>, </a:t>
            </a:r>
            <a:r>
              <a:rPr lang="en-GB" baseline="0" dirty="0" err="1" smtClean="0"/>
              <a:t>llaeth</a:t>
            </a:r>
            <a:r>
              <a:rPr lang="en-GB" baseline="0" dirty="0" smtClean="0"/>
              <a:t> a </a:t>
            </a:r>
            <a:r>
              <a:rPr lang="en-GB" baseline="0" dirty="0" err="1" smtClean="0"/>
              <a:t>ffrwyth</a:t>
            </a:r>
            <a:r>
              <a:rPr lang="en-GB" baseline="0" dirty="0" smtClean="0"/>
              <a:t>, </a:t>
            </a:r>
            <a:r>
              <a:rPr lang="en-GB" baseline="0" dirty="0" err="1" smtClean="0"/>
              <a:t>cinio</a:t>
            </a:r>
            <a:r>
              <a:rPr lang="en-GB" baseline="0" dirty="0" smtClean="0"/>
              <a:t>, </a:t>
            </a:r>
            <a:r>
              <a:rPr lang="en-GB" baseline="0" dirty="0" err="1" smtClean="0"/>
              <a:t>chwarae</a:t>
            </a:r>
            <a:r>
              <a:rPr lang="en-GB" baseline="0" dirty="0" smtClean="0"/>
              <a:t>, etc</a:t>
            </a:r>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17</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err="1" smtClean="0"/>
              <a:t>Defnydd</a:t>
            </a:r>
            <a:r>
              <a:rPr lang="en-GB" baseline="0" dirty="0" smtClean="0"/>
              <a:t> o </a:t>
            </a:r>
            <a:r>
              <a:rPr lang="en-GB" baseline="0" dirty="0" err="1" smtClean="0"/>
              <a:t>stumiau</a:t>
            </a:r>
            <a:r>
              <a:rPr lang="en-GB" baseline="0" dirty="0" smtClean="0"/>
              <a:t> </a:t>
            </a:r>
            <a:r>
              <a:rPr lang="en-GB" baseline="0" dirty="0" err="1" smtClean="0"/>
              <a:t>i</a:t>
            </a:r>
            <a:r>
              <a:rPr lang="en-GB" baseline="0" dirty="0" smtClean="0"/>
              <a:t> </a:t>
            </a:r>
            <a:r>
              <a:rPr lang="en-GB" baseline="0" dirty="0" err="1" smtClean="0"/>
              <a:t>gyfleu</a:t>
            </a:r>
            <a:r>
              <a:rPr lang="en-GB" baseline="0" dirty="0" smtClean="0"/>
              <a:t> </a:t>
            </a:r>
            <a:r>
              <a:rPr lang="en-GB" baseline="0" dirty="0" err="1" smtClean="0"/>
              <a:t>ystyr</a:t>
            </a:r>
            <a:r>
              <a:rPr lang="en-GB" baseline="0" dirty="0" smtClean="0"/>
              <a:t> </a:t>
            </a:r>
            <a:r>
              <a:rPr lang="en-GB" baseline="0" dirty="0" err="1" smtClean="0"/>
              <a:t>h.y</a:t>
            </a:r>
            <a:r>
              <a:rPr lang="en-GB" baseline="0" dirty="0" smtClean="0"/>
              <a:t>. </a:t>
            </a:r>
            <a:r>
              <a:rPr lang="en-GB" baseline="0" dirty="0" err="1" smtClean="0"/>
              <a:t>bys</a:t>
            </a:r>
            <a:r>
              <a:rPr lang="en-GB" baseline="0" dirty="0" smtClean="0"/>
              <a:t> </a:t>
            </a:r>
            <a:r>
              <a:rPr lang="en-GB" baseline="0" dirty="0" err="1" smtClean="0"/>
              <a:t>ar</a:t>
            </a:r>
            <a:r>
              <a:rPr lang="en-GB" baseline="0" dirty="0" smtClean="0"/>
              <a:t> y </a:t>
            </a:r>
            <a:r>
              <a:rPr lang="en-GB" baseline="0" dirty="0" err="1" smtClean="0"/>
              <a:t>geg</a:t>
            </a:r>
            <a:r>
              <a:rPr lang="en-GB" baseline="0" dirty="0" smtClean="0"/>
              <a:t> </a:t>
            </a:r>
            <a:r>
              <a:rPr lang="en-GB" baseline="0" dirty="0" err="1" smtClean="0"/>
              <a:t>i</a:t>
            </a:r>
            <a:r>
              <a:rPr lang="en-GB" baseline="0" dirty="0" smtClean="0"/>
              <a:t> </a:t>
            </a:r>
            <a:r>
              <a:rPr lang="en-GB" baseline="0" dirty="0" err="1" smtClean="0"/>
              <a:t>gyfleu</a:t>
            </a:r>
            <a:r>
              <a:rPr lang="en-GB" baseline="0" dirty="0" smtClean="0"/>
              <a:t> ‘dim </a:t>
            </a:r>
            <a:r>
              <a:rPr lang="en-GB" baseline="0" dirty="0" err="1" smtClean="0"/>
              <a:t>siarad</a:t>
            </a:r>
            <a:r>
              <a:rPr lang="en-GB" baseline="0" dirty="0" smtClean="0"/>
              <a:t>’ </a:t>
            </a:r>
            <a:r>
              <a:rPr lang="en-GB" baseline="0" dirty="0" err="1" smtClean="0"/>
              <a:t>a.y.y.b</a:t>
            </a:r>
            <a:r>
              <a:rPr lang="en-GB" baseline="0" dirty="0" smtClean="0"/>
              <a:t>.</a:t>
            </a:r>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18</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19</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20</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Oes</a:t>
            </a:r>
            <a:r>
              <a:rPr lang="en-GB" baseline="0" dirty="0" smtClean="0"/>
              <a:t> darn o </a:t>
            </a:r>
            <a:r>
              <a:rPr lang="en-GB" baseline="0" dirty="0" err="1" smtClean="0"/>
              <a:t>ymchwil</a:t>
            </a:r>
            <a:r>
              <a:rPr lang="en-GB" baseline="0" dirty="0" smtClean="0"/>
              <a:t> y </a:t>
            </a:r>
            <a:r>
              <a:rPr lang="en-GB" baseline="0" dirty="0" err="1" smtClean="0"/>
              <a:t>gellir</a:t>
            </a:r>
            <a:r>
              <a:rPr lang="en-GB" baseline="0" dirty="0" smtClean="0"/>
              <a:t> </a:t>
            </a:r>
            <a:r>
              <a:rPr lang="en-GB" baseline="0" dirty="0" err="1" smtClean="0"/>
              <a:t>ychwanegu</a:t>
            </a:r>
            <a:r>
              <a:rPr lang="en-GB" baseline="0" dirty="0" smtClean="0"/>
              <a:t> fan </a:t>
            </a:r>
            <a:r>
              <a:rPr lang="en-GB" baseline="0" dirty="0" err="1" smtClean="0"/>
              <a:t>hyn</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21</a:t>
            </a:fld>
            <a:endParaRPr lang="en-GB"/>
          </a:p>
        </p:txBody>
      </p:sp>
    </p:spTree>
    <p:extLst>
      <p:ext uri="{BB962C8B-B14F-4D97-AF65-F5344CB8AC3E}">
        <p14:creationId xmlns="" xmlns:p14="http://schemas.microsoft.com/office/powerpoint/2010/main" val="41471758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While it’s pleasant to have music in the background, make sure to </a:t>
            </a:r>
            <a:r>
              <a:rPr lang="en-GB" dirty="0" smtClean="0">
                <a:hlinkClick r:id="rId3"/>
              </a:rPr>
              <a:t>actually pay attention</a:t>
            </a:r>
            <a:r>
              <a:rPr lang="en-GB" dirty="0" smtClean="0"/>
              <a:t> to the words if you want to learn something beyond just being able to hum the tune!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You can put your whole body into singing if you like and let your hair down a lot easier than you would in many speaking situations. You can really enjoy yourself by singing and it helps to improve your mood. </a:t>
            </a:r>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22</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Up dated link</a:t>
            </a:r>
          </a:p>
          <a:p>
            <a:endParaRPr lang="en-GB" dirty="0" smtClean="0"/>
          </a:p>
          <a:p>
            <a:r>
              <a:rPr lang="en-GB" dirty="0" smtClean="0"/>
              <a:t>Play one or</a:t>
            </a:r>
            <a:r>
              <a:rPr lang="en-GB" baseline="0" dirty="0" smtClean="0"/>
              <a:t> two of these songs</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23</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24</a:t>
            </a:fld>
            <a:endParaRPr lang="en-GB"/>
          </a:p>
        </p:txBody>
      </p:sp>
    </p:spTree>
    <p:extLst>
      <p:ext uri="{BB962C8B-B14F-4D97-AF65-F5344CB8AC3E}">
        <p14:creationId xmlns="" xmlns:p14="http://schemas.microsoft.com/office/powerpoint/2010/main" val="10368016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Note the pattern</a:t>
            </a:r>
          </a:p>
          <a:p>
            <a:endParaRPr lang="en-GB" dirty="0" smtClean="0"/>
          </a:p>
          <a:p>
            <a:r>
              <a:rPr lang="en-GB" dirty="0" err="1" smtClean="0"/>
              <a:t>Oes</a:t>
            </a:r>
            <a:r>
              <a:rPr lang="en-GB" dirty="0" smtClean="0"/>
              <a:t> …. </a:t>
            </a:r>
            <a:r>
              <a:rPr lang="en-GB" dirty="0" err="1" smtClean="0"/>
              <a:t>gyda</a:t>
            </a:r>
            <a:r>
              <a:rPr lang="en-GB" dirty="0" smtClean="0"/>
              <a:t> </a:t>
            </a:r>
            <a:r>
              <a:rPr lang="en-GB" dirty="0" err="1" smtClean="0"/>
              <a:t>ti</a:t>
            </a:r>
            <a:r>
              <a:rPr lang="en-GB" dirty="0" smtClean="0"/>
              <a:t>?    </a:t>
            </a:r>
            <a:r>
              <a:rPr lang="en-GB" dirty="0" err="1" smtClean="0"/>
              <a:t>Oes</a:t>
            </a:r>
            <a:r>
              <a:rPr lang="en-GB" dirty="0" smtClean="0"/>
              <a:t> </a:t>
            </a:r>
            <a:r>
              <a:rPr lang="en-GB" dirty="0" err="1" smtClean="0"/>
              <a:t>mae</a:t>
            </a:r>
            <a:r>
              <a:rPr lang="en-GB" dirty="0" smtClean="0"/>
              <a:t> …… </a:t>
            </a:r>
            <a:r>
              <a:rPr lang="en-GB" dirty="0" err="1" smtClean="0"/>
              <a:t>gyda</a:t>
            </a:r>
            <a:r>
              <a:rPr lang="en-GB" dirty="0" smtClean="0"/>
              <a:t> </a:t>
            </a:r>
            <a:r>
              <a:rPr lang="en-GB" dirty="0" err="1" smtClean="0"/>
              <a:t>fi</a:t>
            </a:r>
            <a:r>
              <a:rPr lang="en-GB" dirty="0" smtClean="0"/>
              <a:t>.</a:t>
            </a:r>
          </a:p>
          <a:p>
            <a:r>
              <a:rPr lang="en-GB" dirty="0" smtClean="0"/>
              <a:t>This</a:t>
            </a:r>
            <a:r>
              <a:rPr lang="en-GB" baseline="0" dirty="0" smtClean="0"/>
              <a:t> avoids a difficult mutation and means that the ‘</a:t>
            </a:r>
            <a:r>
              <a:rPr lang="en-GB" baseline="0" dirty="0" err="1" smtClean="0"/>
              <a:t>gyda</a:t>
            </a:r>
            <a:r>
              <a:rPr lang="en-GB" baseline="0" dirty="0" smtClean="0"/>
              <a:t>’ or ‘with’  does not change – different to ‘gen’ which is confusing in a second language context</a:t>
            </a:r>
          </a:p>
          <a:p>
            <a:r>
              <a:rPr lang="en-GB" baseline="0" dirty="0" smtClean="0"/>
              <a:t>This pattern can be used for:</a:t>
            </a:r>
          </a:p>
          <a:p>
            <a:r>
              <a:rPr lang="en-GB" baseline="0" dirty="0" smtClean="0"/>
              <a:t>family – </a:t>
            </a:r>
            <a:r>
              <a:rPr lang="en-GB" baseline="0" dirty="0" err="1" smtClean="0"/>
              <a:t>mae</a:t>
            </a:r>
            <a:r>
              <a:rPr lang="en-GB" baseline="0" dirty="0" smtClean="0"/>
              <a:t> </a:t>
            </a:r>
            <a:r>
              <a:rPr lang="en-GB" baseline="0" dirty="0" err="1" smtClean="0"/>
              <a:t>brawd</a:t>
            </a:r>
            <a:r>
              <a:rPr lang="en-GB" baseline="0" dirty="0" smtClean="0"/>
              <a:t> </a:t>
            </a:r>
            <a:r>
              <a:rPr lang="en-GB" baseline="0" dirty="0" err="1" smtClean="0"/>
              <a:t>gyda</a:t>
            </a:r>
            <a:r>
              <a:rPr lang="en-GB" baseline="0" dirty="0" smtClean="0"/>
              <a:t> </a:t>
            </a:r>
            <a:r>
              <a:rPr lang="en-GB" baseline="0" dirty="0" err="1" smtClean="0"/>
              <a:t>fi</a:t>
            </a:r>
            <a:endParaRPr lang="en-GB" baseline="0" dirty="0" smtClean="0"/>
          </a:p>
          <a:p>
            <a:r>
              <a:rPr lang="en-GB" baseline="0" dirty="0" smtClean="0"/>
              <a:t>Pets – </a:t>
            </a:r>
            <a:r>
              <a:rPr lang="en-GB" baseline="0" dirty="0" err="1" smtClean="0"/>
              <a:t>mae</a:t>
            </a:r>
            <a:r>
              <a:rPr lang="en-GB" baseline="0" dirty="0" smtClean="0"/>
              <a:t> </a:t>
            </a:r>
            <a:r>
              <a:rPr lang="en-GB" baseline="0" dirty="0" err="1" smtClean="0"/>
              <a:t>cath</a:t>
            </a:r>
            <a:r>
              <a:rPr lang="en-GB" baseline="0" dirty="0" smtClean="0"/>
              <a:t> </a:t>
            </a:r>
            <a:r>
              <a:rPr lang="en-GB" baseline="0" dirty="0" err="1" smtClean="0"/>
              <a:t>gyda</a:t>
            </a:r>
            <a:r>
              <a:rPr lang="en-GB" baseline="0" dirty="0" smtClean="0"/>
              <a:t> fi</a:t>
            </a:r>
          </a:p>
          <a:p>
            <a:r>
              <a:rPr lang="en-GB" baseline="0" dirty="0" smtClean="0"/>
              <a:t>Descriptions – </a:t>
            </a:r>
            <a:r>
              <a:rPr lang="en-GB" baseline="0" dirty="0" err="1" smtClean="0"/>
              <a:t>mae</a:t>
            </a:r>
            <a:r>
              <a:rPr lang="en-GB" baseline="0" dirty="0" smtClean="0"/>
              <a:t> </a:t>
            </a:r>
            <a:r>
              <a:rPr lang="en-GB" baseline="0" dirty="0" err="1" smtClean="0"/>
              <a:t>gwallt</a:t>
            </a:r>
            <a:r>
              <a:rPr lang="en-GB" baseline="0" dirty="0" smtClean="0"/>
              <a:t> brown a </a:t>
            </a:r>
            <a:r>
              <a:rPr lang="en-GB" baseline="0" dirty="0" err="1" smtClean="0"/>
              <a:t>llygaid</a:t>
            </a:r>
            <a:r>
              <a:rPr lang="en-GB" baseline="0" dirty="0" smtClean="0"/>
              <a:t> </a:t>
            </a:r>
            <a:r>
              <a:rPr lang="en-GB" baseline="0" dirty="0" err="1" smtClean="0"/>
              <a:t>glas</a:t>
            </a:r>
            <a:r>
              <a:rPr lang="en-GB" baseline="0" dirty="0" smtClean="0"/>
              <a:t> </a:t>
            </a:r>
            <a:r>
              <a:rPr lang="en-GB" baseline="0" dirty="0" err="1" smtClean="0"/>
              <a:t>gyda</a:t>
            </a:r>
            <a:r>
              <a:rPr lang="en-GB" baseline="0" dirty="0" smtClean="0"/>
              <a:t> fi</a:t>
            </a:r>
          </a:p>
          <a:p>
            <a:r>
              <a:rPr lang="en-GB" baseline="0" dirty="0" smtClean="0"/>
              <a:t>Illness – </a:t>
            </a:r>
            <a:r>
              <a:rPr lang="en-GB" baseline="0" dirty="0" err="1" smtClean="0"/>
              <a:t>mae</a:t>
            </a:r>
            <a:r>
              <a:rPr lang="en-GB" baseline="0" dirty="0" smtClean="0"/>
              <a:t> bola </a:t>
            </a:r>
            <a:r>
              <a:rPr lang="en-GB" baseline="0" dirty="0" err="1" smtClean="0"/>
              <a:t>tost</a:t>
            </a:r>
            <a:r>
              <a:rPr lang="en-GB" baseline="0" dirty="0" smtClean="0"/>
              <a:t> </a:t>
            </a:r>
            <a:r>
              <a:rPr lang="en-GB" baseline="0" dirty="0" err="1" smtClean="0"/>
              <a:t>gyda</a:t>
            </a:r>
            <a:r>
              <a:rPr lang="en-GB" baseline="0" dirty="0" smtClean="0"/>
              <a:t> </a:t>
            </a:r>
            <a:r>
              <a:rPr lang="en-GB" baseline="0" dirty="0" err="1" smtClean="0"/>
              <a:t>fi</a:t>
            </a:r>
            <a:endParaRPr lang="en-GB" baseline="0" dirty="0" smtClean="0"/>
          </a:p>
          <a:p>
            <a:r>
              <a:rPr lang="en-GB" baseline="0" dirty="0" err="1" smtClean="0"/>
              <a:t>Possesion</a:t>
            </a:r>
            <a:r>
              <a:rPr lang="en-GB" baseline="0" dirty="0" smtClean="0"/>
              <a:t> – </a:t>
            </a:r>
            <a:r>
              <a:rPr lang="en-GB" baseline="0" dirty="0" err="1" smtClean="0"/>
              <a:t>mae</a:t>
            </a:r>
            <a:r>
              <a:rPr lang="en-GB" baseline="0" dirty="0" smtClean="0"/>
              <a:t> paint </a:t>
            </a:r>
            <a:r>
              <a:rPr lang="en-GB" baseline="0" dirty="0" err="1" smtClean="0"/>
              <a:t>glas</a:t>
            </a:r>
            <a:r>
              <a:rPr lang="en-GB" baseline="0" dirty="0" smtClean="0"/>
              <a:t> </a:t>
            </a:r>
            <a:r>
              <a:rPr lang="en-GB" baseline="0" dirty="0" err="1" smtClean="0"/>
              <a:t>gyda</a:t>
            </a:r>
            <a:r>
              <a:rPr lang="en-GB" baseline="0" dirty="0" smtClean="0"/>
              <a:t> </a:t>
            </a:r>
            <a:r>
              <a:rPr lang="en-GB" baseline="0" dirty="0" err="1" smtClean="0"/>
              <a:t>fi</a:t>
            </a:r>
            <a:endParaRPr lang="en-GB" dirty="0" smtClean="0"/>
          </a:p>
        </p:txBody>
      </p:sp>
      <p:sp>
        <p:nvSpPr>
          <p:cNvPr id="4" name="Slide Number Placeholder 3"/>
          <p:cNvSpPr>
            <a:spLocks noGrp="1"/>
          </p:cNvSpPr>
          <p:nvPr>
            <p:ph type="sldNum" sz="quarter" idx="10"/>
          </p:nvPr>
        </p:nvSpPr>
        <p:spPr/>
        <p:txBody>
          <a:bodyPr/>
          <a:lstStyle/>
          <a:p>
            <a:fld id="{028590CE-6AFB-4360-8AFD-C0C0C77199F9}" type="slidenum">
              <a:rPr lang="en-GB" smtClean="0"/>
              <a:pPr/>
              <a:t>26</a:t>
            </a:fld>
            <a:endParaRPr lang="en-GB"/>
          </a:p>
        </p:txBody>
      </p:sp>
    </p:spTree>
    <p:extLst>
      <p:ext uri="{BB962C8B-B14F-4D97-AF65-F5344CB8AC3E}">
        <p14:creationId xmlns="" xmlns:p14="http://schemas.microsoft.com/office/powerpoint/2010/main" val="29621662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In structured play, children must have been introduce to the correct sentence structures e.g. in the hospital – Beth </a:t>
            </a:r>
            <a:r>
              <a:rPr lang="en-GB" baseline="0" dirty="0" err="1" smtClean="0"/>
              <a:t>sy’n</a:t>
            </a:r>
            <a:r>
              <a:rPr lang="en-GB" baseline="0" dirty="0" smtClean="0"/>
              <a:t> </a:t>
            </a:r>
            <a:r>
              <a:rPr lang="en-GB" baseline="0" dirty="0" err="1" smtClean="0"/>
              <a:t>bod</a:t>
            </a:r>
            <a:r>
              <a:rPr lang="en-GB" baseline="0" dirty="0" smtClean="0"/>
              <a:t>? Mae pen </a:t>
            </a:r>
            <a:r>
              <a:rPr lang="en-GB" baseline="0" dirty="0" err="1" smtClean="0"/>
              <a:t>tost</a:t>
            </a:r>
            <a:r>
              <a:rPr lang="en-GB" baseline="0" dirty="0" smtClean="0"/>
              <a:t> ‘</a:t>
            </a:r>
            <a:r>
              <a:rPr lang="en-GB" baseline="0" dirty="0" err="1" smtClean="0"/>
              <a:t>da</a:t>
            </a:r>
            <a:r>
              <a:rPr lang="en-GB" baseline="0" dirty="0" smtClean="0"/>
              <a:t> </a:t>
            </a:r>
            <a:r>
              <a:rPr lang="en-GB" baseline="0" dirty="0" err="1" smtClean="0"/>
              <a:t>fi</a:t>
            </a:r>
            <a:r>
              <a:rPr lang="en-GB" baseline="0" dirty="0" smtClean="0"/>
              <a:t>.</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Shop – </a:t>
            </a:r>
            <a:r>
              <a:rPr lang="en-GB" baseline="0" dirty="0" err="1" smtClean="0"/>
              <a:t>Ga</a:t>
            </a:r>
            <a:r>
              <a:rPr lang="en-GB" baseline="0" dirty="0" smtClean="0"/>
              <a:t> </a:t>
            </a:r>
            <a:r>
              <a:rPr lang="en-GB" baseline="0" dirty="0" err="1" smtClean="0"/>
              <a:t>i</a:t>
            </a:r>
            <a:r>
              <a:rPr lang="en-GB" baseline="0" dirty="0" smtClean="0"/>
              <a:t> banana a tri </a:t>
            </a:r>
            <a:r>
              <a:rPr lang="en-GB" baseline="0" dirty="0" err="1" smtClean="0"/>
              <a:t>afal</a:t>
            </a:r>
            <a:r>
              <a:rPr lang="en-GB" baseline="0" dirty="0" smtClean="0"/>
              <a:t>? Deg </a:t>
            </a:r>
            <a:r>
              <a:rPr lang="en-GB" baseline="0" dirty="0" err="1" smtClean="0"/>
              <a:t>ceiniog</a:t>
            </a:r>
            <a:r>
              <a:rPr lang="en-GB" baseline="0" dirty="0" smtClean="0"/>
              <a:t>, </a:t>
            </a:r>
            <a:r>
              <a:rPr lang="en-GB" baseline="0" dirty="0" err="1" smtClean="0"/>
              <a:t>plis</a:t>
            </a:r>
            <a:r>
              <a:rPr lang="en-GB" baseline="0" dirty="0" smtClean="0"/>
              <a:t>. </a:t>
            </a:r>
            <a:r>
              <a:rPr lang="en-GB" baseline="0" dirty="0" err="1" smtClean="0"/>
              <a:t>Diolch</a:t>
            </a:r>
            <a:r>
              <a:rPr lang="en-GB" baseline="0" dirty="0" smtClean="0"/>
              <a:t> </a:t>
            </a:r>
            <a:r>
              <a:rPr lang="en-GB" baseline="0" dirty="0" err="1" smtClean="0"/>
              <a:t>yn</a:t>
            </a:r>
            <a:r>
              <a:rPr lang="en-GB" baseline="0" dirty="0" smtClean="0"/>
              <a:t> </a:t>
            </a:r>
            <a:r>
              <a:rPr lang="en-GB" baseline="0" dirty="0" err="1" smtClean="0"/>
              <a:t>fawr</a:t>
            </a:r>
            <a:r>
              <a:rPr lang="en-GB" baseline="0" dirty="0" smtClean="0"/>
              <a:t>. </a:t>
            </a:r>
            <a:r>
              <a:rPr lang="en-GB" baseline="0" dirty="0" err="1" smtClean="0"/>
              <a:t>Dyma’r</a:t>
            </a:r>
            <a:r>
              <a:rPr lang="en-GB" baseline="0" dirty="0" smtClean="0"/>
              <a:t> </a:t>
            </a:r>
            <a:r>
              <a:rPr lang="en-GB" baseline="0" dirty="0" err="1" smtClean="0"/>
              <a:t>newid</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27</a:t>
            </a:fld>
            <a:endParaRPr lang="en-GB"/>
          </a:p>
        </p:txBody>
      </p:sp>
    </p:spTree>
    <p:extLst>
      <p:ext uri="{BB962C8B-B14F-4D97-AF65-F5344CB8AC3E}">
        <p14:creationId xmlns="" xmlns:p14="http://schemas.microsoft.com/office/powerpoint/2010/main" val="5945625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Circle time – swap with the colours</a:t>
            </a:r>
            <a:r>
              <a:rPr lang="en-GB" baseline="0" dirty="0" smtClean="0"/>
              <a:t> – </a:t>
            </a:r>
            <a:r>
              <a:rPr lang="en-GB" baseline="0" dirty="0" err="1" smtClean="0"/>
              <a:t>coch</a:t>
            </a:r>
            <a:r>
              <a:rPr lang="en-GB" baseline="0" dirty="0" smtClean="0"/>
              <a:t> </a:t>
            </a:r>
            <a:r>
              <a:rPr lang="en-GB" baseline="0" dirty="0" err="1" smtClean="0"/>
              <a:t>i</a:t>
            </a:r>
            <a:r>
              <a:rPr lang="en-GB" baseline="0" dirty="0" smtClean="0"/>
              <a:t> </a:t>
            </a:r>
            <a:r>
              <a:rPr lang="en-GB" baseline="0" dirty="0" err="1" smtClean="0"/>
              <a:t>godi</a:t>
            </a:r>
            <a:r>
              <a:rPr lang="en-GB" baseline="0" dirty="0" smtClean="0"/>
              <a:t>, etc. Feelings – </a:t>
            </a:r>
            <a:r>
              <a:rPr lang="en-GB" baseline="0" dirty="0" err="1" smtClean="0"/>
              <a:t>Sut</a:t>
            </a:r>
            <a:r>
              <a:rPr lang="en-GB" baseline="0" dirty="0" smtClean="0"/>
              <a:t> </a:t>
            </a:r>
            <a:r>
              <a:rPr lang="en-GB" baseline="0" dirty="0" err="1" smtClean="0"/>
              <a:t>wyt</a:t>
            </a:r>
            <a:r>
              <a:rPr lang="en-GB" baseline="0" dirty="0" smtClean="0"/>
              <a:t> </a:t>
            </a:r>
            <a:r>
              <a:rPr lang="en-GB" baseline="0" dirty="0" err="1" smtClean="0"/>
              <a:t>ti</a:t>
            </a:r>
            <a:r>
              <a:rPr lang="en-GB" baseline="0" dirty="0" smtClean="0"/>
              <a:t>? </a:t>
            </a:r>
            <a:r>
              <a:rPr lang="en-GB" baseline="0" dirty="0" err="1" smtClean="0"/>
              <a:t>Dw</a:t>
            </a:r>
            <a:r>
              <a:rPr lang="en-GB" baseline="0" dirty="0" smtClean="0"/>
              <a:t> </a:t>
            </a:r>
            <a:r>
              <a:rPr lang="en-GB" baseline="0" dirty="0" err="1" smtClean="0"/>
              <a:t>i’n</a:t>
            </a:r>
            <a:r>
              <a:rPr lang="en-GB" baseline="0" dirty="0" smtClean="0"/>
              <a:t> </a:t>
            </a:r>
            <a:r>
              <a:rPr lang="en-GB" baseline="0" dirty="0" err="1" smtClean="0"/>
              <a:t>hapus</a:t>
            </a:r>
            <a:r>
              <a:rPr lang="en-GB" baseline="0" dirty="0" smtClean="0"/>
              <a:t> / </a:t>
            </a:r>
            <a:r>
              <a:rPr lang="en-GB" baseline="0" dirty="0" err="1" smtClean="0"/>
              <a:t>wedi</a:t>
            </a:r>
            <a:r>
              <a:rPr lang="en-GB" baseline="0" dirty="0" smtClean="0"/>
              <a:t> </a:t>
            </a:r>
            <a:r>
              <a:rPr lang="en-GB" baseline="0" dirty="0" err="1" smtClean="0"/>
              <a:t>blino</a:t>
            </a:r>
            <a:r>
              <a:rPr lang="en-GB" baseline="0" dirty="0" smtClean="0"/>
              <a:t> / </a:t>
            </a:r>
            <a:r>
              <a:rPr lang="en-GB" baseline="0" dirty="0" err="1" smtClean="0"/>
              <a:t>ben</a:t>
            </a:r>
            <a:r>
              <a:rPr lang="en-GB" baseline="0" dirty="0" smtClean="0"/>
              <a:t> y </a:t>
            </a:r>
            <a:r>
              <a:rPr lang="en-GB" baseline="0" dirty="0" err="1" smtClean="0"/>
              <a:t>byd</a:t>
            </a:r>
            <a:r>
              <a:rPr lang="en-GB" baseline="0" dirty="0" smtClean="0"/>
              <a:t> / </a:t>
            </a:r>
            <a:r>
              <a:rPr lang="en-GB" baseline="0" dirty="0" err="1" smtClean="0"/>
              <a:t>ddiflas</a:t>
            </a:r>
            <a:r>
              <a:rPr lang="en-GB" baseline="0" dirty="0" smtClean="0"/>
              <a:t> etc</a:t>
            </a:r>
          </a:p>
          <a:p>
            <a:r>
              <a:rPr lang="en-GB" baseline="0" dirty="0" smtClean="0"/>
              <a:t>Painting focus task – </a:t>
            </a:r>
            <a:r>
              <a:rPr lang="en-GB" baseline="0" dirty="0" err="1" smtClean="0"/>
              <a:t>Ga</a:t>
            </a:r>
            <a:r>
              <a:rPr lang="en-GB" baseline="0" dirty="0" smtClean="0"/>
              <a:t> </a:t>
            </a:r>
            <a:r>
              <a:rPr lang="en-GB" baseline="0" dirty="0" err="1" smtClean="0"/>
              <a:t>i’r</a:t>
            </a:r>
            <a:r>
              <a:rPr lang="en-GB" baseline="0" dirty="0" smtClean="0"/>
              <a:t> </a:t>
            </a:r>
            <a:r>
              <a:rPr lang="en-GB" baseline="0" dirty="0" err="1" smtClean="0"/>
              <a:t>paent</a:t>
            </a:r>
            <a:r>
              <a:rPr lang="en-GB" baseline="0" dirty="0" smtClean="0"/>
              <a:t> </a:t>
            </a:r>
            <a:r>
              <a:rPr lang="en-GB" baseline="0" dirty="0" err="1" smtClean="0"/>
              <a:t>coch</a:t>
            </a:r>
            <a:r>
              <a:rPr lang="en-GB" baseline="0" dirty="0" smtClean="0"/>
              <a:t>? </a:t>
            </a:r>
            <a:r>
              <a:rPr lang="en-GB" baseline="0" dirty="0" err="1" smtClean="0"/>
              <a:t>Dyma</a:t>
            </a:r>
            <a:r>
              <a:rPr lang="en-GB" baseline="0" dirty="0" smtClean="0"/>
              <a:t> </a:t>
            </a:r>
            <a:r>
              <a:rPr lang="en-GB" baseline="0" dirty="0" err="1" smtClean="0"/>
              <a:t>ti</a:t>
            </a:r>
            <a:r>
              <a:rPr lang="en-GB" baseline="0" dirty="0" smtClean="0"/>
              <a:t>. </a:t>
            </a:r>
            <a:r>
              <a:rPr lang="en-GB" baseline="0" dirty="0" err="1" smtClean="0"/>
              <a:t>Diolch</a:t>
            </a:r>
            <a:r>
              <a:rPr lang="en-GB" baseline="0" dirty="0" smtClean="0"/>
              <a:t>.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28</a:t>
            </a:fld>
            <a:endParaRPr lang="en-GB"/>
          </a:p>
        </p:txBody>
      </p:sp>
    </p:spTree>
    <p:extLst>
      <p:ext uri="{BB962C8B-B14F-4D97-AF65-F5344CB8AC3E}">
        <p14:creationId xmlns="" xmlns:p14="http://schemas.microsoft.com/office/powerpoint/2010/main" val="2218447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29</a:t>
            </a:fld>
            <a:endParaRPr lang="en-GB"/>
          </a:p>
        </p:txBody>
      </p:sp>
    </p:spTree>
    <p:extLst>
      <p:ext uri="{BB962C8B-B14F-4D97-AF65-F5344CB8AC3E}">
        <p14:creationId xmlns="" xmlns:p14="http://schemas.microsoft.com/office/powerpoint/2010/main" val="37472678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Athro</a:t>
            </a:r>
            <a:r>
              <a:rPr lang="en-GB" dirty="0" smtClean="0"/>
              <a:t> </a:t>
            </a:r>
            <a:r>
              <a:rPr lang="en-GB" dirty="0" err="1" smtClean="0"/>
              <a:t>sy’n</a:t>
            </a:r>
            <a:r>
              <a:rPr lang="en-GB" dirty="0" smtClean="0"/>
              <a:t> </a:t>
            </a:r>
            <a:r>
              <a:rPr lang="en-GB" dirty="0" err="1" smtClean="0"/>
              <a:t>darparu’r</a:t>
            </a:r>
            <a:r>
              <a:rPr lang="en-GB" dirty="0" smtClean="0"/>
              <a:t> </a:t>
            </a:r>
            <a:r>
              <a:rPr lang="en-GB" dirty="0" err="1" smtClean="0"/>
              <a:t>ystod</a:t>
            </a:r>
            <a:r>
              <a:rPr lang="en-GB" dirty="0" smtClean="0"/>
              <a:t> o </a:t>
            </a:r>
            <a:r>
              <a:rPr lang="en-GB" dirty="0" err="1" smtClean="0"/>
              <a:t>brofiadau</a:t>
            </a:r>
            <a:r>
              <a:rPr lang="en-GB" dirty="0" smtClean="0"/>
              <a:t> (</a:t>
            </a:r>
            <a:r>
              <a:rPr lang="en-GB" dirty="0" err="1" smtClean="0"/>
              <a:t>cynllunio</a:t>
            </a:r>
            <a:r>
              <a:rPr lang="en-GB" dirty="0" smtClean="0"/>
              <a:t>)</a:t>
            </a:r>
          </a:p>
          <a:p>
            <a:r>
              <a:rPr lang="en-GB" dirty="0" smtClean="0"/>
              <a:t>Plant </a:t>
            </a:r>
            <a:r>
              <a:rPr lang="en-GB" dirty="0" err="1" smtClean="0"/>
              <a:t>sy’n</a:t>
            </a:r>
            <a:r>
              <a:rPr lang="en-GB" dirty="0" smtClean="0"/>
              <a:t> </a:t>
            </a:r>
            <a:r>
              <a:rPr lang="en-GB" dirty="0" err="1" smtClean="0"/>
              <a:t>datblygu’r</a:t>
            </a:r>
            <a:r>
              <a:rPr lang="en-GB" dirty="0" smtClean="0"/>
              <a:t> </a:t>
            </a:r>
            <a:r>
              <a:rPr lang="en-GB" dirty="0" err="1" smtClean="0"/>
              <a:t>sgiliau</a:t>
            </a:r>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30</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31</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32</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Updated website address</a:t>
            </a:r>
          </a:p>
          <a:p>
            <a:endParaRPr lang="en-GB" dirty="0" smtClean="0"/>
          </a:p>
          <a:p>
            <a:r>
              <a:rPr lang="en-GB" dirty="0" smtClean="0"/>
              <a:t>This</a:t>
            </a:r>
            <a:r>
              <a:rPr lang="en-GB" baseline="0" dirty="0" smtClean="0"/>
              <a:t> link takes you to the Central South Consortium website and to a list of books that can be accessed and shared with pupils. Books are either </a:t>
            </a:r>
            <a:r>
              <a:rPr lang="en-GB" baseline="0" dirty="0" err="1" smtClean="0"/>
              <a:t>Powerpoint</a:t>
            </a:r>
            <a:r>
              <a:rPr lang="en-GB" baseline="0" dirty="0" smtClean="0"/>
              <a:t> presentations or </a:t>
            </a:r>
            <a:r>
              <a:rPr lang="en-GB" baseline="0" dirty="0" err="1" smtClean="0"/>
              <a:t>pdfs</a:t>
            </a:r>
            <a:r>
              <a:rPr lang="en-GB" baseline="0" dirty="0" smtClean="0"/>
              <a:t>. May be a good idea to choose two and make sure that they run as you want before the lecture. Avoid </a:t>
            </a:r>
            <a:r>
              <a:rPr lang="en-GB" baseline="0" dirty="0" err="1" smtClean="0"/>
              <a:t>Babs</a:t>
            </a:r>
            <a:r>
              <a:rPr lang="en-GB" baseline="0" dirty="0" smtClean="0"/>
              <a:t> a </a:t>
            </a:r>
            <a:r>
              <a:rPr lang="en-GB" baseline="0" dirty="0" err="1" smtClean="0"/>
              <a:t>Benja</a:t>
            </a:r>
            <a:r>
              <a:rPr lang="en-GB" baseline="0" dirty="0" smtClean="0"/>
              <a:t> and </a:t>
            </a:r>
            <a:r>
              <a:rPr lang="en-GB" baseline="0" dirty="0" err="1" smtClean="0"/>
              <a:t>Nici</a:t>
            </a:r>
            <a:r>
              <a:rPr lang="en-GB" baseline="0" dirty="0" smtClean="0"/>
              <a:t> a </a:t>
            </a:r>
            <a:r>
              <a:rPr lang="en-GB" baseline="0" dirty="0" err="1" smtClean="0"/>
              <a:t>Cris</a:t>
            </a:r>
            <a:r>
              <a:rPr lang="en-GB" baseline="0" dirty="0" smtClean="0"/>
              <a:t> – they are suitable for KS2.</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34</a:t>
            </a:fld>
            <a:endParaRPr lang="en-GB"/>
          </a:p>
        </p:txBody>
      </p:sp>
    </p:spTree>
    <p:extLst>
      <p:ext uri="{BB962C8B-B14F-4D97-AF65-F5344CB8AC3E}">
        <p14:creationId xmlns="" xmlns:p14="http://schemas.microsoft.com/office/powerpoint/2010/main" val="7198660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Tedi</a:t>
            </a:r>
            <a:r>
              <a:rPr lang="en-GB" baseline="0" dirty="0" smtClean="0"/>
              <a:t> </a:t>
            </a:r>
            <a:r>
              <a:rPr lang="en-GB" baseline="0" dirty="0" err="1" smtClean="0"/>
              <a:t>Twt</a:t>
            </a:r>
            <a:r>
              <a:rPr lang="en-GB" baseline="0" dirty="0" smtClean="0"/>
              <a:t> is a series of 6 book to develop Welsh reading and </a:t>
            </a:r>
            <a:r>
              <a:rPr lang="en-GB" baseline="0" dirty="0" err="1" smtClean="0"/>
              <a:t>Oracy</a:t>
            </a:r>
            <a:r>
              <a:rPr lang="en-GB" baseline="0" dirty="0" smtClean="0"/>
              <a:t> in nursery and reception classes. They were produced by Swansea </a:t>
            </a:r>
            <a:r>
              <a:rPr lang="en-GB" baseline="0" dirty="0" err="1" smtClean="0"/>
              <a:t>Nreath</a:t>
            </a:r>
            <a:r>
              <a:rPr lang="en-GB" baseline="0" dirty="0" smtClean="0"/>
              <a:t> Port Talbot Schools and are still widely used. Many of the books have been produced in </a:t>
            </a:r>
            <a:r>
              <a:rPr lang="en-GB" baseline="0" dirty="0" err="1" smtClean="0"/>
              <a:t>pdf</a:t>
            </a:r>
            <a:r>
              <a:rPr lang="en-GB" baseline="0" dirty="0" smtClean="0"/>
              <a:t> and </a:t>
            </a:r>
            <a:r>
              <a:rPr lang="en-GB" baseline="0" dirty="0" err="1" smtClean="0"/>
              <a:t>Powerpoint</a:t>
            </a:r>
            <a:r>
              <a:rPr lang="en-GB" baseline="0" dirty="0" smtClean="0"/>
              <a:t> formats so that they can be used on a IWB but books should still be used so that pupils lean how to </a:t>
            </a:r>
            <a:r>
              <a:rPr lang="en-GB" baseline="0" dirty="0" err="1" smtClean="0"/>
              <a:t>hanlde</a:t>
            </a:r>
            <a:r>
              <a:rPr lang="en-GB" baseline="0" dirty="0" smtClean="0"/>
              <a:t> real books. There are also First Language versions where the pictures are the same but the patterns are slightly different. </a:t>
            </a:r>
          </a:p>
          <a:p>
            <a:r>
              <a:rPr lang="en-GB" baseline="0" dirty="0" err="1" smtClean="0"/>
              <a:t>Doli</a:t>
            </a:r>
            <a:r>
              <a:rPr lang="en-GB" baseline="0" dirty="0" smtClean="0"/>
              <a:t> </a:t>
            </a:r>
            <a:r>
              <a:rPr lang="en-GB" baseline="0" dirty="0" err="1" smtClean="0"/>
              <a:t>Glwt</a:t>
            </a:r>
            <a:r>
              <a:rPr lang="en-GB" baseline="0" dirty="0" smtClean="0"/>
              <a:t> was introduced to the series to expand the language patterns to Y1 and Y2 pupils with another set of language patters and scenarios.</a:t>
            </a:r>
            <a:endParaRPr lang="en-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35</a:t>
            </a:fld>
            <a:endParaRPr lang="en-GB"/>
          </a:p>
        </p:txBody>
      </p:sp>
    </p:spTree>
    <p:extLst>
      <p:ext uri="{BB962C8B-B14F-4D97-AF65-F5344CB8AC3E}">
        <p14:creationId xmlns="" xmlns:p14="http://schemas.microsoft.com/office/powerpoint/2010/main" val="42310903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Oes</a:t>
            </a:r>
            <a:r>
              <a:rPr lang="en-GB" dirty="0" smtClean="0"/>
              <a:t> </a:t>
            </a:r>
            <a:r>
              <a:rPr lang="en-GB" dirty="0" err="1" smtClean="0"/>
              <a:t>modd</a:t>
            </a:r>
            <a:r>
              <a:rPr lang="en-GB" dirty="0" smtClean="0"/>
              <a:t> </a:t>
            </a:r>
            <a:r>
              <a:rPr lang="en-GB" dirty="0" err="1" smtClean="0"/>
              <a:t>ychwanegu’r</a:t>
            </a:r>
            <a:r>
              <a:rPr lang="en-GB" dirty="0" smtClean="0"/>
              <a:t> </a:t>
            </a:r>
            <a:r>
              <a:rPr lang="en-GB" dirty="0" err="1" smtClean="0"/>
              <a:t>adnoddau</a:t>
            </a:r>
            <a:r>
              <a:rPr lang="en-GB" dirty="0" smtClean="0"/>
              <a:t> </a:t>
            </a:r>
            <a:r>
              <a:rPr lang="en-GB" dirty="0" err="1" smtClean="0"/>
              <a:t>ar</a:t>
            </a:r>
            <a:r>
              <a:rPr lang="en-GB" dirty="0" smtClean="0"/>
              <a:t> y </a:t>
            </a:r>
            <a:r>
              <a:rPr lang="en-GB" dirty="0" err="1" smtClean="0"/>
              <a:t>sgil</a:t>
            </a:r>
            <a:r>
              <a:rPr lang="en-GB" dirty="0" smtClean="0"/>
              <a:t> </a:t>
            </a:r>
            <a:r>
              <a:rPr lang="en-GB" dirty="0" err="1" smtClean="0"/>
              <a:t>yn</a:t>
            </a:r>
            <a:r>
              <a:rPr lang="en-GB" dirty="0" smtClean="0"/>
              <a:t> </a:t>
            </a:r>
            <a:r>
              <a:rPr lang="en-GB" dirty="0" err="1" smtClean="0"/>
              <a:t>yr</a:t>
            </a:r>
            <a:r>
              <a:rPr lang="en-GB" dirty="0" smtClean="0"/>
              <a:t> </a:t>
            </a:r>
            <a:r>
              <a:rPr lang="en-GB" dirty="0" err="1" smtClean="0"/>
              <a:t>adran</a:t>
            </a:r>
            <a:r>
              <a:rPr lang="en-GB" dirty="0" smtClean="0"/>
              <a:t> </a:t>
            </a:r>
            <a:r>
              <a:rPr lang="en-GB" dirty="0" err="1" smtClean="0"/>
              <a:t>darllen</a:t>
            </a:r>
            <a:r>
              <a:rPr lang="en-GB" dirty="0" smtClean="0"/>
              <a:t>?</a:t>
            </a:r>
          </a:p>
          <a:p>
            <a:endParaRPr lang="en-GB" dirty="0" smtClean="0"/>
          </a:p>
          <a:p>
            <a:r>
              <a:rPr lang="en-GB" dirty="0" err="1" smtClean="0"/>
              <a:t>Tedi</a:t>
            </a:r>
            <a:r>
              <a:rPr lang="en-GB" dirty="0" smtClean="0"/>
              <a:t> </a:t>
            </a:r>
            <a:r>
              <a:rPr lang="en-GB" dirty="0" err="1" smtClean="0"/>
              <a:t>Twt</a:t>
            </a:r>
            <a:r>
              <a:rPr lang="en-GB" dirty="0" smtClean="0"/>
              <a:t> a </a:t>
            </a:r>
            <a:r>
              <a:rPr lang="en-GB" dirty="0" err="1" smtClean="0"/>
              <a:t>doli</a:t>
            </a:r>
            <a:r>
              <a:rPr lang="en-GB" dirty="0" smtClean="0"/>
              <a:t> </a:t>
            </a:r>
            <a:r>
              <a:rPr lang="en-GB" dirty="0" err="1" smtClean="0"/>
              <a:t>Glwt</a:t>
            </a:r>
            <a:r>
              <a:rPr lang="en-GB" dirty="0" smtClean="0"/>
              <a:t> series made by old West Glamorgan.</a:t>
            </a:r>
            <a:r>
              <a:rPr lang="en-GB" baseline="0" dirty="0" smtClean="0"/>
              <a:t> A range of books on a selection of topics – clothes, food, weather, Christmas, mini beasts etc</a:t>
            </a:r>
          </a:p>
          <a:p>
            <a:r>
              <a:rPr lang="en-GB" baseline="0" dirty="0" smtClean="0"/>
              <a:t>Could make a class book using the appropriate Welsh sentence structures following a class visit to the museum, etc</a:t>
            </a:r>
          </a:p>
          <a:p>
            <a:r>
              <a:rPr lang="en-GB" dirty="0" smtClean="0"/>
              <a:t>WJEC educational</a:t>
            </a:r>
            <a:r>
              <a:rPr lang="en-GB" baseline="0" dirty="0" smtClean="0"/>
              <a:t> resources were produced</a:t>
            </a:r>
            <a:r>
              <a:rPr lang="en-GB" dirty="0" smtClean="0"/>
              <a:t> to support teachers and classroom assistants in making the most of the </a:t>
            </a:r>
            <a:r>
              <a:rPr lang="en-GB" dirty="0" err="1" smtClean="0"/>
              <a:t>Tedi</a:t>
            </a:r>
            <a:r>
              <a:rPr lang="en-GB" dirty="0" smtClean="0"/>
              <a:t> </a:t>
            </a:r>
            <a:r>
              <a:rPr lang="en-GB" dirty="0" err="1" smtClean="0"/>
              <a:t>Twt</a:t>
            </a:r>
            <a:r>
              <a:rPr lang="en-GB" dirty="0" smtClean="0"/>
              <a:t> and </a:t>
            </a:r>
            <a:r>
              <a:rPr lang="en-GB" dirty="0" err="1" smtClean="0"/>
              <a:t>Doli</a:t>
            </a:r>
            <a:r>
              <a:rPr lang="en-GB" dirty="0" smtClean="0"/>
              <a:t> </a:t>
            </a:r>
            <a:r>
              <a:rPr lang="en-GB" dirty="0" err="1" smtClean="0"/>
              <a:t>Glwt</a:t>
            </a:r>
            <a:r>
              <a:rPr lang="en-GB" dirty="0" smtClean="0"/>
              <a:t> series in the Foundation Phase. These resources were provided by members of the Welsh in Education Team at Carmarthenshire.</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44</a:t>
            </a:fld>
            <a:endParaRPr lang="en-GB"/>
          </a:p>
        </p:txBody>
      </p:sp>
    </p:spTree>
    <p:extLst>
      <p:ext uri="{BB962C8B-B14F-4D97-AF65-F5344CB8AC3E}">
        <p14:creationId xmlns="" xmlns:p14="http://schemas.microsoft.com/office/powerpoint/2010/main" val="17892626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Updated link </a:t>
            </a:r>
          </a:p>
          <a:p>
            <a:endParaRPr lang="en-GB" dirty="0" smtClean="0"/>
          </a:p>
          <a:p>
            <a:r>
              <a:rPr lang="en-GB" dirty="0" err="1" smtClean="0"/>
              <a:t>Tedi</a:t>
            </a:r>
            <a:r>
              <a:rPr lang="en-GB" dirty="0" smtClean="0"/>
              <a:t> </a:t>
            </a:r>
            <a:r>
              <a:rPr lang="en-GB" dirty="0" err="1" smtClean="0"/>
              <a:t>Twt</a:t>
            </a:r>
            <a:r>
              <a:rPr lang="en-GB" dirty="0" smtClean="0"/>
              <a:t> a </a:t>
            </a:r>
            <a:r>
              <a:rPr lang="en-GB" dirty="0" err="1" smtClean="0"/>
              <a:t>doli</a:t>
            </a:r>
            <a:r>
              <a:rPr lang="en-GB" dirty="0" smtClean="0"/>
              <a:t> </a:t>
            </a:r>
            <a:r>
              <a:rPr lang="en-GB" dirty="0" err="1" smtClean="0"/>
              <a:t>Glwt</a:t>
            </a:r>
            <a:r>
              <a:rPr lang="en-GB" dirty="0" smtClean="0"/>
              <a:t> series made by old West Glamorgan.</a:t>
            </a:r>
            <a:r>
              <a:rPr lang="en-GB" baseline="0" dirty="0" smtClean="0"/>
              <a:t> A range of books on a selection of topics – clothes, food, weather, Christmas, mini beasts etc</a:t>
            </a:r>
          </a:p>
          <a:p>
            <a:r>
              <a:rPr lang="en-GB" baseline="0" dirty="0" smtClean="0"/>
              <a:t>Could make a class book using the appropriate Welsh sentence structures following a class visit to the museum, etc</a:t>
            </a:r>
          </a:p>
          <a:p>
            <a:r>
              <a:rPr lang="en-GB" dirty="0" smtClean="0"/>
              <a:t>WJEC educational</a:t>
            </a:r>
            <a:r>
              <a:rPr lang="en-GB" baseline="0" dirty="0" smtClean="0"/>
              <a:t> resources were produced</a:t>
            </a:r>
            <a:r>
              <a:rPr lang="en-GB" dirty="0" smtClean="0"/>
              <a:t> to support teachers and classroom assistants in making the most of the </a:t>
            </a:r>
            <a:r>
              <a:rPr lang="en-GB" dirty="0" err="1" smtClean="0"/>
              <a:t>Tedi</a:t>
            </a:r>
            <a:r>
              <a:rPr lang="en-GB" dirty="0" smtClean="0"/>
              <a:t> </a:t>
            </a:r>
            <a:r>
              <a:rPr lang="en-GB" dirty="0" err="1" smtClean="0"/>
              <a:t>Twt</a:t>
            </a:r>
            <a:r>
              <a:rPr lang="en-GB" dirty="0" smtClean="0"/>
              <a:t> and </a:t>
            </a:r>
            <a:r>
              <a:rPr lang="en-GB" dirty="0" err="1" smtClean="0"/>
              <a:t>Doli</a:t>
            </a:r>
            <a:r>
              <a:rPr lang="en-GB" dirty="0" smtClean="0"/>
              <a:t> </a:t>
            </a:r>
            <a:r>
              <a:rPr lang="en-GB" dirty="0" err="1" smtClean="0"/>
              <a:t>Glwt</a:t>
            </a:r>
            <a:r>
              <a:rPr lang="en-GB" dirty="0" smtClean="0"/>
              <a:t> series in the Foundation Phase. These resources were provided by members of the Welsh in Education Team at Carmarthenshire</a:t>
            </a:r>
            <a:endParaRPr lang="en-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45</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Up dated link </a:t>
            </a:r>
          </a:p>
          <a:p>
            <a:endParaRPr lang="en-GB" dirty="0" smtClean="0"/>
          </a:p>
          <a:p>
            <a:r>
              <a:rPr lang="en-GB" dirty="0" smtClean="0"/>
              <a:t>Click </a:t>
            </a:r>
            <a:r>
              <a:rPr lang="en-GB" dirty="0" smtClean="0"/>
              <a:t>on this link takes you</a:t>
            </a:r>
            <a:r>
              <a:rPr lang="en-GB" baseline="0" dirty="0" smtClean="0"/>
              <a:t> to a range of QR codes of sound files for a range of book. Develop Digital Competence with the use of iPads, Develop independence – access the books without adult help. Promote correct pronunciation and intonation. This is especially important if the teacher is a non-Welsh speaker. This can also develop her use of Welsh</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46</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Can</a:t>
            </a:r>
            <a:r>
              <a:rPr lang="cy-GB" baseline="0" dirty="0" smtClean="0"/>
              <a:t> y wyddor ar CD Morus y Mwydyn (Cwmni Awen – yr hen B-DAG)</a:t>
            </a:r>
          </a:p>
          <a:p>
            <a:r>
              <a:rPr lang="cy-GB" baseline="0" dirty="0" smtClean="0"/>
              <a:t>Wyddor </a:t>
            </a:r>
            <a:r>
              <a:rPr lang="cy-GB" baseline="0" dirty="0" err="1" smtClean="0"/>
              <a:t>Stumiau</a:t>
            </a:r>
            <a:r>
              <a:rPr lang="cy-GB" baseline="0" dirty="0" smtClean="0"/>
              <a:t> </a:t>
            </a:r>
          </a:p>
          <a:p>
            <a:r>
              <a:rPr lang="cy-GB" baseline="0" dirty="0" smtClean="0"/>
              <a:t>Tric a Chlic Cymraeg</a:t>
            </a:r>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47</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48</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49</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Athro</a:t>
            </a:r>
            <a:r>
              <a:rPr lang="en-GB" dirty="0" smtClean="0"/>
              <a:t> </a:t>
            </a:r>
            <a:r>
              <a:rPr lang="en-GB" dirty="0" err="1" smtClean="0"/>
              <a:t>sy’n</a:t>
            </a:r>
            <a:r>
              <a:rPr lang="en-GB" dirty="0" smtClean="0"/>
              <a:t> </a:t>
            </a:r>
            <a:r>
              <a:rPr lang="en-GB" dirty="0" err="1" smtClean="0"/>
              <a:t>darparu’r</a:t>
            </a:r>
            <a:r>
              <a:rPr lang="en-GB" dirty="0" smtClean="0"/>
              <a:t> </a:t>
            </a:r>
            <a:r>
              <a:rPr lang="en-GB" dirty="0" err="1" smtClean="0"/>
              <a:t>ystod</a:t>
            </a:r>
            <a:r>
              <a:rPr lang="en-GB" dirty="0" smtClean="0"/>
              <a:t> o </a:t>
            </a:r>
            <a:r>
              <a:rPr lang="en-GB" dirty="0" err="1" smtClean="0"/>
              <a:t>brofiadau</a:t>
            </a:r>
            <a:r>
              <a:rPr lang="en-GB" dirty="0" smtClean="0"/>
              <a:t> (</a:t>
            </a:r>
            <a:r>
              <a:rPr lang="en-GB" dirty="0" err="1" smtClean="0"/>
              <a:t>cynllunio</a:t>
            </a:r>
            <a:r>
              <a:rPr lang="en-GB" dirty="0" smtClean="0"/>
              <a:t>)</a:t>
            </a:r>
          </a:p>
          <a:p>
            <a:r>
              <a:rPr lang="en-GB" dirty="0" smtClean="0"/>
              <a:t>Plant </a:t>
            </a:r>
            <a:r>
              <a:rPr lang="en-GB" dirty="0" err="1" smtClean="0"/>
              <a:t>sy’n</a:t>
            </a:r>
            <a:r>
              <a:rPr lang="en-GB" dirty="0" smtClean="0"/>
              <a:t> </a:t>
            </a:r>
            <a:r>
              <a:rPr lang="en-GB" dirty="0" err="1" smtClean="0"/>
              <a:t>datblygu’r</a:t>
            </a:r>
            <a:r>
              <a:rPr lang="en-GB" dirty="0" smtClean="0"/>
              <a:t> </a:t>
            </a:r>
            <a:r>
              <a:rPr lang="en-GB" dirty="0" err="1" smtClean="0"/>
              <a:t>sgiliau</a:t>
            </a:r>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50</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51</a:t>
            </a:fld>
            <a:endParaRPr lang="en-GB"/>
          </a:p>
        </p:txBody>
      </p:sp>
    </p:spTree>
    <p:extLst>
      <p:ext uri="{BB962C8B-B14F-4D97-AF65-F5344CB8AC3E}">
        <p14:creationId xmlns="" xmlns:p14="http://schemas.microsoft.com/office/powerpoint/2010/main" val="5726460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Expected Outcome at the end of Year 2 is Outcome 5</a:t>
            </a:r>
          </a:p>
          <a:p>
            <a:endParaRPr lang="en-GB" dirty="0" smtClean="0"/>
          </a:p>
          <a:p>
            <a:r>
              <a:rPr lang="en-GB" dirty="0" smtClean="0"/>
              <a:t>Teachers do not need to report the outcome to parents in Welsh language Development</a:t>
            </a:r>
          </a:p>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53</a:t>
            </a:fld>
            <a:endParaRPr lang="en-GB"/>
          </a:p>
        </p:txBody>
      </p:sp>
    </p:spTree>
    <p:extLst>
      <p:ext uri="{BB962C8B-B14F-4D97-AF65-F5344CB8AC3E}">
        <p14:creationId xmlns="" xmlns:p14="http://schemas.microsoft.com/office/powerpoint/2010/main" val="17285305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9336DBE-6A9E-4785-9C11-BCAE9F0948CA}" type="datetimeFigureOut">
              <a:rPr lang="en-GB" smtClean="0"/>
              <a:pPr/>
              <a:t>02/10/2018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9D3244B-297A-48BB-A396-50DE7DCA761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336DBE-6A9E-4785-9C11-BCAE9F0948CA}" type="datetimeFigureOut">
              <a:rPr lang="en-GB" smtClean="0"/>
              <a:pPr/>
              <a:t>02/10/2018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9D3244B-297A-48BB-A396-50DE7DCA7615}"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9336DBE-6A9E-4785-9C11-BCAE9F0948CA}" type="datetimeFigureOut">
              <a:rPr lang="en-GB" smtClean="0"/>
              <a:pPr/>
              <a:t>02/10/2018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9D3244B-297A-48BB-A396-50DE7DCA761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9336DBE-6A9E-4785-9C11-BCAE9F0948CA}" type="datetimeFigureOut">
              <a:rPr lang="en-GB" smtClean="0"/>
              <a:pPr/>
              <a:t>02/10/2018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9D3244B-297A-48BB-A396-50DE7DCA7615}"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9336DBE-6A9E-4785-9C11-BCAE9F0948CA}" type="datetimeFigureOut">
              <a:rPr lang="en-GB" smtClean="0"/>
              <a:pPr/>
              <a:t>02/10/2018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9D3244B-297A-48BB-A396-50DE7DCA761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9336DBE-6A9E-4785-9C11-BCAE9F0948CA}" type="datetimeFigureOut">
              <a:rPr lang="en-GB" smtClean="0"/>
              <a:pPr/>
              <a:t>02/10/2018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9D3244B-297A-48BB-A396-50DE7DCA7615}"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9336DBE-6A9E-4785-9C11-BCAE9F0948CA}" type="datetimeFigureOut">
              <a:rPr lang="en-GB" smtClean="0"/>
              <a:pPr/>
              <a:t>02/10/2018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9D3244B-297A-48BB-A396-50DE7DCA761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9336DBE-6A9E-4785-9C11-BCAE9F0948CA}" type="datetimeFigureOut">
              <a:rPr lang="en-GB" smtClean="0"/>
              <a:pPr/>
              <a:t>02/10/2018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9D3244B-297A-48BB-A396-50DE7DCA761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9336DBE-6A9E-4785-9C11-BCAE9F0948CA}" type="datetimeFigureOut">
              <a:rPr lang="en-GB" smtClean="0"/>
              <a:pPr/>
              <a:t>02/10/2018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9D3244B-297A-48BB-A396-50DE7DCA761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336DBE-6A9E-4785-9C11-BCAE9F0948CA}" type="datetimeFigureOut">
              <a:rPr lang="en-GB" smtClean="0"/>
              <a:pPr/>
              <a:t>02/10/2018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9D3244B-297A-48BB-A396-50DE7DCA761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336DBE-6A9E-4785-9C11-BCAE9F0948CA}" type="datetimeFigureOut">
              <a:rPr lang="en-GB" smtClean="0"/>
              <a:pPr/>
              <a:t>02/10/2018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9D3244B-297A-48BB-A396-50DE7DCA761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9336DBE-6A9E-4785-9C11-BCAE9F0948CA}" type="datetimeFigureOut">
              <a:rPr lang="en-GB" smtClean="0"/>
              <a:pPr/>
              <a:t>02/10/2018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9D3244B-297A-48BB-A396-50DE7DCA761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learning.gov.wales/docs/learningwales/publications/08welshlangdevcy.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learning.gov.wales/docs/learningwales/publications/130212ltpedagogycy.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hyperlink" Target="http://gov.wales/docs/dcells/publications/141111-welsh-language-development-en.pdf"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4.jpeg"/><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2.png"/><Relationship Id="rId7"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4.jpeg"/><Relationship Id="rId10" Type="http://schemas.openxmlformats.org/officeDocument/2006/relationships/image" Target="../media/image21.png"/><Relationship Id="rId4" Type="http://schemas.openxmlformats.org/officeDocument/2006/relationships/image" Target="../media/image13.png"/><Relationship Id="rId9" Type="http://schemas.openxmlformats.org/officeDocument/2006/relationships/hyperlink" Target="http://www.cscjes.org.uk/Knowledge-Bank/Welsh/Welsh-Scheme-of-Work/General-Resources/Books.aspx" TargetMode="External"/></Relationships>
</file>

<file path=ppt/slides/_rels/slide20.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2.png"/><Relationship Id="rId7"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14.jpeg"/><Relationship Id="rId4" Type="http://schemas.openxmlformats.org/officeDocument/2006/relationships/image" Target="../media/image13.png"/><Relationship Id="rId9"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cscjes-cronfa.co.uk/playlists/view/91f63480-5e14-460e-93bb-8e3aac7a4990/e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1.wmf"/><Relationship Id="rId11" Type="http://schemas.openxmlformats.org/officeDocument/2006/relationships/image" Target="../media/image22.png"/><Relationship Id="rId5" Type="http://schemas.openxmlformats.org/officeDocument/2006/relationships/image" Target="../media/image30.jpeg"/><Relationship Id="rId10" Type="http://schemas.openxmlformats.org/officeDocument/2006/relationships/image" Target="../media/image35.jpeg"/><Relationship Id="rId4" Type="http://schemas.openxmlformats.org/officeDocument/2006/relationships/image" Target="../media/image29.png"/><Relationship Id="rId9" Type="http://schemas.openxmlformats.org/officeDocument/2006/relationships/image" Target="../media/image34.jpeg"/></Relationships>
</file>

<file path=ppt/slides/_rels/slide25.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36.jpeg"/><Relationship Id="rId7" Type="http://schemas.openxmlformats.org/officeDocument/2006/relationships/image" Target="../media/image40.jpeg"/><Relationship Id="rId2"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 Id="rId9" Type="http://schemas.openxmlformats.org/officeDocument/2006/relationships/image" Target="../media/image42.jpeg"/></Relationships>
</file>

<file path=ppt/slides/_rels/slide26.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image" Target="../media/image43.jpeg"/><Relationship Id="rId7" Type="http://schemas.openxmlformats.org/officeDocument/2006/relationships/image" Target="../media/image47.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6.jpeg"/><Relationship Id="rId5" Type="http://schemas.openxmlformats.org/officeDocument/2006/relationships/image" Target="../media/image45.jpeg"/><Relationship Id="rId10" Type="http://schemas.openxmlformats.org/officeDocument/2006/relationships/image" Target="../media/image50.jpeg"/><Relationship Id="rId4" Type="http://schemas.openxmlformats.org/officeDocument/2006/relationships/image" Target="../media/image44.jpeg"/><Relationship Id="rId9" Type="http://schemas.openxmlformats.org/officeDocument/2006/relationships/image" Target="../media/image49.jpeg"/></Relationships>
</file>

<file path=ppt/slides/_rels/slide2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52.png"/></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55.png"/></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14.jpeg"/><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3.png"/><Relationship Id="rId7"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hyperlink" Target="http://www.cscjes.org.uk/Knowledge-Bank/Welsh/Welsh-Scheme-of-Work/General-Resources/Books.aspx" TargetMode="External"/><Relationship Id="rId4" Type="http://schemas.openxmlformats.org/officeDocument/2006/relationships/image" Target="../media/image55.png"/></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1.png"/><Relationship Id="rId1" Type="http://schemas.openxmlformats.org/officeDocument/2006/relationships/slideLayout" Target="../slideLayouts/slideLayout5.xml"/><Relationship Id="rId5" Type="http://schemas.openxmlformats.org/officeDocument/2006/relationships/image" Target="../media/image23.png"/><Relationship Id="rId4" Type="http://schemas.openxmlformats.org/officeDocument/2006/relationships/image" Target="../media/image56.png"/></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cscjes.org.uk/repository/resource/363d38c0-5bbb-4427-9dc7-02e99289fe22/en" TargetMode="External"/><Relationship Id="rId5" Type="http://schemas.openxmlformats.org/officeDocument/2006/relationships/image" Target="../media/image59.png"/><Relationship Id="rId4" Type="http://schemas.openxmlformats.org/officeDocument/2006/relationships/image" Target="../media/image58.png"/></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resources.wjec.co.uk/pages/ResourceSingle.aspx?rIid=609"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70.jpeg"/><Relationship Id="rId4" Type="http://schemas.openxmlformats.org/officeDocument/2006/relationships/image" Target="../media/image69.png"/></Relationships>
</file>

<file path=ppt/slides/_rels/slide45.xml.rels><?xml version="1.0" encoding="UTF-8" standalone="yes"?>
<Relationships xmlns="http://schemas.openxmlformats.org/package/2006/relationships"><Relationship Id="rId3" Type="http://schemas.openxmlformats.org/officeDocument/2006/relationships/hyperlink" Target="http://resources.wjec.co.uk/pages/ResourceSingle.aspx?rIid=609"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4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cscjes.org.uk/repository/resource/e414df52-8320-48ce-9a2a-d4a1541ef140/en" TargetMode="External"/></Relationships>
</file>

<file path=ppt/slides/_rels/slide47.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notesSlide" Target="../notesSlides/notesSlide31.xml"/><Relationship Id="rId7" Type="http://schemas.openxmlformats.org/officeDocument/2006/relationships/image" Target="../media/image55.pn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14.jpeg"/><Relationship Id="rId5" Type="http://schemas.openxmlformats.org/officeDocument/2006/relationships/image" Target="../media/image13.png"/><Relationship Id="rId10" Type="http://schemas.openxmlformats.org/officeDocument/2006/relationships/oleObject" Target="../embeddings/oleObject1.bin"/><Relationship Id="rId4" Type="http://schemas.openxmlformats.org/officeDocument/2006/relationships/image" Target="../media/image12.png"/><Relationship Id="rId9" Type="http://schemas.openxmlformats.org/officeDocument/2006/relationships/image" Target="../media/image75.png"/></Relationships>
</file>

<file path=ppt/slides/_rels/slide48.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12.png"/><Relationship Id="rId7" Type="http://schemas.openxmlformats.org/officeDocument/2006/relationships/image" Target="../media/image76.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14.jpeg"/><Relationship Id="rId4" Type="http://schemas.openxmlformats.org/officeDocument/2006/relationships/image" Target="../media/image13.png"/><Relationship Id="rId9" Type="http://schemas.openxmlformats.org/officeDocument/2006/relationships/image" Target="../media/image78.png"/></Relationships>
</file>

<file path=ppt/slides/_rels/slide49.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12.png"/><Relationship Id="rId7" Type="http://schemas.openxmlformats.org/officeDocument/2006/relationships/image" Target="../media/image79.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14.jpeg"/><Relationship Id="rId4" Type="http://schemas.openxmlformats.org/officeDocument/2006/relationships/image" Target="../media/image13.png"/><Relationship Id="rId9" Type="http://schemas.openxmlformats.org/officeDocument/2006/relationships/hyperlink" Target="http://www.fflicafflac.com/pack1.html"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14.jpeg"/></Relationships>
</file>

<file path=ppt/slides/_rels/slide5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82.png"/></Relationships>
</file>

<file path=ppt/slides/_rels/slide5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71400"/>
            <a:ext cx="7772400" cy="1829761"/>
          </a:xfrm>
        </p:spPr>
        <p:txBody>
          <a:bodyPr/>
          <a:lstStyle/>
          <a:p>
            <a:pPr algn="l"/>
            <a:r>
              <a:rPr lang="en-GB" dirty="0" err="1" smtClean="0"/>
              <a:t>Modwl</a:t>
            </a:r>
            <a:r>
              <a:rPr lang="en-GB" dirty="0" smtClean="0"/>
              <a:t> </a:t>
            </a:r>
            <a:r>
              <a:rPr lang="en-GB" dirty="0" err="1" smtClean="0"/>
              <a:t>ITIA4003C</a:t>
            </a:r>
            <a:endParaRPr lang="cy-GB" dirty="0"/>
          </a:p>
        </p:txBody>
      </p:sp>
      <p:sp>
        <p:nvSpPr>
          <p:cNvPr id="3" name="Subtitle 2"/>
          <p:cNvSpPr>
            <a:spLocks noGrp="1"/>
          </p:cNvSpPr>
          <p:nvPr>
            <p:ph type="subTitle" idx="1"/>
          </p:nvPr>
        </p:nvSpPr>
        <p:spPr>
          <a:xfrm>
            <a:off x="755576" y="2348880"/>
            <a:ext cx="7772400" cy="1199704"/>
          </a:xfrm>
        </p:spPr>
        <p:txBody>
          <a:bodyPr>
            <a:normAutofit/>
          </a:bodyPr>
          <a:lstStyle/>
          <a:p>
            <a:pPr algn="ctr"/>
            <a:r>
              <a:rPr lang="en-GB" sz="5400" dirty="0" err="1">
                <a:latin typeface="Aharoni" panose="02010803020104030203" pitchFamily="2" charset="-79"/>
                <a:cs typeface="Aharoni" panose="02010803020104030203" pitchFamily="2" charset="-79"/>
              </a:rPr>
              <a:t>Yr</a:t>
            </a:r>
            <a:r>
              <a:rPr lang="en-GB" sz="5400" dirty="0">
                <a:latin typeface="Aharoni" panose="02010803020104030203" pitchFamily="2" charset="-79"/>
                <a:cs typeface="Aharoni" panose="02010803020104030203" pitchFamily="2" charset="-79"/>
              </a:rPr>
              <a:t> </a:t>
            </a:r>
            <a:r>
              <a:rPr lang="en-GB" sz="5400" dirty="0" err="1">
                <a:latin typeface="Aharoni" panose="02010803020104030203" pitchFamily="2" charset="-79"/>
                <a:cs typeface="Aharoni" panose="02010803020104030203" pitchFamily="2" charset="-79"/>
              </a:rPr>
              <a:t>Iaith</a:t>
            </a:r>
            <a:r>
              <a:rPr lang="en-GB" sz="5400" dirty="0">
                <a:latin typeface="Aharoni" panose="02010803020104030203" pitchFamily="2" charset="-79"/>
                <a:cs typeface="Aharoni" panose="02010803020104030203" pitchFamily="2" charset="-79"/>
              </a:rPr>
              <a:t> </a:t>
            </a:r>
            <a:r>
              <a:rPr lang="en-GB" sz="5400" dirty="0" err="1">
                <a:latin typeface="Aharoni" panose="02010803020104030203" pitchFamily="2" charset="-79"/>
                <a:cs typeface="Aharoni" panose="02010803020104030203" pitchFamily="2" charset="-79"/>
              </a:rPr>
              <a:t>Ar</a:t>
            </a:r>
            <a:r>
              <a:rPr lang="en-GB" sz="5400" dirty="0">
                <a:latin typeface="Aharoni" panose="02010803020104030203" pitchFamily="2" charset="-79"/>
                <a:cs typeface="Aharoni" panose="02010803020104030203" pitchFamily="2" charset="-79"/>
              </a:rPr>
              <a:t> </a:t>
            </a:r>
            <a:r>
              <a:rPr lang="en-GB" sz="5400" dirty="0" err="1">
                <a:latin typeface="Aharoni" panose="02010803020104030203" pitchFamily="2" charset="-79"/>
                <a:cs typeface="Aharoni" panose="02010803020104030203" pitchFamily="2" charset="-79"/>
              </a:rPr>
              <a:t>Daith</a:t>
            </a:r>
            <a:r>
              <a:rPr lang="en-GB" sz="5400" dirty="0">
                <a:latin typeface="Aharoni" panose="02010803020104030203" pitchFamily="2" charset="-79"/>
                <a:cs typeface="Aharoni" panose="02010803020104030203" pitchFamily="2" charset="-79"/>
              </a:rPr>
              <a:t> 1 </a:t>
            </a:r>
            <a:endParaRPr lang="cy-GB" sz="5400" dirty="0">
              <a:latin typeface="Aharoni" panose="02010803020104030203" pitchFamily="2" charset="-79"/>
              <a:cs typeface="Aharoni" panose="02010803020104030203" pitchFamily="2" charset="-79"/>
            </a:endParaRPr>
          </a:p>
        </p:txBody>
      </p:sp>
      <p:sp>
        <p:nvSpPr>
          <p:cNvPr id="4" name="Title 1"/>
          <p:cNvSpPr txBox="1">
            <a:spLocks/>
          </p:cNvSpPr>
          <p:nvPr/>
        </p:nvSpPr>
        <p:spPr>
          <a:xfrm>
            <a:off x="611560" y="3610289"/>
            <a:ext cx="7772400" cy="914881"/>
          </a:xfrm>
          <a:prstGeom prst="rect">
            <a:avLst/>
          </a:prstGeom>
        </p:spPr>
        <p:txBody>
          <a:bodyPr vert="horz" anchor="b">
            <a:normAutofit fontScale="85000" lnSpcReduction="10000"/>
            <a:scene3d>
              <a:camera prst="orthographicFront"/>
              <a:lightRig rig="soft" dir="t"/>
            </a:scene3d>
            <a:sp3d prstMaterial="softEdge">
              <a:bevelT w="25400" h="25400"/>
            </a:sp3d>
          </a:bodyPr>
          <a:lstStyle>
            <a:lvl1pPr algn="r" rtl="0" eaLnBrk="1" latinLnBrk="0" hangingPunct="1">
              <a:spcBef>
                <a:spcPct val="0"/>
              </a:spcBef>
              <a:buNone/>
              <a:defRPr kumimoji="0" sz="48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pPr algn="l"/>
            <a:r>
              <a:rPr lang="en-GB" sz="2800" dirty="0" err="1" smtClean="0"/>
              <a:t>Cydlynydd</a:t>
            </a:r>
            <a:r>
              <a:rPr lang="en-GB" sz="2800" dirty="0" smtClean="0"/>
              <a:t> y </a:t>
            </a:r>
            <a:r>
              <a:rPr lang="en-GB" sz="2800" dirty="0" err="1" smtClean="0"/>
              <a:t>Modiwl</a:t>
            </a:r>
            <a:r>
              <a:rPr lang="en-GB" sz="2800" dirty="0" smtClean="0"/>
              <a:t>: Natalie Griffiths</a:t>
            </a:r>
          </a:p>
          <a:p>
            <a:pPr algn="l"/>
            <a:r>
              <a:rPr lang="en-GB" sz="2800" dirty="0"/>
              <a:t> </a:t>
            </a:r>
            <a:r>
              <a:rPr lang="en-GB" sz="2800" dirty="0" smtClean="0"/>
              <a:t>                                </a:t>
            </a:r>
            <a:r>
              <a:rPr lang="cy-GB" sz="2800" b="0" dirty="0">
                <a:effectLst/>
              </a:rPr>
              <a:t>natalie.griffiths@uwtsd.ac.uk</a:t>
            </a:r>
            <a:endParaRPr lang="cy-GB" sz="2800" dirty="0"/>
          </a:p>
        </p:txBody>
      </p:sp>
    </p:spTree>
    <p:extLst>
      <p:ext uri="{BB962C8B-B14F-4D97-AF65-F5344CB8AC3E}">
        <p14:creationId xmlns="" xmlns:p14="http://schemas.microsoft.com/office/powerpoint/2010/main" val="3336599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cy-GB" dirty="0" smtClean="0"/>
              <a:t> </a:t>
            </a:r>
            <a:r>
              <a:rPr lang="cy-GB" dirty="0"/>
              <a:t>I ddatblygu gwybodaeth a dealltwriaeth hyfforddeion o’r iaith Gymraeg </a:t>
            </a:r>
            <a:r>
              <a:rPr lang="cy-GB" dirty="0" smtClean="0"/>
              <a:t>a datblygu </a:t>
            </a:r>
            <a:r>
              <a:rPr lang="cy-GB" dirty="0"/>
              <a:t>eu hyder wrth ei defnyddio ar lafar ac ar bapur</a:t>
            </a:r>
            <a:r>
              <a:rPr lang="cy-GB" dirty="0" smtClean="0"/>
              <a:t>.</a:t>
            </a:r>
          </a:p>
          <a:p>
            <a:pPr marL="109728" indent="0">
              <a:buNone/>
            </a:pPr>
            <a:endParaRPr lang="cy-GB" dirty="0"/>
          </a:p>
          <a:p>
            <a:r>
              <a:rPr lang="cy-GB" dirty="0" smtClean="0"/>
              <a:t>I </a:t>
            </a:r>
            <a:r>
              <a:rPr lang="cy-GB" dirty="0"/>
              <a:t>alluogi hyfforddeion i gyflwyno’r Gymraeg yn gywir wrth addysgu yn y </a:t>
            </a:r>
            <a:r>
              <a:rPr lang="cy-GB" dirty="0" smtClean="0"/>
              <a:t>sector cynradd.</a:t>
            </a:r>
          </a:p>
          <a:p>
            <a:pPr marL="109728" indent="0">
              <a:buNone/>
            </a:pPr>
            <a:endParaRPr lang="cy-GB" dirty="0"/>
          </a:p>
          <a:p>
            <a:r>
              <a:rPr lang="cy-GB" dirty="0" smtClean="0"/>
              <a:t> </a:t>
            </a:r>
            <a:r>
              <a:rPr lang="cy-GB" dirty="0"/>
              <a:t>I alluogi hyfforddeion i </a:t>
            </a:r>
            <a:r>
              <a:rPr lang="cy-GB" dirty="0" smtClean="0"/>
              <a:t>ddeall </a:t>
            </a:r>
            <a:r>
              <a:rPr lang="cy-GB" dirty="0"/>
              <a:t>lle’r Gymraeg yng nghyd-destun y </a:t>
            </a:r>
            <a:r>
              <a:rPr lang="cy-GB" dirty="0" smtClean="0"/>
              <a:t>Cwricwlwm Cenedlaethol </a:t>
            </a:r>
            <a:r>
              <a:rPr lang="cy-GB" dirty="0"/>
              <a:t>yng </a:t>
            </a:r>
            <a:r>
              <a:rPr lang="cy-GB" dirty="0" smtClean="0"/>
              <a:t>Nghymru</a:t>
            </a:r>
            <a:endParaRPr lang="cy-GB" dirty="0"/>
          </a:p>
        </p:txBody>
      </p:sp>
      <p:sp>
        <p:nvSpPr>
          <p:cNvPr id="3" name="Title 2"/>
          <p:cNvSpPr>
            <a:spLocks noGrp="1"/>
          </p:cNvSpPr>
          <p:nvPr>
            <p:ph type="title"/>
          </p:nvPr>
        </p:nvSpPr>
        <p:spPr/>
        <p:txBody>
          <a:bodyPr>
            <a:normAutofit fontScale="90000"/>
          </a:bodyPr>
          <a:lstStyle/>
          <a:p>
            <a:r>
              <a:rPr lang="cy-GB" dirty="0" smtClean="0"/>
              <a:t>AMCANION MODWL ITIA4003C</a:t>
            </a:r>
            <a:r>
              <a:rPr lang="cy-GB" dirty="0"/>
              <a:t/>
            </a:r>
            <a:br>
              <a:rPr lang="cy-GB" dirty="0"/>
            </a:br>
            <a:endParaRPr lang="cy-GB" dirty="0"/>
          </a:p>
        </p:txBody>
      </p:sp>
      <p:sp>
        <p:nvSpPr>
          <p:cNvPr id="4" name="Rectangle 3"/>
          <p:cNvSpPr/>
          <p:nvPr/>
        </p:nvSpPr>
        <p:spPr>
          <a:xfrm>
            <a:off x="395536" y="4365104"/>
            <a:ext cx="8496944" cy="1728192"/>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 xmlns:p14="http://schemas.microsoft.com/office/powerpoint/2010/main" val="34404529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16/01/2017 </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GB" dirty="0" smtClean="0"/>
              <a:t>13/02/2017 </a:t>
            </a:r>
            <a:endParaRPr lang="en-US" dirty="0"/>
          </a:p>
        </p:txBody>
      </p:sp>
      <p:sp>
        <p:nvSpPr>
          <p:cNvPr id="11" name="Content Placeholder 10"/>
          <p:cNvSpPr>
            <a:spLocks noGrp="1"/>
          </p:cNvSpPr>
          <p:nvPr>
            <p:ph sz="quarter" idx="2"/>
          </p:nvPr>
        </p:nvSpPr>
        <p:spPr>
          <a:xfrm>
            <a:off x="457200" y="1416050"/>
            <a:ext cx="4040188" cy="3941763"/>
          </a:xfrm>
        </p:spPr>
        <p:txBody>
          <a:bodyPr/>
          <a:lstStyle/>
          <a:p>
            <a:pPr>
              <a:buNone/>
            </a:pPr>
            <a:r>
              <a:rPr lang="en-US" dirty="0" err="1" smtClean="0"/>
              <a:t>Ymateb</a:t>
            </a:r>
            <a:r>
              <a:rPr lang="en-US" dirty="0" smtClean="0"/>
              <a:t> </a:t>
            </a:r>
            <a:r>
              <a:rPr lang="en-US" dirty="0" err="1" smtClean="0"/>
              <a:t>i</a:t>
            </a:r>
            <a:r>
              <a:rPr lang="en-US" dirty="0" smtClean="0"/>
              <a:t> </a:t>
            </a:r>
            <a:r>
              <a:rPr lang="en-US" dirty="0" err="1" smtClean="0"/>
              <a:t>erthygl</a:t>
            </a:r>
            <a:r>
              <a:rPr lang="en-US" dirty="0" smtClean="0"/>
              <a:t>, </a:t>
            </a:r>
            <a:r>
              <a:rPr lang="en-US" dirty="0" err="1" smtClean="0"/>
              <a:t>gan</a:t>
            </a:r>
            <a:r>
              <a:rPr lang="en-US" dirty="0" smtClean="0"/>
              <a:t> </a:t>
            </a:r>
            <a:r>
              <a:rPr lang="en-US" dirty="0" err="1" smtClean="0"/>
              <a:t>roi</a:t>
            </a:r>
            <a:endParaRPr lang="en-US" dirty="0" smtClean="0"/>
          </a:p>
          <a:p>
            <a:pPr>
              <a:buNone/>
            </a:pPr>
            <a:r>
              <a:rPr lang="en-US" dirty="0" err="1" smtClean="0"/>
              <a:t>tystiolaeth</a:t>
            </a:r>
            <a:r>
              <a:rPr lang="en-US" dirty="0" smtClean="0"/>
              <a:t> </a:t>
            </a:r>
            <a:r>
              <a:rPr lang="en-US" dirty="0" err="1" smtClean="0"/>
              <a:t>o</a:t>
            </a:r>
            <a:r>
              <a:rPr lang="en-US" dirty="0" smtClean="0"/>
              <a:t> </a:t>
            </a:r>
            <a:r>
              <a:rPr lang="en-US" dirty="0" err="1" smtClean="0"/>
              <a:t>wybodaeth</a:t>
            </a:r>
            <a:endParaRPr lang="en-US" dirty="0" smtClean="0"/>
          </a:p>
          <a:p>
            <a:pPr>
              <a:buNone/>
            </a:pPr>
            <a:r>
              <a:rPr lang="en-US" dirty="0" smtClean="0"/>
              <a:t>a </a:t>
            </a:r>
            <a:r>
              <a:rPr lang="en-US" dirty="0" err="1" smtClean="0"/>
              <a:t>dealltwriaeth</a:t>
            </a:r>
            <a:r>
              <a:rPr lang="en-US" dirty="0" smtClean="0"/>
              <a:t> o</a:t>
            </a:r>
          </a:p>
          <a:p>
            <a:pPr>
              <a:buNone/>
            </a:pPr>
            <a:r>
              <a:rPr lang="en-US" dirty="0" err="1" smtClean="0"/>
              <a:t>themâu</a:t>
            </a:r>
            <a:r>
              <a:rPr lang="en-US" dirty="0" smtClean="0"/>
              <a:t> </a:t>
            </a:r>
            <a:r>
              <a:rPr lang="en-US" dirty="0" err="1" smtClean="0"/>
              <a:t>sy’n</a:t>
            </a:r>
            <a:r>
              <a:rPr lang="en-US" dirty="0" smtClean="0"/>
              <a:t> </a:t>
            </a:r>
            <a:r>
              <a:rPr lang="en-US" dirty="0" err="1" smtClean="0"/>
              <a:t>gysylltiedig</a:t>
            </a:r>
            <a:endParaRPr lang="en-US" dirty="0" smtClean="0"/>
          </a:p>
          <a:p>
            <a:pPr>
              <a:buNone/>
            </a:pPr>
            <a:r>
              <a:rPr lang="en-US" dirty="0" err="1" smtClean="0"/>
              <a:t>ag</a:t>
            </a:r>
            <a:r>
              <a:rPr lang="en-US" dirty="0" smtClean="0"/>
              <a:t> </a:t>
            </a:r>
            <a:r>
              <a:rPr lang="en-US" dirty="0" err="1" smtClean="0"/>
              <a:t>addysgu’r</a:t>
            </a:r>
            <a:r>
              <a:rPr lang="en-US" dirty="0" smtClean="0"/>
              <a:t> Gymraeg</a:t>
            </a:r>
          </a:p>
          <a:p>
            <a:pPr>
              <a:buNone/>
            </a:pPr>
            <a:r>
              <a:rPr lang="en-US" dirty="0" err="1" smtClean="0"/>
              <a:t>yn</a:t>
            </a:r>
            <a:r>
              <a:rPr lang="en-US" dirty="0" smtClean="0"/>
              <a:t> </a:t>
            </a:r>
            <a:r>
              <a:rPr lang="en-US" dirty="0" err="1" smtClean="0"/>
              <a:t>y</a:t>
            </a:r>
            <a:r>
              <a:rPr lang="en-US" dirty="0" smtClean="0"/>
              <a:t> sector </a:t>
            </a:r>
            <a:r>
              <a:rPr lang="en-US" dirty="0" err="1" smtClean="0"/>
              <a:t>cyfrwng</a:t>
            </a:r>
            <a:endParaRPr lang="en-US" dirty="0" smtClean="0"/>
          </a:p>
          <a:p>
            <a:pPr>
              <a:buNone/>
            </a:pPr>
            <a:r>
              <a:rPr lang="en-US" dirty="0" smtClean="0"/>
              <a:t>Saesneg.</a:t>
            </a:r>
            <a:endParaRPr lang="en-GB" dirty="0" smtClean="0"/>
          </a:p>
          <a:p>
            <a:endParaRPr lang="en-US" dirty="0"/>
          </a:p>
        </p:txBody>
      </p:sp>
      <p:sp>
        <p:nvSpPr>
          <p:cNvPr id="13" name="Content Placeholder 12"/>
          <p:cNvSpPr>
            <a:spLocks noGrp="1"/>
          </p:cNvSpPr>
          <p:nvPr>
            <p:ph sz="quarter" idx="4"/>
          </p:nvPr>
        </p:nvSpPr>
        <p:spPr/>
        <p:txBody>
          <a:bodyPr/>
          <a:lstStyle/>
          <a:p>
            <a:pPr>
              <a:buNone/>
            </a:pPr>
            <a:r>
              <a:rPr lang="en-US" dirty="0" smtClean="0"/>
              <a:t>A response to an</a:t>
            </a:r>
          </a:p>
          <a:p>
            <a:pPr>
              <a:buNone/>
            </a:pPr>
            <a:r>
              <a:rPr lang="en-US" dirty="0" smtClean="0"/>
              <a:t>article that provides</a:t>
            </a:r>
          </a:p>
          <a:p>
            <a:pPr>
              <a:buNone/>
            </a:pPr>
            <a:r>
              <a:rPr lang="en-US" dirty="0" smtClean="0"/>
              <a:t>evidence of sound</a:t>
            </a:r>
          </a:p>
          <a:p>
            <a:pPr>
              <a:buNone/>
            </a:pPr>
            <a:r>
              <a:rPr lang="en-US" dirty="0" smtClean="0"/>
              <a:t>knowledge and</a:t>
            </a:r>
          </a:p>
          <a:p>
            <a:pPr>
              <a:buNone/>
            </a:pPr>
            <a:r>
              <a:rPr lang="en-US" dirty="0" smtClean="0"/>
              <a:t>understanding of themes</a:t>
            </a:r>
          </a:p>
          <a:p>
            <a:pPr>
              <a:buNone/>
            </a:pPr>
            <a:r>
              <a:rPr lang="en-US" dirty="0" smtClean="0"/>
              <a:t>related to the teaching of Welsh in the English</a:t>
            </a:r>
          </a:p>
          <a:p>
            <a:pPr>
              <a:buNone/>
            </a:pPr>
            <a:r>
              <a:rPr lang="en-US" dirty="0" smtClean="0"/>
              <a:t>medium sector.</a:t>
            </a:r>
            <a:endParaRPr lang="en-GB" dirty="0" smtClean="0"/>
          </a:p>
          <a:p>
            <a:endParaRPr lang="en-US" dirty="0"/>
          </a:p>
        </p:txBody>
      </p:sp>
    </p:spTree>
    <p:extLst>
      <p:ext uri="{BB962C8B-B14F-4D97-AF65-F5344CB8AC3E}">
        <p14:creationId xmlns="" xmlns:p14="http://schemas.microsoft.com/office/powerpoint/2010/main" val="23187414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34935" t="16123" r="35935" b="11620"/>
          <a:stretch/>
        </p:blipFill>
        <p:spPr bwMode="auto">
          <a:xfrm>
            <a:off x="526600" y="1196753"/>
            <a:ext cx="3201244" cy="4464496"/>
          </a:xfrm>
          <a:prstGeom prst="rect">
            <a:avLst/>
          </a:prstGeom>
          <a:noFill/>
          <a:ln w="9525">
            <a:solidFill>
              <a:schemeClr val="tx1"/>
            </a:solidFill>
            <a:miter lim="800000"/>
            <a:headEnd/>
            <a:tailEnd/>
          </a:ln>
          <a:extLst>
            <a:ext uri="{909E8E84-426E-40DD-AFC4-6F175D3DCCD1}">
              <a14:hiddenFill xmlns="" xmlns:a14="http://schemas.microsoft.com/office/drawing/2010/main">
                <a:solidFill>
                  <a:schemeClr val="accent1"/>
                </a:solidFill>
              </a14:hiddenFill>
            </a:ext>
          </a:extLst>
        </p:spPr>
      </p:pic>
      <p:sp>
        <p:nvSpPr>
          <p:cNvPr id="2" name="Rectangle 1"/>
          <p:cNvSpPr/>
          <p:nvPr/>
        </p:nvSpPr>
        <p:spPr>
          <a:xfrm>
            <a:off x="1163058" y="129406"/>
            <a:ext cx="6817892"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Y </a:t>
            </a:r>
            <a:r>
              <a:rPr lang="en-US" sz="54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Cyfnod</a:t>
            </a: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 </a:t>
            </a:r>
            <a:r>
              <a:rPr lang="en-US" sz="54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sylfaen</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4" name="Content Placeholder 1"/>
          <p:cNvSpPr txBox="1">
            <a:spLocks/>
          </p:cNvSpPr>
          <p:nvPr/>
        </p:nvSpPr>
        <p:spPr>
          <a:xfrm>
            <a:off x="3727844" y="1174180"/>
            <a:ext cx="5092628" cy="4525963"/>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GB" sz="2400" dirty="0" smtClean="0"/>
              <a:t>Y </a:t>
            </a:r>
            <a:r>
              <a:rPr lang="en-GB" sz="2400" dirty="0" err="1" smtClean="0"/>
              <a:t>cwricwlwm</a:t>
            </a:r>
            <a:r>
              <a:rPr lang="en-GB" sz="2400" dirty="0" smtClean="0"/>
              <a:t> </a:t>
            </a:r>
            <a:r>
              <a:rPr lang="en-GB" sz="2400" dirty="0" err="1" smtClean="0"/>
              <a:t>statudol</a:t>
            </a:r>
            <a:r>
              <a:rPr lang="en-GB" sz="2400" dirty="0" smtClean="0"/>
              <a:t> </a:t>
            </a:r>
            <a:r>
              <a:rPr lang="en-GB" sz="2400" dirty="0" err="1" smtClean="0"/>
              <a:t>ar</a:t>
            </a:r>
            <a:r>
              <a:rPr lang="en-GB" sz="2400" dirty="0" smtClean="0"/>
              <a:t> </a:t>
            </a:r>
            <a:r>
              <a:rPr lang="en-GB" sz="2400" dirty="0" err="1" smtClean="0"/>
              <a:t>gyfer</a:t>
            </a:r>
            <a:r>
              <a:rPr lang="en-GB" sz="2400" dirty="0" smtClean="0"/>
              <a:t> </a:t>
            </a:r>
            <a:r>
              <a:rPr lang="en-GB" sz="2400" dirty="0" err="1" smtClean="0"/>
              <a:t>pob</a:t>
            </a:r>
            <a:r>
              <a:rPr lang="en-GB" sz="2400" dirty="0" smtClean="0"/>
              <a:t> </a:t>
            </a:r>
            <a:r>
              <a:rPr lang="en-GB" sz="2400" dirty="0" err="1" smtClean="0"/>
              <a:t>plentyn</a:t>
            </a:r>
            <a:r>
              <a:rPr lang="en-GB" sz="2400" dirty="0" smtClean="0"/>
              <a:t> </a:t>
            </a:r>
            <a:r>
              <a:rPr lang="en-GB" sz="2400" dirty="0" err="1" smtClean="0"/>
              <a:t>tair</a:t>
            </a:r>
            <a:r>
              <a:rPr lang="en-GB" sz="2400" dirty="0" smtClean="0"/>
              <a:t> </a:t>
            </a:r>
            <a:r>
              <a:rPr lang="en-GB" sz="2400" dirty="0" err="1" smtClean="0"/>
              <a:t>i</a:t>
            </a:r>
            <a:r>
              <a:rPr lang="en-GB" sz="2400" dirty="0" smtClean="0"/>
              <a:t> </a:t>
            </a:r>
            <a:r>
              <a:rPr lang="en-GB" sz="2400" dirty="0" err="1" smtClean="0"/>
              <a:t>saith</a:t>
            </a:r>
            <a:r>
              <a:rPr lang="en-GB" sz="2400" dirty="0" smtClean="0"/>
              <a:t> </a:t>
            </a:r>
            <a:r>
              <a:rPr lang="en-GB" sz="2400" dirty="0" err="1" smtClean="0"/>
              <a:t>oed</a:t>
            </a:r>
            <a:r>
              <a:rPr lang="en-GB" sz="2400" dirty="0" smtClean="0"/>
              <a:t> </a:t>
            </a:r>
            <a:r>
              <a:rPr lang="en-GB" sz="2400" dirty="0" err="1" smtClean="0"/>
              <a:t>yng</a:t>
            </a:r>
            <a:r>
              <a:rPr lang="en-GB" sz="2400" dirty="0" smtClean="0"/>
              <a:t> </a:t>
            </a:r>
            <a:r>
              <a:rPr lang="en-GB" sz="2400" dirty="0" err="1" smtClean="0"/>
              <a:t>Nghymru</a:t>
            </a:r>
            <a:r>
              <a:rPr lang="en-GB" sz="2400" dirty="0" smtClean="0"/>
              <a:t>, a </a:t>
            </a:r>
            <a:r>
              <a:rPr lang="en-GB" sz="2400" dirty="0" err="1" smtClean="0"/>
              <a:t>gafodd</a:t>
            </a:r>
            <a:r>
              <a:rPr lang="en-GB" sz="2400" dirty="0" smtClean="0"/>
              <a:t> </a:t>
            </a:r>
            <a:r>
              <a:rPr lang="en-GB" sz="2400" dirty="0" err="1" smtClean="0"/>
              <a:t>ei</a:t>
            </a:r>
            <a:r>
              <a:rPr lang="en-GB" sz="2400" dirty="0" smtClean="0"/>
              <a:t> </a:t>
            </a:r>
            <a:r>
              <a:rPr lang="en-GB" sz="2400" dirty="0" err="1" smtClean="0"/>
              <a:t>gyflwyno</a:t>
            </a:r>
            <a:r>
              <a:rPr lang="en-GB" sz="2400" dirty="0" smtClean="0"/>
              <a:t> </a:t>
            </a:r>
            <a:r>
              <a:rPr lang="en-GB" sz="2400" dirty="0" err="1" smtClean="0"/>
              <a:t>ym</a:t>
            </a:r>
            <a:r>
              <a:rPr lang="en-GB" sz="2400" dirty="0" smtClean="0"/>
              <a:t> </a:t>
            </a:r>
            <a:r>
              <a:rPr lang="en-GB" sz="2400" dirty="0" err="1" smtClean="0"/>
              <a:t>mis</a:t>
            </a:r>
            <a:r>
              <a:rPr lang="en-GB" sz="2400" dirty="0" smtClean="0"/>
              <a:t> </a:t>
            </a:r>
            <a:r>
              <a:rPr lang="en-GB" sz="2400" dirty="0" err="1" smtClean="0"/>
              <a:t>Medi</a:t>
            </a:r>
            <a:r>
              <a:rPr lang="en-GB" sz="2400" dirty="0" smtClean="0"/>
              <a:t> 2010, </a:t>
            </a:r>
            <a:r>
              <a:rPr lang="en-GB" sz="2400" dirty="0" err="1" smtClean="0"/>
              <a:t>yw’r</a:t>
            </a:r>
            <a:r>
              <a:rPr lang="en-GB" sz="2400" dirty="0" smtClean="0"/>
              <a:t> </a:t>
            </a:r>
            <a:r>
              <a:rPr lang="en-GB" sz="2400" dirty="0" err="1" smtClean="0"/>
              <a:t>Cyfnod</a:t>
            </a:r>
            <a:r>
              <a:rPr lang="en-GB" sz="2400" dirty="0" smtClean="0"/>
              <a:t> Sylfaen. </a:t>
            </a:r>
            <a:r>
              <a:rPr lang="en-GB" sz="2400" dirty="0" err="1" smtClean="0"/>
              <a:t>Mae’n</a:t>
            </a:r>
            <a:r>
              <a:rPr lang="en-GB" sz="2400" dirty="0" smtClean="0"/>
              <a:t> </a:t>
            </a:r>
            <a:r>
              <a:rPr lang="en-GB" sz="2400" dirty="0" err="1" smtClean="0"/>
              <a:t>annog</a:t>
            </a:r>
            <a:r>
              <a:rPr lang="en-GB" sz="2400" dirty="0" smtClean="0"/>
              <a:t> plant </a:t>
            </a:r>
            <a:r>
              <a:rPr lang="en-GB" sz="2400" dirty="0" err="1" smtClean="0"/>
              <a:t>i</a:t>
            </a:r>
            <a:r>
              <a:rPr lang="en-GB" sz="2400" dirty="0" smtClean="0"/>
              <a:t> </a:t>
            </a:r>
            <a:r>
              <a:rPr lang="en-GB" sz="2400" dirty="0" err="1" smtClean="0"/>
              <a:t>fod</a:t>
            </a:r>
            <a:r>
              <a:rPr lang="en-GB" sz="2400" dirty="0" smtClean="0"/>
              <a:t> </a:t>
            </a:r>
            <a:r>
              <a:rPr lang="en-GB" sz="2400" dirty="0" err="1" smtClean="0"/>
              <a:t>yn</a:t>
            </a:r>
            <a:r>
              <a:rPr lang="en-GB" sz="2400" dirty="0" smtClean="0"/>
              <a:t> </a:t>
            </a:r>
            <a:r>
              <a:rPr lang="en-GB" sz="2400" dirty="0" err="1" smtClean="0"/>
              <a:t>greadigol</a:t>
            </a:r>
            <a:r>
              <a:rPr lang="en-GB" sz="2400" dirty="0" smtClean="0"/>
              <a:t> ac </a:t>
            </a:r>
            <a:r>
              <a:rPr lang="en-GB" sz="2400" dirty="0" err="1" smtClean="0"/>
              <a:t>i</a:t>
            </a:r>
            <a:r>
              <a:rPr lang="en-GB" sz="2400" dirty="0" smtClean="0"/>
              <a:t> </a:t>
            </a:r>
            <a:r>
              <a:rPr lang="en-GB" sz="2400" dirty="0" err="1" smtClean="0"/>
              <a:t>ddefnyddio</a:t>
            </a:r>
            <a:r>
              <a:rPr lang="en-GB" sz="2400" dirty="0" smtClean="0"/>
              <a:t> </a:t>
            </a:r>
            <a:r>
              <a:rPr lang="en-GB" sz="2400" dirty="0" err="1" smtClean="0"/>
              <a:t>eu</a:t>
            </a:r>
            <a:r>
              <a:rPr lang="en-GB" sz="2400" dirty="0" smtClean="0"/>
              <a:t> </a:t>
            </a:r>
            <a:r>
              <a:rPr lang="en-GB" sz="2400" dirty="0" err="1" smtClean="0"/>
              <a:t>dychymyg</a:t>
            </a:r>
            <a:r>
              <a:rPr lang="en-GB" sz="2400" dirty="0" smtClean="0"/>
              <a:t> ac </a:t>
            </a:r>
            <a:r>
              <a:rPr lang="en-GB" sz="2400" dirty="0" err="1" smtClean="0"/>
              <a:t>mae’n</a:t>
            </a:r>
            <a:r>
              <a:rPr lang="en-GB" sz="2400" dirty="0" smtClean="0"/>
              <a:t> </a:t>
            </a:r>
            <a:r>
              <a:rPr lang="en-GB" sz="2400" dirty="0" err="1" smtClean="0"/>
              <a:t>sicrhau</a:t>
            </a:r>
            <a:r>
              <a:rPr lang="en-GB" sz="2400" dirty="0" smtClean="0"/>
              <a:t> bod </a:t>
            </a:r>
            <a:r>
              <a:rPr lang="en-GB" sz="2400" dirty="0" err="1" smtClean="0"/>
              <a:t>dysgu</a:t>
            </a:r>
            <a:r>
              <a:rPr lang="en-GB" sz="2400" dirty="0" smtClean="0"/>
              <a:t> </a:t>
            </a:r>
            <a:r>
              <a:rPr lang="en-GB" sz="2400" dirty="0" err="1" smtClean="0"/>
              <a:t>yn</a:t>
            </a:r>
            <a:r>
              <a:rPr lang="en-GB" sz="2400" dirty="0" smtClean="0"/>
              <a:t> </a:t>
            </a:r>
            <a:r>
              <a:rPr lang="en-GB" sz="2400" dirty="0" err="1" smtClean="0"/>
              <a:t>fwy</a:t>
            </a:r>
            <a:r>
              <a:rPr lang="en-GB" sz="2400" dirty="0" smtClean="0"/>
              <a:t> </a:t>
            </a:r>
            <a:r>
              <a:rPr lang="en-GB" sz="2400" dirty="0" err="1" smtClean="0"/>
              <a:t>difyr</a:t>
            </a:r>
            <a:r>
              <a:rPr lang="en-GB" sz="2400" dirty="0" smtClean="0"/>
              <a:t> ac </a:t>
            </a:r>
            <a:r>
              <a:rPr lang="en-GB" sz="2400" dirty="0" err="1" smtClean="0"/>
              <a:t>effeithiol</a:t>
            </a:r>
            <a:r>
              <a:rPr lang="en-GB" sz="2400" dirty="0" smtClean="0"/>
              <a:t>.</a:t>
            </a:r>
          </a:p>
          <a:p>
            <a:endParaRPr lang="en-GB" sz="1000" dirty="0" smtClean="0"/>
          </a:p>
          <a:p>
            <a:r>
              <a:rPr lang="en-GB" sz="2400" dirty="0" smtClean="0"/>
              <a:t>The Foundation Phase includes nursery and reception classes, Years 1 &amp; 2. </a:t>
            </a:r>
            <a:r>
              <a:rPr lang="en-GB" dirty="0" smtClean="0"/>
              <a:t>	</a:t>
            </a:r>
          </a:p>
          <a:p>
            <a:endParaRPr lang="en-GB" dirty="0"/>
          </a:p>
        </p:txBody>
      </p:sp>
    </p:spTree>
    <p:extLst>
      <p:ext uri="{BB962C8B-B14F-4D97-AF65-F5344CB8AC3E}">
        <p14:creationId xmlns="" xmlns:p14="http://schemas.microsoft.com/office/powerpoint/2010/main" val="40395315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36839" t="38077" r="20654" b="38710"/>
          <a:stretch/>
        </p:blipFill>
        <p:spPr bwMode="auto">
          <a:xfrm>
            <a:off x="323528" y="0"/>
            <a:ext cx="8208414" cy="252028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36070" t="50000" r="20006" b="12500"/>
          <a:stretch/>
        </p:blipFill>
        <p:spPr bwMode="auto">
          <a:xfrm>
            <a:off x="251520" y="2420888"/>
            <a:ext cx="8700968" cy="417646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21483041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36268" t="25671" r="20812" b="10245"/>
          <a:stretch/>
        </p:blipFill>
        <p:spPr bwMode="auto">
          <a:xfrm>
            <a:off x="827583" y="35396"/>
            <a:ext cx="8054921" cy="676185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18331293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9796" t="16856" r="27699" b="6250"/>
          <a:stretch/>
        </p:blipFill>
        <p:spPr bwMode="auto">
          <a:xfrm>
            <a:off x="3347864" y="173192"/>
            <a:ext cx="5555316" cy="384234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Title 2"/>
          <p:cNvSpPr txBox="1">
            <a:spLocks/>
          </p:cNvSpPr>
          <p:nvPr/>
        </p:nvSpPr>
        <p:spPr>
          <a:xfrm>
            <a:off x="251520" y="274638"/>
            <a:ext cx="8229600" cy="1143000"/>
          </a:xfrm>
          <a:prstGeom prst="rect">
            <a:avLst/>
          </a:prstGeom>
        </p:spPr>
        <p:txBody>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r>
              <a:rPr lang="en-GB" sz="3200" dirty="0" err="1" smtClean="0"/>
              <a:t>Fframwaith</a:t>
            </a:r>
            <a:r>
              <a:rPr lang="en-GB" sz="3200" dirty="0" smtClean="0"/>
              <a:t> </a:t>
            </a:r>
          </a:p>
          <a:p>
            <a:r>
              <a:rPr lang="en-GB" sz="3200" dirty="0" smtClean="0"/>
              <a:t>y </a:t>
            </a:r>
            <a:r>
              <a:rPr lang="en-GB" sz="3200" dirty="0" err="1" smtClean="0"/>
              <a:t>Cwricwlwm</a:t>
            </a:r>
            <a:endParaRPr lang="en-GB" sz="3200" dirty="0"/>
          </a:p>
        </p:txBody>
      </p:sp>
      <p:sp>
        <p:nvSpPr>
          <p:cNvPr id="5" name="Content Placeholder 1"/>
          <p:cNvSpPr txBox="1">
            <a:spLocks/>
          </p:cNvSpPr>
          <p:nvPr/>
        </p:nvSpPr>
        <p:spPr>
          <a:xfrm>
            <a:off x="251520" y="3429000"/>
            <a:ext cx="4392488" cy="2880320"/>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GB" sz="2400" dirty="0" err="1" smtClean="0"/>
              <a:t>Yn</a:t>
            </a:r>
            <a:r>
              <a:rPr lang="en-GB" sz="2400" dirty="0" smtClean="0"/>
              <a:t> </a:t>
            </a:r>
            <a:r>
              <a:rPr lang="en-GB" sz="2400" dirty="0" err="1" smtClean="0"/>
              <a:t>cwmpas</a:t>
            </a:r>
            <a:r>
              <a:rPr lang="en-GB" sz="2400" dirty="0" smtClean="0"/>
              <a:t> </a:t>
            </a:r>
            <a:r>
              <a:rPr lang="en-GB" sz="2400" dirty="0" err="1" smtClean="0"/>
              <a:t>anghenion</a:t>
            </a:r>
            <a:r>
              <a:rPr lang="en-GB" sz="2400" dirty="0" smtClean="0"/>
              <a:t> </a:t>
            </a:r>
            <a:r>
              <a:rPr lang="en-GB" sz="2400" dirty="0" err="1" smtClean="0"/>
              <a:t>datblygu</a:t>
            </a:r>
            <a:r>
              <a:rPr lang="en-GB" sz="2400" dirty="0" smtClean="0"/>
              <a:t> plant 	</a:t>
            </a:r>
          </a:p>
          <a:p>
            <a:pPr marL="109728" indent="0">
              <a:buNone/>
            </a:pPr>
            <a:endParaRPr lang="en-GB" sz="1000" dirty="0" smtClean="0"/>
          </a:p>
          <a:p>
            <a:r>
              <a:rPr lang="en-GB" sz="2400" dirty="0" err="1" smtClean="0"/>
              <a:t>Yn</a:t>
            </a:r>
            <a:r>
              <a:rPr lang="en-GB" sz="2400" dirty="0" smtClean="0"/>
              <a:t> </a:t>
            </a:r>
            <a:r>
              <a:rPr lang="en-GB" sz="2400" dirty="0" err="1" smtClean="0"/>
              <a:t>adeiladu</a:t>
            </a:r>
            <a:r>
              <a:rPr lang="en-GB" sz="2400" dirty="0" smtClean="0"/>
              <a:t> </a:t>
            </a:r>
            <a:r>
              <a:rPr lang="en-GB" sz="2400" dirty="0" err="1" smtClean="0"/>
              <a:t>ar</a:t>
            </a:r>
            <a:r>
              <a:rPr lang="en-GB" sz="2400" dirty="0" smtClean="0"/>
              <a:t> </a:t>
            </a:r>
            <a:r>
              <a:rPr lang="en-GB" sz="2400" dirty="0" err="1" smtClean="0"/>
              <a:t>eu</a:t>
            </a:r>
            <a:r>
              <a:rPr lang="en-GB" sz="2400" dirty="0" smtClean="0"/>
              <a:t> </a:t>
            </a:r>
            <a:r>
              <a:rPr lang="en-GB" sz="2400" dirty="0" err="1" smtClean="0"/>
              <a:t>profiadau</a:t>
            </a:r>
            <a:r>
              <a:rPr lang="en-GB" sz="2400" dirty="0" smtClean="0"/>
              <a:t> </a:t>
            </a:r>
            <a:r>
              <a:rPr lang="en-GB" sz="2400" dirty="0" err="1" smtClean="0"/>
              <a:t>dysgu</a:t>
            </a:r>
            <a:r>
              <a:rPr lang="en-GB" sz="2400" dirty="0" smtClean="0"/>
              <a:t> </a:t>
            </a:r>
            <a:r>
              <a:rPr lang="en-GB" sz="2400" dirty="0" err="1" smtClean="0"/>
              <a:t>blaenorol</a:t>
            </a:r>
            <a:endParaRPr lang="en-GB" sz="2400" dirty="0" smtClean="0"/>
          </a:p>
          <a:p>
            <a:pPr marL="109728" indent="0">
              <a:buNone/>
            </a:pPr>
            <a:endParaRPr lang="en-GB" sz="1000" dirty="0" smtClean="0"/>
          </a:p>
          <a:p>
            <a:r>
              <a:rPr lang="en-GB" sz="2400" dirty="0" err="1" smtClean="0"/>
              <a:t>Yn</a:t>
            </a:r>
            <a:r>
              <a:rPr lang="en-GB" sz="2400" dirty="0" smtClean="0"/>
              <a:t> </a:t>
            </a:r>
            <a:r>
              <a:rPr lang="en-GB" sz="2400" dirty="0" err="1" smtClean="0"/>
              <a:t>adeiladu</a:t>
            </a:r>
            <a:r>
              <a:rPr lang="en-GB" sz="2400" dirty="0" smtClean="0"/>
              <a:t> </a:t>
            </a:r>
            <a:r>
              <a:rPr lang="en-GB" sz="2400" dirty="0" err="1" smtClean="0"/>
              <a:t>ar</a:t>
            </a:r>
            <a:r>
              <a:rPr lang="en-GB" sz="2400" dirty="0" smtClean="0"/>
              <a:t> </a:t>
            </a:r>
            <a:r>
              <a:rPr lang="en-GB" sz="2400" dirty="0" err="1" smtClean="0"/>
              <a:t>eu</a:t>
            </a:r>
            <a:r>
              <a:rPr lang="en-GB" sz="2400" dirty="0" smtClean="0"/>
              <a:t> </a:t>
            </a:r>
            <a:r>
              <a:rPr lang="en-GB" sz="2400" dirty="0" err="1" smtClean="0"/>
              <a:t>gwybodaeth</a:t>
            </a:r>
            <a:r>
              <a:rPr lang="en-GB" sz="2400" dirty="0" smtClean="0"/>
              <a:t> </a:t>
            </a:r>
            <a:r>
              <a:rPr lang="en-GB" sz="2400" dirty="0" err="1" smtClean="0"/>
              <a:t>blaenorol</a:t>
            </a:r>
            <a:endParaRPr lang="en-GB" sz="2400" dirty="0"/>
          </a:p>
        </p:txBody>
      </p:sp>
    </p:spTree>
    <p:extLst>
      <p:ext uri="{BB962C8B-B14F-4D97-AF65-F5344CB8AC3E}">
        <p14:creationId xmlns="" xmlns:p14="http://schemas.microsoft.com/office/powerpoint/2010/main" val="41894650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387424"/>
            <a:ext cx="7772400" cy="1829761"/>
          </a:xfrm>
        </p:spPr>
        <p:txBody>
          <a:bodyPr/>
          <a:lstStyle/>
          <a:p>
            <a:r>
              <a:rPr lang="en-GB" dirty="0" err="1" smtClean="0"/>
              <a:t>Datblygu’r</a:t>
            </a:r>
            <a:r>
              <a:rPr lang="en-GB" dirty="0" smtClean="0"/>
              <a:t> </a:t>
            </a:r>
            <a:r>
              <a:rPr lang="en-GB" dirty="0" err="1" smtClean="0"/>
              <a:t>Gymraeg</a:t>
            </a:r>
            <a:endParaRPr lang="en-GB" dirty="0"/>
          </a:p>
        </p:txBody>
      </p:sp>
      <p:sp>
        <p:nvSpPr>
          <p:cNvPr id="3" name="Subtitle 2"/>
          <p:cNvSpPr>
            <a:spLocks noGrp="1"/>
          </p:cNvSpPr>
          <p:nvPr>
            <p:ph type="subTitle" idx="1"/>
          </p:nvPr>
        </p:nvSpPr>
        <p:spPr>
          <a:xfrm>
            <a:off x="971600" y="1441981"/>
            <a:ext cx="7772400" cy="1199704"/>
          </a:xfrm>
        </p:spPr>
        <p:txBody>
          <a:bodyPr/>
          <a:lstStyle/>
          <a:p>
            <a:r>
              <a:rPr lang="en-GB" dirty="0" smtClean="0"/>
              <a:t>Y </a:t>
            </a:r>
            <a:r>
              <a:rPr lang="en-GB" dirty="0" err="1" smtClean="0"/>
              <a:t>Cyfnod</a:t>
            </a:r>
            <a:r>
              <a:rPr lang="en-GB" dirty="0" smtClean="0"/>
              <a:t> </a:t>
            </a:r>
            <a:r>
              <a:rPr lang="en-GB" dirty="0" err="1" smtClean="0"/>
              <a:t>Sylfaen</a:t>
            </a:r>
            <a:endParaRPr lang="en-GB" dirty="0"/>
          </a:p>
        </p:txBody>
      </p:sp>
      <p:pic>
        <p:nvPicPr>
          <p:cNvPr id="3074"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9796" t="16856" r="27699" b="6250"/>
          <a:stretch/>
        </p:blipFill>
        <p:spPr bwMode="auto">
          <a:xfrm>
            <a:off x="251520" y="1484784"/>
            <a:ext cx="5555316" cy="384234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1140" t="25368" r="59922" b="15537"/>
          <a:stretch/>
        </p:blipFill>
        <p:spPr bwMode="auto">
          <a:xfrm>
            <a:off x="3275856" y="2420888"/>
            <a:ext cx="3765176" cy="4322945"/>
          </a:xfrm>
          <a:prstGeom prst="rect">
            <a:avLst/>
          </a:prstGeom>
          <a:noFill/>
          <a:ln w="9525">
            <a:solidFill>
              <a:schemeClr val="tx1"/>
            </a:solidFill>
            <a:miter lim="800000"/>
            <a:headEnd/>
            <a:tailEnd/>
          </a:ln>
          <a:extLst>
            <a:ext uri="{909E8E84-426E-40DD-AFC4-6F175D3DCCD1}">
              <a14:hiddenFill xmlns="" xmlns:a14="http://schemas.microsoft.com/office/drawing/2010/main">
                <a:solidFill>
                  <a:schemeClr val="accent1"/>
                </a:solidFill>
              </a14:hiddenFill>
            </a:ext>
          </a:extLst>
        </p:spPr>
      </p:pic>
      <p:pic>
        <p:nvPicPr>
          <p:cNvPr id="7" name="Picture 3"/>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2312" t="57092" r="77081" b="40969"/>
          <a:stretch/>
        </p:blipFill>
        <p:spPr bwMode="auto">
          <a:xfrm>
            <a:off x="5156813" y="2651231"/>
            <a:ext cx="2802443" cy="288032"/>
          </a:xfrm>
          <a:prstGeom prst="rect">
            <a:avLst/>
          </a:prstGeom>
          <a:noFill/>
          <a:ln w="9525">
            <a:solidFill>
              <a:schemeClr val="tx1"/>
            </a:solidFill>
            <a:miter lim="800000"/>
            <a:headEnd/>
            <a:tailEnd/>
          </a:ln>
          <a:extLst>
            <a:ext uri="{909E8E84-426E-40DD-AFC4-6F175D3DCCD1}">
              <a14:hiddenFill xmlns="" xmlns:a14="http://schemas.microsoft.com/office/drawing/2010/main">
                <a:solidFill>
                  <a:schemeClr val="accent1"/>
                </a:solidFill>
              </a14:hiddenFill>
            </a:ext>
          </a:extLst>
        </p:spPr>
      </p:pic>
      <p:pic>
        <p:nvPicPr>
          <p:cNvPr id="8" name="Picture 3"/>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37038" t="57092" r="61256" b="40969"/>
          <a:stretch/>
        </p:blipFill>
        <p:spPr bwMode="auto">
          <a:xfrm>
            <a:off x="8150087" y="2636912"/>
            <a:ext cx="450574" cy="288032"/>
          </a:xfrm>
          <a:prstGeom prst="rect">
            <a:avLst/>
          </a:prstGeom>
          <a:noFill/>
          <a:ln w="9525">
            <a:solidFill>
              <a:schemeClr val="tx1"/>
            </a:solidFill>
            <a:miter lim="800000"/>
            <a:headEnd/>
            <a:tailEnd/>
          </a:ln>
          <a:extLst>
            <a:ext uri="{909E8E84-426E-40DD-AFC4-6F175D3DCCD1}">
              <a14:hiddenFill xmlns="" xmlns:a14="http://schemas.microsoft.com/office/drawing/2010/main">
                <a:solidFill>
                  <a:schemeClr val="accent1"/>
                </a:solidFill>
              </a14:hiddenFill>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556792"/>
            <a:ext cx="8568952" cy="4536504"/>
          </a:xfrm>
        </p:spPr>
        <p:txBody>
          <a:bodyPr>
            <a:normAutofit/>
          </a:bodyPr>
          <a:lstStyle/>
          <a:p>
            <a:pPr marL="109728" indent="0">
              <a:buNone/>
            </a:pPr>
            <a:r>
              <a:rPr lang="en-GB" dirty="0" err="1" smtClean="0"/>
              <a:t>1.Datblygiad</a:t>
            </a:r>
            <a:r>
              <a:rPr lang="en-GB" dirty="0" smtClean="0"/>
              <a:t> </a:t>
            </a:r>
            <a:r>
              <a:rPr lang="en-GB" dirty="0" err="1" smtClean="0"/>
              <a:t>Personol</a:t>
            </a:r>
            <a:r>
              <a:rPr lang="en-GB" dirty="0" smtClean="0"/>
              <a:t> a </a:t>
            </a:r>
            <a:r>
              <a:rPr lang="en-GB" dirty="0" err="1" smtClean="0"/>
              <a:t>Chymdeithasol</a:t>
            </a:r>
            <a:r>
              <a:rPr lang="en-GB" dirty="0" smtClean="0"/>
              <a:t>, </a:t>
            </a:r>
            <a:r>
              <a:rPr lang="en-GB" dirty="0" err="1" smtClean="0"/>
              <a:t>Lles</a:t>
            </a:r>
            <a:r>
              <a:rPr lang="en-GB" dirty="0" smtClean="0"/>
              <a:t> ac </a:t>
            </a:r>
            <a:r>
              <a:rPr lang="en-GB" dirty="0" err="1" smtClean="0"/>
              <a:t>Amrywiaeth</a:t>
            </a:r>
            <a:r>
              <a:rPr lang="en-GB" dirty="0" smtClean="0"/>
              <a:t> </a:t>
            </a:r>
            <a:r>
              <a:rPr lang="en-GB" dirty="0" err="1" smtClean="0"/>
              <a:t>Ddiwylliannol</a:t>
            </a:r>
            <a:r>
              <a:rPr lang="en-GB" dirty="0" smtClean="0"/>
              <a:t> </a:t>
            </a:r>
          </a:p>
          <a:p>
            <a:pPr marL="109728" indent="0">
              <a:buNone/>
            </a:pPr>
            <a:r>
              <a:rPr lang="en-GB" dirty="0" err="1" smtClean="0"/>
              <a:t>2.Sgiliau</a:t>
            </a:r>
            <a:r>
              <a:rPr lang="en-GB" dirty="0" smtClean="0"/>
              <a:t> </a:t>
            </a:r>
            <a:r>
              <a:rPr lang="en-GB" dirty="0" err="1" smtClean="0"/>
              <a:t>Iaith</a:t>
            </a:r>
            <a:r>
              <a:rPr lang="en-GB" dirty="0" smtClean="0"/>
              <a:t>, </a:t>
            </a:r>
            <a:r>
              <a:rPr lang="en-GB" dirty="0" err="1" smtClean="0"/>
              <a:t>Llythrennedd</a:t>
            </a:r>
            <a:r>
              <a:rPr lang="en-GB" dirty="0" smtClean="0"/>
              <a:t> a </a:t>
            </a:r>
            <a:r>
              <a:rPr lang="en-GB" dirty="0" err="1" smtClean="0"/>
              <a:t>Chyfathrebu</a:t>
            </a:r>
            <a:r>
              <a:rPr lang="en-GB" dirty="0" smtClean="0"/>
              <a:t> </a:t>
            </a:r>
            <a:r>
              <a:rPr lang="en-GB" sz="2000" dirty="0" smtClean="0"/>
              <a:t>(&amp;</a:t>
            </a:r>
            <a:r>
              <a:rPr lang="en-GB" sz="2000" dirty="0" err="1" smtClean="0"/>
              <a:t>FfLlRh</a:t>
            </a:r>
            <a:r>
              <a:rPr lang="en-GB" sz="2000" dirty="0" smtClean="0"/>
              <a:t>)</a:t>
            </a:r>
          </a:p>
          <a:p>
            <a:pPr marL="109728" indent="0">
              <a:buNone/>
            </a:pPr>
            <a:r>
              <a:rPr lang="en-GB" dirty="0" err="1" smtClean="0"/>
              <a:t>3.Datblygiad</a:t>
            </a:r>
            <a:r>
              <a:rPr lang="en-GB" dirty="0" smtClean="0"/>
              <a:t> </a:t>
            </a:r>
            <a:r>
              <a:rPr lang="en-GB" dirty="0" err="1" smtClean="0"/>
              <a:t>Mathemategol</a:t>
            </a:r>
            <a:r>
              <a:rPr lang="en-GB" dirty="0" smtClean="0"/>
              <a:t> </a:t>
            </a:r>
            <a:r>
              <a:rPr lang="en-GB" sz="2800" dirty="0" smtClean="0"/>
              <a:t>(&amp; </a:t>
            </a:r>
            <a:r>
              <a:rPr lang="en-GB" sz="2800" dirty="0" err="1" smtClean="0"/>
              <a:t>FfLlRh</a:t>
            </a:r>
            <a:r>
              <a:rPr lang="en-GB" sz="2800" dirty="0" smtClean="0"/>
              <a:t>)</a:t>
            </a:r>
            <a:endParaRPr lang="en-GB" dirty="0" smtClean="0"/>
          </a:p>
          <a:p>
            <a:pPr marL="109728" indent="0">
              <a:buNone/>
            </a:pPr>
            <a:r>
              <a:rPr lang="en-GB" b="1" dirty="0" err="1" smtClean="0">
                <a:solidFill>
                  <a:srgbClr val="FF0000"/>
                </a:solidFill>
              </a:rPr>
              <a:t>4.Datblygu’r</a:t>
            </a:r>
            <a:r>
              <a:rPr lang="en-GB" b="1" dirty="0" smtClean="0">
                <a:solidFill>
                  <a:srgbClr val="FF0000"/>
                </a:solidFill>
              </a:rPr>
              <a:t> </a:t>
            </a:r>
            <a:r>
              <a:rPr lang="en-GB" b="1" dirty="0" err="1" smtClean="0">
                <a:solidFill>
                  <a:srgbClr val="FF0000"/>
                </a:solidFill>
              </a:rPr>
              <a:t>Gymraeg</a:t>
            </a:r>
            <a:r>
              <a:rPr lang="en-GB" b="1" dirty="0" smtClean="0">
                <a:solidFill>
                  <a:srgbClr val="FF0000"/>
                </a:solidFill>
              </a:rPr>
              <a:t> </a:t>
            </a:r>
          </a:p>
          <a:p>
            <a:pPr marL="109728" indent="0">
              <a:buNone/>
            </a:pPr>
            <a:r>
              <a:rPr lang="en-GB" dirty="0" err="1" smtClean="0"/>
              <a:t>5.Gwybodaeth</a:t>
            </a:r>
            <a:r>
              <a:rPr lang="en-GB" dirty="0" smtClean="0"/>
              <a:t> a </a:t>
            </a:r>
            <a:r>
              <a:rPr lang="en-GB" dirty="0" err="1" smtClean="0"/>
              <a:t>Dealltwriaeth</a:t>
            </a:r>
            <a:r>
              <a:rPr lang="en-GB" dirty="0" smtClean="0"/>
              <a:t> </a:t>
            </a:r>
            <a:r>
              <a:rPr lang="en-GB" dirty="0" err="1" smtClean="0"/>
              <a:t>o’r</a:t>
            </a:r>
            <a:r>
              <a:rPr lang="en-GB" dirty="0" smtClean="0"/>
              <a:t> </a:t>
            </a:r>
            <a:r>
              <a:rPr lang="en-GB" dirty="0" err="1" smtClean="0"/>
              <a:t>Byd</a:t>
            </a:r>
            <a:r>
              <a:rPr lang="en-GB" dirty="0" smtClean="0"/>
              <a:t> </a:t>
            </a:r>
          </a:p>
          <a:p>
            <a:pPr marL="109728" indent="0">
              <a:buNone/>
            </a:pPr>
            <a:r>
              <a:rPr lang="en-GB" dirty="0" err="1" smtClean="0"/>
              <a:t>6.Datblygiad</a:t>
            </a:r>
            <a:r>
              <a:rPr lang="en-GB" dirty="0" smtClean="0"/>
              <a:t> </a:t>
            </a:r>
            <a:r>
              <a:rPr lang="en-GB" dirty="0" err="1" smtClean="0"/>
              <a:t>Corfforol</a:t>
            </a:r>
            <a:r>
              <a:rPr lang="en-GB" dirty="0" smtClean="0"/>
              <a:t> </a:t>
            </a:r>
          </a:p>
          <a:p>
            <a:pPr marL="109728" indent="0">
              <a:buNone/>
            </a:pPr>
            <a:r>
              <a:rPr lang="en-GB" dirty="0" smtClean="0"/>
              <a:t>7. </a:t>
            </a:r>
            <a:r>
              <a:rPr lang="en-GB" dirty="0" err="1" smtClean="0"/>
              <a:t>Datblygiad</a:t>
            </a:r>
            <a:r>
              <a:rPr lang="en-GB" dirty="0" smtClean="0"/>
              <a:t> </a:t>
            </a:r>
            <a:r>
              <a:rPr lang="en-GB" dirty="0" err="1" smtClean="0"/>
              <a:t>Creadigol</a:t>
            </a:r>
            <a:r>
              <a:rPr lang="en-GB" dirty="0" smtClean="0"/>
              <a:t> </a:t>
            </a:r>
          </a:p>
          <a:p>
            <a:endParaRPr lang="en-GB" dirty="0"/>
          </a:p>
        </p:txBody>
      </p:sp>
      <p:sp>
        <p:nvSpPr>
          <p:cNvPr id="3" name="Title 2"/>
          <p:cNvSpPr>
            <a:spLocks noGrp="1"/>
          </p:cNvSpPr>
          <p:nvPr>
            <p:ph type="title"/>
          </p:nvPr>
        </p:nvSpPr>
        <p:spPr/>
        <p:txBody>
          <a:bodyPr>
            <a:normAutofit/>
          </a:bodyPr>
          <a:lstStyle/>
          <a:p>
            <a:r>
              <a:rPr lang="en-GB" dirty="0" smtClean="0"/>
              <a:t>Y </a:t>
            </a:r>
            <a:r>
              <a:rPr lang="en-GB" dirty="0" err="1" smtClean="0"/>
              <a:t>Saith</a:t>
            </a:r>
            <a:r>
              <a:rPr lang="en-GB" dirty="0" smtClean="0"/>
              <a:t> </a:t>
            </a:r>
            <a:r>
              <a:rPr lang="en-GB" dirty="0" err="1" smtClean="0"/>
              <a:t>Maes</a:t>
            </a:r>
            <a:r>
              <a:rPr lang="en-GB" dirty="0" smtClean="0"/>
              <a:t> </a:t>
            </a:r>
            <a:r>
              <a:rPr lang="en-GB" dirty="0" err="1" smtClean="0"/>
              <a:t>Dysgu</a:t>
            </a:r>
            <a:r>
              <a:rPr lang="en-GB" dirty="0" smtClean="0"/>
              <a:t>	</a:t>
            </a:r>
            <a:endParaRPr lang="en-GB" dirty="0"/>
          </a:p>
        </p:txBody>
      </p:sp>
    </p:spTree>
    <p:extLst>
      <p:ext uri="{BB962C8B-B14F-4D97-AF65-F5344CB8AC3E}">
        <p14:creationId xmlns="" xmlns:p14="http://schemas.microsoft.com/office/powerpoint/2010/main" val="27279499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4147" t="35547" r="36980" b="8197"/>
          <a:stretch/>
        </p:blipFill>
        <p:spPr bwMode="auto">
          <a:xfrm>
            <a:off x="179510" y="188640"/>
            <a:ext cx="8846139" cy="475252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9796" t="16856" r="27699" b="6250"/>
          <a:stretch/>
        </p:blipFill>
        <p:spPr bwMode="auto">
          <a:xfrm>
            <a:off x="5796136" y="4808614"/>
            <a:ext cx="2963028" cy="204938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2" name="Rectangle 1"/>
          <p:cNvSpPr/>
          <p:nvPr/>
        </p:nvSpPr>
        <p:spPr>
          <a:xfrm>
            <a:off x="395536" y="3212976"/>
            <a:ext cx="8630113" cy="172819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 xmlns:p14="http://schemas.microsoft.com/office/powerpoint/2010/main" val="16186318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34630" t="14855" r="36139" b="14085"/>
          <a:stretch/>
        </p:blipFill>
        <p:spPr bwMode="auto">
          <a:xfrm>
            <a:off x="366402" y="536349"/>
            <a:ext cx="3803374" cy="519821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2" name="Rectangle 1"/>
          <p:cNvSpPr/>
          <p:nvPr/>
        </p:nvSpPr>
        <p:spPr>
          <a:xfrm>
            <a:off x="251520" y="5761227"/>
            <a:ext cx="4572000" cy="923330"/>
          </a:xfrm>
          <a:prstGeom prst="rect">
            <a:avLst/>
          </a:prstGeom>
          <a:solidFill>
            <a:srgbClr val="FFFF00"/>
          </a:solidFill>
        </p:spPr>
        <p:txBody>
          <a:bodyPr>
            <a:spAutoFit/>
          </a:bodyPr>
          <a:lstStyle/>
          <a:p>
            <a:r>
              <a:rPr lang="cy-GB" dirty="0">
                <a:hlinkClick r:id="rId4"/>
              </a:rPr>
              <a:t>http://</a:t>
            </a:r>
            <a:r>
              <a:rPr lang="cy-GB" dirty="0" smtClean="0">
                <a:hlinkClick r:id="rId4"/>
              </a:rPr>
              <a:t>learning.gov.wales/docs/learningwales/publications/08welshlangdevcy.pdf</a:t>
            </a:r>
            <a:r>
              <a:rPr lang="cy-GB" dirty="0" smtClean="0"/>
              <a:t> </a:t>
            </a:r>
            <a:endParaRPr lang="cy-GB" dirty="0"/>
          </a:p>
        </p:txBody>
      </p:sp>
      <p:pic>
        <p:nvPicPr>
          <p:cNvPr id="4099" name="Picture 3"/>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36142" t="44322" r="18523" b="38989"/>
          <a:stretch/>
        </p:blipFill>
        <p:spPr bwMode="auto">
          <a:xfrm>
            <a:off x="2981524" y="4517596"/>
            <a:ext cx="5898525" cy="1220830"/>
          </a:xfrm>
          <a:prstGeom prst="rect">
            <a:avLst/>
          </a:prstGeom>
          <a:noFill/>
          <a:ln w="9525">
            <a:solidFill>
              <a:schemeClr val="tx1"/>
            </a:solidFill>
            <a:miter lim="800000"/>
            <a:headEnd/>
            <a:tailEnd/>
          </a:ln>
          <a:extLst>
            <a:ext uri="{909E8E84-426E-40DD-AFC4-6F175D3DCCD1}">
              <a14:hiddenFill xmlns="" xmlns:a14="http://schemas.microsoft.com/office/drawing/2010/main">
                <a:solidFill>
                  <a:schemeClr val="accent1"/>
                </a:solidFill>
              </a14:hiddenFill>
            </a:ext>
          </a:extLst>
        </p:spPr>
      </p:pic>
      <p:pic>
        <p:nvPicPr>
          <p:cNvPr id="5" name="Picture 3"/>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36142" t="60978" r="18523" b="27839"/>
          <a:stretch/>
        </p:blipFill>
        <p:spPr bwMode="auto">
          <a:xfrm>
            <a:off x="2981524" y="2923436"/>
            <a:ext cx="5898525" cy="818031"/>
          </a:xfrm>
          <a:prstGeom prst="rect">
            <a:avLst/>
          </a:prstGeom>
          <a:solidFill>
            <a:srgbClr val="FFFF00"/>
          </a:solidFill>
          <a:ln w="9525">
            <a:solidFill>
              <a:schemeClr val="tx1"/>
            </a:solidFill>
            <a:miter lim="800000"/>
            <a:headEnd/>
            <a:tailEnd/>
          </a:ln>
        </p:spPr>
      </p:pic>
      <p:sp>
        <p:nvSpPr>
          <p:cNvPr id="3" name="Rectangle 2"/>
          <p:cNvSpPr/>
          <p:nvPr/>
        </p:nvSpPr>
        <p:spPr>
          <a:xfrm>
            <a:off x="4245446" y="260648"/>
            <a:ext cx="4556055"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cadarnhau</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8" name="Rectangle 7"/>
          <p:cNvSpPr/>
          <p:nvPr/>
        </p:nvSpPr>
        <p:spPr>
          <a:xfrm>
            <a:off x="4245446" y="1412776"/>
            <a:ext cx="4713150"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cyd</a:t>
            </a:r>
            <a:r>
              <a:rPr lang="en-US" sz="5400" b="1" cap="all"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-destun</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4" name="TextBox 3"/>
          <p:cNvSpPr txBox="1"/>
          <p:nvPr/>
        </p:nvSpPr>
        <p:spPr>
          <a:xfrm>
            <a:off x="5279649" y="2554104"/>
            <a:ext cx="3600400" cy="369332"/>
          </a:xfrm>
          <a:prstGeom prst="rect">
            <a:avLst/>
          </a:prstGeom>
          <a:noFill/>
          <a:ln>
            <a:solidFill>
              <a:srgbClr val="0070C0"/>
            </a:solidFill>
          </a:ln>
        </p:spPr>
        <p:txBody>
          <a:bodyPr wrap="square" rtlCol="0">
            <a:spAutoFit/>
          </a:bodyPr>
          <a:lstStyle/>
          <a:p>
            <a:r>
              <a:rPr lang="en-GB" dirty="0" err="1" smtClean="0"/>
              <a:t>Ysgolion</a:t>
            </a:r>
            <a:r>
              <a:rPr lang="en-GB" dirty="0" smtClean="0"/>
              <a:t> </a:t>
            </a:r>
            <a:r>
              <a:rPr lang="en-GB" dirty="0" err="1" smtClean="0"/>
              <a:t>Cyfrwng</a:t>
            </a:r>
            <a:r>
              <a:rPr lang="en-GB" dirty="0" smtClean="0"/>
              <a:t> </a:t>
            </a:r>
            <a:r>
              <a:rPr lang="en-GB" dirty="0" err="1" smtClean="0"/>
              <a:t>Saesneg</a:t>
            </a:r>
            <a:endParaRPr lang="cy-GB" dirty="0"/>
          </a:p>
        </p:txBody>
      </p:sp>
      <p:sp>
        <p:nvSpPr>
          <p:cNvPr id="10" name="TextBox 9"/>
          <p:cNvSpPr txBox="1"/>
          <p:nvPr/>
        </p:nvSpPr>
        <p:spPr>
          <a:xfrm>
            <a:off x="5279649" y="4148264"/>
            <a:ext cx="3600400" cy="369332"/>
          </a:xfrm>
          <a:prstGeom prst="rect">
            <a:avLst/>
          </a:prstGeom>
          <a:noFill/>
          <a:ln>
            <a:solidFill>
              <a:srgbClr val="0070C0"/>
            </a:solidFill>
          </a:ln>
        </p:spPr>
        <p:txBody>
          <a:bodyPr wrap="square" rtlCol="0">
            <a:spAutoFit/>
          </a:bodyPr>
          <a:lstStyle/>
          <a:p>
            <a:r>
              <a:rPr lang="en-GB" dirty="0" err="1" smtClean="0"/>
              <a:t>Ysgolion</a:t>
            </a:r>
            <a:r>
              <a:rPr lang="en-GB" dirty="0" smtClean="0"/>
              <a:t> </a:t>
            </a:r>
            <a:r>
              <a:rPr lang="en-GB" dirty="0" err="1" smtClean="0"/>
              <a:t>Cyfrwng</a:t>
            </a:r>
            <a:r>
              <a:rPr lang="en-GB" dirty="0" smtClean="0"/>
              <a:t> </a:t>
            </a:r>
            <a:r>
              <a:rPr lang="en-GB" dirty="0" err="1" smtClean="0"/>
              <a:t>Cymraeg</a:t>
            </a:r>
            <a:endParaRPr lang="cy-GB" dirty="0"/>
          </a:p>
        </p:txBody>
      </p:sp>
    </p:spTree>
    <p:extLst>
      <p:ext uri="{BB962C8B-B14F-4D97-AF65-F5344CB8AC3E}">
        <p14:creationId xmlns="" xmlns:p14="http://schemas.microsoft.com/office/powerpoint/2010/main" val="12359113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24744"/>
            <a:ext cx="8229600" cy="4525963"/>
          </a:xfrm>
        </p:spPr>
        <p:txBody>
          <a:bodyPr>
            <a:normAutofit lnSpcReduction="10000"/>
          </a:bodyPr>
          <a:lstStyle/>
          <a:p>
            <a:r>
              <a:rPr lang="en-GB" dirty="0" err="1"/>
              <a:t>C</a:t>
            </a:r>
            <a:r>
              <a:rPr lang="en-GB" dirty="0" err="1" smtClean="0"/>
              <a:t>ydbwysedd</a:t>
            </a:r>
            <a:r>
              <a:rPr lang="en-GB" dirty="0" smtClean="0"/>
              <a:t> </a:t>
            </a:r>
            <a:r>
              <a:rPr lang="en-GB" dirty="0" err="1" smtClean="0"/>
              <a:t>rhwng</a:t>
            </a:r>
            <a:r>
              <a:rPr lang="en-GB" dirty="0" smtClean="0"/>
              <a:t> </a:t>
            </a:r>
            <a:r>
              <a:rPr lang="en-GB" dirty="0" err="1" smtClean="0"/>
              <a:t>dysgu</a:t>
            </a:r>
            <a:r>
              <a:rPr lang="en-GB" dirty="0" smtClean="0"/>
              <a:t> </a:t>
            </a:r>
            <a:r>
              <a:rPr lang="en-GB" dirty="0" err="1" smtClean="0"/>
              <a:t>strwythuredig</a:t>
            </a:r>
            <a:r>
              <a:rPr lang="en-GB" dirty="0" smtClean="0"/>
              <a:t> </a:t>
            </a:r>
            <a:r>
              <a:rPr lang="en-GB" dirty="0" err="1" smtClean="0"/>
              <a:t>drwy</a:t>
            </a:r>
            <a:r>
              <a:rPr lang="en-GB" dirty="0" smtClean="0"/>
              <a:t> </a:t>
            </a:r>
            <a:r>
              <a:rPr lang="en-GB" dirty="0" err="1" smtClean="0"/>
              <a:t>weithgareddau</a:t>
            </a:r>
            <a:r>
              <a:rPr lang="en-GB" dirty="0" smtClean="0"/>
              <a:t> a </a:t>
            </a:r>
            <a:r>
              <a:rPr lang="en-GB" dirty="0" err="1" smtClean="0"/>
              <a:t>gychwynnir</a:t>
            </a:r>
            <a:r>
              <a:rPr lang="en-GB" dirty="0" smtClean="0"/>
              <a:t> </a:t>
            </a:r>
            <a:r>
              <a:rPr lang="en-GB" dirty="0" err="1" smtClean="0"/>
              <a:t>gan</a:t>
            </a:r>
            <a:r>
              <a:rPr lang="en-GB" dirty="0" smtClean="0"/>
              <a:t> y </a:t>
            </a:r>
            <a:r>
              <a:rPr lang="en-GB" dirty="0" err="1" smtClean="0"/>
              <a:t>plentyn</a:t>
            </a:r>
            <a:r>
              <a:rPr lang="en-GB" dirty="0" smtClean="0"/>
              <a:t> </a:t>
            </a:r>
            <a:r>
              <a:rPr lang="en-GB" dirty="0" err="1" smtClean="0"/>
              <a:t>a’r</a:t>
            </a:r>
            <a:r>
              <a:rPr lang="en-GB" dirty="0" smtClean="0"/>
              <a:t> </a:t>
            </a:r>
            <a:r>
              <a:rPr lang="en-GB" dirty="0" err="1" smtClean="0"/>
              <a:t>rhai</a:t>
            </a:r>
            <a:r>
              <a:rPr lang="en-GB" dirty="0" smtClean="0"/>
              <a:t> </a:t>
            </a:r>
            <a:r>
              <a:rPr lang="en-GB" dirty="0" err="1" smtClean="0"/>
              <a:t>dan</a:t>
            </a:r>
            <a:r>
              <a:rPr lang="en-GB" dirty="0" smtClean="0"/>
              <a:t> </a:t>
            </a:r>
            <a:r>
              <a:rPr lang="en-GB" dirty="0" err="1" smtClean="0"/>
              <a:t>gyfarwyddyd</a:t>
            </a:r>
            <a:r>
              <a:rPr lang="en-GB" dirty="0" smtClean="0"/>
              <a:t> yr </a:t>
            </a:r>
            <a:r>
              <a:rPr lang="en-GB" dirty="0" err="1" smtClean="0"/>
              <a:t>ymarferwyr</a:t>
            </a:r>
            <a:r>
              <a:rPr lang="en-GB" dirty="0" smtClean="0"/>
              <a:t>. </a:t>
            </a:r>
          </a:p>
          <a:p>
            <a:pPr marL="109728" indent="0">
              <a:buNone/>
            </a:pPr>
            <a:endParaRPr lang="en-GB" dirty="0" smtClean="0"/>
          </a:p>
          <a:p>
            <a:r>
              <a:rPr lang="en-GB" dirty="0" err="1" smtClean="0"/>
              <a:t>Cwricwlwm</a:t>
            </a:r>
            <a:r>
              <a:rPr lang="en-GB" dirty="0" smtClean="0"/>
              <a:t> </a:t>
            </a:r>
            <a:r>
              <a:rPr lang="en-GB" dirty="0" err="1" smtClean="0"/>
              <a:t>sydd</a:t>
            </a:r>
            <a:r>
              <a:rPr lang="en-GB" dirty="0" smtClean="0"/>
              <a:t> </a:t>
            </a:r>
            <a:r>
              <a:rPr lang="en-GB" dirty="0" err="1" smtClean="0"/>
              <a:t>wedi’i</a:t>
            </a:r>
            <a:r>
              <a:rPr lang="en-GB" dirty="0" smtClean="0"/>
              <a:t> </a:t>
            </a:r>
            <a:r>
              <a:rPr lang="en-GB" dirty="0" err="1" smtClean="0"/>
              <a:t>gynllunio’n</a:t>
            </a:r>
            <a:r>
              <a:rPr lang="en-GB" dirty="0" smtClean="0"/>
              <a:t> </a:t>
            </a:r>
            <a:r>
              <a:rPr lang="en-GB" dirty="0" err="1" smtClean="0"/>
              <a:t>dda</a:t>
            </a:r>
            <a:r>
              <a:rPr lang="en-GB" dirty="0" smtClean="0"/>
              <a:t> </a:t>
            </a:r>
            <a:r>
              <a:rPr lang="en-GB" dirty="0" err="1" smtClean="0"/>
              <a:t>i</a:t>
            </a:r>
            <a:r>
              <a:rPr lang="en-GB" dirty="0" smtClean="0"/>
              <a:t> </a:t>
            </a:r>
            <a:r>
              <a:rPr lang="en-GB" dirty="0" err="1" smtClean="0"/>
              <a:t>rhoi</a:t>
            </a:r>
            <a:r>
              <a:rPr lang="en-GB" dirty="0" smtClean="0"/>
              <a:t> </a:t>
            </a:r>
            <a:r>
              <a:rPr lang="en-GB" dirty="0" err="1" smtClean="0"/>
              <a:t>cyfleoedd</a:t>
            </a:r>
            <a:r>
              <a:rPr lang="en-GB" dirty="0" smtClean="0"/>
              <a:t> </a:t>
            </a:r>
            <a:r>
              <a:rPr lang="en-GB" dirty="0" err="1" smtClean="0"/>
              <a:t>i</a:t>
            </a:r>
            <a:r>
              <a:rPr lang="en-GB" dirty="0" smtClean="0"/>
              <a:t> </a:t>
            </a:r>
            <a:r>
              <a:rPr lang="en-GB" dirty="0" err="1" smtClean="0"/>
              <a:t>blant</a:t>
            </a:r>
            <a:r>
              <a:rPr lang="en-GB" dirty="0" smtClean="0"/>
              <a:t> </a:t>
            </a:r>
            <a:r>
              <a:rPr lang="en-GB" dirty="0" err="1" smtClean="0"/>
              <a:t>ymwneud</a:t>
            </a:r>
            <a:r>
              <a:rPr lang="en-GB" dirty="0" smtClean="0"/>
              <a:t> </a:t>
            </a:r>
            <a:r>
              <a:rPr lang="en-GB" dirty="0" err="1" smtClean="0"/>
              <a:t>yn</a:t>
            </a:r>
            <a:r>
              <a:rPr lang="en-GB" dirty="0" smtClean="0"/>
              <a:t> </a:t>
            </a:r>
            <a:r>
              <a:rPr lang="en-GB" dirty="0" err="1" smtClean="0"/>
              <a:t>greadigol</a:t>
            </a:r>
            <a:r>
              <a:rPr lang="en-GB" dirty="0" smtClean="0"/>
              <a:t> </a:t>
            </a:r>
            <a:r>
              <a:rPr lang="en-GB" dirty="0" err="1" smtClean="0"/>
              <a:t>â’u</a:t>
            </a:r>
            <a:r>
              <a:rPr lang="en-GB" dirty="0" smtClean="0"/>
              <a:t> </a:t>
            </a:r>
            <a:r>
              <a:rPr lang="en-GB" dirty="0" err="1" smtClean="0"/>
              <a:t>dysgu</a:t>
            </a:r>
            <a:r>
              <a:rPr lang="en-GB" dirty="0" smtClean="0"/>
              <a:t> ac </a:t>
            </a:r>
            <a:r>
              <a:rPr lang="en-GB" dirty="0" err="1" smtClean="0"/>
              <a:t>yn</a:t>
            </a:r>
            <a:r>
              <a:rPr lang="en-GB" dirty="0" smtClean="0"/>
              <a:t> </a:t>
            </a:r>
            <a:r>
              <a:rPr lang="en-GB" dirty="0" err="1" smtClean="0"/>
              <a:t>adeiladu</a:t>
            </a:r>
            <a:r>
              <a:rPr lang="en-GB" dirty="0" smtClean="0"/>
              <a:t> </a:t>
            </a:r>
            <a:r>
              <a:rPr lang="en-GB" dirty="0" err="1" smtClean="0"/>
              <a:t>ar</a:t>
            </a:r>
            <a:r>
              <a:rPr lang="en-GB" dirty="0" smtClean="0"/>
              <a:t> yr </a:t>
            </a:r>
            <a:r>
              <a:rPr lang="en-GB" dirty="0" err="1" smtClean="0"/>
              <a:t>hyn</a:t>
            </a:r>
            <a:r>
              <a:rPr lang="en-GB" dirty="0" smtClean="0"/>
              <a:t> y </a:t>
            </a:r>
            <a:r>
              <a:rPr lang="en-GB" dirty="0" err="1" smtClean="0"/>
              <a:t>maent</a:t>
            </a:r>
            <a:r>
              <a:rPr lang="en-GB" dirty="0" smtClean="0"/>
              <a:t> </a:t>
            </a:r>
            <a:r>
              <a:rPr lang="en-GB" dirty="0" err="1" smtClean="0"/>
              <a:t>yn</a:t>
            </a:r>
            <a:r>
              <a:rPr lang="en-GB" dirty="0" smtClean="0"/>
              <a:t> </a:t>
            </a:r>
            <a:r>
              <a:rPr lang="en-GB" dirty="0" err="1" smtClean="0"/>
              <a:t>ei</a:t>
            </a:r>
            <a:r>
              <a:rPr lang="en-GB" dirty="0" smtClean="0"/>
              <a:t> </a:t>
            </a:r>
            <a:r>
              <a:rPr lang="en-GB" dirty="0" err="1" smtClean="0"/>
              <a:t>wybod</a:t>
            </a:r>
            <a:r>
              <a:rPr lang="en-GB" dirty="0" smtClean="0"/>
              <a:t> </a:t>
            </a:r>
            <a:r>
              <a:rPr lang="en-GB" dirty="0" err="1" smtClean="0"/>
              <a:t>eisoes</a:t>
            </a:r>
            <a:r>
              <a:rPr lang="en-GB" dirty="0" smtClean="0"/>
              <a:t> ac </a:t>
            </a:r>
            <a:r>
              <a:rPr lang="en-GB" dirty="0" err="1" smtClean="0"/>
              <a:t>yn</a:t>
            </a:r>
            <a:r>
              <a:rPr lang="en-GB" dirty="0" smtClean="0"/>
              <a:t> </a:t>
            </a:r>
            <a:r>
              <a:rPr lang="en-GB" dirty="0" err="1" smtClean="0"/>
              <a:t>gallu</a:t>
            </a:r>
            <a:r>
              <a:rPr lang="en-GB" dirty="0" smtClean="0"/>
              <a:t> </a:t>
            </a:r>
            <a:r>
              <a:rPr lang="en-GB" dirty="0" err="1" smtClean="0"/>
              <a:t>ei</a:t>
            </a:r>
            <a:r>
              <a:rPr lang="en-GB" dirty="0" smtClean="0"/>
              <a:t> </a:t>
            </a:r>
            <a:r>
              <a:rPr lang="en-GB" dirty="0" err="1" smtClean="0"/>
              <a:t>wneud</a:t>
            </a:r>
            <a:endParaRPr lang="en-GB" dirty="0" smtClean="0"/>
          </a:p>
          <a:p>
            <a:pPr marL="109728" indent="0">
              <a:buNone/>
            </a:pPr>
            <a:endParaRPr lang="en-GB" dirty="0" smtClean="0"/>
          </a:p>
          <a:p>
            <a:r>
              <a:rPr lang="en-GB" dirty="0" err="1" smtClean="0"/>
              <a:t>Dysgu’n</a:t>
            </a:r>
            <a:r>
              <a:rPr lang="en-GB" dirty="0" smtClean="0"/>
              <a:t> </a:t>
            </a:r>
            <a:r>
              <a:rPr lang="en-GB" dirty="0" err="1" smtClean="0"/>
              <a:t>weithredol</a:t>
            </a:r>
            <a:r>
              <a:rPr lang="en-GB" dirty="0" smtClean="0"/>
              <a:t> </a:t>
            </a:r>
            <a:r>
              <a:rPr lang="en-GB" dirty="0" err="1" smtClean="0"/>
              <a:t>i</a:t>
            </a:r>
            <a:r>
              <a:rPr lang="en-GB" dirty="0" smtClean="0"/>
              <a:t> </a:t>
            </a:r>
            <a:r>
              <a:rPr lang="en-GB" dirty="0" err="1" smtClean="0"/>
              <a:t>wella</a:t>
            </a:r>
            <a:r>
              <a:rPr lang="en-GB" dirty="0" smtClean="0"/>
              <a:t> ac </a:t>
            </a:r>
          </a:p>
          <a:p>
            <a:pPr marL="109728" indent="0">
              <a:buNone/>
            </a:pPr>
            <a:r>
              <a:rPr lang="en-GB" dirty="0"/>
              <a:t> </a:t>
            </a:r>
            <a:r>
              <a:rPr lang="en-GB" dirty="0" smtClean="0"/>
              <a:t>  </a:t>
            </a:r>
            <a:r>
              <a:rPr lang="en-GB" dirty="0" err="1" smtClean="0"/>
              <a:t>ymestyn</a:t>
            </a:r>
            <a:r>
              <a:rPr lang="en-GB" dirty="0" smtClean="0"/>
              <a:t> </a:t>
            </a:r>
            <a:r>
              <a:rPr lang="en-GB" dirty="0" err="1" smtClean="0"/>
              <a:t>datblygiad</a:t>
            </a:r>
            <a:r>
              <a:rPr lang="en-GB" dirty="0" smtClean="0"/>
              <a:t> y </a:t>
            </a:r>
            <a:r>
              <a:rPr lang="en-GB" dirty="0" err="1" smtClean="0"/>
              <a:t>plentyn</a:t>
            </a:r>
            <a:r>
              <a:rPr lang="en-GB" dirty="0" smtClean="0"/>
              <a:t>. 	</a:t>
            </a:r>
          </a:p>
          <a:p>
            <a:endParaRPr lang="en-GB" dirty="0"/>
          </a:p>
        </p:txBody>
      </p:sp>
      <p:sp>
        <p:nvSpPr>
          <p:cNvPr id="3" name="Title 2"/>
          <p:cNvSpPr>
            <a:spLocks noGrp="1"/>
          </p:cNvSpPr>
          <p:nvPr>
            <p:ph type="title"/>
          </p:nvPr>
        </p:nvSpPr>
        <p:spPr>
          <a:xfrm>
            <a:off x="467544" y="-9061"/>
            <a:ext cx="8229600" cy="1143000"/>
          </a:xfrm>
        </p:spPr>
        <p:txBody>
          <a:bodyPr>
            <a:normAutofit fontScale="90000"/>
          </a:bodyPr>
          <a:lstStyle/>
          <a:p>
            <a:r>
              <a:rPr lang="en-GB" dirty="0" err="1" smtClean="0"/>
              <a:t>Ymagwedd</a:t>
            </a:r>
            <a:r>
              <a:rPr lang="en-GB" dirty="0" smtClean="0"/>
              <a:t> </a:t>
            </a:r>
            <a:r>
              <a:rPr lang="en-GB" dirty="0" err="1" smtClean="0"/>
              <a:t>ar</a:t>
            </a:r>
            <a:r>
              <a:rPr lang="en-GB" dirty="0" smtClean="0"/>
              <a:t> </a:t>
            </a:r>
            <a:r>
              <a:rPr lang="en-GB" dirty="0" err="1" smtClean="0"/>
              <a:t>ddysgu</a:t>
            </a:r>
            <a:r>
              <a:rPr lang="en-GB" dirty="0" smtClean="0"/>
              <a:t> ac </a:t>
            </a:r>
            <a:r>
              <a:rPr lang="en-GB" dirty="0" err="1" smtClean="0"/>
              <a:t>addysgu</a:t>
            </a:r>
            <a:endParaRPr lang="en-GB" dirty="0"/>
          </a:p>
        </p:txBody>
      </p:sp>
      <p:pic>
        <p:nvPicPr>
          <p:cNvPr id="1026"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35139" t="14881" r="37095" b="14140"/>
          <a:stretch/>
        </p:blipFill>
        <p:spPr bwMode="auto">
          <a:xfrm>
            <a:off x="6948264" y="4005064"/>
            <a:ext cx="1733736" cy="24918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4" name="Rectangle 3"/>
          <p:cNvSpPr/>
          <p:nvPr/>
        </p:nvSpPr>
        <p:spPr>
          <a:xfrm>
            <a:off x="899592" y="5733256"/>
            <a:ext cx="5760640" cy="646331"/>
          </a:xfrm>
          <a:prstGeom prst="rect">
            <a:avLst/>
          </a:prstGeom>
          <a:solidFill>
            <a:srgbClr val="FFFF00"/>
          </a:solidFill>
        </p:spPr>
        <p:txBody>
          <a:bodyPr wrap="square">
            <a:spAutoFit/>
          </a:bodyPr>
          <a:lstStyle/>
          <a:p>
            <a:r>
              <a:rPr lang="cy-GB" dirty="0">
                <a:hlinkClick r:id="rId4"/>
              </a:rPr>
              <a:t>http://</a:t>
            </a:r>
            <a:r>
              <a:rPr lang="cy-GB" dirty="0" smtClean="0">
                <a:hlinkClick r:id="rId4"/>
              </a:rPr>
              <a:t>learning.gov.wales/docs/learningwales/publications/130212ltpedagogycy.pdf</a:t>
            </a:r>
            <a:r>
              <a:rPr lang="cy-GB" dirty="0" smtClean="0"/>
              <a:t> </a:t>
            </a:r>
            <a:endParaRPr lang="cy-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51520" y="5229200"/>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0703" r="18547" b="23565"/>
          <a:stretch/>
        </p:blipFill>
        <p:spPr bwMode="auto">
          <a:xfrm>
            <a:off x="0" y="188640"/>
            <a:ext cx="9159834" cy="446449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Rectangle 2"/>
          <p:cNvSpPr/>
          <p:nvPr/>
        </p:nvSpPr>
        <p:spPr>
          <a:xfrm>
            <a:off x="107504" y="620688"/>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 name="Rectangle 4"/>
          <p:cNvSpPr/>
          <p:nvPr/>
        </p:nvSpPr>
        <p:spPr>
          <a:xfrm>
            <a:off x="107503" y="1043434"/>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Rectangle 5"/>
          <p:cNvSpPr/>
          <p:nvPr/>
        </p:nvSpPr>
        <p:spPr>
          <a:xfrm>
            <a:off x="4579917" y="1008385"/>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10244" name="Picture 4" descr="http://freedesignfile.com/upload/2013/05/Teacher-21.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3936884" y="4653135"/>
            <a:ext cx="2707287" cy="2126017"/>
          </a:xfrm>
          <a:prstGeom prst="rect">
            <a:avLst/>
          </a:prstGeom>
          <a:noFill/>
          <a:extLst>
            <a:ext uri="{909E8E84-426E-40DD-AFC4-6F175D3DCCD1}">
              <a14:hiddenFill xmlns="" xmlns:a14="http://schemas.microsoft.com/office/drawing/2010/main">
                <a:solidFill>
                  <a:srgbClr val="FFFFFF"/>
                </a:solidFill>
              </a14:hiddenFill>
            </a:ext>
          </a:extLst>
        </p:spPr>
      </p:pic>
      <p:cxnSp>
        <p:nvCxnSpPr>
          <p:cNvPr id="7" name="Straight Arrow Connector 6"/>
          <p:cNvCxnSpPr/>
          <p:nvPr/>
        </p:nvCxnSpPr>
        <p:spPr>
          <a:xfrm flipH="1" flipV="1">
            <a:off x="3059832" y="4653135"/>
            <a:ext cx="877052" cy="576065"/>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5536978" y="4202211"/>
            <a:ext cx="504056" cy="1944217"/>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18387711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 xmlns:a14="http://schemas.microsoft.com/office/drawing/2010/main">
                <a:solidFill>
                  <a:srgbClr val="FFFFFF"/>
                </a:solidFill>
              </a14:hiddenFill>
            </a:ext>
          </a:extLst>
        </p:spPr>
      </p:pic>
      <p:pic>
        <p:nvPicPr>
          <p:cNvPr id="1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49310" t="32555" r="19674" b="30158"/>
          <a:stretch/>
        </p:blipFill>
        <p:spPr bwMode="auto">
          <a:xfrm>
            <a:off x="179511" y="749324"/>
            <a:ext cx="8754715" cy="591664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6673" r="68896" b="67797"/>
          <a:stretch/>
        </p:blipFill>
        <p:spPr bwMode="auto">
          <a:xfrm>
            <a:off x="1547663" y="716160"/>
            <a:ext cx="2473377" cy="551617"/>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11896271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smtClean="0"/>
              <a:t>Welsh Language Development</a:t>
            </a:r>
            <a:endParaRPr lang="en-GB" dirty="0"/>
          </a:p>
        </p:txBody>
      </p:sp>
      <p:pic>
        <p:nvPicPr>
          <p:cNvPr id="17" name="Content Placeholder 16" descr="welsh lang.png"/>
          <p:cNvPicPr>
            <a:picLocks noGrp="1" noChangeAspect="1"/>
          </p:cNvPicPr>
          <p:nvPr>
            <p:ph sz="quarter" idx="2"/>
          </p:nvPr>
        </p:nvPicPr>
        <p:blipFill>
          <a:blip r:embed="rId3" cstate="print"/>
          <a:stretch>
            <a:fillRect/>
          </a:stretch>
        </p:blipFill>
        <p:spPr>
          <a:xfrm>
            <a:off x="467544" y="1268760"/>
            <a:ext cx="3744416" cy="5289731"/>
          </a:xfrm>
        </p:spPr>
      </p:pic>
      <p:sp>
        <p:nvSpPr>
          <p:cNvPr id="16" name="Content Placeholder 15"/>
          <p:cNvSpPr>
            <a:spLocks noGrp="1"/>
          </p:cNvSpPr>
          <p:nvPr>
            <p:ph sz="quarter" idx="4"/>
          </p:nvPr>
        </p:nvSpPr>
        <p:spPr>
          <a:xfrm>
            <a:off x="4645025" y="1444294"/>
            <a:ext cx="4041775" cy="4793018"/>
          </a:xfrm>
        </p:spPr>
        <p:txBody>
          <a:bodyPr>
            <a:normAutofit lnSpcReduction="10000"/>
          </a:bodyPr>
          <a:lstStyle/>
          <a:p>
            <a:r>
              <a:rPr lang="en-GB" dirty="0" smtClean="0"/>
              <a:t>This document is now out of date but contains many useable ideas for classroom practice</a:t>
            </a:r>
          </a:p>
          <a:p>
            <a:endParaRPr lang="en-GB" dirty="0" smtClean="0"/>
          </a:p>
          <a:p>
            <a:r>
              <a:rPr lang="en-GB" dirty="0" smtClean="0"/>
              <a:t>It can still be downloaded from:</a:t>
            </a:r>
          </a:p>
          <a:p>
            <a:endParaRPr lang="en-GB" dirty="0" smtClean="0"/>
          </a:p>
          <a:p>
            <a:r>
              <a:rPr lang="en-GB" dirty="0" smtClean="0">
                <a:hlinkClick r:id="rId4"/>
              </a:rPr>
              <a:t>http://gov.wales/docs/dcells/publications/141111-welsh-language-development-en.pdf</a:t>
            </a:r>
            <a:endParaRPr lang="en-GB" dirty="0" smtClean="0"/>
          </a:p>
          <a:p>
            <a:endParaRPr lang="en-GB" dirty="0" smtClean="0"/>
          </a:p>
        </p:txBody>
      </p:sp>
    </p:spTree>
    <p:extLst>
      <p:ext uri="{BB962C8B-B14F-4D97-AF65-F5344CB8AC3E}">
        <p14:creationId xmlns="" xmlns:p14="http://schemas.microsoft.com/office/powerpoint/2010/main" val="3150847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Use simple words, greetings &amp; expressions</a:t>
            </a:r>
          </a:p>
          <a:p>
            <a:endParaRPr lang="en-GB" dirty="0" smtClean="0"/>
          </a:p>
          <a:p>
            <a:r>
              <a:rPr lang="en-GB" dirty="0" smtClean="0"/>
              <a:t>Use correct pronunciation &amp; intonation</a:t>
            </a:r>
          </a:p>
          <a:p>
            <a:endParaRPr lang="en-GB" dirty="0" smtClean="0"/>
          </a:p>
          <a:p>
            <a:r>
              <a:rPr lang="en-GB" dirty="0" smtClean="0"/>
              <a:t>Have fun with rhymes &amp; songs</a:t>
            </a:r>
          </a:p>
          <a:p>
            <a:endParaRPr lang="en-GB" dirty="0" smtClean="0"/>
          </a:p>
          <a:p>
            <a:r>
              <a:rPr lang="en-GB" dirty="0" smtClean="0"/>
              <a:t>Answer questions based on a pattern</a:t>
            </a:r>
          </a:p>
          <a:p>
            <a:endParaRPr lang="en-GB" dirty="0" smtClean="0"/>
          </a:p>
          <a:p>
            <a:r>
              <a:rPr lang="en-GB" dirty="0" smtClean="0"/>
              <a:t>Use Welsh in structured play</a:t>
            </a:r>
          </a:p>
          <a:p>
            <a:endParaRPr lang="en-GB" dirty="0" smtClean="0"/>
          </a:p>
          <a:p>
            <a:r>
              <a:rPr lang="en-GB" dirty="0" smtClean="0"/>
              <a:t>Describe different emotions &amp; feelings</a:t>
            </a:r>
          </a:p>
          <a:p>
            <a:endParaRPr lang="en-GB" dirty="0"/>
          </a:p>
        </p:txBody>
      </p:sp>
      <p:sp>
        <p:nvSpPr>
          <p:cNvPr id="3" name="Title 2"/>
          <p:cNvSpPr>
            <a:spLocks noGrp="1"/>
          </p:cNvSpPr>
          <p:nvPr>
            <p:ph type="title"/>
          </p:nvPr>
        </p:nvSpPr>
        <p:spPr/>
        <p:txBody>
          <a:bodyPr/>
          <a:lstStyle/>
          <a:p>
            <a:r>
              <a:rPr lang="en-GB" dirty="0" err="1" smtClean="0"/>
              <a:t>Oracy</a:t>
            </a:r>
            <a:r>
              <a:rPr lang="en-GB" dirty="0" smtClean="0"/>
              <a:t> – Speaking &amp; Listening</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49310" t="32555" r="19674" b="64124"/>
          <a:stretch/>
        </p:blipFill>
        <p:spPr bwMode="auto">
          <a:xfrm>
            <a:off x="172045" y="870321"/>
            <a:ext cx="8754715" cy="5270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7166" t="26673" r="68896" b="67797"/>
          <a:stretch/>
        </p:blipFill>
        <p:spPr bwMode="auto">
          <a:xfrm>
            <a:off x="1547664" y="870321"/>
            <a:ext cx="2363114" cy="5270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536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3687" t="54713" r="49423" b="37295"/>
          <a:stretch/>
        </p:blipFill>
        <p:spPr bwMode="auto">
          <a:xfrm>
            <a:off x="188322" y="1653314"/>
            <a:ext cx="6100998" cy="58461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TextBox 2"/>
          <p:cNvSpPr txBox="1"/>
          <p:nvPr/>
        </p:nvSpPr>
        <p:spPr>
          <a:xfrm>
            <a:off x="611560" y="2208910"/>
            <a:ext cx="11017224" cy="5262979"/>
          </a:xfrm>
          <a:prstGeom prst="rect">
            <a:avLst/>
          </a:prstGeom>
          <a:noFill/>
        </p:spPr>
        <p:txBody>
          <a:bodyPr wrap="square" rtlCol="0">
            <a:spAutoFit/>
          </a:bodyPr>
          <a:lstStyle/>
          <a:p>
            <a:pPr>
              <a:lnSpc>
                <a:spcPct val="200000"/>
              </a:lnSpc>
            </a:pPr>
            <a:r>
              <a:rPr lang="en-GB" sz="2400" dirty="0" err="1" smtClean="0"/>
              <a:t>Pwy</a:t>
            </a:r>
            <a:r>
              <a:rPr lang="en-GB" sz="2400" dirty="0" smtClean="0"/>
              <a:t> </a:t>
            </a:r>
            <a:r>
              <a:rPr lang="en-GB" sz="2400" dirty="0" err="1" smtClean="0"/>
              <a:t>wyt</a:t>
            </a:r>
            <a:r>
              <a:rPr lang="en-GB" sz="2400" dirty="0" smtClean="0"/>
              <a:t> ti?		Sian ‘</a:t>
            </a:r>
            <a:r>
              <a:rPr lang="en-GB" sz="2400" dirty="0" err="1" smtClean="0"/>
              <a:t>dw</a:t>
            </a:r>
            <a:r>
              <a:rPr lang="en-GB" sz="2400" dirty="0" smtClean="0"/>
              <a:t> </a:t>
            </a:r>
            <a:r>
              <a:rPr lang="en-GB" sz="2400" dirty="0" err="1" smtClean="0"/>
              <a:t>i</a:t>
            </a:r>
            <a:endParaRPr lang="en-GB" sz="2400" dirty="0" smtClean="0"/>
          </a:p>
          <a:p>
            <a:pPr>
              <a:lnSpc>
                <a:spcPct val="200000"/>
              </a:lnSpc>
            </a:pPr>
            <a:r>
              <a:rPr lang="en-GB" sz="2400" dirty="0" err="1" smtClean="0"/>
              <a:t>Sut</a:t>
            </a:r>
            <a:r>
              <a:rPr lang="en-GB" sz="2400" dirty="0" smtClean="0"/>
              <a:t> </a:t>
            </a:r>
            <a:r>
              <a:rPr lang="en-GB" sz="2400" dirty="0" err="1" smtClean="0"/>
              <a:t>wyt</a:t>
            </a:r>
            <a:r>
              <a:rPr lang="en-GB" sz="2400" dirty="0" smtClean="0"/>
              <a:t> ti?		Da </a:t>
            </a:r>
            <a:r>
              <a:rPr lang="en-GB" sz="2400" dirty="0" err="1" smtClean="0"/>
              <a:t>iawn</a:t>
            </a:r>
            <a:r>
              <a:rPr lang="en-GB" sz="2400" dirty="0" smtClean="0"/>
              <a:t> /  </a:t>
            </a:r>
            <a:r>
              <a:rPr lang="en-GB" sz="2400" dirty="0" err="1" smtClean="0"/>
              <a:t>ar</a:t>
            </a:r>
            <a:r>
              <a:rPr lang="en-GB" sz="2400" dirty="0" smtClean="0"/>
              <a:t> ben y </a:t>
            </a:r>
            <a:r>
              <a:rPr lang="en-GB" sz="2400" dirty="0" err="1" smtClean="0"/>
              <a:t>byd</a:t>
            </a:r>
            <a:r>
              <a:rPr lang="en-GB" sz="2400" dirty="0" smtClean="0"/>
              <a:t> / </a:t>
            </a:r>
          </a:p>
          <a:p>
            <a:pPr>
              <a:lnSpc>
                <a:spcPct val="200000"/>
              </a:lnSpc>
            </a:pPr>
            <a:r>
              <a:rPr lang="en-GB" sz="2400" dirty="0"/>
              <a:t> </a:t>
            </a:r>
            <a:r>
              <a:rPr lang="en-GB" sz="2400" dirty="0" smtClean="0"/>
              <a:t>                            </a:t>
            </a:r>
            <a:r>
              <a:rPr lang="en-GB" sz="2400" dirty="0" err="1" smtClean="0"/>
              <a:t>wedi</a:t>
            </a:r>
            <a:r>
              <a:rPr lang="en-GB" sz="2400" dirty="0" smtClean="0"/>
              <a:t> </a:t>
            </a:r>
            <a:r>
              <a:rPr lang="en-GB" sz="2400" dirty="0" err="1" smtClean="0"/>
              <a:t>blino</a:t>
            </a:r>
            <a:r>
              <a:rPr lang="en-GB" sz="2400" dirty="0" smtClean="0"/>
              <a:t> / </a:t>
            </a:r>
            <a:r>
              <a:rPr lang="en-GB" sz="2400" dirty="0" err="1" smtClean="0"/>
              <a:t>hapus</a:t>
            </a:r>
            <a:endParaRPr lang="en-GB" sz="2400" dirty="0" smtClean="0"/>
          </a:p>
          <a:p>
            <a:pPr>
              <a:lnSpc>
                <a:spcPct val="200000"/>
              </a:lnSpc>
            </a:pPr>
            <a:r>
              <a:rPr lang="en-GB" sz="2400" dirty="0" err="1" smtClean="0"/>
              <a:t>Sut</a:t>
            </a:r>
            <a:r>
              <a:rPr lang="en-GB" sz="2400" dirty="0" smtClean="0"/>
              <a:t> </a:t>
            </a:r>
            <a:r>
              <a:rPr lang="en-GB" sz="2400" dirty="0" err="1" smtClean="0"/>
              <a:t>mae’t</a:t>
            </a:r>
            <a:r>
              <a:rPr lang="en-GB" sz="2400" dirty="0" smtClean="0"/>
              <a:t> </a:t>
            </a:r>
            <a:r>
              <a:rPr lang="en-GB" sz="2400" dirty="0" err="1" smtClean="0"/>
              <a:t>tywydd</a:t>
            </a:r>
            <a:r>
              <a:rPr lang="en-GB" sz="2400" dirty="0" smtClean="0"/>
              <a:t>?	    Mae </a:t>
            </a:r>
            <a:r>
              <a:rPr lang="en-GB" sz="2400" dirty="0" err="1" smtClean="0"/>
              <a:t>hi’n</a:t>
            </a:r>
            <a:r>
              <a:rPr lang="en-GB" sz="2400" dirty="0" smtClean="0"/>
              <a:t> </a:t>
            </a:r>
            <a:r>
              <a:rPr lang="en-GB" sz="2400" dirty="0" err="1" smtClean="0"/>
              <a:t>braf</a:t>
            </a:r>
            <a:endParaRPr lang="en-GB" sz="2400" dirty="0" smtClean="0"/>
          </a:p>
          <a:p>
            <a:pPr>
              <a:lnSpc>
                <a:spcPct val="200000"/>
              </a:lnSpc>
            </a:pPr>
            <a:r>
              <a:rPr lang="en-GB" sz="2400" dirty="0" err="1" smtClean="0"/>
              <a:t>Ble</a:t>
            </a:r>
            <a:r>
              <a:rPr lang="en-GB" sz="2400" dirty="0" smtClean="0"/>
              <a:t> </a:t>
            </a:r>
            <a:r>
              <a:rPr lang="en-GB" sz="2400" dirty="0" err="1" smtClean="0"/>
              <a:t>wyt</a:t>
            </a:r>
            <a:r>
              <a:rPr lang="en-GB" sz="2400" dirty="0" smtClean="0"/>
              <a:t> </a:t>
            </a:r>
            <a:r>
              <a:rPr lang="en-GB" sz="2400" dirty="0" err="1" smtClean="0"/>
              <a:t>ti’n</a:t>
            </a:r>
            <a:r>
              <a:rPr lang="en-GB" sz="2400" dirty="0" smtClean="0"/>
              <a:t> </a:t>
            </a:r>
            <a:r>
              <a:rPr lang="en-GB" sz="2400" dirty="0" err="1" smtClean="0"/>
              <a:t>byw</a:t>
            </a:r>
            <a:r>
              <a:rPr lang="en-GB" sz="2400" dirty="0" smtClean="0"/>
              <a:t>?	    </a:t>
            </a:r>
            <a:r>
              <a:rPr lang="en-GB" sz="2400" dirty="0" err="1" smtClean="0"/>
              <a:t>Dw</a:t>
            </a:r>
            <a:r>
              <a:rPr lang="en-GB" sz="2400" dirty="0" smtClean="0"/>
              <a:t> </a:t>
            </a:r>
            <a:r>
              <a:rPr lang="en-GB" sz="2400" dirty="0" err="1"/>
              <a:t>i</a:t>
            </a:r>
            <a:r>
              <a:rPr lang="en-GB" sz="2400" dirty="0" err="1" smtClean="0"/>
              <a:t>’n</a:t>
            </a:r>
            <a:r>
              <a:rPr lang="en-GB" sz="2400" dirty="0" smtClean="0"/>
              <a:t> </a:t>
            </a:r>
            <a:r>
              <a:rPr lang="en-GB" sz="2400" dirty="0" err="1" smtClean="0"/>
              <a:t>byw</a:t>
            </a:r>
            <a:r>
              <a:rPr lang="en-GB" sz="2400" dirty="0" smtClean="0"/>
              <a:t> </a:t>
            </a:r>
            <a:r>
              <a:rPr lang="en-GB" sz="2400" dirty="0" err="1" smtClean="0"/>
              <a:t>yn</a:t>
            </a:r>
            <a:r>
              <a:rPr lang="en-GB" sz="2400" dirty="0" smtClean="0"/>
              <a:t> Llanelli</a:t>
            </a:r>
          </a:p>
          <a:p>
            <a:pPr>
              <a:lnSpc>
                <a:spcPct val="200000"/>
              </a:lnSpc>
            </a:pPr>
            <a:r>
              <a:rPr lang="en-GB" sz="2400" dirty="0" smtClean="0"/>
              <a:t>Beth </a:t>
            </a:r>
            <a:r>
              <a:rPr lang="en-GB" sz="2400" dirty="0" err="1" smtClean="0"/>
              <a:t>wyt</a:t>
            </a:r>
            <a:r>
              <a:rPr lang="en-GB" sz="2400" dirty="0" smtClean="0"/>
              <a:t> </a:t>
            </a:r>
            <a:r>
              <a:rPr lang="en-GB" sz="2400" dirty="0" err="1" smtClean="0"/>
              <a:t>ti’n</a:t>
            </a:r>
            <a:r>
              <a:rPr lang="en-GB" sz="2400" dirty="0" smtClean="0"/>
              <a:t> </a:t>
            </a:r>
            <a:r>
              <a:rPr lang="en-GB" sz="2400" dirty="0" err="1" smtClean="0"/>
              <a:t>wisgo</a:t>
            </a:r>
            <a:r>
              <a:rPr lang="en-GB" sz="2400" dirty="0" smtClean="0"/>
              <a:t>?  </a:t>
            </a:r>
            <a:r>
              <a:rPr lang="en-GB" sz="2400" dirty="0" err="1" smtClean="0"/>
              <a:t>Dw</a:t>
            </a:r>
            <a:r>
              <a:rPr lang="en-GB" sz="2400" dirty="0" smtClean="0"/>
              <a:t> </a:t>
            </a:r>
            <a:r>
              <a:rPr lang="en-GB" sz="2400" dirty="0" err="1"/>
              <a:t>i</a:t>
            </a:r>
            <a:r>
              <a:rPr lang="en-GB" sz="2400" dirty="0" err="1" smtClean="0"/>
              <a:t>’n</a:t>
            </a:r>
            <a:r>
              <a:rPr lang="en-GB" sz="2400" dirty="0" smtClean="0"/>
              <a:t> </a:t>
            </a:r>
            <a:r>
              <a:rPr lang="en-GB" sz="2400" dirty="0" err="1" smtClean="0"/>
              <a:t>gwisgo</a:t>
            </a:r>
            <a:r>
              <a:rPr lang="en-GB" sz="2400" dirty="0" smtClean="0"/>
              <a:t> </a:t>
            </a:r>
            <a:r>
              <a:rPr lang="en-GB" sz="2400" dirty="0" err="1" smtClean="0"/>
              <a:t>crys</a:t>
            </a:r>
            <a:r>
              <a:rPr lang="en-GB" sz="2400" dirty="0" smtClean="0"/>
              <a:t> T </a:t>
            </a:r>
            <a:r>
              <a:rPr lang="en-GB" sz="2400" dirty="0" err="1" smtClean="0"/>
              <a:t>coch</a:t>
            </a:r>
            <a:endParaRPr lang="en-GB" sz="2400" dirty="0" smtClean="0"/>
          </a:p>
          <a:p>
            <a:pPr>
              <a:lnSpc>
                <a:spcPct val="200000"/>
              </a:lnSpc>
            </a:pPr>
            <a:endParaRPr lang="en-GB" sz="2400" dirty="0"/>
          </a:p>
        </p:txBody>
      </p:sp>
    </p:spTree>
    <p:extLst>
      <p:ext uri="{BB962C8B-B14F-4D97-AF65-F5344CB8AC3E}">
        <p14:creationId xmlns="" xmlns:p14="http://schemas.microsoft.com/office/powerpoint/2010/main" val="23489831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49310" t="32555" r="19674" b="64124"/>
          <a:stretch/>
        </p:blipFill>
        <p:spPr bwMode="auto">
          <a:xfrm>
            <a:off x="172045" y="870321"/>
            <a:ext cx="8754715" cy="5270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6673" r="68896" b="67797"/>
          <a:stretch/>
        </p:blipFill>
        <p:spPr bwMode="auto">
          <a:xfrm>
            <a:off x="1547664" y="870321"/>
            <a:ext cx="2363114" cy="5270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6386"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4033" t="61271" r="37210" b="32226"/>
          <a:stretch/>
        </p:blipFill>
        <p:spPr bwMode="auto">
          <a:xfrm>
            <a:off x="218027" y="1700808"/>
            <a:ext cx="7644983" cy="47569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TextBox 2"/>
          <p:cNvSpPr txBox="1"/>
          <p:nvPr/>
        </p:nvSpPr>
        <p:spPr>
          <a:xfrm>
            <a:off x="1013816" y="2176498"/>
            <a:ext cx="6849194" cy="5078313"/>
          </a:xfrm>
          <a:prstGeom prst="rect">
            <a:avLst/>
          </a:prstGeom>
          <a:noFill/>
        </p:spPr>
        <p:txBody>
          <a:bodyPr wrap="square" rtlCol="0">
            <a:spAutoFit/>
          </a:bodyPr>
          <a:lstStyle/>
          <a:p>
            <a:pPr>
              <a:lnSpc>
                <a:spcPct val="150000"/>
              </a:lnSpc>
            </a:pPr>
            <a:r>
              <a:rPr lang="en-GB" sz="2400" dirty="0" err="1" smtClean="0"/>
              <a:t>Dewch</a:t>
            </a:r>
            <a:r>
              <a:rPr lang="en-GB" sz="2400" dirty="0" smtClean="0"/>
              <a:t> </a:t>
            </a:r>
            <a:r>
              <a:rPr lang="en-GB" sz="2400" dirty="0" err="1" smtClean="0"/>
              <a:t>i</a:t>
            </a:r>
            <a:r>
              <a:rPr lang="en-GB" sz="2400" dirty="0" smtClean="0"/>
              <a:t> </a:t>
            </a:r>
            <a:r>
              <a:rPr lang="en-GB" sz="2400" dirty="0" err="1" smtClean="0"/>
              <a:t>mewn</a:t>
            </a:r>
            <a:endParaRPr lang="en-GB" sz="2400" dirty="0" smtClean="0"/>
          </a:p>
          <a:p>
            <a:pPr>
              <a:lnSpc>
                <a:spcPct val="150000"/>
              </a:lnSpc>
            </a:pPr>
            <a:r>
              <a:rPr lang="en-GB" sz="2400" dirty="0" err="1" smtClean="0"/>
              <a:t>Eisteddwch</a:t>
            </a:r>
            <a:endParaRPr lang="en-GB" sz="2400" dirty="0" smtClean="0"/>
          </a:p>
          <a:p>
            <a:pPr>
              <a:lnSpc>
                <a:spcPct val="150000"/>
              </a:lnSpc>
            </a:pPr>
            <a:r>
              <a:rPr lang="en-GB" sz="2400" dirty="0" err="1" smtClean="0"/>
              <a:t>Sefwch</a:t>
            </a:r>
            <a:endParaRPr lang="en-GB" sz="2400" dirty="0" smtClean="0"/>
          </a:p>
          <a:p>
            <a:pPr>
              <a:lnSpc>
                <a:spcPct val="150000"/>
              </a:lnSpc>
            </a:pPr>
            <a:r>
              <a:rPr lang="en-GB" sz="2400" dirty="0" err="1" smtClean="0"/>
              <a:t>Gwrandewch</a:t>
            </a:r>
            <a:endParaRPr lang="en-GB" sz="2400" dirty="0" smtClean="0"/>
          </a:p>
          <a:p>
            <a:pPr>
              <a:lnSpc>
                <a:spcPct val="150000"/>
              </a:lnSpc>
            </a:pPr>
            <a:r>
              <a:rPr lang="en-GB" sz="2400" dirty="0" err="1" smtClean="0"/>
              <a:t>Edrychwch</a:t>
            </a:r>
            <a:r>
              <a:rPr lang="en-GB" sz="2400" dirty="0" smtClean="0"/>
              <a:t> </a:t>
            </a:r>
            <a:r>
              <a:rPr lang="en-GB" sz="2400" dirty="0" err="1" smtClean="0"/>
              <a:t>arna</a:t>
            </a:r>
            <a:r>
              <a:rPr lang="en-GB" sz="2400" dirty="0" smtClean="0"/>
              <a:t> </a:t>
            </a:r>
            <a:r>
              <a:rPr lang="en-GB" sz="2400" dirty="0" err="1" smtClean="0"/>
              <a:t>i</a:t>
            </a:r>
            <a:endParaRPr lang="en-GB" sz="2400" dirty="0" smtClean="0"/>
          </a:p>
          <a:p>
            <a:pPr>
              <a:lnSpc>
                <a:spcPct val="150000"/>
              </a:lnSpc>
            </a:pPr>
            <a:r>
              <a:rPr lang="en-GB" sz="2400" dirty="0" err="1" smtClean="0"/>
              <a:t>Sefwch</a:t>
            </a:r>
            <a:r>
              <a:rPr lang="en-GB" sz="2400" dirty="0" smtClean="0"/>
              <a:t> </a:t>
            </a:r>
            <a:r>
              <a:rPr lang="en-GB" sz="2400" dirty="0" err="1" smtClean="0"/>
              <a:t>mewn</a:t>
            </a:r>
            <a:r>
              <a:rPr lang="en-GB" sz="2400" dirty="0" smtClean="0"/>
              <a:t> </a:t>
            </a:r>
            <a:r>
              <a:rPr lang="en-GB" sz="2400" dirty="0" err="1" smtClean="0"/>
              <a:t>rhes</a:t>
            </a:r>
            <a:r>
              <a:rPr lang="en-GB" sz="2400" dirty="0" smtClean="0"/>
              <a:t> </a:t>
            </a:r>
            <a:r>
              <a:rPr lang="en-GB" sz="2400" dirty="0" err="1" smtClean="0"/>
              <a:t>wrth</a:t>
            </a:r>
            <a:r>
              <a:rPr lang="en-GB" sz="2400" dirty="0" smtClean="0"/>
              <a:t> y </a:t>
            </a:r>
            <a:r>
              <a:rPr lang="en-GB" sz="2400" dirty="0" err="1" smtClean="0"/>
              <a:t>drws</a:t>
            </a:r>
            <a:endParaRPr lang="en-GB" sz="2400" dirty="0" smtClean="0"/>
          </a:p>
          <a:p>
            <a:pPr>
              <a:lnSpc>
                <a:spcPct val="150000"/>
              </a:lnSpc>
            </a:pPr>
            <a:r>
              <a:rPr lang="en-GB" sz="2400" dirty="0" err="1" smtClean="0"/>
              <a:t>Cerddwch</a:t>
            </a:r>
            <a:r>
              <a:rPr lang="en-GB" sz="2400" dirty="0" smtClean="0"/>
              <a:t> </a:t>
            </a:r>
            <a:r>
              <a:rPr lang="en-GB" sz="2400" dirty="0" err="1" smtClean="0"/>
              <a:t>yn</a:t>
            </a:r>
            <a:r>
              <a:rPr lang="en-GB" sz="2400" dirty="0" smtClean="0"/>
              <a:t> </a:t>
            </a:r>
            <a:r>
              <a:rPr lang="en-GB" sz="2400" dirty="0" err="1" smtClean="0"/>
              <a:t>dawel</a:t>
            </a:r>
            <a:r>
              <a:rPr lang="en-GB" sz="2400" dirty="0" smtClean="0"/>
              <a:t> / </a:t>
            </a:r>
            <a:r>
              <a:rPr lang="en-GB" sz="2400" dirty="0" err="1" smtClean="0"/>
              <a:t>yn</a:t>
            </a:r>
            <a:r>
              <a:rPr lang="en-GB" sz="2400" dirty="0" smtClean="0"/>
              <a:t> smart</a:t>
            </a:r>
          </a:p>
          <a:p>
            <a:pPr>
              <a:lnSpc>
                <a:spcPct val="150000"/>
              </a:lnSpc>
            </a:pPr>
            <a:endParaRPr lang="en-GB" sz="2400" dirty="0" smtClean="0"/>
          </a:p>
          <a:p>
            <a:pPr>
              <a:lnSpc>
                <a:spcPct val="150000"/>
              </a:lnSpc>
            </a:pPr>
            <a:endParaRPr lang="en-GB" sz="2400" dirty="0"/>
          </a:p>
        </p:txBody>
      </p:sp>
    </p:spTree>
    <p:extLst>
      <p:ext uri="{BB962C8B-B14F-4D97-AF65-F5344CB8AC3E}">
        <p14:creationId xmlns="" xmlns:p14="http://schemas.microsoft.com/office/powerpoint/2010/main" val="34738310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49310" t="32555" r="19674" b="64124"/>
          <a:stretch/>
        </p:blipFill>
        <p:spPr bwMode="auto">
          <a:xfrm>
            <a:off x="172045" y="870321"/>
            <a:ext cx="8754715" cy="5270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6673" r="68896" b="67797"/>
          <a:stretch/>
        </p:blipFill>
        <p:spPr bwMode="auto">
          <a:xfrm>
            <a:off x="1547664" y="870321"/>
            <a:ext cx="2363114" cy="5270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8434"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3110" t="45287" r="34961" b="49360"/>
          <a:stretch/>
        </p:blipFill>
        <p:spPr bwMode="auto">
          <a:xfrm>
            <a:off x="179512" y="1717790"/>
            <a:ext cx="8057555" cy="39155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64904" t="45287" r="22348" b="49360"/>
          <a:stretch/>
        </p:blipFill>
        <p:spPr bwMode="auto">
          <a:xfrm>
            <a:off x="611560" y="2177048"/>
            <a:ext cx="1658570" cy="39155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 name="Picture 2"/>
          <p:cNvPicPr>
            <a:picLocks noChangeAspect="1" noChangeArrowheads="1"/>
          </p:cNvPicPr>
          <p:nvPr/>
        </p:nvPicPr>
        <p:blipFill rotWithShape="1">
          <a:blip r:embed="rId7" cstate="print">
            <a:extLst>
              <a:ext uri="{28A0092B-C50C-407E-A947-70E740481C1C}">
                <a14:useLocalDpi xmlns="" xmlns:a14="http://schemas.microsoft.com/office/drawing/2010/main" val="0"/>
              </a:ext>
            </a:extLst>
          </a:blip>
          <a:srcRect l="15139" t="12067" r="63464" b="72458"/>
          <a:stretch/>
        </p:blipFill>
        <p:spPr bwMode="auto">
          <a:xfrm>
            <a:off x="259729" y="2644322"/>
            <a:ext cx="2934829" cy="132664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rotWithShape="1">
          <a:blip r:embed="rId7" cstate="print">
            <a:extLst>
              <a:ext uri="{28A0092B-C50C-407E-A947-70E740481C1C}">
                <a14:useLocalDpi xmlns="" xmlns:a14="http://schemas.microsoft.com/office/drawing/2010/main" val="0"/>
              </a:ext>
            </a:extLst>
          </a:blip>
          <a:srcRect l="33013" t="29334" r="37588" b="31944"/>
          <a:stretch/>
        </p:blipFill>
        <p:spPr bwMode="auto">
          <a:xfrm>
            <a:off x="179512" y="3780024"/>
            <a:ext cx="3426956" cy="2821026"/>
          </a:xfrm>
          <a:prstGeom prst="rect">
            <a:avLst/>
          </a:prstGeom>
          <a:noFill/>
          <a:ln w="9525">
            <a:solidFill>
              <a:schemeClr val="tx1"/>
            </a:solidFill>
            <a:miter lim="800000"/>
            <a:headEnd/>
            <a:tailEnd/>
          </a:ln>
          <a:extLst>
            <a:ext uri="{909E8E84-426E-40DD-AFC4-6F175D3DCCD1}">
              <a14:hiddenFill xmlns="" xmlns:a14="http://schemas.microsoft.com/office/drawing/2010/main">
                <a:solidFill>
                  <a:schemeClr val="accent1"/>
                </a:solidFill>
              </a14:hiddenFill>
            </a:ext>
          </a:extLst>
        </p:spPr>
      </p:pic>
      <p:pic>
        <p:nvPicPr>
          <p:cNvPr id="13" name="Content Placeholder 9" descr="corner.jpg"/>
          <p:cNvPicPr>
            <a:picLocks noChangeAspect="1"/>
          </p:cNvPicPr>
          <p:nvPr/>
        </p:nvPicPr>
        <p:blipFill>
          <a:blip r:embed="rId8" cstate="print"/>
          <a:stretch>
            <a:fillRect/>
          </a:stretch>
        </p:blipFill>
        <p:spPr>
          <a:xfrm>
            <a:off x="4535179" y="2679346"/>
            <a:ext cx="4025267" cy="3015064"/>
          </a:xfrm>
          <a:prstGeom prst="rect">
            <a:avLst/>
          </a:prstGeom>
        </p:spPr>
      </p:pic>
      <p:sp>
        <p:nvSpPr>
          <p:cNvPr id="14" name="TextBox 13"/>
          <p:cNvSpPr txBox="1"/>
          <p:nvPr/>
        </p:nvSpPr>
        <p:spPr>
          <a:xfrm>
            <a:off x="3664559" y="5805264"/>
            <a:ext cx="5400600" cy="1200329"/>
          </a:xfrm>
          <a:prstGeom prst="rect">
            <a:avLst/>
          </a:prstGeom>
          <a:noFill/>
        </p:spPr>
        <p:txBody>
          <a:bodyPr wrap="square" rtlCol="0">
            <a:spAutoFit/>
          </a:bodyPr>
          <a:lstStyle/>
          <a:p>
            <a:r>
              <a:rPr lang="en-GB" dirty="0">
                <a:hlinkClick r:id="rId9"/>
              </a:rPr>
              <a:t>http://</a:t>
            </a:r>
            <a:r>
              <a:rPr lang="en-GB" dirty="0" smtClean="0">
                <a:hlinkClick r:id="rId9"/>
              </a:rPr>
              <a:t>www.cscjes.org.uk/Knowledge-Bank/Welsh/Welsh-Scheme-of-Work/General-Resources/Books.aspx</a:t>
            </a:r>
            <a:endParaRPr lang="en-GB" dirty="0" smtClean="0"/>
          </a:p>
          <a:p>
            <a:endParaRPr lang="en-GB" dirty="0"/>
          </a:p>
        </p:txBody>
      </p:sp>
      <p:pic>
        <p:nvPicPr>
          <p:cNvPr id="15" name="Content Placeholder 8" descr="story.png"/>
          <p:cNvPicPr>
            <a:picLocks noChangeAspect="1"/>
          </p:cNvPicPr>
          <p:nvPr/>
        </p:nvPicPr>
        <p:blipFill>
          <a:blip r:embed="rId10" cstate="print"/>
          <a:stretch>
            <a:fillRect/>
          </a:stretch>
        </p:blipFill>
        <p:spPr>
          <a:xfrm>
            <a:off x="6364859" y="95049"/>
            <a:ext cx="2238754" cy="1550544"/>
          </a:xfrm>
          <a:prstGeom prst="rect">
            <a:avLst/>
          </a:prstGeom>
        </p:spPr>
      </p:pic>
    </p:spTree>
    <p:extLst>
      <p:ext uri="{BB962C8B-B14F-4D97-AF65-F5344CB8AC3E}">
        <p14:creationId xmlns="" xmlns:p14="http://schemas.microsoft.com/office/powerpoint/2010/main" val="32925909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49310" t="32555" r="19674" b="64124"/>
          <a:stretch/>
        </p:blipFill>
        <p:spPr bwMode="auto">
          <a:xfrm>
            <a:off x="172045" y="870321"/>
            <a:ext cx="8754715" cy="5270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6673" r="68896" b="67797"/>
          <a:stretch/>
        </p:blipFill>
        <p:spPr bwMode="auto">
          <a:xfrm>
            <a:off x="1547664" y="870321"/>
            <a:ext cx="2363114" cy="52702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7410"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67228" t="73975" r="9215" b="17623"/>
          <a:stretch/>
        </p:blipFill>
        <p:spPr bwMode="auto">
          <a:xfrm>
            <a:off x="612775" y="2192961"/>
            <a:ext cx="3065147" cy="61459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4725" t="73975" r="31938" b="17623"/>
          <a:stretch/>
        </p:blipFill>
        <p:spPr bwMode="auto">
          <a:xfrm>
            <a:off x="307975" y="1578363"/>
            <a:ext cx="8241036" cy="61459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 name="Picture 9" descr="pupets2.png"/>
          <p:cNvPicPr>
            <a:picLocks noChangeAspect="1"/>
          </p:cNvPicPr>
          <p:nvPr/>
        </p:nvPicPr>
        <p:blipFill>
          <a:blip r:embed="rId7" cstate="print"/>
          <a:stretch>
            <a:fillRect/>
          </a:stretch>
        </p:blipFill>
        <p:spPr>
          <a:xfrm>
            <a:off x="3337110" y="3810945"/>
            <a:ext cx="5128759" cy="2800572"/>
          </a:xfrm>
          <a:prstGeom prst="rect">
            <a:avLst/>
          </a:prstGeom>
        </p:spPr>
      </p:pic>
      <p:sp>
        <p:nvSpPr>
          <p:cNvPr id="3" name="AutoShape 2" descr="https://www.lawrenceeducational.co.uk/app/uploads/2016/02/LE3139-orange-300x300.jpg"/>
          <p:cNvSpPr>
            <a:spLocks noChangeAspect="1" noChangeArrowheads="1"/>
          </p:cNvSpPr>
          <p:nvPr/>
        </p:nvSpPr>
        <p:spPr bwMode="auto">
          <a:xfrm>
            <a:off x="155575"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https://www.lawrenceeducational.co.uk/app/uploads/2016/02/LE3139-orange-300x300.jpg"/>
          <p:cNvSpPr>
            <a:spLocks noChangeAspect="1" noChangeArrowheads="1"/>
          </p:cNvSpPr>
          <p:nvPr/>
        </p:nvSpPr>
        <p:spPr bwMode="auto">
          <a:xfrm>
            <a:off x="307975" y="79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https://www.lawrenceeducational.co.uk/app/uploads/2016/02/LE3139-orange-300x300.jpg"/>
          <p:cNvSpPr>
            <a:spLocks noChangeAspect="1" noChangeArrowheads="1"/>
          </p:cNvSpPr>
          <p:nvPr/>
        </p:nvSpPr>
        <p:spPr bwMode="auto">
          <a:xfrm>
            <a:off x="460375" y="1603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https://www.lawrenceeducational.co.uk/app/uploads/2016/02/LE3102-white.jpg"/>
          <p:cNvSpPr>
            <a:spLocks noChangeAspect="1" noChangeArrowheads="1"/>
          </p:cNvSpPr>
          <p:nvPr/>
        </p:nvSpPr>
        <p:spPr bwMode="auto">
          <a:xfrm>
            <a:off x="612775" y="3127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https://www.lawrenceeducational.co.uk/app/uploads/2016/02/LE3102-white.jpg"/>
          <p:cNvSpPr>
            <a:spLocks noChangeAspect="1" noChangeArrowheads="1"/>
          </p:cNvSpPr>
          <p:nvPr/>
        </p:nvSpPr>
        <p:spPr bwMode="auto">
          <a:xfrm>
            <a:off x="765175" y="4651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Oval 12"/>
          <p:cNvSpPr/>
          <p:nvPr/>
        </p:nvSpPr>
        <p:spPr>
          <a:xfrm>
            <a:off x="307975" y="2192961"/>
            <a:ext cx="3602803" cy="73198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0" descr="http://www.tts-group.co.uk/_RMVirtual/Media/TTS/Images/MES0125_small.jpg"/>
          <p:cNvPicPr>
            <a:picLocks noChangeAspect="1" noChangeArrowheads="1"/>
          </p:cNvPicPr>
          <p:nvPr/>
        </p:nvPicPr>
        <p:blipFill>
          <a:blip r:embed="rId8" cstate="print"/>
          <a:srcRect/>
          <a:stretch>
            <a:fillRect/>
          </a:stretch>
        </p:blipFill>
        <p:spPr bwMode="auto">
          <a:xfrm>
            <a:off x="612775" y="4221088"/>
            <a:ext cx="2316103" cy="2314954"/>
          </a:xfrm>
          <a:prstGeom prst="rect">
            <a:avLst/>
          </a:prstGeom>
          <a:noFill/>
          <a:ln w="9525">
            <a:noFill/>
            <a:miter lim="800000"/>
            <a:headEnd/>
            <a:tailEnd/>
          </a:ln>
        </p:spPr>
      </p:pic>
      <p:sp>
        <p:nvSpPr>
          <p:cNvPr id="20" name="Content Placeholder 2"/>
          <p:cNvSpPr txBox="1">
            <a:spLocks/>
          </p:cNvSpPr>
          <p:nvPr/>
        </p:nvSpPr>
        <p:spPr>
          <a:xfrm>
            <a:off x="575981" y="3277544"/>
            <a:ext cx="2387599" cy="533400"/>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gn="ctr">
              <a:buFont typeface="Wingdings 2" pitchFamily="18" charset="2"/>
              <a:buNone/>
            </a:pPr>
            <a:r>
              <a:rPr lang="en-GB" sz="3600" dirty="0" err="1" smtClean="0">
                <a:latin typeface="Jokerman" panose="04090605060D06020702" pitchFamily="82" charset="0"/>
                <a:cs typeface="Arial" charset="0"/>
              </a:rPr>
              <a:t>cwdyn</a:t>
            </a:r>
            <a:r>
              <a:rPr lang="en-GB" sz="3600" dirty="0" smtClean="0">
                <a:latin typeface="Jokerman" panose="04090605060D06020702" pitchFamily="82" charset="0"/>
                <a:cs typeface="Arial" charset="0"/>
              </a:rPr>
              <a:t> </a:t>
            </a:r>
            <a:r>
              <a:rPr lang="en-GB" sz="3600" dirty="0" err="1" smtClean="0">
                <a:latin typeface="Jokerman" panose="04090605060D06020702" pitchFamily="82" charset="0"/>
                <a:cs typeface="Arial" charset="0"/>
              </a:rPr>
              <a:t>canu</a:t>
            </a:r>
            <a:endParaRPr lang="en-GB" sz="3600" dirty="0" smtClean="0">
              <a:latin typeface="Jokerman" panose="04090605060D06020702" pitchFamily="82" charset="0"/>
              <a:cs typeface="Arial" charset="0"/>
            </a:endParaRPr>
          </a:p>
        </p:txBody>
      </p:sp>
      <p:pic>
        <p:nvPicPr>
          <p:cNvPr id="2059" name="Picture 11"/>
          <p:cNvPicPr>
            <a:picLocks noChangeAspect="1" noChangeArrowheads="1"/>
          </p:cNvPicPr>
          <p:nvPr/>
        </p:nvPicPr>
        <p:blipFill rotWithShape="1">
          <a:blip r:embed="rId9" cstate="print">
            <a:extLst>
              <a:ext uri="{28A0092B-C50C-407E-A947-70E740481C1C}">
                <a14:useLocalDpi xmlns="" xmlns:a14="http://schemas.microsoft.com/office/drawing/2010/main" val="0"/>
              </a:ext>
            </a:extLst>
          </a:blip>
          <a:srcRect l="21250" t="66427" r="66354" b="14222"/>
          <a:stretch/>
        </p:blipFill>
        <p:spPr bwMode="auto">
          <a:xfrm>
            <a:off x="6550496" y="2186920"/>
            <a:ext cx="2376264" cy="231857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36192130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5202" y="52635"/>
            <a:ext cx="8229600" cy="1143000"/>
          </a:xfrm>
        </p:spPr>
        <p:txBody>
          <a:bodyPr>
            <a:normAutofit/>
          </a:bodyPr>
          <a:lstStyle/>
          <a:p>
            <a:r>
              <a:rPr lang="en-GB" dirty="0" err="1" smtClean="0"/>
              <a:t>Effaith</a:t>
            </a:r>
            <a:r>
              <a:rPr lang="en-GB" dirty="0" smtClean="0"/>
              <a:t> rhythm a </a:t>
            </a:r>
            <a:r>
              <a:rPr lang="en-GB" dirty="0" err="1" smtClean="0"/>
              <a:t>chân</a:t>
            </a:r>
            <a:endParaRPr lang="en-GB" dirty="0"/>
          </a:p>
        </p:txBody>
      </p:sp>
      <p:sp>
        <p:nvSpPr>
          <p:cNvPr id="4" name="TextBox 3"/>
          <p:cNvSpPr txBox="1"/>
          <p:nvPr/>
        </p:nvSpPr>
        <p:spPr>
          <a:xfrm>
            <a:off x="251520" y="873586"/>
            <a:ext cx="6192688" cy="5262979"/>
          </a:xfrm>
          <a:prstGeom prst="rect">
            <a:avLst/>
          </a:prstGeom>
          <a:solidFill>
            <a:schemeClr val="bg1">
              <a:lumMod val="95000"/>
            </a:schemeClr>
          </a:solidFill>
        </p:spPr>
        <p:txBody>
          <a:bodyPr wrap="square" rtlCol="0">
            <a:spAutoFit/>
          </a:bodyPr>
          <a:lstStyle/>
          <a:p>
            <a:r>
              <a:rPr lang="en-GB" sz="2800" b="1" dirty="0" smtClean="0"/>
              <a:t>‘The </a:t>
            </a:r>
            <a:r>
              <a:rPr lang="en-GB" sz="2800" b="1" dirty="0"/>
              <a:t>child is </a:t>
            </a:r>
            <a:r>
              <a:rPr lang="en-GB" sz="2800" b="1" dirty="0" smtClean="0"/>
              <a:t>subconsciously </a:t>
            </a:r>
            <a:r>
              <a:rPr lang="en-GB" sz="2800" b="1" dirty="0"/>
              <a:t>learning the language , connecting words with actions, being exhilarated and educated – all at the same time. Children singing nursery rhymes or acting out a folk tale are not only learning language, enjoying the drama and having fun, they are also  picking up part of the culture allied to the language. The language is becoming anchored</a:t>
            </a:r>
            <a:r>
              <a:rPr lang="en-GB" sz="2800" b="1" dirty="0" smtClean="0"/>
              <a:t>.’</a:t>
            </a:r>
            <a:endParaRPr lang="en-GB" sz="2800" b="1" dirty="0"/>
          </a:p>
        </p:txBody>
      </p:sp>
      <p:sp>
        <p:nvSpPr>
          <p:cNvPr id="5" name="Rectangle 4"/>
          <p:cNvSpPr/>
          <p:nvPr/>
        </p:nvSpPr>
        <p:spPr>
          <a:xfrm>
            <a:off x="3995936" y="6136565"/>
            <a:ext cx="4572000" cy="646331"/>
          </a:xfrm>
          <a:prstGeom prst="rect">
            <a:avLst/>
          </a:prstGeom>
        </p:spPr>
        <p:txBody>
          <a:bodyPr>
            <a:spAutoFit/>
          </a:bodyPr>
          <a:lstStyle/>
          <a:p>
            <a:r>
              <a:rPr lang="en-GB" dirty="0"/>
              <a:t>Colin Baker ‘A Parents’ and Teachers Guide to Bilingualism’.</a:t>
            </a:r>
          </a:p>
        </p:txBody>
      </p:sp>
      <p:pic>
        <p:nvPicPr>
          <p:cNvPr id="6146" name="Picture 2" descr="http://images3.ehaus2.co.uk/ehaus-images/l/978184/9781847690005.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281936" y="891892"/>
            <a:ext cx="2667718" cy="3431148"/>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Learning the lyrics of a song helps expand vocabulary and learn some slang/typical phrases.</a:t>
            </a:r>
          </a:p>
          <a:p>
            <a:r>
              <a:rPr lang="en-GB" dirty="0" smtClean="0"/>
              <a:t>Singing can help develop an authentic accent</a:t>
            </a:r>
          </a:p>
          <a:p>
            <a:r>
              <a:rPr lang="en-GB" dirty="0" smtClean="0"/>
              <a:t>music and singing can be used to help speak simple basic essential phrases to get by in a language much quicker.</a:t>
            </a:r>
          </a:p>
          <a:p>
            <a:r>
              <a:rPr lang="en-GB" dirty="0" smtClean="0"/>
              <a:t>Music can be taken anywhere to learn and practise on the move thanks to an MP3 player / mobile phone. </a:t>
            </a:r>
          </a:p>
          <a:p>
            <a:r>
              <a:rPr lang="en-GB" dirty="0" smtClean="0"/>
              <a:t>It’s fun! </a:t>
            </a:r>
            <a:endParaRPr lang="en-GB" dirty="0"/>
          </a:p>
        </p:txBody>
      </p:sp>
      <p:sp>
        <p:nvSpPr>
          <p:cNvPr id="3" name="Title 2"/>
          <p:cNvSpPr>
            <a:spLocks noGrp="1"/>
          </p:cNvSpPr>
          <p:nvPr>
            <p:ph type="title"/>
          </p:nvPr>
        </p:nvSpPr>
        <p:spPr/>
        <p:txBody>
          <a:bodyPr>
            <a:normAutofit fontScale="90000"/>
          </a:bodyPr>
          <a:lstStyle/>
          <a:p>
            <a:r>
              <a:rPr lang="en-GB" dirty="0" smtClean="0"/>
              <a:t>Learning through Rhyme and Song</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smtClean="0"/>
              <a:t>   </a:t>
            </a:r>
            <a:r>
              <a:rPr lang="en-GB" sz="1800" dirty="0" smtClean="0"/>
              <a:t>Central South Consortium have created a range of Welsh Second language songs. </a:t>
            </a:r>
          </a:p>
          <a:p>
            <a:pPr>
              <a:buNone/>
            </a:pPr>
            <a:endParaRPr lang="en-GB" sz="1800" dirty="0" smtClean="0"/>
          </a:p>
          <a:p>
            <a:pPr>
              <a:buNone/>
            </a:pPr>
            <a:r>
              <a:rPr lang="en-GB" sz="1800" dirty="0" smtClean="0">
                <a:hlinkClick r:id="rId3"/>
              </a:rPr>
              <a:t>https://</a:t>
            </a:r>
            <a:r>
              <a:rPr lang="en-GB" sz="1800" dirty="0" smtClean="0">
                <a:hlinkClick r:id="rId3"/>
              </a:rPr>
              <a:t>www.cscjes-cronfa.co.uk/playlists/view/91f63480-5e14-460e-93bb-8e3aac7a4990/en#page1</a:t>
            </a:r>
            <a:r>
              <a:rPr lang="en-GB" sz="1800" dirty="0" smtClean="0"/>
              <a:t> </a:t>
            </a:r>
            <a:endParaRPr lang="en-GB" sz="1800" dirty="0" smtClean="0"/>
          </a:p>
          <a:p>
            <a:endParaRPr lang="en-GB" dirty="0" smtClean="0"/>
          </a:p>
          <a:p>
            <a:endParaRPr lang="en-GB" dirty="0" smtClean="0"/>
          </a:p>
          <a:p>
            <a:endParaRPr lang="en-GB" dirty="0"/>
          </a:p>
        </p:txBody>
      </p:sp>
      <p:sp>
        <p:nvSpPr>
          <p:cNvPr id="3" name="Title 2"/>
          <p:cNvSpPr>
            <a:spLocks noGrp="1"/>
          </p:cNvSpPr>
          <p:nvPr>
            <p:ph type="title"/>
          </p:nvPr>
        </p:nvSpPr>
        <p:spPr/>
        <p:txBody>
          <a:bodyPr>
            <a:normAutofit/>
          </a:bodyPr>
          <a:lstStyle/>
          <a:p>
            <a:r>
              <a:rPr lang="en-GB" dirty="0" smtClean="0"/>
              <a:t>Central South Consortium</a:t>
            </a:r>
            <a:endParaRPr lang="en-GB" dirty="0"/>
          </a:p>
        </p:txBody>
      </p:sp>
      <p:pic>
        <p:nvPicPr>
          <p:cNvPr id="4" name="Picture 3"/>
          <p:cNvPicPr/>
          <p:nvPr/>
        </p:nvPicPr>
        <p:blipFill>
          <a:blip r:embed="rId4" cstate="print"/>
          <a:srcRect t="14628" r="953" b="3457"/>
          <a:stretch>
            <a:fillRect/>
          </a:stretch>
        </p:blipFill>
        <p:spPr bwMode="auto">
          <a:xfrm>
            <a:off x="3131840" y="3573016"/>
            <a:ext cx="5676900" cy="2933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smtClean="0">
                <a:solidFill>
                  <a:schemeClr val="tx1"/>
                </a:solidFill>
                <a:latin typeface="Comic Sans MS" pitchFamily="66" charset="0"/>
              </a:rPr>
              <a:t>Blwyddyn</a:t>
            </a:r>
            <a:r>
              <a:rPr lang="en-GB" sz="2400" dirty="0" smtClean="0">
                <a:solidFill>
                  <a:schemeClr val="tx1"/>
                </a:solidFill>
                <a:latin typeface="Comic Sans MS" pitchFamily="66" charset="0"/>
              </a:rPr>
              <a:t> 1</a:t>
            </a:r>
            <a:r>
              <a:rPr lang="en-GB" sz="2000" dirty="0" smtClean="0">
                <a:solidFill>
                  <a:schemeClr val="tx1"/>
                </a:solidFill>
                <a:latin typeface="Comic Sans MS" pitchFamily="66" charset="0"/>
              </a:rPr>
              <a:t> </a:t>
            </a: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 </a:t>
            </a:r>
            <a:r>
              <a:rPr lang="en-GB" sz="1400"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8" name="Rectangle 27"/>
          <p:cNvSpPr/>
          <p:nvPr/>
        </p:nvSpPr>
        <p:spPr>
          <a:xfrm>
            <a:off x="2987824" y="836712"/>
            <a:ext cx="1512168"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diolch</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9" name="Rectangle 28"/>
          <p:cNvSpPr/>
          <p:nvPr/>
        </p:nvSpPr>
        <p:spPr>
          <a:xfrm>
            <a:off x="4716016"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dirty="0" err="1" smtClean="0">
                <a:solidFill>
                  <a:schemeClr val="tx1"/>
                </a:solidFill>
                <a:latin typeface="Comic Sans MS" pitchFamily="66" charset="0"/>
              </a:rPr>
              <a:t>hi’n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0" name="Rectangle 29"/>
          <p:cNvSpPr/>
          <p:nvPr/>
        </p:nvSpPr>
        <p:spPr>
          <a:xfrm>
            <a:off x="6660232" y="836712"/>
            <a:ext cx="144016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oes</a:t>
            </a:r>
            <a:endParaRPr lang="en-GB" sz="1400" dirty="0">
              <a:solidFill>
                <a:schemeClr val="tx1"/>
              </a:solidFill>
              <a:latin typeface="Comic Sans MS" pitchFamily="66" charset="0"/>
            </a:endParaRPr>
          </a:p>
        </p:txBody>
      </p:sp>
      <p:sp>
        <p:nvSpPr>
          <p:cNvPr id="31" name="Rectangle 30"/>
          <p:cNvSpPr/>
          <p:nvPr/>
        </p:nvSpPr>
        <p:spPr>
          <a:xfrm>
            <a:off x="7236296" y="2780928"/>
            <a:ext cx="914400"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2" name="Rectangle 31"/>
          <p:cNvSpPr/>
          <p:nvPr/>
        </p:nvSpPr>
        <p:spPr>
          <a:xfrm>
            <a:off x="2195736" y="4725144"/>
            <a:ext cx="1080120" cy="1224136"/>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p>
        </p:txBody>
      </p:sp>
      <p:sp>
        <p:nvSpPr>
          <p:cNvPr id="33" name="Rectangle 32"/>
          <p:cNvSpPr/>
          <p:nvPr/>
        </p:nvSpPr>
        <p:spPr>
          <a:xfrm>
            <a:off x="3491880" y="5085184"/>
            <a:ext cx="1296144" cy="84239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smtClean="0">
                <a:solidFill>
                  <a:schemeClr val="tx1"/>
                </a:solidFill>
                <a:latin typeface="Comic Sans MS" pitchFamily="66" charset="0"/>
              </a:rPr>
              <a:t> </a:t>
            </a:r>
            <a:r>
              <a:rPr lang="en-GB" sz="1400" dirty="0" err="1" smtClean="0">
                <a:solidFill>
                  <a:schemeClr val="tx1"/>
                </a:solidFill>
                <a:latin typeface="Comic Sans MS" pitchFamily="66" charset="0"/>
              </a:rPr>
              <a:t>Ydw</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ydw</a:t>
            </a:r>
            <a:endParaRPr lang="en-GB" sz="1400" dirty="0">
              <a:solidFill>
                <a:schemeClr val="tx1"/>
              </a:solidFill>
              <a:latin typeface="Comic Sans MS" pitchFamily="66" charset="0"/>
            </a:endParaRPr>
          </a:p>
        </p:txBody>
      </p:sp>
      <p:sp>
        <p:nvSpPr>
          <p:cNvPr id="34" name="Rectangle 33"/>
          <p:cNvSpPr/>
          <p:nvPr/>
        </p:nvSpPr>
        <p:spPr>
          <a:xfrm>
            <a:off x="5148064" y="5013176"/>
            <a:ext cx="1296144"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5" name="Rectangle 34"/>
          <p:cNvSpPr/>
          <p:nvPr/>
        </p:nvSpPr>
        <p:spPr>
          <a:xfrm>
            <a:off x="6732240" y="5013176"/>
            <a:ext cx="1368152"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Ydw</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ydw</a:t>
            </a:r>
            <a:endParaRPr lang="en-GB" sz="1400" dirty="0">
              <a:solidFill>
                <a:schemeClr val="tx1"/>
              </a:solidFill>
              <a:latin typeface="Comic Sans MS" pitchFamily="66" charset="0"/>
            </a:endParaRPr>
          </a:p>
        </p:txBody>
      </p:sp>
      <p:sp>
        <p:nvSpPr>
          <p:cNvPr id="36" name="Rectangle 35"/>
          <p:cNvSpPr/>
          <p:nvPr/>
        </p:nvSpPr>
        <p:spPr>
          <a:xfrm>
            <a:off x="1043608" y="2564904"/>
            <a:ext cx="1872208" cy="1872208"/>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a:t>
            </a:r>
            <a:r>
              <a:rPr lang="en-GB" sz="1200" dirty="0" err="1" smtClean="0">
                <a:solidFill>
                  <a:schemeClr val="tx1"/>
                </a:solidFill>
                <a:latin typeface="Comic Sans MS" pitchFamily="66" charset="0"/>
              </a:rPr>
              <a:t>hi’n</a:t>
            </a:r>
            <a:r>
              <a:rPr lang="en-GB" sz="1200" dirty="0" smtClean="0">
                <a:solidFill>
                  <a:schemeClr val="tx1"/>
                </a:solidFill>
                <a:latin typeface="Comic Sans MS" pitchFamily="66" charset="0"/>
              </a:rPr>
              <a:t> ... ac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Ydw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Nag </a:t>
            </a:r>
            <a:r>
              <a:rPr lang="en-GB" sz="1200" dirty="0" err="1" smtClean="0">
                <a:solidFill>
                  <a:schemeClr val="tx1"/>
                </a:solidFill>
                <a:latin typeface="Comic Sans MS" pitchFamily="66" charset="0"/>
              </a:rPr>
              <a:t>ydw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endParaRPr lang="en-GB" sz="1200" dirty="0" smtClean="0">
              <a:solidFill>
                <a:schemeClr val="tx1"/>
              </a:solidFill>
              <a:latin typeface="Comic Sans MS" pitchFamily="66" charset="0"/>
            </a:endParaRPr>
          </a:p>
          <a:p>
            <a:pPr algn="ctr"/>
            <a:endParaRPr lang="en-GB" sz="1600" u="sng" dirty="0">
              <a:solidFill>
                <a:schemeClr val="tx1"/>
              </a:solidFill>
              <a:latin typeface="Comic Sans MS" pitchFamily="66" charset="0"/>
            </a:endParaRPr>
          </a:p>
        </p:txBody>
      </p:sp>
      <p:sp>
        <p:nvSpPr>
          <p:cNvPr id="37" name="5-Point Star 36"/>
          <p:cNvSpPr/>
          <p:nvPr/>
        </p:nvSpPr>
        <p:spPr>
          <a:xfrm>
            <a:off x="2699792"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627784"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99592"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Pwy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tywydd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heddiw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car </a:t>
            </a:r>
            <a:r>
              <a:rPr lang="en-GB" sz="1400" u="sng" dirty="0" err="1" smtClean="0">
                <a:solidFill>
                  <a:schemeClr val="tx1"/>
                </a:solidFill>
                <a:latin typeface="Comic Sans MS" pitchFamily="66" charset="0"/>
              </a:rPr>
              <a:t>coch</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wisgo</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588224" y="3861048"/>
            <a:ext cx="1512168"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sbectol</a:t>
            </a:r>
            <a:r>
              <a:rPr lang="en-GB" sz="1400" u="sng" dirty="0" smtClean="0">
                <a:solidFill>
                  <a:schemeClr val="tx1"/>
                </a:solidFill>
                <a:latin typeface="Comic Sans MS" pitchFamily="66" charset="0"/>
              </a:rPr>
              <a:t> haul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Ble</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rwyt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347864" y="3933056"/>
            <a:ext cx="1440160"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jeli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152128"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275856"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5364088"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7308304"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76256" y="3212976"/>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691680" y="5445224"/>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427984" y="4509120"/>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668344"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228184"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CSC-Logo"/>
          <p:cNvPicPr>
            <a:picLocks noChangeAspect="1" noChangeArrowheads="1"/>
          </p:cNvPicPr>
          <p:nvPr/>
        </p:nvPicPr>
        <p:blipFill>
          <a:blip r:embed="rId3" cstate="email"/>
          <a:srcRect/>
          <a:stretch>
            <a:fillRect/>
          </a:stretch>
        </p:blipFill>
        <p:spPr bwMode="auto">
          <a:xfrm>
            <a:off x="7665384" y="6093296"/>
            <a:ext cx="1478616" cy="764704"/>
          </a:xfrm>
          <a:prstGeom prst="rect">
            <a:avLst/>
          </a:prstGeom>
          <a:noFill/>
          <a:ln w="9525">
            <a:noFill/>
            <a:miter lim="800000"/>
            <a:headEnd/>
            <a:tailEnd/>
          </a:ln>
        </p:spPr>
      </p:pic>
      <p:pic>
        <p:nvPicPr>
          <p:cNvPr id="1026" name="Picture 2" descr="C:\Users\daviee5\AppData\Local\Microsoft\Windows\Temporary Internet Files\Content.IE5\Q3FF0LC0\MC900437099[1].png"/>
          <p:cNvPicPr>
            <a:picLocks noChangeAspect="1" noChangeArrowheads="1"/>
          </p:cNvPicPr>
          <p:nvPr/>
        </p:nvPicPr>
        <p:blipFill>
          <a:blip r:embed="rId4" cstate="email"/>
          <a:srcRect/>
          <a:stretch>
            <a:fillRect/>
          </a:stretch>
        </p:blipFill>
        <p:spPr bwMode="auto">
          <a:xfrm>
            <a:off x="7308304" y="-531440"/>
            <a:ext cx="1691680" cy="1656184"/>
          </a:xfrm>
          <a:prstGeom prst="rect">
            <a:avLst/>
          </a:prstGeom>
          <a:noFill/>
        </p:spPr>
      </p:pic>
      <p:pic>
        <p:nvPicPr>
          <p:cNvPr id="1027" name="Picture 3" descr="C:\Users\daviee5\AppData\Local\Microsoft\Windows\Temporary Internet Files\Content.IE5\VLPGA22F\MP900262219[1].jpg"/>
          <p:cNvPicPr>
            <a:picLocks noChangeAspect="1" noChangeArrowheads="1"/>
          </p:cNvPicPr>
          <p:nvPr/>
        </p:nvPicPr>
        <p:blipFill>
          <a:blip r:embed="rId5" cstate="email"/>
          <a:srcRect/>
          <a:stretch>
            <a:fillRect/>
          </a:stretch>
        </p:blipFill>
        <p:spPr bwMode="auto">
          <a:xfrm>
            <a:off x="8244408" y="2564904"/>
            <a:ext cx="899592" cy="1656184"/>
          </a:xfrm>
          <a:prstGeom prst="rect">
            <a:avLst/>
          </a:prstGeom>
          <a:noFill/>
        </p:spPr>
      </p:pic>
      <p:pic>
        <p:nvPicPr>
          <p:cNvPr id="1028" name="Picture 4" descr="C:\Program Files (x86)\Microsoft Office\MEDIA\CAGCAT10\j0090386.wmf"/>
          <p:cNvPicPr>
            <a:picLocks noChangeAspect="1" noChangeArrowheads="1"/>
          </p:cNvPicPr>
          <p:nvPr/>
        </p:nvPicPr>
        <p:blipFill>
          <a:blip r:embed="rId6" cstate="email"/>
          <a:srcRect/>
          <a:stretch>
            <a:fillRect/>
          </a:stretch>
        </p:blipFill>
        <p:spPr bwMode="auto">
          <a:xfrm>
            <a:off x="3347864" y="6093296"/>
            <a:ext cx="2285825" cy="764704"/>
          </a:xfrm>
          <a:prstGeom prst="rect">
            <a:avLst/>
          </a:prstGeom>
          <a:noFill/>
        </p:spPr>
      </p:pic>
      <p:pic>
        <p:nvPicPr>
          <p:cNvPr id="1029" name="Picture 5" descr="C:\Users\daviee5\AppData\Local\Microsoft\Windows\Temporary Internet Files\Content.IE5\30UVLV2V\MP900431190[1].jpg"/>
          <p:cNvPicPr>
            <a:picLocks noChangeAspect="1" noChangeArrowheads="1"/>
          </p:cNvPicPr>
          <p:nvPr/>
        </p:nvPicPr>
        <p:blipFill>
          <a:blip r:embed="rId7" cstate="email"/>
          <a:srcRect/>
          <a:stretch>
            <a:fillRect/>
          </a:stretch>
        </p:blipFill>
        <p:spPr bwMode="auto">
          <a:xfrm>
            <a:off x="0" y="5445224"/>
            <a:ext cx="755576" cy="1412776"/>
          </a:xfrm>
          <a:prstGeom prst="rect">
            <a:avLst/>
          </a:prstGeom>
          <a:noFill/>
        </p:spPr>
      </p:pic>
      <p:pic>
        <p:nvPicPr>
          <p:cNvPr id="1030" name="Picture 6" descr="C:\Users\daviee5\AppData\Local\Microsoft\Windows\Temporary Internet Files\Content.IE5\CWPSFPZ7\MP900422147[1].jpg"/>
          <p:cNvPicPr>
            <a:picLocks noChangeAspect="1" noChangeArrowheads="1"/>
          </p:cNvPicPr>
          <p:nvPr/>
        </p:nvPicPr>
        <p:blipFill>
          <a:blip r:embed="rId8" cstate="email"/>
          <a:srcRect/>
          <a:stretch>
            <a:fillRect/>
          </a:stretch>
        </p:blipFill>
        <p:spPr bwMode="auto">
          <a:xfrm>
            <a:off x="3779912" y="0"/>
            <a:ext cx="1691680" cy="692695"/>
          </a:xfrm>
          <a:prstGeom prst="rect">
            <a:avLst/>
          </a:prstGeom>
          <a:noFill/>
        </p:spPr>
      </p:pic>
      <p:pic>
        <p:nvPicPr>
          <p:cNvPr id="1032" name="Picture 8" descr="C:\Users\daviee5\AppData\Local\Microsoft\Windows\Temporary Internet Files\Content.IE5\VLPGA22F\MP900431281[1].jpg"/>
          <p:cNvPicPr>
            <a:picLocks noChangeAspect="1" noChangeArrowheads="1"/>
          </p:cNvPicPr>
          <p:nvPr/>
        </p:nvPicPr>
        <p:blipFill>
          <a:blip r:embed="rId9" cstate="email"/>
          <a:srcRect/>
          <a:stretch>
            <a:fillRect/>
          </a:stretch>
        </p:blipFill>
        <p:spPr bwMode="auto">
          <a:xfrm>
            <a:off x="0" y="0"/>
            <a:ext cx="755575" cy="1484784"/>
          </a:xfrm>
          <a:prstGeom prst="rect">
            <a:avLst/>
          </a:prstGeom>
          <a:noFill/>
        </p:spPr>
      </p:pic>
      <p:pic>
        <p:nvPicPr>
          <p:cNvPr id="1035" name="Picture 11" descr="C:\Users\daviee5\AppData\Local\Microsoft\Windows\Temporary Internet Files\Content.IE5\CWPSFPZ7\MP900427947[1].jpg"/>
          <p:cNvPicPr>
            <a:picLocks noChangeAspect="1" noChangeArrowheads="1"/>
          </p:cNvPicPr>
          <p:nvPr/>
        </p:nvPicPr>
        <p:blipFill>
          <a:blip r:embed="rId10" cstate="email"/>
          <a:srcRect/>
          <a:stretch>
            <a:fillRect/>
          </a:stretch>
        </p:blipFill>
        <p:spPr bwMode="auto">
          <a:xfrm>
            <a:off x="0" y="2708920"/>
            <a:ext cx="755576" cy="1484784"/>
          </a:xfrm>
          <a:prstGeom prst="rect">
            <a:avLst/>
          </a:prstGeom>
          <a:noFill/>
        </p:spPr>
      </p:pic>
      <p:pic>
        <p:nvPicPr>
          <p:cNvPr id="44" name="Picture 2"/>
          <p:cNvPicPr>
            <a:picLocks noChangeAspect="1" noChangeArrowheads="1"/>
          </p:cNvPicPr>
          <p:nvPr/>
        </p:nvPicPr>
        <p:blipFill rotWithShape="1">
          <a:blip r:embed="rId11" cstate="print">
            <a:extLst>
              <a:ext uri="{28A0092B-C50C-407E-A947-70E740481C1C}">
                <a14:useLocalDpi xmlns="" xmlns:a14="http://schemas.microsoft.com/office/drawing/2010/main" val="0"/>
              </a:ext>
            </a:extLst>
          </a:blip>
          <a:srcRect l="4725" t="73975" r="76335" b="17623"/>
          <a:stretch/>
        </p:blipFill>
        <p:spPr bwMode="auto">
          <a:xfrm>
            <a:off x="379474" y="78098"/>
            <a:ext cx="2464334" cy="614597"/>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smtClean="0">
                <a:solidFill>
                  <a:schemeClr val="tx1"/>
                </a:solidFill>
                <a:latin typeface="Comic Sans MS" pitchFamily="66" charset="0"/>
              </a:rPr>
              <a:t>Blwyddyn</a:t>
            </a:r>
            <a:r>
              <a:rPr lang="en-GB" sz="2400" dirty="0" smtClean="0">
                <a:solidFill>
                  <a:schemeClr val="tx1"/>
                </a:solidFill>
                <a:latin typeface="Comic Sans MS" pitchFamily="66" charset="0"/>
              </a:rPr>
              <a:t> 2</a:t>
            </a:r>
            <a:r>
              <a:rPr lang="en-GB" sz="2000" dirty="0" smtClean="0">
                <a:solidFill>
                  <a:schemeClr val="tx1"/>
                </a:solidFill>
                <a:latin typeface="Comic Sans MS" pitchFamily="66" charset="0"/>
              </a:rPr>
              <a:t> </a:t>
            </a: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 </a:t>
            </a:r>
            <a:r>
              <a:rPr lang="en-GB" sz="1400"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8" name="Rectangle 27"/>
          <p:cNvSpPr/>
          <p:nvPr/>
        </p:nvSpPr>
        <p:spPr>
          <a:xfrm>
            <a:off x="2987824" y="836712"/>
            <a:ext cx="1512168"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achos</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29" name="Rectangle 28"/>
          <p:cNvSpPr/>
          <p:nvPr/>
        </p:nvSpPr>
        <p:spPr>
          <a:xfrm>
            <a:off x="4716016"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dirty="0" err="1" smtClean="0">
                <a:solidFill>
                  <a:schemeClr val="tx1"/>
                </a:solidFill>
                <a:latin typeface="Comic Sans MS" pitchFamily="66" charset="0"/>
              </a:rPr>
              <a:t>hi’n</a:t>
            </a:r>
            <a:r>
              <a:rPr lang="en-GB" sz="1400" dirty="0" smtClean="0">
                <a:solidFill>
                  <a:schemeClr val="tx1"/>
                </a:solidFill>
                <a:latin typeface="Comic Sans MS" pitchFamily="66" charset="0"/>
              </a:rPr>
              <a:t> ... ac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0" name="Rectangle 29"/>
          <p:cNvSpPr/>
          <p:nvPr/>
        </p:nvSpPr>
        <p:spPr>
          <a:xfrm>
            <a:off x="6660232" y="836712"/>
            <a:ext cx="144016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1" name="Rectangle 30"/>
          <p:cNvSpPr/>
          <p:nvPr/>
        </p:nvSpPr>
        <p:spPr>
          <a:xfrm>
            <a:off x="7236296" y="2780928"/>
            <a:ext cx="914400"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oed</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2" name="Rectangle 31"/>
          <p:cNvSpPr/>
          <p:nvPr/>
        </p:nvSpPr>
        <p:spPr>
          <a:xfrm>
            <a:off x="2195736" y="4725144"/>
            <a:ext cx="1080120" cy="1224136"/>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eisiau</a:t>
            </a:r>
            <a:r>
              <a:rPr lang="en-GB" sz="1400" dirty="0" smtClean="0">
                <a:solidFill>
                  <a:schemeClr val="tx1"/>
                </a:solidFill>
                <a:latin typeface="Comic Sans MS" pitchFamily="66" charset="0"/>
              </a:rPr>
              <a:t> ... a ...</a:t>
            </a:r>
          </a:p>
        </p:txBody>
      </p:sp>
      <p:sp>
        <p:nvSpPr>
          <p:cNvPr id="33" name="Rectangle 32"/>
          <p:cNvSpPr/>
          <p:nvPr/>
        </p:nvSpPr>
        <p:spPr>
          <a:xfrm>
            <a:off x="3491880" y="5085184"/>
            <a:ext cx="1296144" cy="84239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smtClean="0">
                <a:solidFill>
                  <a:schemeClr val="tx1"/>
                </a:solidFill>
                <a:latin typeface="Comic Sans MS" pitchFamily="66" charset="0"/>
              </a:rPr>
              <a:t> </a:t>
            </a: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bwyta</a:t>
            </a:r>
            <a:r>
              <a:rPr lang="en-GB" sz="1400" dirty="0" smtClean="0">
                <a:solidFill>
                  <a:schemeClr val="tx1"/>
                </a:solidFill>
                <a:latin typeface="Comic Sans MS" pitchFamily="66" charset="0"/>
              </a:rPr>
              <a:t> ... a ...</a:t>
            </a:r>
            <a:endParaRPr lang="en-GB" sz="1400" dirty="0">
              <a:solidFill>
                <a:schemeClr val="tx1"/>
              </a:solidFill>
              <a:latin typeface="Comic Sans MS" pitchFamily="66" charset="0"/>
            </a:endParaRPr>
          </a:p>
        </p:txBody>
      </p:sp>
      <p:sp>
        <p:nvSpPr>
          <p:cNvPr id="34" name="Rectangle 33"/>
          <p:cNvSpPr/>
          <p:nvPr/>
        </p:nvSpPr>
        <p:spPr>
          <a:xfrm>
            <a:off x="5148064" y="5013176"/>
            <a:ext cx="1296144"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5" name="Rectangle 34"/>
          <p:cNvSpPr/>
          <p:nvPr/>
        </p:nvSpPr>
        <p:spPr>
          <a:xfrm>
            <a:off x="6732240" y="5013176"/>
            <a:ext cx="1368152"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 / Nag </a:t>
            </a: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does dim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400" dirty="0">
              <a:solidFill>
                <a:schemeClr val="tx1"/>
              </a:solidFill>
              <a:latin typeface="Comic Sans MS" pitchFamily="66" charset="0"/>
            </a:endParaRPr>
          </a:p>
        </p:txBody>
      </p:sp>
      <p:sp>
        <p:nvSpPr>
          <p:cNvPr id="36" name="Rectangle 35"/>
          <p:cNvSpPr/>
          <p:nvPr/>
        </p:nvSpPr>
        <p:spPr>
          <a:xfrm>
            <a:off x="1043608" y="2564904"/>
            <a:ext cx="1872208" cy="1944216"/>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a:t>
            </a:r>
            <a:r>
              <a:rPr lang="en-GB" sz="1200" dirty="0" err="1" smtClean="0">
                <a:solidFill>
                  <a:schemeClr val="tx1"/>
                </a:solidFill>
                <a:latin typeface="Comic Sans MS" pitchFamily="66" charset="0"/>
              </a:rPr>
              <a:t>hi’n</a:t>
            </a:r>
            <a:r>
              <a:rPr lang="en-GB" sz="1200" dirty="0" smtClean="0">
                <a:solidFill>
                  <a:schemeClr val="tx1"/>
                </a:solidFill>
                <a:latin typeface="Comic Sans MS" pitchFamily="66" charset="0"/>
              </a:rPr>
              <a:t> ... ac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eisiau</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Sam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r>
              <a:rPr lang="en-GB" sz="1200" dirty="0" smtClean="0">
                <a:solidFill>
                  <a:schemeClr val="tx1"/>
                </a:solidFill>
                <a:latin typeface="Comic Sans MS" pitchFamily="66" charset="0"/>
              </a:rPr>
              <a:t>Nag </a:t>
            </a: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does dim</a:t>
            </a:r>
          </a:p>
          <a:p>
            <a:pPr algn="ctr"/>
            <a:r>
              <a:rPr lang="en-GB" sz="1200" dirty="0" smtClean="0">
                <a:solidFill>
                  <a:schemeClr val="tx1"/>
                </a:solidFill>
                <a:latin typeface="Comic Sans MS" pitchFamily="66" charset="0"/>
              </a:rPr>
              <a:t>...</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200" dirty="0" smtClean="0">
              <a:solidFill>
                <a:schemeClr val="tx1"/>
              </a:solidFill>
              <a:latin typeface="Comic Sans MS" pitchFamily="66" charset="0"/>
            </a:endParaRPr>
          </a:p>
          <a:p>
            <a:pPr algn="ctr"/>
            <a:endParaRPr lang="en-GB" sz="1600" u="sng" dirty="0">
              <a:solidFill>
                <a:schemeClr val="tx1"/>
              </a:solidFill>
              <a:latin typeface="Comic Sans MS" pitchFamily="66" charset="0"/>
            </a:endParaRPr>
          </a:p>
        </p:txBody>
      </p:sp>
      <p:sp>
        <p:nvSpPr>
          <p:cNvPr id="37" name="5-Point Star 36"/>
          <p:cNvSpPr/>
          <p:nvPr/>
        </p:nvSpPr>
        <p:spPr>
          <a:xfrm>
            <a:off x="2699792"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627784" y="4149080"/>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99592" y="4149080"/>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Pwy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tywydd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heddiw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Ble</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rwyt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Faint </a:t>
            </a:r>
            <a:r>
              <a:rPr lang="en-GB" sz="1400" dirty="0" err="1" smtClean="0">
                <a:solidFill>
                  <a:schemeClr val="tx1"/>
                </a:solidFill>
                <a:latin typeface="Comic Sans MS" pitchFamily="66" charset="0"/>
              </a:rPr>
              <a:t>ydy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dy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oed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di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588224" y="3861048"/>
            <a:ext cx="1512168"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wisgo</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347864" y="3933056"/>
            <a:ext cx="1440160"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fwyta</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152128"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eisiau</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275856"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5364088"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7308304"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76256" y="3212976"/>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691680" y="5445224"/>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427984" y="4509120"/>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668344"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228184"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CSC-Logo"/>
          <p:cNvPicPr>
            <a:picLocks noChangeAspect="1" noChangeArrowheads="1"/>
          </p:cNvPicPr>
          <p:nvPr/>
        </p:nvPicPr>
        <p:blipFill>
          <a:blip r:embed="rId2" cstate="email"/>
          <a:srcRect/>
          <a:stretch>
            <a:fillRect/>
          </a:stretch>
        </p:blipFill>
        <p:spPr bwMode="auto">
          <a:xfrm>
            <a:off x="7665384" y="6093296"/>
            <a:ext cx="1478616" cy="764704"/>
          </a:xfrm>
          <a:prstGeom prst="rect">
            <a:avLst/>
          </a:prstGeom>
          <a:noFill/>
          <a:ln w="9525">
            <a:noFill/>
            <a:miter lim="800000"/>
            <a:headEnd/>
            <a:tailEnd/>
          </a:ln>
        </p:spPr>
      </p:pic>
      <p:pic>
        <p:nvPicPr>
          <p:cNvPr id="65" name="Picture 67" descr="C:\Users\daviee5\AppData\Local\Microsoft\Windows\Temporary Internet Files\Content.IE5\137MIUFX\MP900399510[1].jpg"/>
          <p:cNvPicPr>
            <a:picLocks noChangeAspect="1" noChangeArrowheads="1"/>
          </p:cNvPicPr>
          <p:nvPr/>
        </p:nvPicPr>
        <p:blipFill>
          <a:blip r:embed="rId3" cstate="email"/>
          <a:srcRect/>
          <a:stretch>
            <a:fillRect/>
          </a:stretch>
        </p:blipFill>
        <p:spPr bwMode="auto">
          <a:xfrm>
            <a:off x="8244408" y="2708920"/>
            <a:ext cx="899592" cy="1512168"/>
          </a:xfrm>
          <a:prstGeom prst="rect">
            <a:avLst/>
          </a:prstGeom>
          <a:noFill/>
        </p:spPr>
      </p:pic>
      <p:pic>
        <p:nvPicPr>
          <p:cNvPr id="1033" name="Picture 9" descr="C:\Users\daviee5\AppData\Local\Microsoft\Windows\Temporary Internet Files\Content.IE5\30UVLV2V\MP900442233[1].jpg"/>
          <p:cNvPicPr>
            <a:picLocks noChangeAspect="1" noChangeArrowheads="1"/>
          </p:cNvPicPr>
          <p:nvPr/>
        </p:nvPicPr>
        <p:blipFill>
          <a:blip r:embed="rId4" cstate="email"/>
          <a:srcRect/>
          <a:stretch>
            <a:fillRect/>
          </a:stretch>
        </p:blipFill>
        <p:spPr bwMode="auto">
          <a:xfrm>
            <a:off x="8244408" y="0"/>
            <a:ext cx="899592" cy="1340768"/>
          </a:xfrm>
          <a:prstGeom prst="rect">
            <a:avLst/>
          </a:prstGeom>
          <a:noFill/>
        </p:spPr>
      </p:pic>
      <p:pic>
        <p:nvPicPr>
          <p:cNvPr id="1038" name="Picture 14" descr="C:\Users\daviee5\AppData\Local\Microsoft\Windows\Temporary Internet Files\Content.IE5\EIMT1X4O\MP900427640[1].jpg"/>
          <p:cNvPicPr>
            <a:picLocks noChangeAspect="1" noChangeArrowheads="1"/>
          </p:cNvPicPr>
          <p:nvPr/>
        </p:nvPicPr>
        <p:blipFill>
          <a:blip r:embed="rId5" cstate="email"/>
          <a:srcRect/>
          <a:stretch>
            <a:fillRect/>
          </a:stretch>
        </p:blipFill>
        <p:spPr bwMode="auto">
          <a:xfrm>
            <a:off x="3779912" y="6093296"/>
            <a:ext cx="1872208" cy="764704"/>
          </a:xfrm>
          <a:prstGeom prst="rect">
            <a:avLst/>
          </a:prstGeom>
          <a:noFill/>
        </p:spPr>
      </p:pic>
      <p:pic>
        <p:nvPicPr>
          <p:cNvPr id="1040" name="Picture 16" descr="C:\Users\daviee5\AppData\Local\Microsoft\Windows\Temporary Internet Files\Content.IE5\30UVLV2V\MP900422283[1].jpg"/>
          <p:cNvPicPr>
            <a:picLocks noChangeAspect="1" noChangeArrowheads="1"/>
          </p:cNvPicPr>
          <p:nvPr/>
        </p:nvPicPr>
        <p:blipFill>
          <a:blip r:embed="rId6" cstate="email"/>
          <a:srcRect/>
          <a:stretch>
            <a:fillRect/>
          </a:stretch>
        </p:blipFill>
        <p:spPr bwMode="auto">
          <a:xfrm>
            <a:off x="3563888" y="0"/>
            <a:ext cx="2016224" cy="692696"/>
          </a:xfrm>
          <a:prstGeom prst="rect">
            <a:avLst/>
          </a:prstGeom>
          <a:noFill/>
        </p:spPr>
      </p:pic>
      <p:pic>
        <p:nvPicPr>
          <p:cNvPr id="1048" name="Picture 24" descr="C:\Users\daviee5\AppData\Local\Microsoft\Windows\Temporary Internet Files\Content.IE5\EIMT1X4O\MP900448546[1].jpg"/>
          <p:cNvPicPr>
            <a:picLocks noChangeAspect="1" noChangeArrowheads="1"/>
          </p:cNvPicPr>
          <p:nvPr/>
        </p:nvPicPr>
        <p:blipFill>
          <a:blip r:embed="rId7" cstate="email"/>
          <a:srcRect/>
          <a:stretch>
            <a:fillRect/>
          </a:stretch>
        </p:blipFill>
        <p:spPr bwMode="auto">
          <a:xfrm>
            <a:off x="0" y="2564904"/>
            <a:ext cx="755576" cy="1484784"/>
          </a:xfrm>
          <a:prstGeom prst="rect">
            <a:avLst/>
          </a:prstGeom>
          <a:noFill/>
        </p:spPr>
      </p:pic>
      <p:pic>
        <p:nvPicPr>
          <p:cNvPr id="1059" name="Picture 35" descr="C:\Users\daviee5\AppData\Local\Microsoft\Windows\Temporary Internet Files\Content.IE5\30UVLV2V\MP900431119[1].jpg"/>
          <p:cNvPicPr>
            <a:picLocks noChangeAspect="1" noChangeArrowheads="1"/>
          </p:cNvPicPr>
          <p:nvPr/>
        </p:nvPicPr>
        <p:blipFill>
          <a:blip r:embed="rId8" cstate="email"/>
          <a:srcRect/>
          <a:stretch>
            <a:fillRect/>
          </a:stretch>
        </p:blipFill>
        <p:spPr bwMode="auto">
          <a:xfrm>
            <a:off x="0" y="6093296"/>
            <a:ext cx="1763688" cy="764704"/>
          </a:xfrm>
          <a:prstGeom prst="rect">
            <a:avLst/>
          </a:prstGeom>
          <a:noFill/>
        </p:spPr>
      </p:pic>
      <p:pic>
        <p:nvPicPr>
          <p:cNvPr id="1062" name="Picture 38" descr="C:\Users\daviee5\AppData\Local\Microsoft\Windows\Temporary Internet Files\Content.IE5\137MIUFX\MP900442386[1].jpg"/>
          <p:cNvPicPr>
            <a:picLocks noChangeAspect="1" noChangeArrowheads="1"/>
          </p:cNvPicPr>
          <p:nvPr/>
        </p:nvPicPr>
        <p:blipFill>
          <a:blip r:embed="rId9" cstate="email"/>
          <a:srcRect/>
          <a:stretch>
            <a:fillRect/>
          </a:stretch>
        </p:blipFill>
        <p:spPr bwMode="auto">
          <a:xfrm>
            <a:off x="0" y="0"/>
            <a:ext cx="1547664" cy="692696"/>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Loi’oih’oih’ioh’p’po’popphpipih’phkujcoc</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smtClean="0">
                <a:solidFill>
                  <a:schemeClr val="tx1"/>
                </a:solidFill>
                <a:latin typeface="Comic Sans MS" pitchFamily="66" charset="0"/>
              </a:rPr>
              <a:t>Oes</a:t>
            </a:r>
            <a:endParaRPr lang="en-GB" sz="2800" dirty="0">
              <a:solidFill>
                <a:schemeClr val="tx1"/>
              </a:solidFill>
              <a:latin typeface="Comic Sans MS" pitchFamily="66" charset="0"/>
            </a:endParaRP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oes</a:t>
            </a:r>
            <a:endParaRPr lang="en-GB" sz="1400" dirty="0" smtClean="0">
              <a:solidFill>
                <a:schemeClr val="tx1"/>
              </a:solidFill>
              <a:latin typeface="Comic Sans MS" pitchFamily="66" charset="0"/>
            </a:endParaRPr>
          </a:p>
        </p:txBody>
      </p:sp>
      <p:sp>
        <p:nvSpPr>
          <p:cNvPr id="28" name="Rectangle 27"/>
          <p:cNvSpPr/>
          <p:nvPr/>
        </p:nvSpPr>
        <p:spPr>
          <a:xfrm>
            <a:off x="2843808" y="836712"/>
            <a:ext cx="1728192"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fi</a:t>
            </a:r>
            <a:r>
              <a:rPr lang="en-GB" sz="1400" dirty="0" smtClean="0">
                <a:solidFill>
                  <a:schemeClr val="tx1"/>
                </a:solidFill>
                <a:latin typeface="Comic Sans MS" pitchFamily="66" charset="0"/>
              </a:rPr>
              <a:t>.</a:t>
            </a:r>
          </a:p>
        </p:txBody>
      </p:sp>
      <p:sp>
        <p:nvSpPr>
          <p:cNvPr id="29" name="Rectangle 28"/>
          <p:cNvSpPr/>
          <p:nvPr/>
        </p:nvSpPr>
        <p:spPr>
          <a:xfrm>
            <a:off x="4716016" y="836712"/>
            <a:ext cx="1800200"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err="1" smtClean="0">
                <a:solidFill>
                  <a:schemeClr val="tx1"/>
                </a:solidFill>
                <a:latin typeface="Comic Sans MS" pitchFamily="66" charset="0"/>
              </a:rPr>
              <a:t>chwaer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fi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0" name="Rectangle 29"/>
          <p:cNvSpPr/>
          <p:nvPr/>
        </p:nvSpPr>
        <p:spPr>
          <a:xfrm>
            <a:off x="6660232" y="836712"/>
            <a:ext cx="1440160"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blociau</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silff</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1" name="Rectangle 30"/>
          <p:cNvSpPr/>
          <p:nvPr/>
        </p:nvSpPr>
        <p:spPr>
          <a:xfrm>
            <a:off x="7164288" y="2636912"/>
            <a:ext cx="986408" cy="115212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err="1" smtClean="0">
                <a:solidFill>
                  <a:schemeClr val="tx1"/>
                </a:solidFill>
                <a:latin typeface="Comic Sans MS" pitchFamily="66" charset="0"/>
              </a:rPr>
              <a:t>mochyn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fferm</a:t>
            </a:r>
            <a:r>
              <a:rPr lang="en-GB" sz="1100" dirty="0" smtClean="0">
                <a:solidFill>
                  <a:schemeClr val="tx1"/>
                </a:solidFill>
                <a:latin typeface="Comic Sans MS" pitchFamily="66" charset="0"/>
              </a:rPr>
              <a:t>.</a:t>
            </a:r>
            <a:endParaRPr lang="en-GB" sz="1100" dirty="0">
              <a:solidFill>
                <a:schemeClr val="tx1"/>
              </a:solidFill>
              <a:latin typeface="Comic Sans MS" pitchFamily="66" charset="0"/>
            </a:endParaRPr>
          </a:p>
        </p:txBody>
      </p:sp>
      <p:sp>
        <p:nvSpPr>
          <p:cNvPr id="32" name="Rectangle 31"/>
          <p:cNvSpPr/>
          <p:nvPr/>
        </p:nvSpPr>
        <p:spPr>
          <a:xfrm>
            <a:off x="2195736" y="4653136"/>
            <a:ext cx="1152128" cy="1296144"/>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smtClean="0">
                <a:solidFill>
                  <a:schemeClr val="tx1"/>
                </a:solidFill>
                <a:latin typeface="Comic Sans MS" pitchFamily="66" charset="0"/>
              </a:rPr>
              <a:t>het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3" name="Rectangle 32"/>
          <p:cNvSpPr/>
          <p:nvPr/>
        </p:nvSpPr>
        <p:spPr>
          <a:xfrm>
            <a:off x="3491880" y="4941168"/>
            <a:ext cx="1296144" cy="98640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afal</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u="sng" dirty="0">
              <a:solidFill>
                <a:schemeClr val="tx1"/>
              </a:solidFill>
              <a:latin typeface="Comic Sans MS" pitchFamily="66" charset="0"/>
            </a:endParaRPr>
          </a:p>
        </p:txBody>
      </p:sp>
      <p:sp>
        <p:nvSpPr>
          <p:cNvPr id="34" name="Rectangle 33"/>
          <p:cNvSpPr/>
          <p:nvPr/>
        </p:nvSpPr>
        <p:spPr>
          <a:xfrm>
            <a:off x="5148064" y="4941168"/>
            <a:ext cx="1296144" cy="98640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smtClean="0">
                <a:solidFill>
                  <a:schemeClr val="tx1"/>
                </a:solidFill>
                <a:latin typeface="Comic Sans MS" pitchFamily="66" charset="0"/>
              </a:rPr>
              <a:t>plant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yr </a:t>
            </a:r>
            <a:r>
              <a:rPr lang="en-GB" sz="1400" u="sng" dirty="0" err="1" smtClean="0">
                <a:solidFill>
                  <a:schemeClr val="tx1"/>
                </a:solidFill>
                <a:latin typeface="Comic Sans MS" pitchFamily="66" charset="0"/>
              </a:rPr>
              <a:t>ysgol</a:t>
            </a:r>
            <a:r>
              <a:rPr lang="en-GB" sz="1400" dirty="0" smtClean="0">
                <a:solidFill>
                  <a:schemeClr val="tx1"/>
                </a:solidFill>
                <a:latin typeface="Comic Sans MS" pitchFamily="66" charset="0"/>
              </a:rPr>
              <a:t>.</a:t>
            </a:r>
            <a:endParaRPr lang="en-GB" sz="1400" u="sng" dirty="0">
              <a:solidFill>
                <a:schemeClr val="tx1"/>
              </a:solidFill>
              <a:latin typeface="Comic Sans MS" pitchFamily="66" charset="0"/>
            </a:endParaRPr>
          </a:p>
        </p:txBody>
      </p:sp>
      <p:sp>
        <p:nvSpPr>
          <p:cNvPr id="35" name="Rectangle 34"/>
          <p:cNvSpPr/>
          <p:nvPr/>
        </p:nvSpPr>
        <p:spPr>
          <a:xfrm>
            <a:off x="6588224" y="5013176"/>
            <a:ext cx="1512168"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u="sng" dirty="0" err="1" smtClean="0">
                <a:solidFill>
                  <a:schemeClr val="tx1"/>
                </a:solidFill>
                <a:latin typeface="Comic Sans MS" pitchFamily="66" charset="0"/>
              </a:rPr>
              <a:t>Oes</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mae</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broga</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yn</a:t>
            </a:r>
            <a:r>
              <a:rPr lang="en-GB" sz="1400" u="sng" dirty="0" smtClean="0">
                <a:solidFill>
                  <a:schemeClr val="tx1"/>
                </a:solidFill>
                <a:latin typeface="Comic Sans MS" pitchFamily="66" charset="0"/>
              </a:rPr>
              <a:t> y </a:t>
            </a:r>
            <a:r>
              <a:rPr lang="en-GB" sz="1400" u="sng" dirty="0" err="1" smtClean="0">
                <a:solidFill>
                  <a:schemeClr val="tx1"/>
                </a:solidFill>
                <a:latin typeface="Comic Sans MS" pitchFamily="66" charset="0"/>
              </a:rPr>
              <a:t>pwll</a:t>
            </a:r>
            <a:endParaRPr lang="en-GB" sz="1400" u="sng" dirty="0">
              <a:solidFill>
                <a:schemeClr val="tx1"/>
              </a:solidFill>
              <a:latin typeface="Comic Sans MS" pitchFamily="66" charset="0"/>
            </a:endParaRPr>
          </a:p>
        </p:txBody>
      </p:sp>
      <p:sp>
        <p:nvSpPr>
          <p:cNvPr id="36" name="Rectangle 35"/>
          <p:cNvSpPr/>
          <p:nvPr/>
        </p:nvSpPr>
        <p:spPr>
          <a:xfrm>
            <a:off x="971600" y="2564904"/>
            <a:ext cx="2088232" cy="1872208"/>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400" dirty="0" err="1" smtClean="0">
                <a:solidFill>
                  <a:schemeClr val="tx1"/>
                </a:solidFill>
                <a:latin typeface="Comic Sans MS" pitchFamily="66" charset="0"/>
              </a:rPr>
              <a:t>ond</a:t>
            </a:r>
            <a:endParaRPr lang="en-GB" sz="1400" dirty="0" smtClean="0">
              <a:solidFill>
                <a:schemeClr val="tx1"/>
              </a:solidFill>
              <a:latin typeface="Comic Sans MS" pitchFamily="66" charset="0"/>
            </a:endParaRPr>
          </a:p>
          <a:p>
            <a:pPr algn="ctr"/>
            <a:r>
              <a:rPr lang="en-GB" sz="1400" dirty="0" smtClean="0">
                <a:solidFill>
                  <a:schemeClr val="tx1"/>
                </a:solidFill>
                <a:latin typeface="Comic Sans MS" pitchFamily="66" charset="0"/>
              </a:rPr>
              <a:t>a</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a:t>
            </a:r>
            <a:r>
              <a:rPr lang="en-GB" sz="1200" u="sng" dirty="0" err="1" smtClean="0">
                <a:solidFill>
                  <a:schemeClr val="tx1"/>
                </a:solidFill>
                <a:latin typeface="Comic Sans MS" pitchFamily="66" charset="0"/>
              </a:rPr>
              <a:t>brawd</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ond</a:t>
            </a:r>
            <a:r>
              <a:rPr lang="en-GB" sz="1200" dirty="0" smtClean="0">
                <a:solidFill>
                  <a:schemeClr val="tx1"/>
                </a:solidFill>
                <a:latin typeface="Comic Sans MS" pitchFamily="66" charset="0"/>
              </a:rPr>
              <a:t> does dim </a:t>
            </a:r>
            <a:r>
              <a:rPr lang="en-GB" sz="1200" u="sng" dirty="0" err="1" smtClean="0">
                <a:solidFill>
                  <a:schemeClr val="tx1"/>
                </a:solidFill>
                <a:latin typeface="Comic Sans MS" pitchFamily="66" charset="0"/>
              </a:rPr>
              <a:t>chwaer</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a:t>
            </a:r>
            <a:r>
              <a:rPr lang="en-GB" sz="1200" u="sng" dirty="0" err="1" smtClean="0">
                <a:solidFill>
                  <a:schemeClr val="tx1"/>
                </a:solidFill>
                <a:latin typeface="Comic Sans MS" pitchFamily="66" charset="0"/>
              </a:rPr>
              <a:t>afal</a:t>
            </a:r>
            <a:r>
              <a:rPr lang="en-GB" sz="1200" dirty="0" smtClean="0">
                <a:solidFill>
                  <a:schemeClr val="tx1"/>
                </a:solidFill>
                <a:latin typeface="Comic Sans MS" pitchFamily="66" charset="0"/>
              </a:rPr>
              <a:t> a </a:t>
            </a:r>
            <a:r>
              <a:rPr lang="en-GB" sz="1200" u="sng" dirty="0" smtClean="0">
                <a:solidFill>
                  <a:schemeClr val="tx1"/>
                </a:solidFill>
                <a:latin typeface="Comic Sans MS" pitchFamily="66" charset="0"/>
              </a:rPr>
              <a:t>banana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400" dirty="0" smtClean="0">
              <a:solidFill>
                <a:schemeClr val="tx1"/>
              </a:solidFill>
              <a:latin typeface="Comic Sans MS" pitchFamily="66" charset="0"/>
            </a:endParaRPr>
          </a:p>
          <a:p>
            <a:pPr algn="ctr"/>
            <a:endParaRPr lang="en-GB" sz="1400" dirty="0" smtClean="0">
              <a:solidFill>
                <a:schemeClr val="tx1"/>
              </a:solidFill>
              <a:latin typeface="Comic Sans MS" pitchFamily="66" charset="0"/>
            </a:endParaRPr>
          </a:p>
          <a:p>
            <a:pPr algn="ctr"/>
            <a:endParaRPr lang="en-GB" sz="1400"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endParaRPr lang="en-GB" sz="1600" dirty="0">
              <a:solidFill>
                <a:schemeClr val="tx1"/>
              </a:solidFill>
              <a:latin typeface="Comic Sans MS" pitchFamily="66" charset="0"/>
            </a:endParaRPr>
          </a:p>
          <a:p>
            <a:pPr algn="ctr"/>
            <a:endParaRPr lang="en-GB" sz="1200" dirty="0" smtClean="0">
              <a:solidFill>
                <a:schemeClr val="tx1"/>
              </a:solidFill>
              <a:latin typeface="Comic Sans MS" pitchFamily="66" charset="0"/>
            </a:endParaRPr>
          </a:p>
        </p:txBody>
      </p:sp>
      <p:sp>
        <p:nvSpPr>
          <p:cNvPr id="37" name="5-Point Star 36"/>
          <p:cNvSpPr/>
          <p:nvPr/>
        </p:nvSpPr>
        <p:spPr>
          <a:xfrm>
            <a:off x="2771800"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771800"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27584"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car </a:t>
            </a:r>
            <a:r>
              <a:rPr lang="en-GB" sz="1400" u="sng" dirty="0" err="1" smtClean="0">
                <a:solidFill>
                  <a:schemeClr val="tx1"/>
                </a:solidFill>
                <a:latin typeface="Comic Sans MS" pitchFamily="66" charset="0"/>
              </a:rPr>
              <a:t>coch</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440160"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chwaer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blociau</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silff</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mochyn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fferm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660232" y="3861048"/>
            <a:ext cx="1296144"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broga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pwll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plant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yr </a:t>
            </a:r>
            <a:r>
              <a:rPr lang="en-GB" sz="1400" u="sng" dirty="0" err="1" smtClean="0">
                <a:solidFill>
                  <a:schemeClr val="tx1"/>
                </a:solidFill>
                <a:latin typeface="Comic Sans MS" pitchFamily="66" charset="0"/>
              </a:rPr>
              <a:t>ysgol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275856" y="3861048"/>
            <a:ext cx="1512168" cy="98640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afal</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224136"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het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563888" y="1628800"/>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4860032"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6732240" y="1700808"/>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04248" y="3284984"/>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835696" y="5373216"/>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572000" y="4365104"/>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596336"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084168"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66" name="Picture 42" descr="CSC-Logo"/>
          <p:cNvPicPr>
            <a:picLocks noChangeAspect="1" noChangeArrowheads="1"/>
          </p:cNvPicPr>
          <p:nvPr/>
        </p:nvPicPr>
        <p:blipFill>
          <a:blip r:embed="rId3" cstate="print"/>
          <a:srcRect/>
          <a:stretch>
            <a:fillRect/>
          </a:stretch>
        </p:blipFill>
        <p:spPr bwMode="auto">
          <a:xfrm>
            <a:off x="7703840" y="6113184"/>
            <a:ext cx="1440160" cy="744816"/>
          </a:xfrm>
          <a:prstGeom prst="rect">
            <a:avLst/>
          </a:prstGeom>
          <a:noFill/>
          <a:ln w="9525">
            <a:noFill/>
            <a:miter lim="800000"/>
            <a:headEnd/>
            <a:tailEnd/>
          </a:ln>
        </p:spPr>
      </p:pic>
      <p:pic>
        <p:nvPicPr>
          <p:cNvPr id="4" name="Picture 2" descr="C:\Users\daviee5\AppData\Local\Microsoft\Windows\Temporary Internet Files\Content.IE5\EIMT1X4O\dglxasset[1].jpg"/>
          <p:cNvPicPr>
            <a:picLocks noChangeAspect="1" noChangeArrowheads="1"/>
          </p:cNvPicPr>
          <p:nvPr/>
        </p:nvPicPr>
        <p:blipFill>
          <a:blip r:embed="rId4" cstate="print"/>
          <a:srcRect/>
          <a:stretch>
            <a:fillRect/>
          </a:stretch>
        </p:blipFill>
        <p:spPr bwMode="auto">
          <a:xfrm>
            <a:off x="3491880" y="6093296"/>
            <a:ext cx="2088232" cy="764704"/>
          </a:xfrm>
          <a:prstGeom prst="rect">
            <a:avLst/>
          </a:prstGeom>
          <a:noFill/>
        </p:spPr>
      </p:pic>
      <p:pic>
        <p:nvPicPr>
          <p:cNvPr id="5" name="Picture 3" descr="C:\Users\daviee5\AppData\Local\Microsoft\Windows\Temporary Internet Files\Content.IE5\137MIUFX\dglxasset[1].jpg"/>
          <p:cNvPicPr>
            <a:picLocks noChangeAspect="1" noChangeArrowheads="1"/>
          </p:cNvPicPr>
          <p:nvPr/>
        </p:nvPicPr>
        <p:blipFill>
          <a:blip r:embed="rId5" cstate="print"/>
          <a:srcRect/>
          <a:stretch>
            <a:fillRect/>
          </a:stretch>
        </p:blipFill>
        <p:spPr bwMode="auto">
          <a:xfrm>
            <a:off x="8244408" y="2636912"/>
            <a:ext cx="899592" cy="1848608"/>
          </a:xfrm>
          <a:prstGeom prst="rect">
            <a:avLst/>
          </a:prstGeom>
          <a:noFill/>
        </p:spPr>
      </p:pic>
      <p:pic>
        <p:nvPicPr>
          <p:cNvPr id="1028" name="Picture 4" descr="C:\Users\daviee5\AppData\Local\Microsoft\Windows\Temporary Internet Files\Content.IE5\30UVLV2V\dglxasset[1].jpg"/>
          <p:cNvPicPr>
            <a:picLocks noChangeAspect="1" noChangeArrowheads="1"/>
          </p:cNvPicPr>
          <p:nvPr/>
        </p:nvPicPr>
        <p:blipFill>
          <a:blip r:embed="rId6" cstate="print"/>
          <a:srcRect/>
          <a:stretch>
            <a:fillRect/>
          </a:stretch>
        </p:blipFill>
        <p:spPr bwMode="auto">
          <a:xfrm>
            <a:off x="0" y="5589240"/>
            <a:ext cx="755576" cy="1268760"/>
          </a:xfrm>
          <a:prstGeom prst="rect">
            <a:avLst/>
          </a:prstGeom>
          <a:noFill/>
        </p:spPr>
      </p:pic>
      <p:pic>
        <p:nvPicPr>
          <p:cNvPr id="6" name="Picture 5" descr="C:\Users\daviee5\AppData\Local\Microsoft\Windows\Temporary Internet Files\Content.IE5\Q3FF0LC0\dglxasset[3].jpg"/>
          <p:cNvPicPr>
            <a:picLocks noChangeAspect="1" noChangeArrowheads="1"/>
          </p:cNvPicPr>
          <p:nvPr/>
        </p:nvPicPr>
        <p:blipFill>
          <a:blip r:embed="rId7" cstate="print"/>
          <a:srcRect/>
          <a:stretch>
            <a:fillRect/>
          </a:stretch>
        </p:blipFill>
        <p:spPr bwMode="auto">
          <a:xfrm>
            <a:off x="8244408" y="-1"/>
            <a:ext cx="899592" cy="1405137"/>
          </a:xfrm>
          <a:prstGeom prst="rect">
            <a:avLst/>
          </a:prstGeom>
          <a:noFill/>
        </p:spPr>
      </p:pic>
      <p:pic>
        <p:nvPicPr>
          <p:cNvPr id="7" name="Picture 6" descr="C:\Users\daviee5\AppData\Local\Microsoft\Windows\Temporary Internet Files\Content.IE5\VLPGA22F\MP900185066[1].jpg"/>
          <p:cNvPicPr>
            <a:picLocks noChangeAspect="1" noChangeArrowheads="1"/>
          </p:cNvPicPr>
          <p:nvPr/>
        </p:nvPicPr>
        <p:blipFill>
          <a:blip r:embed="rId8" cstate="print"/>
          <a:srcRect/>
          <a:stretch>
            <a:fillRect/>
          </a:stretch>
        </p:blipFill>
        <p:spPr bwMode="auto">
          <a:xfrm>
            <a:off x="0" y="0"/>
            <a:ext cx="755575" cy="1484784"/>
          </a:xfrm>
          <a:prstGeom prst="rect">
            <a:avLst/>
          </a:prstGeom>
          <a:noFill/>
        </p:spPr>
      </p:pic>
      <p:pic>
        <p:nvPicPr>
          <p:cNvPr id="8" name="Picture 7" descr="C:\Users\daviee5\AppData\Local\Microsoft\Windows\Temporary Internet Files\Content.IE5\EIMT1X4O\MP900439292[1].jpg"/>
          <p:cNvPicPr>
            <a:picLocks noChangeAspect="1" noChangeArrowheads="1"/>
          </p:cNvPicPr>
          <p:nvPr/>
        </p:nvPicPr>
        <p:blipFill>
          <a:blip r:embed="rId9" cstate="print"/>
          <a:srcRect/>
          <a:stretch>
            <a:fillRect/>
          </a:stretch>
        </p:blipFill>
        <p:spPr bwMode="auto">
          <a:xfrm>
            <a:off x="0" y="2708920"/>
            <a:ext cx="755576" cy="1494672"/>
          </a:xfrm>
          <a:prstGeom prst="rect">
            <a:avLst/>
          </a:prstGeom>
          <a:noFill/>
        </p:spPr>
      </p:pic>
      <p:pic>
        <p:nvPicPr>
          <p:cNvPr id="1034" name="Picture 10" descr="C:\Users\daviee5\AppData\Local\Microsoft\Windows\Temporary Internet Files\Content.IE5\137MIUFX\MP900341480[1].jpg"/>
          <p:cNvPicPr>
            <a:picLocks noChangeAspect="1" noChangeArrowheads="1"/>
          </p:cNvPicPr>
          <p:nvPr/>
        </p:nvPicPr>
        <p:blipFill>
          <a:blip r:embed="rId10" cstate="print"/>
          <a:srcRect/>
          <a:stretch>
            <a:fillRect/>
          </a:stretch>
        </p:blipFill>
        <p:spPr bwMode="auto">
          <a:xfrm>
            <a:off x="3419872" y="0"/>
            <a:ext cx="2448272" cy="692696"/>
          </a:xfrm>
          <a:prstGeom prst="rect">
            <a:avLst/>
          </a:prstGeom>
          <a:noFill/>
        </p:spPr>
      </p:pic>
    </p:spTree>
    <p:extLst>
      <p:ext uri="{BB962C8B-B14F-4D97-AF65-F5344CB8AC3E}">
        <p14:creationId xmlns="" xmlns:p14="http://schemas.microsoft.com/office/powerpoint/2010/main" val="1933955735"/>
      </p:ext>
    </p:extLst>
  </p:cSld>
  <p:clrMapOvr>
    <a:masterClrMapping/>
  </p:clrMapOvr>
  <p:transition>
    <p:cu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Chwarae</a:t>
            </a:r>
            <a:r>
              <a:rPr lang="en-GB" dirty="0" smtClean="0"/>
              <a:t> </a:t>
            </a:r>
            <a:r>
              <a:rPr lang="en-GB" dirty="0" err="1" smtClean="0"/>
              <a:t>Rôl</a:t>
            </a:r>
            <a:r>
              <a:rPr lang="en-GB" dirty="0" smtClean="0"/>
              <a:t>: </a:t>
            </a:r>
            <a:br>
              <a:rPr lang="en-GB" dirty="0" smtClean="0"/>
            </a:br>
            <a:r>
              <a:rPr lang="en-GB" dirty="0" err="1" smtClean="0"/>
              <a:t>Patrymau</a:t>
            </a:r>
            <a:r>
              <a:rPr lang="en-GB" dirty="0" smtClean="0"/>
              <a:t> </a:t>
            </a:r>
            <a:r>
              <a:rPr lang="en-GB" dirty="0" err="1" smtClean="0"/>
              <a:t>brawddegau</a:t>
            </a:r>
            <a:endParaRPr lang="en-GB" dirty="0"/>
          </a:p>
        </p:txBody>
      </p:sp>
      <p:pic>
        <p:nvPicPr>
          <p:cNvPr id="12" name="Content Placeholder 11" descr="shop.jpg"/>
          <p:cNvPicPr>
            <a:picLocks noGrp="1" noChangeAspect="1"/>
          </p:cNvPicPr>
          <p:nvPr>
            <p:ph sz="quarter" idx="4"/>
          </p:nvPr>
        </p:nvPicPr>
        <p:blipFill>
          <a:blip r:embed="rId3" cstate="print"/>
          <a:stretch>
            <a:fillRect/>
          </a:stretch>
        </p:blipFill>
        <p:spPr>
          <a:xfrm>
            <a:off x="5724128" y="602338"/>
            <a:ext cx="3096344" cy="2319270"/>
          </a:xfrm>
        </p:spPr>
      </p:pic>
      <p:pic>
        <p:nvPicPr>
          <p:cNvPr id="11" name="Content Placeholder 10" descr="hospital.png"/>
          <p:cNvPicPr>
            <a:picLocks noGrp="1" noChangeAspect="1"/>
          </p:cNvPicPr>
          <p:nvPr>
            <p:ph sz="quarter" idx="2"/>
          </p:nvPr>
        </p:nvPicPr>
        <p:blipFill>
          <a:blip r:embed="rId4" cstate="print"/>
          <a:stretch>
            <a:fillRect/>
          </a:stretch>
        </p:blipFill>
        <p:spPr>
          <a:xfrm>
            <a:off x="5868144" y="4221088"/>
            <a:ext cx="3054772" cy="2288131"/>
          </a:xfrm>
        </p:spPr>
      </p:pic>
      <p:sp>
        <p:nvSpPr>
          <p:cNvPr id="2" name="Rectangle 1"/>
          <p:cNvSpPr/>
          <p:nvPr/>
        </p:nvSpPr>
        <p:spPr>
          <a:xfrm>
            <a:off x="539552" y="1502688"/>
            <a:ext cx="4572000" cy="5355312"/>
          </a:xfrm>
          <a:prstGeom prst="rect">
            <a:avLst/>
          </a:prstGeom>
        </p:spPr>
        <p:txBody>
          <a:bodyPr>
            <a:spAutoFit/>
          </a:bodyPr>
          <a:lstStyle/>
          <a:p>
            <a:pPr>
              <a:defRPr/>
            </a:pPr>
            <a:r>
              <a:rPr lang="en-GB" sz="2800" dirty="0"/>
              <a:t>Beth </a:t>
            </a:r>
            <a:r>
              <a:rPr lang="en-GB" sz="2800" dirty="0" err="1"/>
              <a:t>sy’n</a:t>
            </a:r>
            <a:r>
              <a:rPr lang="en-GB" sz="2800" dirty="0"/>
              <a:t> bod? </a:t>
            </a:r>
            <a:endParaRPr lang="en-GB" sz="2800" dirty="0" smtClean="0"/>
          </a:p>
          <a:p>
            <a:pPr>
              <a:defRPr/>
            </a:pPr>
            <a:r>
              <a:rPr lang="en-GB" sz="2800" dirty="0" smtClean="0"/>
              <a:t>Mae </a:t>
            </a:r>
            <a:r>
              <a:rPr lang="en-GB" sz="2800" dirty="0"/>
              <a:t>pen </a:t>
            </a:r>
            <a:r>
              <a:rPr lang="en-GB" sz="2800" dirty="0" err="1" smtClean="0"/>
              <a:t>tost</a:t>
            </a:r>
            <a:r>
              <a:rPr lang="en-GB" sz="2800" dirty="0" smtClean="0"/>
              <a:t>  ’da </a:t>
            </a:r>
            <a:r>
              <a:rPr lang="en-GB" sz="2800" dirty="0"/>
              <a:t>fi</a:t>
            </a:r>
            <a:r>
              <a:rPr lang="en-GB" sz="2800" dirty="0" smtClean="0"/>
              <a:t>.</a:t>
            </a:r>
          </a:p>
          <a:p>
            <a:pPr>
              <a:defRPr/>
            </a:pPr>
            <a:endParaRPr lang="en-GB" sz="2800" dirty="0"/>
          </a:p>
          <a:p>
            <a:pPr>
              <a:defRPr/>
            </a:pPr>
            <a:r>
              <a:rPr lang="en-GB" sz="2800" dirty="0" err="1" smtClean="0"/>
              <a:t>Siop</a:t>
            </a:r>
            <a:r>
              <a:rPr lang="en-GB" sz="2800" dirty="0" smtClean="0"/>
              <a:t> </a:t>
            </a:r>
            <a:r>
              <a:rPr lang="en-GB" sz="2800" dirty="0"/>
              <a:t>– </a:t>
            </a:r>
            <a:endParaRPr lang="en-GB" sz="2800" dirty="0" smtClean="0"/>
          </a:p>
          <a:p>
            <a:pPr>
              <a:lnSpc>
                <a:spcPct val="150000"/>
              </a:lnSpc>
              <a:spcAft>
                <a:spcPts val="600"/>
              </a:spcAft>
              <a:defRPr/>
            </a:pPr>
            <a:r>
              <a:rPr lang="en-GB" sz="2800" dirty="0" smtClean="0"/>
              <a:t>Ga </a:t>
            </a:r>
            <a:r>
              <a:rPr lang="en-GB" sz="2800" dirty="0" err="1" smtClean="0"/>
              <a:t>i</a:t>
            </a:r>
            <a:r>
              <a:rPr lang="en-GB" sz="2800" dirty="0" smtClean="0"/>
              <a:t> </a:t>
            </a:r>
            <a:r>
              <a:rPr lang="en-GB" sz="2800" dirty="0" err="1" smtClean="0"/>
              <a:t>dy</a:t>
            </a:r>
            <a:r>
              <a:rPr lang="en-GB" sz="2800" dirty="0" smtClean="0"/>
              <a:t> </a:t>
            </a:r>
            <a:r>
              <a:rPr lang="en-GB" sz="2800" dirty="0" err="1" smtClean="0"/>
              <a:t>helpu</a:t>
            </a:r>
            <a:r>
              <a:rPr lang="en-GB" sz="2800" dirty="0" smtClean="0"/>
              <a:t> di?</a:t>
            </a:r>
          </a:p>
          <a:p>
            <a:pPr>
              <a:lnSpc>
                <a:spcPct val="150000"/>
              </a:lnSpc>
              <a:spcAft>
                <a:spcPts val="600"/>
              </a:spcAft>
              <a:defRPr/>
            </a:pPr>
            <a:r>
              <a:rPr lang="en-GB" sz="2800" dirty="0" smtClean="0"/>
              <a:t>Ga </a:t>
            </a:r>
            <a:r>
              <a:rPr lang="en-GB" sz="2800" dirty="0" err="1"/>
              <a:t>i</a:t>
            </a:r>
            <a:r>
              <a:rPr lang="en-GB" sz="2800" dirty="0"/>
              <a:t> banana a tri </a:t>
            </a:r>
            <a:r>
              <a:rPr lang="en-GB" sz="2800" dirty="0" err="1"/>
              <a:t>afal</a:t>
            </a:r>
            <a:r>
              <a:rPr lang="en-GB" sz="2800" dirty="0"/>
              <a:t>? </a:t>
            </a:r>
            <a:endParaRPr lang="en-GB" sz="2800" dirty="0" smtClean="0"/>
          </a:p>
          <a:p>
            <a:pPr>
              <a:lnSpc>
                <a:spcPct val="150000"/>
              </a:lnSpc>
              <a:spcAft>
                <a:spcPts val="600"/>
              </a:spcAft>
              <a:defRPr/>
            </a:pPr>
            <a:r>
              <a:rPr lang="en-GB" sz="2800" dirty="0" err="1" smtClean="0"/>
              <a:t>Deg</a:t>
            </a:r>
            <a:r>
              <a:rPr lang="en-GB" sz="2800" dirty="0" smtClean="0"/>
              <a:t> </a:t>
            </a:r>
            <a:r>
              <a:rPr lang="en-GB" sz="2800" dirty="0" err="1"/>
              <a:t>ceiniog</a:t>
            </a:r>
            <a:r>
              <a:rPr lang="en-GB" sz="2800" dirty="0"/>
              <a:t>, </a:t>
            </a:r>
            <a:r>
              <a:rPr lang="en-GB" sz="2800" dirty="0" err="1"/>
              <a:t>plis</a:t>
            </a:r>
            <a:r>
              <a:rPr lang="en-GB" sz="2800" dirty="0"/>
              <a:t>. </a:t>
            </a:r>
            <a:endParaRPr lang="en-GB" sz="2800" dirty="0" smtClean="0"/>
          </a:p>
          <a:p>
            <a:pPr>
              <a:lnSpc>
                <a:spcPct val="150000"/>
              </a:lnSpc>
              <a:spcAft>
                <a:spcPts val="600"/>
              </a:spcAft>
              <a:defRPr/>
            </a:pPr>
            <a:r>
              <a:rPr lang="en-GB" sz="2800" dirty="0" err="1" smtClean="0"/>
              <a:t>Diolch</a:t>
            </a:r>
            <a:r>
              <a:rPr lang="en-GB" sz="2800" dirty="0" smtClean="0"/>
              <a:t> </a:t>
            </a:r>
            <a:r>
              <a:rPr lang="en-GB" sz="2800" dirty="0" err="1"/>
              <a:t>yn</a:t>
            </a:r>
            <a:r>
              <a:rPr lang="en-GB" sz="2800" dirty="0"/>
              <a:t> </a:t>
            </a:r>
            <a:r>
              <a:rPr lang="en-GB" sz="2800" dirty="0" err="1"/>
              <a:t>fawr</a:t>
            </a:r>
            <a:r>
              <a:rPr lang="en-GB" sz="2800" dirty="0"/>
              <a:t>. </a:t>
            </a:r>
            <a:endParaRPr lang="en-GB" sz="2800" dirty="0" smtClean="0"/>
          </a:p>
          <a:p>
            <a:pPr>
              <a:lnSpc>
                <a:spcPct val="150000"/>
              </a:lnSpc>
              <a:spcAft>
                <a:spcPts val="600"/>
              </a:spcAft>
              <a:defRPr/>
            </a:pPr>
            <a:r>
              <a:rPr lang="en-GB" sz="2800" dirty="0" err="1" smtClean="0"/>
              <a:t>Dyma’r</a:t>
            </a:r>
            <a:r>
              <a:rPr lang="en-GB" sz="2800" dirty="0" smtClean="0"/>
              <a:t> </a:t>
            </a:r>
            <a:r>
              <a:rPr lang="en-GB" sz="2800" dirty="0" err="1"/>
              <a:t>newid</a:t>
            </a:r>
            <a:endParaRPr lang="en-GB" sz="28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Amser</a:t>
            </a:r>
            <a:r>
              <a:rPr lang="en-GB" dirty="0" smtClean="0"/>
              <a:t> </a:t>
            </a:r>
            <a:r>
              <a:rPr lang="en-GB" dirty="0" err="1" smtClean="0"/>
              <a:t>Cylch</a:t>
            </a:r>
            <a:r>
              <a:rPr lang="en-GB" dirty="0" smtClean="0"/>
              <a:t>: </a:t>
            </a:r>
            <a:br>
              <a:rPr lang="en-GB" dirty="0" smtClean="0"/>
            </a:br>
            <a:r>
              <a:rPr lang="en-GB" sz="3600" dirty="0" err="1" smtClean="0"/>
              <a:t>Patrymau</a:t>
            </a:r>
            <a:r>
              <a:rPr lang="en-GB" sz="3600" dirty="0" smtClean="0"/>
              <a:t> </a:t>
            </a:r>
            <a:r>
              <a:rPr lang="en-GB" sz="3600" dirty="0" err="1" smtClean="0"/>
              <a:t>brawddegau</a:t>
            </a:r>
            <a:endParaRPr lang="en-GB" sz="3600" dirty="0"/>
          </a:p>
        </p:txBody>
      </p:sp>
      <p:sp>
        <p:nvSpPr>
          <p:cNvPr id="2" name="Rectangle 1"/>
          <p:cNvSpPr/>
          <p:nvPr/>
        </p:nvSpPr>
        <p:spPr>
          <a:xfrm>
            <a:off x="539552" y="1628507"/>
            <a:ext cx="7776864" cy="4832092"/>
          </a:xfrm>
          <a:prstGeom prst="rect">
            <a:avLst/>
          </a:prstGeom>
        </p:spPr>
        <p:txBody>
          <a:bodyPr wrap="square">
            <a:spAutoFit/>
          </a:bodyPr>
          <a:lstStyle/>
          <a:p>
            <a:r>
              <a:rPr lang="en-GB" sz="2800" dirty="0" err="1"/>
              <a:t>coch</a:t>
            </a:r>
            <a:r>
              <a:rPr lang="en-GB" sz="2800" dirty="0"/>
              <a:t> </a:t>
            </a:r>
            <a:r>
              <a:rPr lang="en-GB" sz="2800" dirty="0" err="1"/>
              <a:t>i</a:t>
            </a:r>
            <a:r>
              <a:rPr lang="en-GB" sz="2800" dirty="0"/>
              <a:t> </a:t>
            </a:r>
            <a:r>
              <a:rPr lang="en-GB" sz="2800" dirty="0" err="1"/>
              <a:t>godi</a:t>
            </a:r>
            <a:r>
              <a:rPr lang="en-GB" sz="2800" dirty="0"/>
              <a:t>, etc. </a:t>
            </a:r>
            <a:endParaRPr lang="en-GB" sz="2800" dirty="0" smtClean="0"/>
          </a:p>
          <a:p>
            <a:endParaRPr lang="en-GB" sz="2800" dirty="0"/>
          </a:p>
          <a:p>
            <a:endParaRPr lang="en-GB" sz="2800" dirty="0" smtClean="0"/>
          </a:p>
          <a:p>
            <a:endParaRPr lang="en-GB" sz="2800" dirty="0"/>
          </a:p>
          <a:p>
            <a:endParaRPr lang="en-GB" sz="2800" dirty="0" smtClean="0"/>
          </a:p>
          <a:p>
            <a:endParaRPr lang="en-GB" sz="2800" dirty="0"/>
          </a:p>
          <a:p>
            <a:r>
              <a:rPr lang="en-GB" sz="2800" dirty="0" err="1" smtClean="0"/>
              <a:t>Teimladau</a:t>
            </a:r>
            <a:r>
              <a:rPr lang="en-GB" sz="2800" dirty="0" smtClean="0"/>
              <a:t> :</a:t>
            </a:r>
          </a:p>
          <a:p>
            <a:r>
              <a:rPr lang="en-GB" sz="2800" dirty="0" err="1" smtClean="0"/>
              <a:t>Sut</a:t>
            </a:r>
            <a:r>
              <a:rPr lang="en-GB" sz="2800" dirty="0" smtClean="0"/>
              <a:t> </a:t>
            </a:r>
            <a:r>
              <a:rPr lang="en-GB" sz="2800" dirty="0" err="1"/>
              <a:t>wyt</a:t>
            </a:r>
            <a:r>
              <a:rPr lang="en-GB" sz="2800" dirty="0"/>
              <a:t> </a:t>
            </a:r>
            <a:r>
              <a:rPr lang="en-GB" sz="2800" dirty="0" err="1"/>
              <a:t>ti</a:t>
            </a:r>
            <a:r>
              <a:rPr lang="en-GB" sz="2800" dirty="0"/>
              <a:t>? </a:t>
            </a:r>
            <a:r>
              <a:rPr lang="en-GB" sz="2800" dirty="0" smtClean="0"/>
              <a:t> </a:t>
            </a:r>
          </a:p>
          <a:p>
            <a:r>
              <a:rPr lang="en-GB" sz="2800" dirty="0" err="1" smtClean="0"/>
              <a:t>Dw</a:t>
            </a:r>
            <a:r>
              <a:rPr lang="en-GB" sz="2800" dirty="0" smtClean="0"/>
              <a:t> </a:t>
            </a:r>
            <a:r>
              <a:rPr lang="en-GB" sz="2800" dirty="0" err="1"/>
              <a:t>i’n</a:t>
            </a:r>
            <a:r>
              <a:rPr lang="en-GB" sz="2800" dirty="0"/>
              <a:t> </a:t>
            </a:r>
            <a:r>
              <a:rPr lang="en-GB" sz="2800" dirty="0" err="1"/>
              <a:t>hapus</a:t>
            </a:r>
            <a:r>
              <a:rPr lang="en-GB" sz="2800" dirty="0"/>
              <a:t> / </a:t>
            </a:r>
            <a:r>
              <a:rPr lang="en-GB" sz="2800" dirty="0" err="1"/>
              <a:t>wedi</a:t>
            </a:r>
            <a:r>
              <a:rPr lang="en-GB" sz="2800" dirty="0"/>
              <a:t> </a:t>
            </a:r>
            <a:r>
              <a:rPr lang="en-GB" sz="2800" dirty="0" err="1"/>
              <a:t>blino</a:t>
            </a:r>
            <a:r>
              <a:rPr lang="en-GB" sz="2800" dirty="0"/>
              <a:t> / </a:t>
            </a:r>
            <a:r>
              <a:rPr lang="en-GB" sz="2800" dirty="0" err="1" smtClean="0"/>
              <a:t>ar</a:t>
            </a:r>
            <a:r>
              <a:rPr lang="en-GB" sz="2800" dirty="0" smtClean="0"/>
              <a:t> ben </a:t>
            </a:r>
            <a:r>
              <a:rPr lang="en-GB" sz="2800" dirty="0"/>
              <a:t>y </a:t>
            </a:r>
            <a:r>
              <a:rPr lang="en-GB" sz="2800" dirty="0" err="1"/>
              <a:t>byd</a:t>
            </a:r>
            <a:r>
              <a:rPr lang="en-GB" sz="2800" dirty="0"/>
              <a:t> / </a:t>
            </a:r>
            <a:r>
              <a:rPr lang="en-GB" sz="2800" dirty="0" err="1" smtClean="0"/>
              <a:t>yn</a:t>
            </a:r>
            <a:r>
              <a:rPr lang="en-GB" sz="2800" dirty="0" smtClean="0"/>
              <a:t> </a:t>
            </a:r>
            <a:r>
              <a:rPr lang="en-GB" sz="2800" dirty="0" err="1" smtClean="0"/>
              <a:t>ddiflas</a:t>
            </a:r>
            <a:r>
              <a:rPr lang="en-GB" sz="2800" dirty="0" smtClean="0"/>
              <a:t> </a:t>
            </a:r>
            <a:r>
              <a:rPr lang="en-GB" sz="2800" dirty="0" err="1" smtClean="0"/>
              <a:t>a.y.y.b</a:t>
            </a:r>
            <a:r>
              <a:rPr lang="en-GB" sz="2800" dirty="0" smtClean="0"/>
              <a:t>.</a:t>
            </a:r>
          </a:p>
          <a:p>
            <a:pPr>
              <a:defRPr/>
            </a:pPr>
            <a:endParaRPr lang="en-GB" sz="2800" dirty="0"/>
          </a:p>
        </p:txBody>
      </p:sp>
      <p:pic>
        <p:nvPicPr>
          <p:cNvPr id="7" name="Content Placeholder 6" descr="circle.png"/>
          <p:cNvPicPr>
            <a:picLocks noChangeAspect="1"/>
          </p:cNvPicPr>
          <p:nvPr/>
        </p:nvPicPr>
        <p:blipFill>
          <a:blip r:embed="rId3" cstate="print"/>
          <a:stretch>
            <a:fillRect/>
          </a:stretch>
        </p:blipFill>
        <p:spPr>
          <a:xfrm>
            <a:off x="3779912" y="1628507"/>
            <a:ext cx="5088424" cy="2912566"/>
          </a:xfrm>
          <a:prstGeom prst="rect">
            <a:avLst/>
          </a:prstGeom>
          <a:ln>
            <a:noFill/>
            <a:prstDash val="sysDash"/>
            <a:miter lim="800000"/>
          </a:ln>
        </p:spPr>
      </p:pic>
    </p:spTree>
    <p:extLst>
      <p:ext uri="{BB962C8B-B14F-4D97-AF65-F5344CB8AC3E}">
        <p14:creationId xmlns="" xmlns:p14="http://schemas.microsoft.com/office/powerpoint/2010/main" val="8587407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7" descr="paint.jpg"/>
          <p:cNvPicPr>
            <a:picLocks noGrp="1" noChangeAspect="1"/>
          </p:cNvPicPr>
          <p:nvPr>
            <p:ph idx="1"/>
          </p:nvPr>
        </p:nvPicPr>
        <p:blipFill>
          <a:blip r:embed="rId3" cstate="print"/>
          <a:stretch>
            <a:fillRect/>
          </a:stretch>
        </p:blipFill>
        <p:spPr>
          <a:xfrm>
            <a:off x="5292080" y="4221874"/>
            <a:ext cx="3267447" cy="2174337"/>
          </a:xfrm>
        </p:spPr>
      </p:pic>
      <p:sp>
        <p:nvSpPr>
          <p:cNvPr id="4" name="Title 3"/>
          <p:cNvSpPr>
            <a:spLocks noGrp="1"/>
          </p:cNvSpPr>
          <p:nvPr>
            <p:ph type="title"/>
          </p:nvPr>
        </p:nvSpPr>
        <p:spPr/>
        <p:txBody>
          <a:bodyPr>
            <a:normAutofit fontScale="90000"/>
          </a:bodyPr>
          <a:lstStyle/>
          <a:p>
            <a:r>
              <a:rPr lang="en-GB" dirty="0" err="1" smtClean="0"/>
              <a:t>Peintio</a:t>
            </a:r>
            <a:r>
              <a:rPr lang="en-GB" dirty="0" smtClean="0"/>
              <a:t>: </a:t>
            </a:r>
            <a:br>
              <a:rPr lang="en-GB" dirty="0" smtClean="0"/>
            </a:br>
            <a:r>
              <a:rPr lang="en-GB" sz="3600" dirty="0" err="1" smtClean="0"/>
              <a:t>Patrymau</a:t>
            </a:r>
            <a:r>
              <a:rPr lang="en-GB" sz="3600" dirty="0" smtClean="0"/>
              <a:t> </a:t>
            </a:r>
            <a:r>
              <a:rPr lang="en-GB" sz="3600" dirty="0" err="1" smtClean="0"/>
              <a:t>brawddegau</a:t>
            </a:r>
            <a:endParaRPr lang="en-GB" sz="3600" dirty="0"/>
          </a:p>
        </p:txBody>
      </p:sp>
      <p:sp>
        <p:nvSpPr>
          <p:cNvPr id="2" name="Rectangle 1"/>
          <p:cNvSpPr/>
          <p:nvPr/>
        </p:nvSpPr>
        <p:spPr>
          <a:xfrm>
            <a:off x="539552" y="1628507"/>
            <a:ext cx="7776864" cy="369332"/>
          </a:xfrm>
          <a:prstGeom prst="rect">
            <a:avLst/>
          </a:prstGeom>
        </p:spPr>
        <p:txBody>
          <a:bodyPr wrap="square">
            <a:spAutoFit/>
          </a:bodyPr>
          <a:lstStyle/>
          <a:p>
            <a:pPr>
              <a:defRPr/>
            </a:pPr>
            <a:endParaRPr lang="en-GB" b="1" dirty="0"/>
          </a:p>
        </p:txBody>
      </p:sp>
      <p:sp>
        <p:nvSpPr>
          <p:cNvPr id="7" name="TextBox 6"/>
          <p:cNvSpPr txBox="1"/>
          <p:nvPr/>
        </p:nvSpPr>
        <p:spPr>
          <a:xfrm>
            <a:off x="457200" y="1484785"/>
            <a:ext cx="6995120" cy="4524315"/>
          </a:xfrm>
          <a:prstGeom prst="rect">
            <a:avLst/>
          </a:prstGeom>
          <a:noFill/>
        </p:spPr>
        <p:txBody>
          <a:bodyPr wrap="square" rtlCol="0">
            <a:spAutoFit/>
          </a:bodyPr>
          <a:lstStyle/>
          <a:p>
            <a:r>
              <a:rPr lang="en-GB" sz="2400" dirty="0" err="1" smtClean="0"/>
              <a:t>Plentyn:Ga</a:t>
            </a:r>
            <a:r>
              <a:rPr lang="en-GB" sz="2400" dirty="0" smtClean="0"/>
              <a:t> </a:t>
            </a:r>
            <a:r>
              <a:rPr lang="en-GB" sz="2400" dirty="0" err="1" smtClean="0"/>
              <a:t>i</a:t>
            </a:r>
            <a:r>
              <a:rPr lang="en-GB" sz="2400" dirty="0" smtClean="0"/>
              <a:t> </a:t>
            </a:r>
            <a:r>
              <a:rPr lang="en-GB" sz="2400" dirty="0" err="1" smtClean="0"/>
              <a:t>paent</a:t>
            </a:r>
            <a:r>
              <a:rPr lang="en-GB" sz="2400" dirty="0" smtClean="0"/>
              <a:t> </a:t>
            </a:r>
            <a:r>
              <a:rPr lang="en-GB" sz="2400" dirty="0" err="1" smtClean="0"/>
              <a:t>coch</a:t>
            </a:r>
            <a:r>
              <a:rPr lang="en-GB" sz="2400" dirty="0" smtClean="0"/>
              <a:t> </a:t>
            </a:r>
            <a:r>
              <a:rPr lang="en-GB" sz="2400" dirty="0" err="1" smtClean="0"/>
              <a:t>os</a:t>
            </a:r>
            <a:r>
              <a:rPr lang="en-GB" sz="2400" dirty="0" smtClean="0"/>
              <a:t> </a:t>
            </a:r>
            <a:r>
              <a:rPr lang="en-GB" sz="2400" dirty="0" err="1" smtClean="0"/>
              <a:t>gwelwch</a:t>
            </a:r>
            <a:r>
              <a:rPr lang="en-GB" sz="2400" dirty="0" smtClean="0"/>
              <a:t> </a:t>
            </a:r>
            <a:r>
              <a:rPr lang="en-GB" sz="2400" dirty="0" err="1" smtClean="0"/>
              <a:t>yn</a:t>
            </a:r>
            <a:r>
              <a:rPr lang="en-GB" sz="2400" dirty="0" smtClean="0"/>
              <a:t> </a:t>
            </a:r>
            <a:r>
              <a:rPr lang="en-GB" sz="2400" dirty="0" err="1" smtClean="0"/>
              <a:t>dda</a:t>
            </a:r>
            <a:r>
              <a:rPr lang="en-GB" sz="2400" dirty="0" smtClean="0"/>
              <a:t>?</a:t>
            </a:r>
          </a:p>
          <a:p>
            <a:endParaRPr lang="en-GB" sz="2400" dirty="0" smtClean="0"/>
          </a:p>
          <a:p>
            <a:r>
              <a:rPr lang="en-GB" sz="2400" dirty="0" err="1" smtClean="0"/>
              <a:t>Athro</a:t>
            </a:r>
            <a:r>
              <a:rPr lang="en-GB" sz="2400" dirty="0" smtClean="0"/>
              <a:t>: </a:t>
            </a:r>
            <a:r>
              <a:rPr lang="en-GB" sz="2400" dirty="0" err="1" smtClean="0"/>
              <a:t>Cei</a:t>
            </a:r>
            <a:r>
              <a:rPr lang="en-GB" sz="2400" dirty="0" smtClean="0"/>
              <a:t>. </a:t>
            </a:r>
            <a:r>
              <a:rPr lang="en-GB" sz="2400" dirty="0" err="1" smtClean="0"/>
              <a:t>Dyma</a:t>
            </a:r>
            <a:r>
              <a:rPr lang="en-GB" sz="2400" dirty="0" smtClean="0"/>
              <a:t> </a:t>
            </a:r>
            <a:r>
              <a:rPr lang="en-GB" sz="2400" dirty="0" err="1" smtClean="0"/>
              <a:t>fe</a:t>
            </a:r>
            <a:r>
              <a:rPr lang="en-GB" sz="2400" dirty="0" smtClean="0"/>
              <a:t>. </a:t>
            </a:r>
            <a:r>
              <a:rPr lang="en-GB" sz="2400" dirty="0" err="1" smtClean="0"/>
              <a:t>Paent</a:t>
            </a:r>
            <a:r>
              <a:rPr lang="en-GB" sz="2400" dirty="0" smtClean="0"/>
              <a:t> </a:t>
            </a:r>
            <a:r>
              <a:rPr lang="en-GB" sz="2400" dirty="0" err="1" smtClean="0"/>
              <a:t>coch</a:t>
            </a:r>
            <a:r>
              <a:rPr lang="en-GB" sz="2400" dirty="0" smtClean="0"/>
              <a:t> </a:t>
            </a:r>
            <a:r>
              <a:rPr lang="en-GB" sz="2400" dirty="0" err="1"/>
              <a:t>i</a:t>
            </a:r>
            <a:r>
              <a:rPr lang="en-GB" sz="2400" dirty="0" smtClean="0"/>
              <a:t> </a:t>
            </a:r>
            <a:r>
              <a:rPr lang="en-GB" sz="2400" dirty="0" err="1" smtClean="0"/>
              <a:t>ti</a:t>
            </a:r>
            <a:r>
              <a:rPr lang="en-GB" sz="2400" dirty="0" smtClean="0"/>
              <a:t>.</a:t>
            </a:r>
          </a:p>
          <a:p>
            <a:endParaRPr lang="en-GB" sz="2400" dirty="0" smtClean="0"/>
          </a:p>
          <a:p>
            <a:r>
              <a:rPr lang="en-GB" sz="2400" dirty="0" smtClean="0"/>
              <a:t>P: </a:t>
            </a:r>
            <a:r>
              <a:rPr lang="en-GB" sz="2400" dirty="0" err="1" smtClean="0"/>
              <a:t>Ble</a:t>
            </a:r>
            <a:r>
              <a:rPr lang="en-GB" sz="2400" dirty="0" smtClean="0"/>
              <a:t> </a:t>
            </a:r>
            <a:r>
              <a:rPr lang="en-GB" sz="2400" dirty="0" err="1" smtClean="0"/>
              <a:t>mae’r</a:t>
            </a:r>
            <a:r>
              <a:rPr lang="en-GB" sz="2400" dirty="0" smtClean="0"/>
              <a:t> </a:t>
            </a:r>
            <a:r>
              <a:rPr lang="en-GB" sz="2400" dirty="0" err="1" smtClean="0"/>
              <a:t>dŵr</a:t>
            </a:r>
            <a:r>
              <a:rPr lang="en-GB" sz="2400" dirty="0" smtClean="0"/>
              <a:t>? </a:t>
            </a:r>
          </a:p>
          <a:p>
            <a:endParaRPr lang="en-GB" sz="2400" dirty="0" smtClean="0"/>
          </a:p>
          <a:p>
            <a:r>
              <a:rPr lang="en-GB" sz="2400" dirty="0" smtClean="0"/>
              <a:t>A: </a:t>
            </a:r>
            <a:r>
              <a:rPr lang="en-GB" sz="2400" dirty="0" err="1" smtClean="0"/>
              <a:t>Dyma</a:t>
            </a:r>
            <a:r>
              <a:rPr lang="en-GB" sz="2400" dirty="0" smtClean="0"/>
              <a:t> </a:t>
            </a:r>
            <a:r>
              <a:rPr lang="en-GB" sz="2400" dirty="0" err="1" smtClean="0"/>
              <a:t>fe</a:t>
            </a:r>
            <a:r>
              <a:rPr lang="en-GB" sz="2400" dirty="0" smtClean="0"/>
              <a:t>. </a:t>
            </a:r>
            <a:r>
              <a:rPr lang="en-GB" sz="2400" dirty="0" err="1" smtClean="0"/>
              <a:t>Dyma’r</a:t>
            </a:r>
            <a:r>
              <a:rPr lang="en-GB" sz="2400" dirty="0" smtClean="0"/>
              <a:t> </a:t>
            </a:r>
            <a:r>
              <a:rPr lang="en-GB" sz="2400" dirty="0" err="1" smtClean="0"/>
              <a:t>dŵr</a:t>
            </a:r>
            <a:r>
              <a:rPr lang="en-GB" sz="2400" dirty="0" smtClean="0"/>
              <a:t>. </a:t>
            </a:r>
            <a:r>
              <a:rPr lang="en-GB" sz="2400" dirty="0" err="1" smtClean="0"/>
              <a:t>Oes</a:t>
            </a:r>
            <a:r>
              <a:rPr lang="en-GB" sz="2400" dirty="0" smtClean="0"/>
              <a:t> </a:t>
            </a:r>
            <a:r>
              <a:rPr lang="en-GB" sz="2400" dirty="0" err="1" smtClean="0"/>
              <a:t>brws</a:t>
            </a:r>
            <a:r>
              <a:rPr lang="en-GB" sz="2400" dirty="0" smtClean="0"/>
              <a:t> a </a:t>
            </a:r>
            <a:r>
              <a:rPr lang="en-GB" sz="2400" dirty="0" err="1" smtClean="0"/>
              <a:t>papur</a:t>
            </a:r>
            <a:r>
              <a:rPr lang="en-GB" sz="2400" dirty="0" smtClean="0"/>
              <a:t> </a:t>
            </a:r>
          </a:p>
          <a:p>
            <a:r>
              <a:rPr lang="en-GB" sz="2400" dirty="0"/>
              <a:t> </a:t>
            </a:r>
            <a:r>
              <a:rPr lang="en-GB" sz="2400" dirty="0" smtClean="0"/>
              <a:t>   </a:t>
            </a:r>
            <a:r>
              <a:rPr lang="en-GB" sz="2400" dirty="0" err="1" smtClean="0"/>
              <a:t>gyda</a:t>
            </a:r>
            <a:r>
              <a:rPr lang="en-GB" sz="2400" dirty="0" smtClean="0"/>
              <a:t> </a:t>
            </a:r>
            <a:r>
              <a:rPr lang="en-GB" sz="2400" dirty="0" err="1" smtClean="0"/>
              <a:t>ti</a:t>
            </a:r>
            <a:r>
              <a:rPr lang="en-GB" sz="2400" dirty="0" smtClean="0"/>
              <a:t>?</a:t>
            </a:r>
          </a:p>
          <a:p>
            <a:endParaRPr lang="en-GB" sz="2400" dirty="0" smtClean="0"/>
          </a:p>
          <a:p>
            <a:r>
              <a:rPr lang="en-GB" sz="2400" dirty="0" smtClean="0"/>
              <a:t>P: </a:t>
            </a:r>
            <a:r>
              <a:rPr lang="en-GB" sz="2400" dirty="0" err="1" smtClean="0"/>
              <a:t>Oes</a:t>
            </a:r>
            <a:r>
              <a:rPr lang="en-GB" sz="2400" dirty="0" smtClean="0"/>
              <a:t> </a:t>
            </a:r>
            <a:r>
              <a:rPr lang="en-GB" sz="2400" dirty="0" err="1" smtClean="0"/>
              <a:t>mae</a:t>
            </a:r>
            <a:r>
              <a:rPr lang="en-GB" sz="2400" dirty="0" smtClean="0"/>
              <a:t> </a:t>
            </a:r>
            <a:r>
              <a:rPr lang="en-GB" sz="2400" dirty="0" err="1" smtClean="0"/>
              <a:t>brws</a:t>
            </a:r>
            <a:r>
              <a:rPr lang="en-GB" sz="2400" dirty="0" smtClean="0"/>
              <a:t> </a:t>
            </a:r>
            <a:r>
              <a:rPr lang="en-GB" sz="2400" dirty="0" err="1" smtClean="0"/>
              <a:t>gyda</a:t>
            </a:r>
            <a:r>
              <a:rPr lang="en-GB" sz="2400" dirty="0" smtClean="0"/>
              <a:t> </a:t>
            </a:r>
            <a:r>
              <a:rPr lang="en-GB" sz="2400" dirty="0" err="1" smtClean="0"/>
              <a:t>fi</a:t>
            </a:r>
            <a:r>
              <a:rPr lang="en-GB" sz="2400" dirty="0" smtClean="0"/>
              <a:t>.</a:t>
            </a:r>
          </a:p>
          <a:p>
            <a:endParaRPr lang="en-GB" sz="2400" dirty="0" smtClean="0"/>
          </a:p>
          <a:p>
            <a:r>
              <a:rPr lang="en-GB" sz="2400" dirty="0" smtClean="0"/>
              <a:t>A: </a:t>
            </a:r>
            <a:r>
              <a:rPr lang="en-GB" sz="2400" dirty="0" err="1" smtClean="0"/>
              <a:t>Bendigedig</a:t>
            </a:r>
            <a:r>
              <a:rPr lang="en-GB" sz="2400" dirty="0" smtClean="0"/>
              <a:t>. </a:t>
            </a:r>
            <a:r>
              <a:rPr lang="en-GB" sz="2400" dirty="0" err="1" smtClean="0"/>
              <a:t>Bant</a:t>
            </a:r>
            <a:r>
              <a:rPr lang="en-GB" sz="2400" dirty="0" smtClean="0"/>
              <a:t> </a:t>
            </a:r>
            <a:r>
              <a:rPr lang="en-GB" sz="2400" dirty="0"/>
              <a:t>â</a:t>
            </a:r>
            <a:r>
              <a:rPr lang="en-GB" sz="2400" dirty="0" smtClean="0"/>
              <a:t> </a:t>
            </a:r>
            <a:r>
              <a:rPr lang="en-GB" sz="2400" dirty="0" err="1" smtClean="0"/>
              <a:t>ti</a:t>
            </a:r>
            <a:r>
              <a:rPr lang="en-GB" sz="2400" dirty="0" smtClean="0"/>
              <a:t>. </a:t>
            </a:r>
            <a:endParaRPr lang="en-GB" sz="2400" dirty="0"/>
          </a:p>
        </p:txBody>
      </p:sp>
    </p:spTree>
    <p:extLst>
      <p:ext uri="{BB962C8B-B14F-4D97-AF65-F5344CB8AC3E}">
        <p14:creationId xmlns="" xmlns:p14="http://schemas.microsoft.com/office/powerpoint/2010/main" val="18665588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51520" y="5229200"/>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3571" t="23250" r="5497" b="15977"/>
          <a:stretch/>
        </p:blipFill>
        <p:spPr bwMode="auto">
          <a:xfrm>
            <a:off x="0" y="2575"/>
            <a:ext cx="9039069" cy="339646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Rectangle 2"/>
          <p:cNvSpPr/>
          <p:nvPr/>
        </p:nvSpPr>
        <p:spPr>
          <a:xfrm>
            <a:off x="85191" y="867519"/>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Rectangle 5"/>
          <p:cNvSpPr/>
          <p:nvPr/>
        </p:nvSpPr>
        <p:spPr>
          <a:xfrm>
            <a:off x="4685982" y="867519"/>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10244" name="Picture 4" descr="http://freedesignfile.com/upload/2013/05/Teacher-21.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3936884" y="4653135"/>
            <a:ext cx="2707287" cy="212601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Rectangle 4"/>
          <p:cNvSpPr/>
          <p:nvPr/>
        </p:nvSpPr>
        <p:spPr>
          <a:xfrm>
            <a:off x="93706" y="435471"/>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cxnSp>
        <p:nvCxnSpPr>
          <p:cNvPr id="7" name="Straight Arrow Connector 6"/>
          <p:cNvCxnSpPr/>
          <p:nvPr/>
        </p:nvCxnSpPr>
        <p:spPr>
          <a:xfrm flipH="1" flipV="1">
            <a:off x="2843808" y="3140968"/>
            <a:ext cx="1093076" cy="2088233"/>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5643043" y="3399041"/>
            <a:ext cx="504056" cy="256682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250016015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50567" t="39860" r="5497" b="15977"/>
          <a:stretch/>
        </p:blipFill>
        <p:spPr bwMode="auto">
          <a:xfrm>
            <a:off x="179512" y="1034320"/>
            <a:ext cx="8696972" cy="491495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3571" t="31565" r="87007" b="60119"/>
          <a:stretch/>
        </p:blipFill>
        <p:spPr bwMode="auto">
          <a:xfrm>
            <a:off x="1547664" y="996748"/>
            <a:ext cx="1329827" cy="65979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7010397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50567" t="39860" r="5497" b="54549"/>
          <a:stretch/>
        </p:blipFill>
        <p:spPr bwMode="auto">
          <a:xfrm>
            <a:off x="179512" y="1034321"/>
            <a:ext cx="8696972" cy="62221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3571" t="31565" r="87007" b="60119"/>
          <a:stretch/>
        </p:blipFill>
        <p:spPr bwMode="auto">
          <a:xfrm>
            <a:off x="1547664" y="996748"/>
            <a:ext cx="1329827" cy="65979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50567" t="47317" r="5497" b="45269"/>
          <a:stretch/>
        </p:blipFill>
        <p:spPr bwMode="auto">
          <a:xfrm>
            <a:off x="179512" y="1823353"/>
            <a:ext cx="8696972" cy="82516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TextBox 2"/>
          <p:cNvSpPr txBox="1"/>
          <p:nvPr/>
        </p:nvSpPr>
        <p:spPr>
          <a:xfrm>
            <a:off x="3664559" y="5805264"/>
            <a:ext cx="5400600" cy="1200329"/>
          </a:xfrm>
          <a:prstGeom prst="rect">
            <a:avLst/>
          </a:prstGeom>
          <a:noFill/>
        </p:spPr>
        <p:txBody>
          <a:bodyPr wrap="square" rtlCol="0">
            <a:spAutoFit/>
          </a:bodyPr>
          <a:lstStyle/>
          <a:p>
            <a:r>
              <a:rPr lang="en-GB" dirty="0">
                <a:hlinkClick r:id="rId5"/>
              </a:rPr>
              <a:t>http://</a:t>
            </a:r>
            <a:r>
              <a:rPr lang="en-GB" dirty="0" smtClean="0">
                <a:hlinkClick r:id="rId5"/>
              </a:rPr>
              <a:t>www.cscjes.org.uk/Knowledge-Bank/Welsh/Welsh-Scheme-of-Work/General-Resources/Books.aspx</a:t>
            </a:r>
            <a:endParaRPr lang="en-GB" dirty="0" smtClean="0"/>
          </a:p>
          <a:p>
            <a:endParaRPr lang="en-GB" dirty="0"/>
          </a:p>
        </p:txBody>
      </p:sp>
      <p:pic>
        <p:nvPicPr>
          <p:cNvPr id="11" name="Content Placeholder 8" descr="story.png"/>
          <p:cNvPicPr>
            <a:picLocks noChangeAspect="1"/>
          </p:cNvPicPr>
          <p:nvPr/>
        </p:nvPicPr>
        <p:blipFill>
          <a:blip r:embed="rId6" cstate="print"/>
          <a:stretch>
            <a:fillRect/>
          </a:stretch>
        </p:blipFill>
        <p:spPr>
          <a:xfrm>
            <a:off x="6668934" y="183180"/>
            <a:ext cx="2238754" cy="1550544"/>
          </a:xfrm>
          <a:prstGeom prst="rect">
            <a:avLst/>
          </a:prstGeom>
        </p:spPr>
      </p:pic>
      <p:pic>
        <p:nvPicPr>
          <p:cNvPr id="12" name="Content Placeholder 9" descr="corner.jpg"/>
          <p:cNvPicPr>
            <a:picLocks noChangeAspect="1"/>
          </p:cNvPicPr>
          <p:nvPr/>
        </p:nvPicPr>
        <p:blipFill>
          <a:blip r:embed="rId7" cstate="print"/>
          <a:stretch>
            <a:fillRect/>
          </a:stretch>
        </p:blipFill>
        <p:spPr>
          <a:xfrm>
            <a:off x="4535179" y="2679346"/>
            <a:ext cx="4025267" cy="3015064"/>
          </a:xfrm>
          <a:prstGeom prst="rect">
            <a:avLst/>
          </a:prstGeom>
        </p:spPr>
      </p:pic>
      <p:pic>
        <p:nvPicPr>
          <p:cNvPr id="5122" name="Picture 2"/>
          <p:cNvPicPr>
            <a:picLocks noChangeAspect="1" noChangeArrowheads="1"/>
          </p:cNvPicPr>
          <p:nvPr/>
        </p:nvPicPr>
        <p:blipFill rotWithShape="1">
          <a:blip r:embed="rId8" cstate="print">
            <a:extLst>
              <a:ext uri="{28A0092B-C50C-407E-A947-70E740481C1C}">
                <a14:useLocalDpi xmlns="" xmlns:a14="http://schemas.microsoft.com/office/drawing/2010/main" val="0"/>
              </a:ext>
            </a:extLst>
          </a:blip>
          <a:srcRect l="33013" t="29334" r="37588" b="31944"/>
          <a:stretch/>
        </p:blipFill>
        <p:spPr bwMode="auto">
          <a:xfrm>
            <a:off x="179512" y="3780024"/>
            <a:ext cx="3426956" cy="2821026"/>
          </a:xfrm>
          <a:prstGeom prst="rect">
            <a:avLst/>
          </a:prstGeom>
          <a:noFill/>
          <a:ln w="9525">
            <a:solidFill>
              <a:schemeClr val="tx1"/>
            </a:solidFill>
            <a:miter lim="800000"/>
            <a:headEnd/>
            <a:tailEnd/>
          </a:ln>
          <a:extLst>
            <a:ext uri="{909E8E84-426E-40DD-AFC4-6F175D3DCCD1}">
              <a14:hiddenFill xmlns="" xmlns:a14="http://schemas.microsoft.com/office/drawing/2010/main">
                <a:solidFill>
                  <a:schemeClr val="accent1"/>
                </a:solidFill>
              </a14:hiddenFill>
            </a:ext>
          </a:extLst>
        </p:spPr>
      </p:pic>
      <p:pic>
        <p:nvPicPr>
          <p:cNvPr id="14" name="Picture 2"/>
          <p:cNvPicPr>
            <a:picLocks noChangeAspect="1" noChangeArrowheads="1"/>
          </p:cNvPicPr>
          <p:nvPr/>
        </p:nvPicPr>
        <p:blipFill rotWithShape="1">
          <a:blip r:embed="rId8" cstate="print">
            <a:extLst>
              <a:ext uri="{28A0092B-C50C-407E-A947-70E740481C1C}">
                <a14:useLocalDpi xmlns="" xmlns:a14="http://schemas.microsoft.com/office/drawing/2010/main" val="0"/>
              </a:ext>
            </a:extLst>
          </a:blip>
          <a:srcRect l="15139" t="12067" r="63464" b="72458"/>
          <a:stretch/>
        </p:blipFill>
        <p:spPr bwMode="auto">
          <a:xfrm>
            <a:off x="259729" y="2644322"/>
            <a:ext cx="2934829" cy="132664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15" name="TextBox 14"/>
          <p:cNvSpPr txBox="1"/>
          <p:nvPr/>
        </p:nvSpPr>
        <p:spPr>
          <a:xfrm>
            <a:off x="3816959" y="5957664"/>
            <a:ext cx="5400600" cy="1200329"/>
          </a:xfrm>
          <a:prstGeom prst="rect">
            <a:avLst/>
          </a:prstGeom>
          <a:noFill/>
        </p:spPr>
        <p:txBody>
          <a:bodyPr wrap="square" rtlCol="0">
            <a:spAutoFit/>
          </a:bodyPr>
          <a:lstStyle/>
          <a:p>
            <a:r>
              <a:rPr lang="en-GB" dirty="0">
                <a:hlinkClick r:id="rId5"/>
              </a:rPr>
              <a:t>http://</a:t>
            </a:r>
            <a:r>
              <a:rPr lang="en-GB" dirty="0" smtClean="0">
                <a:hlinkClick r:id="rId5"/>
              </a:rPr>
              <a:t>www.cscjes.org.uk/Knowledge-Bank/Welsh/Welsh-Scheme-of-Work/General-Resources/Books.aspx</a:t>
            </a:r>
            <a:endParaRPr lang="en-GB" dirty="0" smtClean="0"/>
          </a:p>
          <a:p>
            <a:endParaRPr lang="en-GB" dirty="0"/>
          </a:p>
        </p:txBody>
      </p:sp>
    </p:spTree>
    <p:extLst>
      <p:ext uri="{BB962C8B-B14F-4D97-AF65-F5344CB8AC3E}">
        <p14:creationId xmlns="" xmlns:p14="http://schemas.microsoft.com/office/powerpoint/2010/main" val="243712666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9" name="Content Placeholder 8" descr="story.png"/>
          <p:cNvPicPr>
            <a:picLocks noGrp="1" noChangeAspect="1"/>
          </p:cNvPicPr>
          <p:nvPr>
            <p:ph sz="quarter" idx="2"/>
          </p:nvPr>
        </p:nvPicPr>
        <p:blipFill>
          <a:blip r:embed="rId2" cstate="print"/>
          <a:stretch>
            <a:fillRect/>
          </a:stretch>
        </p:blipFill>
        <p:spPr>
          <a:xfrm>
            <a:off x="107504" y="116632"/>
            <a:ext cx="4366688" cy="3024336"/>
          </a:xfrm>
        </p:spPr>
      </p:pic>
      <p:pic>
        <p:nvPicPr>
          <p:cNvPr id="10" name="Content Placeholder 9" descr="corner.jpg"/>
          <p:cNvPicPr>
            <a:picLocks noGrp="1" noChangeAspect="1"/>
          </p:cNvPicPr>
          <p:nvPr>
            <p:ph sz="quarter" idx="4"/>
          </p:nvPr>
        </p:nvPicPr>
        <p:blipFill>
          <a:blip r:embed="rId3" cstate="print"/>
          <a:stretch>
            <a:fillRect/>
          </a:stretch>
        </p:blipFill>
        <p:spPr>
          <a:xfrm>
            <a:off x="4572000" y="116631"/>
            <a:ext cx="4032448" cy="3020443"/>
          </a:xfrm>
        </p:spPr>
      </p:pic>
      <p:pic>
        <p:nvPicPr>
          <p:cNvPr id="11" name="Picture 10" descr="puppet1.png"/>
          <p:cNvPicPr>
            <a:picLocks noChangeAspect="1"/>
          </p:cNvPicPr>
          <p:nvPr/>
        </p:nvPicPr>
        <p:blipFill>
          <a:blip r:embed="rId4" cstate="print"/>
          <a:stretch>
            <a:fillRect/>
          </a:stretch>
        </p:blipFill>
        <p:spPr>
          <a:xfrm>
            <a:off x="107504" y="3284984"/>
            <a:ext cx="4173584" cy="3312368"/>
          </a:xfrm>
          <a:prstGeom prst="rect">
            <a:avLst/>
          </a:prstGeom>
        </p:spPr>
      </p:pic>
      <p:pic>
        <p:nvPicPr>
          <p:cNvPr id="12" name="Picture 11" descr="pupets2.png"/>
          <p:cNvPicPr>
            <a:picLocks noChangeAspect="1"/>
          </p:cNvPicPr>
          <p:nvPr/>
        </p:nvPicPr>
        <p:blipFill>
          <a:blip r:embed="rId5" cstate="print"/>
          <a:stretch>
            <a:fillRect/>
          </a:stretch>
        </p:blipFill>
        <p:spPr>
          <a:xfrm>
            <a:off x="4355976" y="3573016"/>
            <a:ext cx="4615453" cy="2520280"/>
          </a:xfrm>
          <a:prstGeom prst="rect">
            <a:avLst/>
          </a:prstGeom>
        </p:spPr>
      </p:pic>
    </p:spTree>
    <p:extLst>
      <p:ext uri="{BB962C8B-B14F-4D97-AF65-F5344CB8AC3E}">
        <p14:creationId xmlns="" xmlns:p14="http://schemas.microsoft.com/office/powerpoint/2010/main" val="7205233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latin typeface="Comic Sans MS" panose="030F0702030302020204" pitchFamily="66" charset="0"/>
              </a:rPr>
              <a:t>Llyfrau</a:t>
            </a:r>
            <a:endParaRPr lang="en-GB" dirty="0">
              <a:latin typeface="Comic Sans MS" panose="030F0702030302020204" pitchFamily="66" charset="0"/>
            </a:endParaRPr>
          </a:p>
        </p:txBody>
      </p:sp>
      <p:pic>
        <p:nvPicPr>
          <p:cNvPr id="4" name="Picture 3" descr="paent.png"/>
          <p:cNvPicPr>
            <a:picLocks noChangeAspect="1"/>
          </p:cNvPicPr>
          <p:nvPr/>
        </p:nvPicPr>
        <p:blipFill>
          <a:blip r:embed="rId3" cstate="print"/>
          <a:stretch>
            <a:fillRect/>
          </a:stretch>
        </p:blipFill>
        <p:spPr>
          <a:xfrm>
            <a:off x="4283968" y="3284984"/>
            <a:ext cx="4680520" cy="3114673"/>
          </a:xfrm>
          <a:prstGeom prst="rect">
            <a:avLst/>
          </a:prstGeom>
        </p:spPr>
      </p:pic>
      <p:pic>
        <p:nvPicPr>
          <p:cNvPr id="5" name="Picture 4" descr="paent1.png"/>
          <p:cNvPicPr>
            <a:picLocks noChangeAspect="1"/>
          </p:cNvPicPr>
          <p:nvPr/>
        </p:nvPicPr>
        <p:blipFill>
          <a:blip r:embed="rId4" cstate="print"/>
          <a:stretch>
            <a:fillRect/>
          </a:stretch>
        </p:blipFill>
        <p:spPr>
          <a:xfrm>
            <a:off x="323528" y="2852936"/>
            <a:ext cx="4608512" cy="3096344"/>
          </a:xfrm>
          <a:prstGeom prst="rect">
            <a:avLst/>
          </a:prstGeom>
        </p:spPr>
      </p:pic>
      <p:pic>
        <p:nvPicPr>
          <p:cNvPr id="6" name="Content Placeholder 5"/>
          <p:cNvPicPr>
            <a:picLocks noGrp="1"/>
          </p:cNvPicPr>
          <p:nvPr>
            <p:ph idx="1"/>
          </p:nvPr>
        </p:nvPicPr>
        <p:blipFill>
          <a:blip r:embed="rId5" cstate="print"/>
          <a:srcRect t="11170" r="30844" b="4255"/>
          <a:stretch>
            <a:fillRect/>
          </a:stretch>
        </p:blipFill>
        <p:spPr bwMode="auto">
          <a:xfrm>
            <a:off x="6516216" y="2276872"/>
            <a:ext cx="2312590" cy="1425972"/>
          </a:xfrm>
          <a:prstGeom prst="rect">
            <a:avLst/>
          </a:prstGeom>
          <a:noFill/>
          <a:ln w="9525">
            <a:noFill/>
            <a:miter lim="800000"/>
            <a:headEnd/>
            <a:tailEnd/>
          </a:ln>
        </p:spPr>
      </p:pic>
      <p:sp>
        <p:nvSpPr>
          <p:cNvPr id="8" name="Rectangle 7"/>
          <p:cNvSpPr/>
          <p:nvPr/>
        </p:nvSpPr>
        <p:spPr>
          <a:xfrm>
            <a:off x="755576" y="1340768"/>
            <a:ext cx="6102424" cy="1015663"/>
          </a:xfrm>
          <a:prstGeom prst="rect">
            <a:avLst/>
          </a:prstGeom>
        </p:spPr>
        <p:txBody>
          <a:bodyPr wrap="square">
            <a:spAutoFit/>
          </a:bodyPr>
          <a:lstStyle/>
          <a:p>
            <a:r>
              <a:rPr lang="en-GB" sz="2000" dirty="0" smtClean="0">
                <a:hlinkClick r:id="rId6"/>
              </a:rPr>
              <a:t>https://</a:t>
            </a:r>
            <a:r>
              <a:rPr lang="en-GB" sz="2000" dirty="0" smtClean="0">
                <a:hlinkClick r:id="rId6"/>
              </a:rPr>
              <a:t>www.cscjes.org.uk/repository/resource/363d38c0-5bbb-4427-9dc7-02e99289fe22/en</a:t>
            </a:r>
            <a:r>
              <a:rPr lang="en-GB" sz="2000" dirty="0" smtClean="0"/>
              <a:t> </a:t>
            </a:r>
            <a:endParaRPr lang="en-GB" sz="2000" dirty="0"/>
          </a:p>
        </p:txBody>
      </p:sp>
    </p:spTree>
    <p:extLst>
      <p:ext uri="{BB962C8B-B14F-4D97-AF65-F5344CB8AC3E}">
        <p14:creationId xmlns="" xmlns:p14="http://schemas.microsoft.com/office/powerpoint/2010/main" val="62753686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425450" y="890588"/>
            <a:ext cx="8294688" cy="5076825"/>
          </a:xfrm>
          <a:prstGeom prst="rect">
            <a:avLst/>
          </a:prstGeom>
          <a:noFill/>
        </p:spPr>
      </p:pic>
    </p:spTree>
    <p:extLst>
      <p:ext uri="{BB962C8B-B14F-4D97-AF65-F5344CB8AC3E}">
        <p14:creationId xmlns="" xmlns:p14="http://schemas.microsoft.com/office/powerpoint/2010/main" val="250748525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781050" y="881063"/>
            <a:ext cx="7583488" cy="5095875"/>
          </a:xfrm>
          <a:prstGeom prst="rect">
            <a:avLst/>
          </a:prstGeom>
          <a:noFill/>
        </p:spPr>
      </p:pic>
    </p:spTree>
    <p:extLst>
      <p:ext uri="{BB962C8B-B14F-4D97-AF65-F5344CB8AC3E}">
        <p14:creationId xmlns="" xmlns:p14="http://schemas.microsoft.com/office/powerpoint/2010/main" val="18665310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706438" y="942975"/>
            <a:ext cx="7732712" cy="4972050"/>
          </a:xfrm>
          <a:prstGeom prst="rect">
            <a:avLst/>
          </a:prstGeom>
          <a:noFill/>
        </p:spPr>
      </p:pic>
    </p:spTree>
    <p:extLst>
      <p:ext uri="{BB962C8B-B14F-4D97-AF65-F5344CB8AC3E}">
        <p14:creationId xmlns="" xmlns:p14="http://schemas.microsoft.com/office/powerpoint/2010/main" val="42271760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592138" y="804863"/>
            <a:ext cx="7961312" cy="5248275"/>
          </a:xfrm>
          <a:prstGeom prst="rect">
            <a:avLst/>
          </a:prstGeom>
          <a:noFill/>
        </p:spPr>
      </p:pic>
    </p:spTree>
    <p:extLst>
      <p:ext uri="{BB962C8B-B14F-4D97-AF65-F5344CB8AC3E}">
        <p14:creationId xmlns="" xmlns:p14="http://schemas.microsoft.com/office/powerpoint/2010/main" val="6205409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781050" y="857250"/>
            <a:ext cx="7583488" cy="5143500"/>
          </a:xfrm>
          <a:prstGeom prst="rect">
            <a:avLst/>
          </a:prstGeom>
          <a:noFill/>
        </p:spPr>
      </p:pic>
    </p:spTree>
    <p:extLst>
      <p:ext uri="{BB962C8B-B14F-4D97-AF65-F5344CB8AC3E}">
        <p14:creationId xmlns="" xmlns:p14="http://schemas.microsoft.com/office/powerpoint/2010/main" val="6117589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628650" y="852488"/>
            <a:ext cx="7888288" cy="5153025"/>
          </a:xfrm>
          <a:prstGeom prst="rect">
            <a:avLst/>
          </a:prstGeom>
          <a:noFill/>
        </p:spPr>
      </p:pic>
    </p:spTree>
    <p:extLst>
      <p:ext uri="{BB962C8B-B14F-4D97-AF65-F5344CB8AC3E}">
        <p14:creationId xmlns="" xmlns:p14="http://schemas.microsoft.com/office/powerpoint/2010/main" val="11732025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706438" y="814388"/>
            <a:ext cx="7732712" cy="5229225"/>
          </a:xfrm>
          <a:prstGeom prst="rect">
            <a:avLst/>
          </a:prstGeom>
          <a:noFill/>
        </p:spPr>
      </p:pic>
    </p:spTree>
    <p:extLst>
      <p:ext uri="{BB962C8B-B14F-4D97-AF65-F5344CB8AC3E}">
        <p14:creationId xmlns="" xmlns:p14="http://schemas.microsoft.com/office/powerpoint/2010/main" val="40980918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719138" y="785813"/>
            <a:ext cx="7707312" cy="5286375"/>
          </a:xfrm>
          <a:prstGeom prst="rect">
            <a:avLst/>
          </a:prstGeom>
          <a:noFill/>
        </p:spPr>
      </p:pic>
    </p:spTree>
    <p:extLst>
      <p:ext uri="{BB962C8B-B14F-4D97-AF65-F5344CB8AC3E}">
        <p14:creationId xmlns="" xmlns:p14="http://schemas.microsoft.com/office/powerpoint/2010/main" val="39574610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p:cNvPicPr>
            <a:picLocks noChangeAspect="1" noChangeArrowheads="1"/>
          </p:cNvPicPr>
          <p:nvPr/>
        </p:nvPicPr>
        <p:blipFill>
          <a:blip r:embed="rId2" cstate="print"/>
          <a:srcRect/>
          <a:stretch>
            <a:fillRect/>
          </a:stretch>
        </p:blipFill>
        <p:spPr bwMode="auto">
          <a:xfrm>
            <a:off x="520700" y="752475"/>
            <a:ext cx="8104188" cy="5353050"/>
          </a:xfrm>
          <a:prstGeom prst="rect">
            <a:avLst/>
          </a:prstGeom>
          <a:noFill/>
        </p:spPr>
      </p:pic>
    </p:spTree>
    <p:extLst>
      <p:ext uri="{BB962C8B-B14F-4D97-AF65-F5344CB8AC3E}">
        <p14:creationId xmlns="" xmlns:p14="http://schemas.microsoft.com/office/powerpoint/2010/main" val="10342687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Educational </a:t>
            </a:r>
            <a:r>
              <a:rPr lang="en-GB" dirty="0" smtClean="0"/>
              <a:t>Resources </a:t>
            </a:r>
            <a:r>
              <a:rPr lang="en-GB" dirty="0" smtClean="0"/>
              <a:t>Website</a:t>
            </a:r>
          </a:p>
          <a:p>
            <a:r>
              <a:rPr lang="en-GB" dirty="0" smtClean="0">
                <a:hlinkClick r:id="rId3"/>
              </a:rPr>
              <a:t>http://</a:t>
            </a:r>
            <a:r>
              <a:rPr lang="en-GB" dirty="0" smtClean="0">
                <a:hlinkClick r:id="rId3"/>
              </a:rPr>
              <a:t>resources.wjec.co.uk/pages/ResourceSingle.aspx?rIid=609</a:t>
            </a:r>
            <a:r>
              <a:rPr lang="en-GB" dirty="0" smtClean="0"/>
              <a:t> </a:t>
            </a:r>
            <a:endParaRPr lang="en-GB" dirty="0"/>
          </a:p>
        </p:txBody>
      </p:sp>
      <p:sp>
        <p:nvSpPr>
          <p:cNvPr id="2" name="Title 1"/>
          <p:cNvSpPr>
            <a:spLocks noGrp="1"/>
          </p:cNvSpPr>
          <p:nvPr>
            <p:ph type="title"/>
          </p:nvPr>
        </p:nvSpPr>
        <p:spPr/>
        <p:txBody>
          <a:bodyPr/>
          <a:lstStyle/>
          <a:p>
            <a:r>
              <a:rPr lang="en-GB" dirty="0" err="1" smtClean="0"/>
              <a:t>Tedi</a:t>
            </a:r>
            <a:r>
              <a:rPr lang="en-GB" dirty="0" smtClean="0"/>
              <a:t> </a:t>
            </a:r>
            <a:r>
              <a:rPr lang="en-GB" dirty="0" err="1" smtClean="0"/>
              <a:t>Twt</a:t>
            </a:r>
            <a:endParaRPr lang="en-GB" dirty="0"/>
          </a:p>
        </p:txBody>
      </p:sp>
      <p:pic>
        <p:nvPicPr>
          <p:cNvPr id="7" name="Picture 6" descr="tedi1.png"/>
          <p:cNvPicPr>
            <a:picLocks noChangeAspect="1"/>
          </p:cNvPicPr>
          <p:nvPr/>
        </p:nvPicPr>
        <p:blipFill>
          <a:blip r:embed="rId4" cstate="print"/>
          <a:stretch>
            <a:fillRect/>
          </a:stretch>
        </p:blipFill>
        <p:spPr>
          <a:xfrm>
            <a:off x="4558881" y="2708920"/>
            <a:ext cx="4585119" cy="3528392"/>
          </a:xfrm>
          <a:prstGeom prst="rect">
            <a:avLst/>
          </a:prstGeom>
        </p:spPr>
      </p:pic>
      <p:pic>
        <p:nvPicPr>
          <p:cNvPr id="8" name="Picture 7" descr="tedi2.jpg"/>
          <p:cNvPicPr>
            <a:picLocks noChangeAspect="1"/>
          </p:cNvPicPr>
          <p:nvPr/>
        </p:nvPicPr>
        <p:blipFill>
          <a:blip r:embed="rId5" cstate="print"/>
          <a:stretch>
            <a:fillRect/>
          </a:stretch>
        </p:blipFill>
        <p:spPr>
          <a:xfrm>
            <a:off x="251520" y="2708920"/>
            <a:ext cx="3972054" cy="2736304"/>
          </a:xfrm>
          <a:prstGeom prst="rect">
            <a:avLst/>
          </a:prstGeom>
        </p:spPr>
      </p:pic>
    </p:spTree>
    <p:extLst>
      <p:ext uri="{BB962C8B-B14F-4D97-AF65-F5344CB8AC3E}">
        <p14:creationId xmlns="" xmlns:p14="http://schemas.microsoft.com/office/powerpoint/2010/main" val="403710914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458611"/>
          </a:xfrm>
        </p:spPr>
        <p:txBody>
          <a:bodyPr/>
          <a:lstStyle/>
          <a:p>
            <a:endParaRPr lang="en-GB" dirty="0" smtClean="0"/>
          </a:p>
          <a:p>
            <a:r>
              <a:rPr lang="en-GB" dirty="0" smtClean="0">
                <a:hlinkClick r:id="rId3"/>
              </a:rPr>
              <a:t>http://resources.wjec.co.uk/pages/ResourceSingle.aspx?rIid=609</a:t>
            </a:r>
            <a:r>
              <a:rPr lang="en-GB" dirty="0" smtClean="0"/>
              <a:t> </a:t>
            </a:r>
          </a:p>
          <a:p>
            <a:endParaRPr lang="en-GB" dirty="0" smtClean="0"/>
          </a:p>
          <a:p>
            <a:r>
              <a:rPr lang="en-GB" dirty="0" smtClean="0"/>
              <a:t>This link will take you to the series of </a:t>
            </a:r>
            <a:r>
              <a:rPr lang="en-GB" dirty="0" err="1" smtClean="0"/>
              <a:t>Tedi</a:t>
            </a:r>
            <a:r>
              <a:rPr lang="en-GB" dirty="0" smtClean="0"/>
              <a:t> </a:t>
            </a:r>
            <a:r>
              <a:rPr lang="en-GB" dirty="0" err="1" smtClean="0"/>
              <a:t>Twt</a:t>
            </a:r>
            <a:r>
              <a:rPr lang="en-GB" dirty="0" smtClean="0"/>
              <a:t> books</a:t>
            </a:r>
            <a:endParaRPr lang="en-GB" dirty="0"/>
          </a:p>
        </p:txBody>
      </p:sp>
      <p:pic>
        <p:nvPicPr>
          <p:cNvPr id="4" name="Picture 3"/>
          <p:cNvPicPr/>
          <p:nvPr/>
        </p:nvPicPr>
        <p:blipFill>
          <a:blip r:embed="rId4" cstate="print"/>
          <a:srcRect/>
          <a:stretch>
            <a:fillRect/>
          </a:stretch>
        </p:blipFill>
        <p:spPr bwMode="auto">
          <a:xfrm>
            <a:off x="3203848" y="2996952"/>
            <a:ext cx="5731510" cy="3582194"/>
          </a:xfrm>
          <a:prstGeom prst="rect">
            <a:avLst/>
          </a:prstGeom>
          <a:noFill/>
          <a:ln w="9525">
            <a:noFill/>
            <a:miter lim="800000"/>
            <a:headEnd/>
            <a:tailEnd/>
          </a:ln>
        </p:spPr>
      </p:pic>
    </p:spTree>
    <p:extLst>
      <p:ext uri="{BB962C8B-B14F-4D97-AF65-F5344CB8AC3E}">
        <p14:creationId xmlns="" xmlns:p14="http://schemas.microsoft.com/office/powerpoint/2010/main" val="201288181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QR codes for reading books</a:t>
            </a:r>
            <a:endParaRPr lang="en-GB" dirty="0"/>
          </a:p>
        </p:txBody>
      </p:sp>
      <p:pic>
        <p:nvPicPr>
          <p:cNvPr id="4" name="Content Placeholder 3"/>
          <p:cNvPicPr>
            <a:picLocks noGrp="1"/>
          </p:cNvPicPr>
          <p:nvPr>
            <p:ph idx="1"/>
          </p:nvPr>
        </p:nvPicPr>
        <p:blipFill>
          <a:blip r:embed="rId3" cstate="print"/>
          <a:srcRect l="23644" t="40995" r="43668" b="8581"/>
          <a:stretch>
            <a:fillRect/>
          </a:stretch>
        </p:blipFill>
        <p:spPr bwMode="auto">
          <a:xfrm>
            <a:off x="2915816" y="2852936"/>
            <a:ext cx="3456384" cy="2880320"/>
          </a:xfrm>
          <a:prstGeom prst="rect">
            <a:avLst/>
          </a:prstGeom>
          <a:noFill/>
          <a:ln w="9525">
            <a:noFill/>
            <a:miter lim="800000"/>
            <a:headEnd/>
            <a:tailEnd/>
          </a:ln>
        </p:spPr>
      </p:pic>
      <p:sp>
        <p:nvSpPr>
          <p:cNvPr id="5" name="Rectangle 4"/>
          <p:cNvSpPr/>
          <p:nvPr/>
        </p:nvSpPr>
        <p:spPr>
          <a:xfrm>
            <a:off x="2286000" y="1484784"/>
            <a:ext cx="4572000" cy="923330"/>
          </a:xfrm>
          <a:prstGeom prst="rect">
            <a:avLst/>
          </a:prstGeom>
        </p:spPr>
        <p:txBody>
          <a:bodyPr wrap="square">
            <a:spAutoFit/>
          </a:bodyPr>
          <a:lstStyle/>
          <a:p>
            <a:r>
              <a:rPr lang="en-GB" dirty="0" smtClean="0">
                <a:hlinkClick r:id="rId4"/>
              </a:rPr>
              <a:t>https://</a:t>
            </a:r>
            <a:r>
              <a:rPr lang="en-GB" dirty="0" smtClean="0">
                <a:hlinkClick r:id="rId4"/>
              </a:rPr>
              <a:t>www.cscjes.org.uk/repository/resource/e414df52-8320-48ce-9a2a-d4a1541ef140/en</a:t>
            </a:r>
            <a:r>
              <a:rPr lang="en-GB" dirty="0" smtClean="0"/>
              <a:t> </a:t>
            </a:r>
            <a:endParaRPr lang="en-GB" dirty="0"/>
          </a:p>
        </p:txBody>
      </p:sp>
    </p:spTree>
    <p:extLst>
      <p:ext uri="{BB962C8B-B14F-4D97-AF65-F5344CB8AC3E}">
        <p14:creationId xmlns="" xmlns:p14="http://schemas.microsoft.com/office/powerpoint/2010/main" val="392618141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2"/>
          <p:cNvPicPr>
            <a:picLocks noChangeAspect="1" noChangeArrowheads="1"/>
          </p:cNvPicPr>
          <p:nvPr/>
        </p:nvPicPr>
        <p:blipFill rotWithShape="1">
          <a:blip r:embed="rId7" cstate="print">
            <a:extLst>
              <a:ext uri="{28A0092B-C50C-407E-A947-70E740481C1C}">
                <a14:useLocalDpi xmlns="" xmlns:a14="http://schemas.microsoft.com/office/drawing/2010/main" val="0"/>
              </a:ext>
            </a:extLst>
          </a:blip>
          <a:srcRect l="50567" t="39860" r="5497" b="54549"/>
          <a:stretch/>
        </p:blipFill>
        <p:spPr bwMode="auto">
          <a:xfrm>
            <a:off x="179512" y="1034321"/>
            <a:ext cx="8696972" cy="62221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7" cstate="print">
            <a:extLst>
              <a:ext uri="{28A0092B-C50C-407E-A947-70E740481C1C}">
                <a14:useLocalDpi xmlns="" xmlns:a14="http://schemas.microsoft.com/office/drawing/2010/main" val="0"/>
              </a:ext>
            </a:extLst>
          </a:blip>
          <a:srcRect l="3571" t="31565" r="87007" b="60119"/>
          <a:stretch/>
        </p:blipFill>
        <p:spPr bwMode="auto">
          <a:xfrm>
            <a:off x="1547664" y="996748"/>
            <a:ext cx="1329827" cy="65979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 name="Picture 2"/>
          <p:cNvPicPr>
            <a:picLocks noChangeAspect="1" noChangeArrowheads="1"/>
          </p:cNvPicPr>
          <p:nvPr/>
        </p:nvPicPr>
        <p:blipFill rotWithShape="1">
          <a:blip r:embed="rId7" cstate="print">
            <a:extLst>
              <a:ext uri="{28A0092B-C50C-407E-A947-70E740481C1C}">
                <a14:useLocalDpi xmlns="" xmlns:a14="http://schemas.microsoft.com/office/drawing/2010/main" val="0"/>
              </a:ext>
            </a:extLst>
          </a:blip>
          <a:srcRect l="50567" t="61941" r="5497" b="34953"/>
          <a:stretch/>
        </p:blipFill>
        <p:spPr bwMode="auto">
          <a:xfrm>
            <a:off x="154360" y="1916832"/>
            <a:ext cx="8696972" cy="34568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3074" name="Picture 2" descr="http://www.atebol.com/ProductCart/pc/catalog/morristheworm_1319_general.jpg"/>
          <p:cNvPicPr>
            <a:picLocks noChangeAspect="1" noChangeArrowheads="1"/>
          </p:cNvPicPr>
          <p:nvPr/>
        </p:nvPicPr>
        <p:blipFill>
          <a:blip r:embed="rId8" cstate="print">
            <a:extLst>
              <a:ext uri="{28A0092B-C50C-407E-A947-70E740481C1C}">
                <a14:useLocalDpi xmlns="" xmlns:a14="http://schemas.microsoft.com/office/drawing/2010/main" val="0"/>
              </a:ext>
            </a:extLst>
          </a:blip>
          <a:srcRect/>
          <a:stretch>
            <a:fillRect/>
          </a:stretch>
        </p:blipFill>
        <p:spPr bwMode="auto">
          <a:xfrm rot="292189">
            <a:off x="6012160" y="2641371"/>
            <a:ext cx="2592288" cy="3512552"/>
          </a:xfrm>
          <a:prstGeom prst="rect">
            <a:avLst/>
          </a:prstGeom>
          <a:noFill/>
          <a:extLst>
            <a:ext uri="{909E8E84-426E-40DD-AFC4-6F175D3DCCD1}">
              <a14:hiddenFill xmlns="" xmlns:a14="http://schemas.microsoft.com/office/drawing/2010/main">
                <a:solidFill>
                  <a:srgbClr val="FFFFFF"/>
                </a:solidFill>
              </a14:hiddenFill>
            </a:ext>
          </a:extLst>
        </p:spPr>
      </p:pic>
      <p:sp>
        <p:nvSpPr>
          <p:cNvPr id="5" name="AutoShape 5" descr="https://cdn.shopify.com/s/files/1/0543/0761/products/9781908395689_1024x1024.jpg?v=1432060156"/>
          <p:cNvSpPr>
            <a:spLocks noChangeAspect="1" noChangeArrowheads="1"/>
          </p:cNvSpPr>
          <p:nvPr/>
        </p:nvSpPr>
        <p:spPr bwMode="auto">
          <a:xfrm>
            <a:off x="155575"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7" descr="https://cdn.shopify.com/s/files/1/0543/0761/products/9781908395689_1024x1024.jpg?v=1432060156"/>
          <p:cNvSpPr>
            <a:spLocks noChangeAspect="1" noChangeArrowheads="1"/>
          </p:cNvSpPr>
          <p:nvPr/>
        </p:nvSpPr>
        <p:spPr bwMode="auto">
          <a:xfrm>
            <a:off x="307975" y="79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9" descr="https://cdn.shopify.com/s/files/1/0543/0761/products/9781908395689_1024x1024.jpg?v=1432060156"/>
          <p:cNvSpPr>
            <a:spLocks noChangeAspect="1" noChangeArrowheads="1"/>
          </p:cNvSpPr>
          <p:nvPr/>
        </p:nvSpPr>
        <p:spPr bwMode="auto">
          <a:xfrm>
            <a:off x="460375" y="1603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4" name="Picture 12"/>
          <p:cNvPicPr>
            <a:picLocks noChangeAspect="1" noChangeArrowheads="1"/>
          </p:cNvPicPr>
          <p:nvPr/>
        </p:nvPicPr>
        <p:blipFill rotWithShape="1">
          <a:blip r:embed="rId9" cstate="print">
            <a:extLst>
              <a:ext uri="{28A0092B-C50C-407E-A947-70E740481C1C}">
                <a14:useLocalDpi xmlns="" xmlns:a14="http://schemas.microsoft.com/office/drawing/2010/main" val="0"/>
              </a:ext>
            </a:extLst>
          </a:blip>
          <a:srcRect l="3932" t="13649" r="42082" b="26222"/>
          <a:stretch/>
        </p:blipFill>
        <p:spPr bwMode="auto">
          <a:xfrm>
            <a:off x="2212577" y="3704380"/>
            <a:ext cx="4386540" cy="3053609"/>
          </a:xfrm>
          <a:prstGeom prst="rect">
            <a:avLst/>
          </a:prstGeom>
          <a:noFill/>
          <a:ln w="9525">
            <a:solidFill>
              <a:schemeClr val="tx1"/>
            </a:solidFill>
            <a:miter lim="800000"/>
            <a:headEnd/>
            <a:tailEnd/>
          </a:ln>
          <a:extLst>
            <a:ext uri="{909E8E84-426E-40DD-AFC4-6F175D3DCCD1}">
              <a14:hiddenFill xmlns="" xmlns:a14="http://schemas.microsoft.com/office/drawing/2010/main">
                <a:solidFill>
                  <a:schemeClr val="accent1"/>
                </a:solidFill>
              </a14:hiddenFill>
            </a:ext>
          </a:extLst>
        </p:spPr>
      </p:pic>
      <p:sp>
        <p:nvSpPr>
          <p:cNvPr id="11" name="AutoShape 11" descr="https://cdn.shopify.com/s/files/1/0543/0761/products/9781908395689_1024x1024.jpg?v=1432060156"/>
          <p:cNvSpPr>
            <a:spLocks noChangeAspect="1" noChangeArrowheads="1"/>
          </p:cNvSpPr>
          <p:nvPr/>
        </p:nvSpPr>
        <p:spPr bwMode="auto">
          <a:xfrm>
            <a:off x="612775" y="3127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4" name="Object 3"/>
          <p:cNvGraphicFramePr>
            <a:graphicFrameLocks noChangeAspect="1"/>
          </p:cNvGraphicFramePr>
          <p:nvPr>
            <p:extLst>
              <p:ext uri="{D42A27DB-BD31-4B8C-83A1-F6EECF244321}">
                <p14:modId xmlns="" xmlns:p14="http://schemas.microsoft.com/office/powerpoint/2010/main" val="3598950722"/>
              </p:ext>
            </p:extLst>
          </p:nvPr>
        </p:nvGraphicFramePr>
        <p:xfrm>
          <a:off x="467544" y="2441348"/>
          <a:ext cx="3204616" cy="3356992"/>
        </p:xfrm>
        <a:graphic>
          <a:graphicData uri="http://schemas.openxmlformats.org/presentationml/2006/ole">
            <p:oleObj spid="_x0000_s3100" name="Bitmap Image" r:id="rId10" imgW="7059010" imgH="10488489" progId="PBrush">
              <p:embed/>
            </p:oleObj>
          </a:graphicData>
        </a:graphic>
      </p:graphicFrame>
    </p:spTree>
    <p:extLst>
      <p:ext uri="{BB962C8B-B14F-4D97-AF65-F5344CB8AC3E}">
        <p14:creationId xmlns="" xmlns:p14="http://schemas.microsoft.com/office/powerpoint/2010/main" val="4407459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50567" t="39860" r="5497" b="54549"/>
          <a:stretch/>
        </p:blipFill>
        <p:spPr bwMode="auto">
          <a:xfrm>
            <a:off x="179512" y="1034321"/>
            <a:ext cx="8696972" cy="62221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3571" t="31565" r="87007" b="60119"/>
          <a:stretch/>
        </p:blipFill>
        <p:spPr bwMode="auto">
          <a:xfrm>
            <a:off x="1547664" y="996748"/>
            <a:ext cx="1329827" cy="65979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51331" t="71905" r="16493" b="24886"/>
          <a:stretch/>
        </p:blipFill>
        <p:spPr bwMode="auto">
          <a:xfrm>
            <a:off x="100033" y="1988840"/>
            <a:ext cx="8988341" cy="50405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6" name="Picture 2" descr="http://ecx.images-amazon.com/images/I/51SUX0NwgCL._SY344_BO1204203200_.jpg"/>
          <p:cNvPicPr>
            <a:picLocks noChangeAspect="1" noChangeArrowheads="1"/>
          </p:cNvPicPr>
          <p:nvPr/>
        </p:nvPicPr>
        <p:blipFill>
          <a:blip r:embed="rId7" cstate="print">
            <a:extLst>
              <a:ext uri="{28A0092B-C50C-407E-A947-70E740481C1C}">
                <a14:useLocalDpi xmlns="" xmlns:a14="http://schemas.microsoft.com/office/drawing/2010/main" val="0"/>
              </a:ext>
            </a:extLst>
          </a:blip>
          <a:srcRect/>
          <a:stretch>
            <a:fillRect/>
          </a:stretch>
        </p:blipFill>
        <p:spPr bwMode="auto">
          <a:xfrm rot="245301">
            <a:off x="5436096" y="2526818"/>
            <a:ext cx="2737098" cy="3890752"/>
          </a:xfrm>
          <a:prstGeom prst="rect">
            <a:avLst/>
          </a:prstGeom>
          <a:noFill/>
          <a:extLst>
            <a:ext uri="{909E8E84-426E-40DD-AFC4-6F175D3DCCD1}">
              <a14:hiddenFill xmlns="" xmlns:a14="http://schemas.microsoft.com/office/drawing/2010/main">
                <a:solidFill>
                  <a:srgbClr val="FFFFFF"/>
                </a:solidFill>
              </a14:hiddenFill>
            </a:ext>
          </a:extLst>
        </p:spPr>
      </p:pic>
      <p:pic>
        <p:nvPicPr>
          <p:cNvPr id="1027" name="Picture 3"/>
          <p:cNvPicPr>
            <a:picLocks noChangeAspect="1" noChangeArrowheads="1"/>
          </p:cNvPicPr>
          <p:nvPr/>
        </p:nvPicPr>
        <p:blipFill rotWithShape="1">
          <a:blip r:embed="rId8" cstate="print">
            <a:extLst>
              <a:ext uri="{28A0092B-C50C-407E-A947-70E740481C1C}">
                <a14:useLocalDpi xmlns="" xmlns:a14="http://schemas.microsoft.com/office/drawing/2010/main" val="0"/>
              </a:ext>
            </a:extLst>
          </a:blip>
          <a:srcRect l="31111" t="15695" r="48833" b="70920"/>
          <a:stretch/>
        </p:blipFill>
        <p:spPr bwMode="auto">
          <a:xfrm>
            <a:off x="373349" y="4221088"/>
            <a:ext cx="4779167" cy="199354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9" cstate="print">
            <a:extLst>
              <a:ext uri="{28A0092B-C50C-407E-A947-70E740481C1C}">
                <a14:useLocalDpi xmlns="" xmlns:a14="http://schemas.microsoft.com/office/drawing/2010/main" val="0"/>
              </a:ext>
            </a:extLst>
          </a:blip>
          <a:srcRect l="32798" t="20000" r="38333" b="63860"/>
          <a:stretch/>
        </p:blipFill>
        <p:spPr bwMode="auto">
          <a:xfrm>
            <a:off x="435482" y="2864160"/>
            <a:ext cx="3959623" cy="138361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rotWithShape="1">
          <a:blip r:embed="rId9" cstate="print">
            <a:extLst>
              <a:ext uri="{28A0092B-C50C-407E-A947-70E740481C1C}">
                <a14:useLocalDpi xmlns="" xmlns:a14="http://schemas.microsoft.com/office/drawing/2010/main" val="0"/>
              </a:ext>
            </a:extLst>
          </a:blip>
          <a:srcRect l="55314" t="73111" r="33722" b="10000"/>
          <a:stretch/>
        </p:blipFill>
        <p:spPr bwMode="auto">
          <a:xfrm>
            <a:off x="3621098" y="3748293"/>
            <a:ext cx="1256204" cy="120945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11429096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50567" t="39860" r="5497" b="54549"/>
          <a:stretch/>
        </p:blipFill>
        <p:spPr bwMode="auto">
          <a:xfrm>
            <a:off x="179512" y="1034321"/>
            <a:ext cx="8696972" cy="62221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3571" t="31565" r="87007" b="60119"/>
          <a:stretch/>
        </p:blipFill>
        <p:spPr bwMode="auto">
          <a:xfrm>
            <a:off x="1547664" y="996748"/>
            <a:ext cx="1329827" cy="65979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 name="Picture 2"/>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l="51236" t="74906" r="33150" b="22806"/>
          <a:stretch/>
        </p:blipFill>
        <p:spPr bwMode="auto">
          <a:xfrm>
            <a:off x="179512" y="1709192"/>
            <a:ext cx="4823902" cy="39724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2" name="Content Placeholder 3" descr="fflic.png"/>
          <p:cNvPicPr>
            <a:picLocks noChangeAspect="1"/>
          </p:cNvPicPr>
          <p:nvPr/>
        </p:nvPicPr>
        <p:blipFill rotWithShape="1">
          <a:blip r:embed="rId7" cstate="print"/>
          <a:srcRect t="12117" r="68590"/>
          <a:stretch/>
        </p:blipFill>
        <p:spPr>
          <a:xfrm>
            <a:off x="5786415" y="3294064"/>
            <a:ext cx="3104877" cy="3563936"/>
          </a:xfrm>
          <a:prstGeom prst="rect">
            <a:avLst/>
          </a:prstGeom>
        </p:spPr>
      </p:pic>
      <p:pic>
        <p:nvPicPr>
          <p:cNvPr id="4098" name="Picture 2"/>
          <p:cNvPicPr>
            <a:picLocks noChangeAspect="1" noChangeArrowheads="1"/>
          </p:cNvPicPr>
          <p:nvPr/>
        </p:nvPicPr>
        <p:blipFill rotWithShape="1">
          <a:blip r:embed="rId8" cstate="print">
            <a:extLst>
              <a:ext uri="{28A0092B-C50C-407E-A947-70E740481C1C}">
                <a14:useLocalDpi xmlns="" xmlns:a14="http://schemas.microsoft.com/office/drawing/2010/main" val="0"/>
              </a:ext>
            </a:extLst>
          </a:blip>
          <a:srcRect l="14722" t="11628" r="51389" b="25347"/>
          <a:stretch/>
        </p:blipFill>
        <p:spPr bwMode="auto">
          <a:xfrm>
            <a:off x="385013" y="2123200"/>
            <a:ext cx="4080949" cy="474355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4" name="Content Placeholder 3" descr="fflic.png"/>
          <p:cNvPicPr>
            <a:picLocks noChangeAspect="1"/>
          </p:cNvPicPr>
          <p:nvPr/>
        </p:nvPicPr>
        <p:blipFill rotWithShape="1">
          <a:blip r:embed="rId7" cstate="print"/>
          <a:srcRect l="32281" r="31909"/>
          <a:stretch/>
        </p:blipFill>
        <p:spPr>
          <a:xfrm>
            <a:off x="4958812" y="175021"/>
            <a:ext cx="2683614" cy="3074494"/>
          </a:xfrm>
          <a:prstGeom prst="rect">
            <a:avLst/>
          </a:prstGeom>
        </p:spPr>
      </p:pic>
      <p:sp>
        <p:nvSpPr>
          <p:cNvPr id="13" name="TextBox 12"/>
          <p:cNvSpPr txBox="1"/>
          <p:nvPr/>
        </p:nvSpPr>
        <p:spPr>
          <a:xfrm>
            <a:off x="4527998" y="3064849"/>
            <a:ext cx="4599900" cy="369332"/>
          </a:xfrm>
          <a:prstGeom prst="rect">
            <a:avLst/>
          </a:prstGeom>
          <a:solidFill>
            <a:srgbClr val="FFFF00"/>
          </a:solidFill>
        </p:spPr>
        <p:txBody>
          <a:bodyPr wrap="square" rtlCol="0">
            <a:spAutoFit/>
          </a:bodyPr>
          <a:lstStyle/>
          <a:p>
            <a:r>
              <a:rPr lang="en-GB" dirty="0" smtClean="0">
                <a:hlinkClick r:id="rId9"/>
              </a:rPr>
              <a:t>http://www.fflicafflac.com/pack1.html</a:t>
            </a:r>
            <a:endParaRPr lang="en-GB" dirty="0" smtClean="0"/>
          </a:p>
        </p:txBody>
      </p:sp>
    </p:spTree>
    <p:extLst>
      <p:ext uri="{BB962C8B-B14F-4D97-AF65-F5344CB8AC3E}">
        <p14:creationId xmlns="" xmlns:p14="http://schemas.microsoft.com/office/powerpoint/2010/main" val="25916443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9796" t="16856" r="27699" b="6250"/>
          <a:stretch/>
        </p:blipFill>
        <p:spPr bwMode="auto">
          <a:xfrm>
            <a:off x="251520" y="5229200"/>
            <a:ext cx="2130147" cy="147332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939989" y="5179350"/>
            <a:ext cx="2144179" cy="1683812"/>
          </a:xfrm>
          <a:prstGeom prst="rect">
            <a:avLst/>
          </a:prstGeom>
          <a:noFill/>
          <a:extLst>
            <a:ext uri="{909E8E84-426E-40DD-AFC4-6F175D3DCCD1}">
              <a14:hiddenFill xmlns="" xmlns:a14="http://schemas.microsoft.com/office/drawing/2010/main">
                <a:solidFill>
                  <a:srgbClr val="FFFFFF"/>
                </a:solidFill>
              </a14:hiddenFill>
            </a:ext>
          </a:extLst>
        </p:spPr>
      </p:pic>
      <p:cxnSp>
        <p:nvCxnSpPr>
          <p:cNvPr id="10" name="Straight Arrow Connector 9"/>
          <p:cNvCxnSpPr/>
          <p:nvPr/>
        </p:nvCxnSpPr>
        <p:spPr>
          <a:xfrm flipV="1">
            <a:off x="5176038" y="5179350"/>
            <a:ext cx="620098" cy="919458"/>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20482" name="Picture 2"/>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l="17397" t="16205" r="19238" b="18446"/>
          <a:stretch/>
        </p:blipFill>
        <p:spPr bwMode="auto">
          <a:xfrm>
            <a:off x="95593" y="6097"/>
            <a:ext cx="8989723" cy="521249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Rectangle 2"/>
          <p:cNvSpPr/>
          <p:nvPr/>
        </p:nvSpPr>
        <p:spPr>
          <a:xfrm>
            <a:off x="143417" y="404664"/>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Rectangle 5"/>
          <p:cNvSpPr/>
          <p:nvPr/>
        </p:nvSpPr>
        <p:spPr>
          <a:xfrm>
            <a:off x="4595753" y="753368"/>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 name="Rectangle 4"/>
          <p:cNvSpPr/>
          <p:nvPr/>
        </p:nvSpPr>
        <p:spPr>
          <a:xfrm>
            <a:off x="120425" y="867423"/>
            <a:ext cx="1209089"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cxnSp>
        <p:nvCxnSpPr>
          <p:cNvPr id="7" name="Straight Arrow Connector 6"/>
          <p:cNvCxnSpPr/>
          <p:nvPr/>
        </p:nvCxnSpPr>
        <p:spPr>
          <a:xfrm flipH="1" flipV="1">
            <a:off x="2915816" y="2780928"/>
            <a:ext cx="1165084" cy="2858152"/>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29288209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7397" t="16205" r="19238" b="77445"/>
          <a:stretch/>
        </p:blipFill>
        <p:spPr bwMode="auto">
          <a:xfrm>
            <a:off x="95593" y="6097"/>
            <a:ext cx="8989723" cy="50652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3"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49080" t="27597" r="19238" b="68510"/>
          <a:stretch/>
        </p:blipFill>
        <p:spPr bwMode="auto">
          <a:xfrm>
            <a:off x="251520" y="535764"/>
            <a:ext cx="5399320" cy="37295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7397" t="22729" r="72828" b="73450"/>
          <a:stretch/>
        </p:blipFill>
        <p:spPr bwMode="auto">
          <a:xfrm>
            <a:off x="1115616" y="512618"/>
            <a:ext cx="1386843" cy="3048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21507" name="Picture 3"/>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49093" t="16486" r="6296" b="13225"/>
          <a:stretch/>
        </p:blipFill>
        <p:spPr bwMode="auto">
          <a:xfrm>
            <a:off x="1115616" y="902701"/>
            <a:ext cx="6553366" cy="580526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29659273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36982" t="23437" r="21312" b="4508"/>
          <a:stretch/>
        </p:blipFill>
        <p:spPr bwMode="auto">
          <a:xfrm>
            <a:off x="2123728" y="260646"/>
            <a:ext cx="6552728" cy="636492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2" name="Rectangle 1"/>
          <p:cNvSpPr/>
          <p:nvPr/>
        </p:nvSpPr>
        <p:spPr>
          <a:xfrm>
            <a:off x="515020" y="692696"/>
            <a:ext cx="1296144" cy="5078313"/>
          </a:xfrm>
          <a:prstGeom prst="rect">
            <a:avLst/>
          </a:prstGeom>
          <a:noFill/>
        </p:spPr>
        <p: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c</a:t>
            </a:r>
          </a:p>
          <a:p>
            <a:pPr algn="ct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a</a:t>
            </a:r>
          </a:p>
          <a:p>
            <a:pPr algn="ct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n</a:t>
            </a:r>
          </a:p>
          <a:p>
            <a:pPr algn="ctr"/>
            <a:r>
              <a:rPr lang="en-US" sz="54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lla</a:t>
            </a:r>
            <a:endPar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a:p>
            <a:pPr algn="ct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w</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Tree>
    <p:extLst>
      <p:ext uri="{BB962C8B-B14F-4D97-AF65-F5344CB8AC3E}">
        <p14:creationId xmlns="" xmlns:p14="http://schemas.microsoft.com/office/powerpoint/2010/main" val="33324504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393788" y="260648"/>
            <a:ext cx="6311344"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Asesu</a:t>
            </a: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 </a:t>
            </a:r>
            <a:r>
              <a:rPr lang="en-US" sz="54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crynodol</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pic>
        <p:nvPicPr>
          <p:cNvPr id="22530"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4099" t="16185" r="53887" b="6250"/>
          <a:stretch/>
        </p:blipFill>
        <p:spPr bwMode="auto">
          <a:xfrm>
            <a:off x="107503" y="1207602"/>
            <a:ext cx="4752529" cy="493287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52164" t="20324" r="6413" b="16065"/>
          <a:stretch/>
        </p:blipFill>
        <p:spPr bwMode="auto">
          <a:xfrm>
            <a:off x="4743021" y="1700064"/>
            <a:ext cx="4378491" cy="378026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9" name="Rectangle 8"/>
          <p:cNvSpPr/>
          <p:nvPr/>
        </p:nvSpPr>
        <p:spPr>
          <a:xfrm>
            <a:off x="107503" y="1070312"/>
            <a:ext cx="1368153" cy="432048"/>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 xmlns:p14="http://schemas.microsoft.com/office/powerpoint/2010/main" val="7822529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17512" t="17383" r="21657" b="6250"/>
          <a:stretch/>
        </p:blipFill>
        <p:spPr bwMode="auto">
          <a:xfrm>
            <a:off x="251519" y="260648"/>
            <a:ext cx="8467713" cy="597666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2" name="Rectangle 1"/>
          <p:cNvSpPr/>
          <p:nvPr/>
        </p:nvSpPr>
        <p:spPr>
          <a:xfrm rot="20492249">
            <a:off x="479480" y="3718763"/>
            <a:ext cx="2419252"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Rhieni</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3" name="Rectangle 2"/>
          <p:cNvSpPr/>
          <p:nvPr/>
        </p:nvSpPr>
        <p:spPr>
          <a:xfrm>
            <a:off x="395536" y="2793701"/>
            <a:ext cx="2217274"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staff</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4" name="Rectangle 3"/>
          <p:cNvSpPr/>
          <p:nvPr/>
        </p:nvSpPr>
        <p:spPr>
          <a:xfrm rot="791427">
            <a:off x="246497" y="5167385"/>
            <a:ext cx="3201517" cy="830997"/>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4800" b="1" cap="all" spc="0" dirty="0" err="1"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cymuned</a:t>
            </a:r>
            <a:endParaRPr lang="en-US" sz="48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Tree>
    <p:extLst>
      <p:ext uri="{BB962C8B-B14F-4D97-AF65-F5344CB8AC3E}">
        <p14:creationId xmlns="" xmlns:p14="http://schemas.microsoft.com/office/powerpoint/2010/main" val="1962936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821</TotalTime>
  <Words>2414</Words>
  <Application>Microsoft Office PowerPoint</Application>
  <PresentationFormat>On-screen Show (4:3)</PresentationFormat>
  <Paragraphs>357</Paragraphs>
  <Slides>54</Slides>
  <Notes>36</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56" baseType="lpstr">
      <vt:lpstr>Concourse</vt:lpstr>
      <vt:lpstr>Bitmap Image</vt:lpstr>
      <vt:lpstr>Modwl ITIA4003C</vt:lpstr>
      <vt:lpstr>AMCANION MODWL ITIA4003C </vt:lpstr>
      <vt:lpstr>Aseiniad 1 - 40%</vt:lpstr>
      <vt:lpstr>Slide 4</vt:lpstr>
      <vt:lpstr>Slide 5</vt:lpstr>
      <vt:lpstr>Slide 6</vt:lpstr>
      <vt:lpstr>Slide 7</vt:lpstr>
      <vt:lpstr>Datblygu’r Gymraeg</vt:lpstr>
      <vt:lpstr>Y Saith Maes Dysgu </vt:lpstr>
      <vt:lpstr>Slide 10</vt:lpstr>
      <vt:lpstr>Slide 11</vt:lpstr>
      <vt:lpstr>Ymagwedd ar ddysgu ac addysgu</vt:lpstr>
      <vt:lpstr>Slide 13</vt:lpstr>
      <vt:lpstr>Slide 14</vt:lpstr>
      <vt:lpstr>Welsh Language Development</vt:lpstr>
      <vt:lpstr>Oracy – Speaking &amp; Listening</vt:lpstr>
      <vt:lpstr>Slide 17</vt:lpstr>
      <vt:lpstr>Slide 18</vt:lpstr>
      <vt:lpstr>Slide 19</vt:lpstr>
      <vt:lpstr>Slide 20</vt:lpstr>
      <vt:lpstr>Effaith rhythm a chân</vt:lpstr>
      <vt:lpstr>Learning through Rhyme and Song</vt:lpstr>
      <vt:lpstr>Central South Consortium</vt:lpstr>
      <vt:lpstr>Slide 24</vt:lpstr>
      <vt:lpstr>Slide 25</vt:lpstr>
      <vt:lpstr>Slide 26</vt:lpstr>
      <vt:lpstr>Chwarae Rôl:  Patrymau brawddegau</vt:lpstr>
      <vt:lpstr>Amser Cylch:  Patrymau brawddegau</vt:lpstr>
      <vt:lpstr>Peintio:  Patrymau brawddegau</vt:lpstr>
      <vt:lpstr>Slide 30</vt:lpstr>
      <vt:lpstr>Slide 31</vt:lpstr>
      <vt:lpstr>Slide 32</vt:lpstr>
      <vt:lpstr>Slide 33</vt:lpstr>
      <vt:lpstr>Llyfrau</vt:lpstr>
      <vt:lpstr>Slide 35</vt:lpstr>
      <vt:lpstr>Slide 36</vt:lpstr>
      <vt:lpstr>Slide 37</vt:lpstr>
      <vt:lpstr>Slide 38</vt:lpstr>
      <vt:lpstr>Slide 39</vt:lpstr>
      <vt:lpstr>Slide 40</vt:lpstr>
      <vt:lpstr>Slide 41</vt:lpstr>
      <vt:lpstr>Slide 42</vt:lpstr>
      <vt:lpstr>Slide 43</vt:lpstr>
      <vt:lpstr>Tedi Twt</vt:lpstr>
      <vt:lpstr>Slide 45</vt:lpstr>
      <vt:lpstr>QR codes for reading books</vt:lpstr>
      <vt:lpstr>Slide 47</vt:lpstr>
      <vt:lpstr>Slide 48</vt:lpstr>
      <vt:lpstr>Slide 49</vt:lpstr>
      <vt:lpstr>Slide 50</vt:lpstr>
      <vt:lpstr>Slide 51</vt:lpstr>
      <vt:lpstr>Slide 52</vt:lpstr>
      <vt:lpstr>Slide 53</vt:lpstr>
      <vt:lpstr>Slide 54</vt:lpstr>
    </vt:vector>
  </TitlesOfParts>
  <Company>SIHE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Cymraeg</dc:title>
  <dc:creator>Natalie</dc:creator>
  <cp:lastModifiedBy>Natalie</cp:lastModifiedBy>
  <cp:revision>72</cp:revision>
  <dcterms:created xsi:type="dcterms:W3CDTF">2016-09-27T18:12:35Z</dcterms:created>
  <dcterms:modified xsi:type="dcterms:W3CDTF">2018-10-02T20:00:05Z</dcterms:modified>
</cp:coreProperties>
</file>