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3"/>
  </p:notesMasterIdLst>
  <p:sldIdLst>
    <p:sldId id="257" r:id="rId19"/>
    <p:sldId id="265" r:id="rId20"/>
    <p:sldId id="266" r:id="rId21"/>
    <p:sldId id="333" r:id="rId22"/>
    <p:sldId id="259" r:id="rId23"/>
    <p:sldId id="332" r:id="rId24"/>
    <p:sldId id="261" r:id="rId25"/>
    <p:sldId id="260" r:id="rId26"/>
    <p:sldId id="262" r:id="rId27"/>
    <p:sldId id="334" r:id="rId28"/>
    <p:sldId id="337" r:id="rId29"/>
    <p:sldId id="338" r:id="rId30"/>
    <p:sldId id="329" r:id="rId31"/>
    <p:sldId id="272" r:id="rId32"/>
    <p:sldId id="269" r:id="rId33"/>
    <p:sldId id="273" r:id="rId34"/>
    <p:sldId id="271" r:id="rId35"/>
    <p:sldId id="336" r:id="rId36"/>
    <p:sldId id="268" r:id="rId37"/>
    <p:sldId id="275" r:id="rId38"/>
    <p:sldId id="277" r:id="rId39"/>
    <p:sldId id="267" r:id="rId40"/>
    <p:sldId id="317" r:id="rId41"/>
    <p:sldId id="314" r:id="rId42"/>
    <p:sldId id="315" r:id="rId43"/>
    <p:sldId id="316" r:id="rId44"/>
    <p:sldId id="324" r:id="rId45"/>
    <p:sldId id="320" r:id="rId46"/>
    <p:sldId id="325" r:id="rId47"/>
    <p:sldId id="339" r:id="rId48"/>
    <p:sldId id="326" r:id="rId49"/>
    <p:sldId id="341" r:id="rId50"/>
    <p:sldId id="342" r:id="rId51"/>
    <p:sldId id="301"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61055" autoAdjust="0"/>
  </p:normalViewPr>
  <p:slideViewPr>
    <p:cSldViewPr snapToGrid="0" snapToObjects="1">
      <p:cViewPr varScale="1">
        <p:scale>
          <a:sx n="52" d="100"/>
          <a:sy n="52" d="100"/>
        </p:scale>
        <p:origin x="2304" y="5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notesMaster" Target="notesMasters/notesMaster1.xml"/><Relationship Id="rId5" Type="http://schemas.openxmlformats.org/officeDocument/2006/relationships/slideMaster" Target="slideMasters/slideMaster2.xml"/><Relationship Id="rId19"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332540-232A-4FC2-BC98-681CD76C28A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EE90A78-50B7-492A-B1AF-8E6B25EC618A}">
      <dgm:prSet/>
      <dgm:spPr/>
      <dgm:t>
        <a:bodyPr/>
        <a:lstStyle/>
        <a:p>
          <a:pPr algn="ctr">
            <a:lnSpc>
              <a:spcPct val="100000"/>
            </a:lnSpc>
          </a:pPr>
          <a:r>
            <a:rPr lang="en-GB" b="1" dirty="0"/>
            <a:t>A great front Cover</a:t>
          </a:r>
        </a:p>
        <a:p>
          <a:pPr algn="ctr">
            <a:lnSpc>
              <a:spcPct val="100000"/>
            </a:lnSpc>
          </a:pPr>
          <a:r>
            <a:rPr lang="en-GB" dirty="0"/>
            <a:t>(considered your design/logo)</a:t>
          </a:r>
          <a:endParaRPr lang="en-US" dirty="0"/>
        </a:p>
      </dgm:t>
    </dgm:pt>
    <dgm:pt modelId="{AB919DB8-6305-4619-9898-0100E6EAD7B1}" type="parTrans" cxnId="{00548AA6-F2D7-4AF5-AE32-72C3CE76E09D}">
      <dgm:prSet/>
      <dgm:spPr/>
      <dgm:t>
        <a:bodyPr/>
        <a:lstStyle/>
        <a:p>
          <a:endParaRPr lang="en-US"/>
        </a:p>
      </dgm:t>
    </dgm:pt>
    <dgm:pt modelId="{3C1B0D46-2D6A-40C6-A2A9-7A6DCF149E03}" type="sibTrans" cxnId="{00548AA6-F2D7-4AF5-AE32-72C3CE76E09D}">
      <dgm:prSet/>
      <dgm:spPr/>
      <dgm:t>
        <a:bodyPr/>
        <a:lstStyle/>
        <a:p>
          <a:endParaRPr lang="en-US"/>
        </a:p>
      </dgm:t>
    </dgm:pt>
    <dgm:pt modelId="{F6391C8C-0684-4394-81E0-30AFAD71610E}">
      <dgm:prSet/>
      <dgm:spPr>
        <a:solidFill>
          <a:schemeClr val="accent2"/>
        </a:solidFill>
      </dgm:spPr>
      <dgm:t>
        <a:bodyPr/>
        <a:lstStyle/>
        <a:p>
          <a:pPr algn="ctr">
            <a:lnSpc>
              <a:spcPct val="100000"/>
            </a:lnSpc>
          </a:pPr>
          <a:r>
            <a:rPr lang="en-GB" b="1" dirty="0"/>
            <a:t>Thinking about your Hotel or department</a:t>
          </a:r>
          <a:endParaRPr lang="en-US" dirty="0"/>
        </a:p>
      </dgm:t>
    </dgm:pt>
    <dgm:pt modelId="{279D2377-A345-4820-BFFB-321BCFBB2294}" type="parTrans" cxnId="{F6EF3069-5E29-4D4A-845E-BF215F11995C}">
      <dgm:prSet/>
      <dgm:spPr/>
      <dgm:t>
        <a:bodyPr/>
        <a:lstStyle/>
        <a:p>
          <a:endParaRPr lang="en-US"/>
        </a:p>
      </dgm:t>
    </dgm:pt>
    <dgm:pt modelId="{019BC842-F504-4BD5-BB10-DA6F8DB48E7D}" type="sibTrans" cxnId="{F6EF3069-5E29-4D4A-845E-BF215F11995C}">
      <dgm:prSet/>
      <dgm:spPr/>
      <dgm:t>
        <a:bodyPr/>
        <a:lstStyle/>
        <a:p>
          <a:endParaRPr lang="en-US"/>
        </a:p>
      </dgm:t>
    </dgm:pt>
    <dgm:pt modelId="{207114B4-DF67-469A-BB25-B515E587EC52}">
      <dgm:prSet/>
      <dgm:spPr>
        <a:solidFill>
          <a:srgbClr val="00B050"/>
        </a:solidFill>
      </dgm:spPr>
      <dgm:t>
        <a:bodyPr/>
        <a:lstStyle/>
        <a:p>
          <a:pPr algn="ctr">
            <a:lnSpc>
              <a:spcPct val="100000"/>
            </a:lnSpc>
          </a:pPr>
          <a:r>
            <a:rPr lang="en-GB" dirty="0"/>
            <a:t>And </a:t>
          </a:r>
          <a:r>
            <a:rPr lang="en-GB" b="1" dirty="0"/>
            <a:t>realised</a:t>
          </a:r>
          <a:r>
            <a:rPr lang="en-GB" dirty="0"/>
            <a:t> what </a:t>
          </a:r>
          <a:r>
            <a:rPr lang="en-GB" b="1" dirty="0"/>
            <a:t>skills consultants need</a:t>
          </a:r>
          <a:endParaRPr lang="en-US" dirty="0"/>
        </a:p>
      </dgm:t>
    </dgm:pt>
    <dgm:pt modelId="{599C1113-6334-49B1-87FE-73F099728914}" type="parTrans" cxnId="{951DB0DB-7C8C-43A4-BA6D-B043187EEE27}">
      <dgm:prSet/>
      <dgm:spPr/>
      <dgm:t>
        <a:bodyPr/>
        <a:lstStyle/>
        <a:p>
          <a:endParaRPr lang="en-US"/>
        </a:p>
      </dgm:t>
    </dgm:pt>
    <dgm:pt modelId="{BFDEAC18-DE0D-4408-A8DA-33CBBD418B24}" type="sibTrans" cxnId="{951DB0DB-7C8C-43A4-BA6D-B043187EEE27}">
      <dgm:prSet/>
      <dgm:spPr/>
      <dgm:t>
        <a:bodyPr/>
        <a:lstStyle/>
        <a:p>
          <a:endParaRPr lang="en-US"/>
        </a:p>
      </dgm:t>
    </dgm:pt>
    <dgm:pt modelId="{95A1FEE2-1AE9-4DFC-9983-43E637A4488E}">
      <dgm:prSet/>
      <dgm:spPr>
        <a:solidFill>
          <a:srgbClr val="FFC000"/>
        </a:solidFill>
      </dgm:spPr>
      <dgm:t>
        <a:bodyPr/>
        <a:lstStyle/>
        <a:p>
          <a:pPr algn="ctr">
            <a:lnSpc>
              <a:spcPct val="100000"/>
            </a:lnSpc>
          </a:pPr>
          <a:r>
            <a:rPr lang="en-GB" dirty="0"/>
            <a:t>As well as working </a:t>
          </a:r>
          <a:r>
            <a:rPr lang="en-GB" b="1" dirty="0"/>
            <a:t>how much you will earn!</a:t>
          </a:r>
          <a:endParaRPr lang="en-US" dirty="0"/>
        </a:p>
      </dgm:t>
    </dgm:pt>
    <dgm:pt modelId="{CAA0909C-594A-47C2-8989-BDDC47D8FB06}" type="parTrans" cxnId="{2DE722CD-F51B-4CFF-971F-96B41B82F0A6}">
      <dgm:prSet/>
      <dgm:spPr/>
      <dgm:t>
        <a:bodyPr/>
        <a:lstStyle/>
        <a:p>
          <a:endParaRPr lang="en-US"/>
        </a:p>
      </dgm:t>
    </dgm:pt>
    <dgm:pt modelId="{E8384F29-5A33-46A1-B5FA-685B77D0A3F7}" type="sibTrans" cxnId="{2DE722CD-F51B-4CFF-971F-96B41B82F0A6}">
      <dgm:prSet/>
      <dgm:spPr/>
      <dgm:t>
        <a:bodyPr/>
        <a:lstStyle/>
        <a:p>
          <a:endParaRPr lang="en-US"/>
        </a:p>
      </dgm:t>
    </dgm:pt>
    <dgm:pt modelId="{E91A8EB8-4C17-4E22-AE16-CB11952A54CB}" type="pres">
      <dgm:prSet presAssocID="{43332540-232A-4FC2-BC98-681CD76C28AB}" presName="outerComposite" presStyleCnt="0">
        <dgm:presLayoutVars>
          <dgm:chMax val="5"/>
          <dgm:dir/>
          <dgm:resizeHandles val="exact"/>
        </dgm:presLayoutVars>
      </dgm:prSet>
      <dgm:spPr/>
    </dgm:pt>
    <dgm:pt modelId="{B028827B-6AE3-49AE-9925-B064860202E3}" type="pres">
      <dgm:prSet presAssocID="{43332540-232A-4FC2-BC98-681CD76C28AB}" presName="dummyMaxCanvas" presStyleCnt="0">
        <dgm:presLayoutVars/>
      </dgm:prSet>
      <dgm:spPr/>
    </dgm:pt>
    <dgm:pt modelId="{82DA1C13-E0E3-4E01-A567-210F033D54F8}" type="pres">
      <dgm:prSet presAssocID="{43332540-232A-4FC2-BC98-681CD76C28AB}" presName="FourNodes_1" presStyleLbl="node1" presStyleIdx="0" presStyleCnt="4">
        <dgm:presLayoutVars>
          <dgm:bulletEnabled val="1"/>
        </dgm:presLayoutVars>
      </dgm:prSet>
      <dgm:spPr/>
    </dgm:pt>
    <dgm:pt modelId="{335A3D72-D55B-47BE-A27A-4812F279EDF7}" type="pres">
      <dgm:prSet presAssocID="{43332540-232A-4FC2-BC98-681CD76C28AB}" presName="FourNodes_2" presStyleLbl="node1" presStyleIdx="1" presStyleCnt="4">
        <dgm:presLayoutVars>
          <dgm:bulletEnabled val="1"/>
        </dgm:presLayoutVars>
      </dgm:prSet>
      <dgm:spPr/>
    </dgm:pt>
    <dgm:pt modelId="{FFD85BFA-7BF1-4AFF-A3E5-E309ED2FB2AD}" type="pres">
      <dgm:prSet presAssocID="{43332540-232A-4FC2-BC98-681CD76C28AB}" presName="FourNodes_3" presStyleLbl="node1" presStyleIdx="2" presStyleCnt="4">
        <dgm:presLayoutVars>
          <dgm:bulletEnabled val="1"/>
        </dgm:presLayoutVars>
      </dgm:prSet>
      <dgm:spPr/>
    </dgm:pt>
    <dgm:pt modelId="{BBA74087-B7FA-4920-8008-9873C6FD8EDD}" type="pres">
      <dgm:prSet presAssocID="{43332540-232A-4FC2-BC98-681CD76C28AB}" presName="FourNodes_4" presStyleLbl="node1" presStyleIdx="3" presStyleCnt="4">
        <dgm:presLayoutVars>
          <dgm:bulletEnabled val="1"/>
        </dgm:presLayoutVars>
      </dgm:prSet>
      <dgm:spPr/>
    </dgm:pt>
    <dgm:pt modelId="{1F8EC4E1-3715-4431-8E29-B6A9A591A13F}" type="pres">
      <dgm:prSet presAssocID="{43332540-232A-4FC2-BC98-681CD76C28AB}" presName="FourConn_1-2" presStyleLbl="fgAccFollowNode1" presStyleIdx="0" presStyleCnt="3">
        <dgm:presLayoutVars>
          <dgm:bulletEnabled val="1"/>
        </dgm:presLayoutVars>
      </dgm:prSet>
      <dgm:spPr/>
    </dgm:pt>
    <dgm:pt modelId="{DE0807A7-8E71-410F-8D23-B4BB773692D0}" type="pres">
      <dgm:prSet presAssocID="{43332540-232A-4FC2-BC98-681CD76C28AB}" presName="FourConn_2-3" presStyleLbl="fgAccFollowNode1" presStyleIdx="1" presStyleCnt="3">
        <dgm:presLayoutVars>
          <dgm:bulletEnabled val="1"/>
        </dgm:presLayoutVars>
      </dgm:prSet>
      <dgm:spPr/>
    </dgm:pt>
    <dgm:pt modelId="{CC6274A3-3483-410B-996F-79055E3A6934}" type="pres">
      <dgm:prSet presAssocID="{43332540-232A-4FC2-BC98-681CD76C28AB}" presName="FourConn_3-4" presStyleLbl="fgAccFollowNode1" presStyleIdx="2" presStyleCnt="3">
        <dgm:presLayoutVars>
          <dgm:bulletEnabled val="1"/>
        </dgm:presLayoutVars>
      </dgm:prSet>
      <dgm:spPr/>
    </dgm:pt>
    <dgm:pt modelId="{E5631DDD-55AE-4B9F-B9C2-860EC4F119EE}" type="pres">
      <dgm:prSet presAssocID="{43332540-232A-4FC2-BC98-681CD76C28AB}" presName="FourNodes_1_text" presStyleLbl="node1" presStyleIdx="3" presStyleCnt="4">
        <dgm:presLayoutVars>
          <dgm:bulletEnabled val="1"/>
        </dgm:presLayoutVars>
      </dgm:prSet>
      <dgm:spPr/>
    </dgm:pt>
    <dgm:pt modelId="{06F1D762-9D00-4A6D-A8CF-22F82AA642D2}" type="pres">
      <dgm:prSet presAssocID="{43332540-232A-4FC2-BC98-681CD76C28AB}" presName="FourNodes_2_text" presStyleLbl="node1" presStyleIdx="3" presStyleCnt="4">
        <dgm:presLayoutVars>
          <dgm:bulletEnabled val="1"/>
        </dgm:presLayoutVars>
      </dgm:prSet>
      <dgm:spPr/>
    </dgm:pt>
    <dgm:pt modelId="{DCA66505-9CA4-46A9-A2DF-54F72B4E8A74}" type="pres">
      <dgm:prSet presAssocID="{43332540-232A-4FC2-BC98-681CD76C28AB}" presName="FourNodes_3_text" presStyleLbl="node1" presStyleIdx="3" presStyleCnt="4">
        <dgm:presLayoutVars>
          <dgm:bulletEnabled val="1"/>
        </dgm:presLayoutVars>
      </dgm:prSet>
      <dgm:spPr/>
    </dgm:pt>
    <dgm:pt modelId="{C6E307F4-40BF-436D-BD36-50ECD0ACE9DC}" type="pres">
      <dgm:prSet presAssocID="{43332540-232A-4FC2-BC98-681CD76C28AB}" presName="FourNodes_4_text" presStyleLbl="node1" presStyleIdx="3" presStyleCnt="4">
        <dgm:presLayoutVars>
          <dgm:bulletEnabled val="1"/>
        </dgm:presLayoutVars>
      </dgm:prSet>
      <dgm:spPr/>
    </dgm:pt>
  </dgm:ptLst>
  <dgm:cxnLst>
    <dgm:cxn modelId="{358B0F26-8920-43BD-ADEE-971DC2C3CD23}" type="presOf" srcId="{207114B4-DF67-469A-BB25-B515E587EC52}" destId="{FFD85BFA-7BF1-4AFF-A3E5-E309ED2FB2AD}" srcOrd="0" destOrd="0" presId="urn:microsoft.com/office/officeart/2005/8/layout/vProcess5"/>
    <dgm:cxn modelId="{04CAC827-C29C-46C0-9189-21170FCC0035}" type="presOf" srcId="{BFDEAC18-DE0D-4408-A8DA-33CBBD418B24}" destId="{CC6274A3-3483-410B-996F-79055E3A6934}" srcOrd="0" destOrd="0" presId="urn:microsoft.com/office/officeart/2005/8/layout/vProcess5"/>
    <dgm:cxn modelId="{C5BDEC5D-3D61-4F70-B9C9-711333036816}" type="presOf" srcId="{F6391C8C-0684-4394-81E0-30AFAD71610E}" destId="{06F1D762-9D00-4A6D-A8CF-22F82AA642D2}" srcOrd="1" destOrd="0" presId="urn:microsoft.com/office/officeart/2005/8/layout/vProcess5"/>
    <dgm:cxn modelId="{F6EF3069-5E29-4D4A-845E-BF215F11995C}" srcId="{43332540-232A-4FC2-BC98-681CD76C28AB}" destId="{F6391C8C-0684-4394-81E0-30AFAD71610E}" srcOrd="1" destOrd="0" parTransId="{279D2377-A345-4820-BFFB-321BCFBB2294}" sibTransId="{019BC842-F504-4BD5-BB10-DA6F8DB48E7D}"/>
    <dgm:cxn modelId="{83E92D6A-6D70-4420-A58B-7407F0E3583C}" type="presOf" srcId="{0EE90A78-50B7-492A-B1AF-8E6B25EC618A}" destId="{82DA1C13-E0E3-4E01-A567-210F033D54F8}" srcOrd="0" destOrd="0" presId="urn:microsoft.com/office/officeart/2005/8/layout/vProcess5"/>
    <dgm:cxn modelId="{747F0371-BEBA-4842-A8A2-5C45E429369C}" type="presOf" srcId="{3C1B0D46-2D6A-40C6-A2A9-7A6DCF149E03}" destId="{1F8EC4E1-3715-4431-8E29-B6A9A591A13F}" srcOrd="0" destOrd="0" presId="urn:microsoft.com/office/officeart/2005/8/layout/vProcess5"/>
    <dgm:cxn modelId="{446A2087-3127-4CF5-9B50-AE9B9DC7A747}" type="presOf" srcId="{F6391C8C-0684-4394-81E0-30AFAD71610E}" destId="{335A3D72-D55B-47BE-A27A-4812F279EDF7}" srcOrd="0" destOrd="0" presId="urn:microsoft.com/office/officeart/2005/8/layout/vProcess5"/>
    <dgm:cxn modelId="{499B0E8C-AD89-4CA8-BA00-3B93718113BF}" type="presOf" srcId="{207114B4-DF67-469A-BB25-B515E587EC52}" destId="{DCA66505-9CA4-46A9-A2DF-54F72B4E8A74}" srcOrd="1" destOrd="0" presId="urn:microsoft.com/office/officeart/2005/8/layout/vProcess5"/>
    <dgm:cxn modelId="{81F221A6-157C-41A8-8F74-2A114B83EDD5}" type="presOf" srcId="{43332540-232A-4FC2-BC98-681CD76C28AB}" destId="{E91A8EB8-4C17-4E22-AE16-CB11952A54CB}" srcOrd="0" destOrd="0" presId="urn:microsoft.com/office/officeart/2005/8/layout/vProcess5"/>
    <dgm:cxn modelId="{00548AA6-F2D7-4AF5-AE32-72C3CE76E09D}" srcId="{43332540-232A-4FC2-BC98-681CD76C28AB}" destId="{0EE90A78-50B7-492A-B1AF-8E6B25EC618A}" srcOrd="0" destOrd="0" parTransId="{AB919DB8-6305-4619-9898-0100E6EAD7B1}" sibTransId="{3C1B0D46-2D6A-40C6-A2A9-7A6DCF149E03}"/>
    <dgm:cxn modelId="{DD3F76AA-923F-47BD-B3A1-C721775F3F21}" type="presOf" srcId="{0EE90A78-50B7-492A-B1AF-8E6B25EC618A}" destId="{E5631DDD-55AE-4B9F-B9C2-860EC4F119EE}" srcOrd="1" destOrd="0" presId="urn:microsoft.com/office/officeart/2005/8/layout/vProcess5"/>
    <dgm:cxn modelId="{09B92FB6-7D82-48D9-AC13-DAA2EEE4B086}" type="presOf" srcId="{95A1FEE2-1AE9-4DFC-9983-43E637A4488E}" destId="{C6E307F4-40BF-436D-BD36-50ECD0ACE9DC}" srcOrd="1" destOrd="0" presId="urn:microsoft.com/office/officeart/2005/8/layout/vProcess5"/>
    <dgm:cxn modelId="{2DE722CD-F51B-4CFF-971F-96B41B82F0A6}" srcId="{43332540-232A-4FC2-BC98-681CD76C28AB}" destId="{95A1FEE2-1AE9-4DFC-9983-43E637A4488E}" srcOrd="3" destOrd="0" parTransId="{CAA0909C-594A-47C2-8989-BDDC47D8FB06}" sibTransId="{E8384F29-5A33-46A1-B5FA-685B77D0A3F7}"/>
    <dgm:cxn modelId="{951DB0DB-7C8C-43A4-BA6D-B043187EEE27}" srcId="{43332540-232A-4FC2-BC98-681CD76C28AB}" destId="{207114B4-DF67-469A-BB25-B515E587EC52}" srcOrd="2" destOrd="0" parTransId="{599C1113-6334-49B1-87FE-73F099728914}" sibTransId="{BFDEAC18-DE0D-4408-A8DA-33CBBD418B24}"/>
    <dgm:cxn modelId="{71C511F7-8B1D-4A2B-A6A5-C443BB3768DD}" type="presOf" srcId="{019BC842-F504-4BD5-BB10-DA6F8DB48E7D}" destId="{DE0807A7-8E71-410F-8D23-B4BB773692D0}" srcOrd="0" destOrd="0" presId="urn:microsoft.com/office/officeart/2005/8/layout/vProcess5"/>
    <dgm:cxn modelId="{322C12FD-69EC-4438-9939-87AD72F16BC7}" type="presOf" srcId="{95A1FEE2-1AE9-4DFC-9983-43E637A4488E}" destId="{BBA74087-B7FA-4920-8008-9873C6FD8EDD}" srcOrd="0" destOrd="0" presId="urn:microsoft.com/office/officeart/2005/8/layout/vProcess5"/>
    <dgm:cxn modelId="{F42D7DA7-9515-4670-A005-7B5CD375775F}" type="presParOf" srcId="{E91A8EB8-4C17-4E22-AE16-CB11952A54CB}" destId="{B028827B-6AE3-49AE-9925-B064860202E3}" srcOrd="0" destOrd="0" presId="urn:microsoft.com/office/officeart/2005/8/layout/vProcess5"/>
    <dgm:cxn modelId="{BA031DC4-3586-408F-B052-B6FFA0AF61F1}" type="presParOf" srcId="{E91A8EB8-4C17-4E22-AE16-CB11952A54CB}" destId="{82DA1C13-E0E3-4E01-A567-210F033D54F8}" srcOrd="1" destOrd="0" presId="urn:microsoft.com/office/officeart/2005/8/layout/vProcess5"/>
    <dgm:cxn modelId="{0F46F94D-D05E-4D82-96ED-6BE4121DEA37}" type="presParOf" srcId="{E91A8EB8-4C17-4E22-AE16-CB11952A54CB}" destId="{335A3D72-D55B-47BE-A27A-4812F279EDF7}" srcOrd="2" destOrd="0" presId="urn:microsoft.com/office/officeart/2005/8/layout/vProcess5"/>
    <dgm:cxn modelId="{D641CC87-8EFB-4058-8EDC-ED0DF21C8E5A}" type="presParOf" srcId="{E91A8EB8-4C17-4E22-AE16-CB11952A54CB}" destId="{FFD85BFA-7BF1-4AFF-A3E5-E309ED2FB2AD}" srcOrd="3" destOrd="0" presId="urn:microsoft.com/office/officeart/2005/8/layout/vProcess5"/>
    <dgm:cxn modelId="{71BADAAC-5F8F-404E-A71A-18B6ED892160}" type="presParOf" srcId="{E91A8EB8-4C17-4E22-AE16-CB11952A54CB}" destId="{BBA74087-B7FA-4920-8008-9873C6FD8EDD}" srcOrd="4" destOrd="0" presId="urn:microsoft.com/office/officeart/2005/8/layout/vProcess5"/>
    <dgm:cxn modelId="{286EFC2A-77B3-4F80-B392-3060E631FA82}" type="presParOf" srcId="{E91A8EB8-4C17-4E22-AE16-CB11952A54CB}" destId="{1F8EC4E1-3715-4431-8E29-B6A9A591A13F}" srcOrd="5" destOrd="0" presId="urn:microsoft.com/office/officeart/2005/8/layout/vProcess5"/>
    <dgm:cxn modelId="{B9C4C624-BCB5-43CA-BA56-275D391F5025}" type="presParOf" srcId="{E91A8EB8-4C17-4E22-AE16-CB11952A54CB}" destId="{DE0807A7-8E71-410F-8D23-B4BB773692D0}" srcOrd="6" destOrd="0" presId="urn:microsoft.com/office/officeart/2005/8/layout/vProcess5"/>
    <dgm:cxn modelId="{70CFEC2C-6BF1-4815-B8C6-32DAFDD4EA74}" type="presParOf" srcId="{E91A8EB8-4C17-4E22-AE16-CB11952A54CB}" destId="{CC6274A3-3483-410B-996F-79055E3A6934}" srcOrd="7" destOrd="0" presId="urn:microsoft.com/office/officeart/2005/8/layout/vProcess5"/>
    <dgm:cxn modelId="{05F80A40-12D9-434A-A13C-A049549682EA}" type="presParOf" srcId="{E91A8EB8-4C17-4E22-AE16-CB11952A54CB}" destId="{E5631DDD-55AE-4B9F-B9C2-860EC4F119EE}" srcOrd="8" destOrd="0" presId="urn:microsoft.com/office/officeart/2005/8/layout/vProcess5"/>
    <dgm:cxn modelId="{82515565-647D-4730-823E-3B1A2779D184}" type="presParOf" srcId="{E91A8EB8-4C17-4E22-AE16-CB11952A54CB}" destId="{06F1D762-9D00-4A6D-A8CF-22F82AA642D2}" srcOrd="9" destOrd="0" presId="urn:microsoft.com/office/officeart/2005/8/layout/vProcess5"/>
    <dgm:cxn modelId="{A91418E1-17DF-4EA1-9F0D-F29A19BF966D}" type="presParOf" srcId="{E91A8EB8-4C17-4E22-AE16-CB11952A54CB}" destId="{DCA66505-9CA4-46A9-A2DF-54F72B4E8A74}" srcOrd="10" destOrd="0" presId="urn:microsoft.com/office/officeart/2005/8/layout/vProcess5"/>
    <dgm:cxn modelId="{A3517B49-AB1E-4939-98CD-31FB0377067C}" type="presParOf" srcId="{E91A8EB8-4C17-4E22-AE16-CB11952A54CB}" destId="{C6E307F4-40BF-436D-BD36-50ECD0ACE9D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A1C13-E0E3-4E01-A567-210F033D54F8}">
      <dsp:nvSpPr>
        <dsp:cNvPr id="0" name=""/>
        <dsp:cNvSpPr/>
      </dsp:nvSpPr>
      <dsp:spPr>
        <a:xfrm>
          <a:off x="0" y="0"/>
          <a:ext cx="3453030" cy="9980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b="1" kern="1200" dirty="0"/>
            <a:t>A great front Cover</a:t>
          </a:r>
        </a:p>
        <a:p>
          <a:pPr marL="0" lvl="0" indent="0" algn="ctr" defTabSz="666750">
            <a:lnSpc>
              <a:spcPct val="100000"/>
            </a:lnSpc>
            <a:spcBef>
              <a:spcPct val="0"/>
            </a:spcBef>
            <a:spcAft>
              <a:spcPct val="35000"/>
            </a:spcAft>
            <a:buNone/>
          </a:pPr>
          <a:r>
            <a:rPr lang="en-GB" sz="1500" kern="1200" dirty="0"/>
            <a:t>(considered your design/logo)</a:t>
          </a:r>
          <a:endParaRPr lang="en-US" sz="1500" kern="1200" dirty="0"/>
        </a:p>
      </dsp:txBody>
      <dsp:txXfrm>
        <a:off x="29231" y="29231"/>
        <a:ext cx="2291744" cy="939569"/>
      </dsp:txXfrm>
    </dsp:sp>
    <dsp:sp modelId="{335A3D72-D55B-47BE-A27A-4812F279EDF7}">
      <dsp:nvSpPr>
        <dsp:cNvPr id="0" name=""/>
        <dsp:cNvSpPr/>
      </dsp:nvSpPr>
      <dsp:spPr>
        <a:xfrm>
          <a:off x="289191" y="1179491"/>
          <a:ext cx="3453030" cy="998031"/>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b="1" kern="1200" dirty="0"/>
            <a:t>Thinking about your Hotel or department</a:t>
          </a:r>
          <a:endParaRPr lang="en-US" sz="1500" kern="1200" dirty="0"/>
        </a:p>
      </dsp:txBody>
      <dsp:txXfrm>
        <a:off x="318422" y="1208722"/>
        <a:ext cx="2456656" cy="939569"/>
      </dsp:txXfrm>
    </dsp:sp>
    <dsp:sp modelId="{FFD85BFA-7BF1-4AFF-A3E5-E309ED2FB2AD}">
      <dsp:nvSpPr>
        <dsp:cNvPr id="0" name=""/>
        <dsp:cNvSpPr/>
      </dsp:nvSpPr>
      <dsp:spPr>
        <a:xfrm>
          <a:off x="574066" y="2358982"/>
          <a:ext cx="3453030" cy="998031"/>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And </a:t>
          </a:r>
          <a:r>
            <a:rPr lang="en-GB" sz="1500" b="1" kern="1200" dirty="0"/>
            <a:t>realised</a:t>
          </a:r>
          <a:r>
            <a:rPr lang="en-GB" sz="1500" kern="1200" dirty="0"/>
            <a:t> what </a:t>
          </a:r>
          <a:r>
            <a:rPr lang="en-GB" sz="1500" b="1" kern="1200" dirty="0"/>
            <a:t>skills consultants need</a:t>
          </a:r>
          <a:endParaRPr lang="en-US" sz="1500" kern="1200" dirty="0"/>
        </a:p>
      </dsp:txBody>
      <dsp:txXfrm>
        <a:off x="603297" y="2388213"/>
        <a:ext cx="2460973" cy="939569"/>
      </dsp:txXfrm>
    </dsp:sp>
    <dsp:sp modelId="{BBA74087-B7FA-4920-8008-9873C6FD8EDD}">
      <dsp:nvSpPr>
        <dsp:cNvPr id="0" name=""/>
        <dsp:cNvSpPr/>
      </dsp:nvSpPr>
      <dsp:spPr>
        <a:xfrm>
          <a:off x="863257" y="3538473"/>
          <a:ext cx="3453030" cy="998031"/>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As well as working </a:t>
          </a:r>
          <a:r>
            <a:rPr lang="en-GB" sz="1500" b="1" kern="1200" dirty="0"/>
            <a:t>how much you will earn!</a:t>
          </a:r>
          <a:endParaRPr lang="en-US" sz="1500" kern="1200" dirty="0"/>
        </a:p>
      </dsp:txBody>
      <dsp:txXfrm>
        <a:off x="892488" y="3567704"/>
        <a:ext cx="2456656" cy="939569"/>
      </dsp:txXfrm>
    </dsp:sp>
    <dsp:sp modelId="{1F8EC4E1-3715-4431-8E29-B6A9A591A13F}">
      <dsp:nvSpPr>
        <dsp:cNvPr id="0" name=""/>
        <dsp:cNvSpPr/>
      </dsp:nvSpPr>
      <dsp:spPr>
        <a:xfrm>
          <a:off x="2804310" y="764401"/>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2950272" y="764401"/>
        <a:ext cx="356796" cy="488162"/>
      </dsp:txXfrm>
    </dsp:sp>
    <dsp:sp modelId="{DE0807A7-8E71-410F-8D23-B4BB773692D0}">
      <dsp:nvSpPr>
        <dsp:cNvPr id="0" name=""/>
        <dsp:cNvSpPr/>
      </dsp:nvSpPr>
      <dsp:spPr>
        <a:xfrm>
          <a:off x="3093501" y="1943892"/>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39463" y="1943892"/>
        <a:ext cx="356796" cy="488162"/>
      </dsp:txXfrm>
    </dsp:sp>
    <dsp:sp modelId="{CC6274A3-3483-410B-996F-79055E3A6934}">
      <dsp:nvSpPr>
        <dsp:cNvPr id="0" name=""/>
        <dsp:cNvSpPr/>
      </dsp:nvSpPr>
      <dsp:spPr>
        <a:xfrm>
          <a:off x="3378376" y="3123383"/>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524338" y="3123383"/>
        <a:ext cx="356796" cy="4881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9/24/2022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stockphoto.com/photos/Consulting?utm_campaign=srp_photos_inline&amp;utm_content=https%3A%2F%2Fwww.pexels.com%2Fsearch%2FConsulting%2F&amp;utm_medium=affiliate&amp;utm_source=pexels&amp;utm_term=Consultin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file:///C:\Users\Laure\OneDrive\Desktop\WTTC-Staff-Shortages.pdf"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file:///C:\Users\Laure\OneDrive\Desktop\ca-future-of-hospitality-pov-aoda-en.pdf"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Consulting Stock Photos, Pictures &amp; Royalty-Free Images - iStock (istockphoto.com)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71387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1200" i="0" dirty="0">
                <a:solidFill>
                  <a:srgbClr val="000000"/>
                </a:solidFill>
                <a:effectLst/>
              </a:rPr>
              <a:t>Be punctual to class. 09:15</a:t>
            </a:r>
          </a:p>
          <a:p>
            <a:pPr algn="l">
              <a:buFont typeface="Arial" panose="020B0604020202020204" pitchFamily="34" charset="0"/>
              <a:buChar char="•"/>
            </a:pPr>
            <a:r>
              <a:rPr lang="en-GB" sz="1200" i="0" dirty="0">
                <a:solidFill>
                  <a:srgbClr val="000000"/>
                </a:solidFill>
                <a:effectLst/>
              </a:rPr>
              <a:t>Join class on mute with your webcam on.</a:t>
            </a:r>
          </a:p>
          <a:p>
            <a:pPr algn="l">
              <a:buFont typeface="Arial" panose="020B0604020202020204" pitchFamily="34" charset="0"/>
              <a:buChar char="•"/>
            </a:pPr>
            <a:r>
              <a:rPr lang="en-GB" sz="1200" i="0" dirty="0">
                <a:solidFill>
                  <a:srgbClr val="000000"/>
                </a:solidFill>
                <a:effectLst/>
              </a:rPr>
              <a:t>Limit visual distractions and use th</a:t>
            </a:r>
            <a:r>
              <a:rPr lang="en-GB" sz="1200" dirty="0">
                <a:solidFill>
                  <a:srgbClr val="000000"/>
                </a:solidFill>
              </a:rPr>
              <a:t>e official university background</a:t>
            </a:r>
            <a:r>
              <a:rPr lang="en-GB" sz="1200" i="0" dirty="0">
                <a:solidFill>
                  <a:srgbClr val="000000"/>
                </a:solidFill>
                <a:effectLst/>
              </a:rPr>
              <a:t>. </a:t>
            </a:r>
          </a:p>
          <a:p>
            <a:pPr algn="l">
              <a:buFont typeface="Arial" panose="020B0604020202020204" pitchFamily="34" charset="0"/>
              <a:buChar char="•"/>
            </a:pPr>
            <a:r>
              <a:rPr lang="en-GB" sz="1200" i="0" dirty="0">
                <a:solidFill>
                  <a:srgbClr val="000000"/>
                </a:solidFill>
                <a:effectLst/>
              </a:rPr>
              <a:t>Use the chat feature to ask questions and share resources.</a:t>
            </a:r>
          </a:p>
          <a:p>
            <a:pPr algn="l">
              <a:buFont typeface="Arial" panose="020B0604020202020204" pitchFamily="34" charset="0"/>
              <a:buChar char="•"/>
            </a:pPr>
            <a:r>
              <a:rPr lang="en-GB" sz="1200" dirty="0">
                <a:solidFill>
                  <a:srgbClr val="000000"/>
                </a:solidFill>
              </a:rPr>
              <a:t>Raise your hand if you would like to contribute to a discussion.</a:t>
            </a:r>
            <a:endParaRPr lang="en-GB" sz="1200" i="0" dirty="0">
              <a:solidFill>
                <a:srgbClr val="000000"/>
              </a:solidFill>
              <a:effectLst/>
            </a:endParaRPr>
          </a:p>
          <a:p>
            <a:pPr algn="l">
              <a:buFont typeface="Arial" panose="020B0604020202020204" pitchFamily="34" charset="0"/>
              <a:buChar char="•"/>
            </a:pPr>
            <a:r>
              <a:rPr lang="en-GB" sz="1200" dirty="0">
                <a:solidFill>
                  <a:srgbClr val="000000"/>
                </a:solidFill>
              </a:rPr>
              <a:t>Participate in your learning through discussions and activities.</a:t>
            </a:r>
          </a:p>
          <a:p>
            <a:pPr algn="l">
              <a:buFont typeface="Arial" panose="020B0604020202020204" pitchFamily="34" charset="0"/>
              <a:buChar char="•"/>
            </a:pPr>
            <a:r>
              <a:rPr lang="en-GB" sz="1200" i="0" dirty="0">
                <a:solidFill>
                  <a:srgbClr val="000000"/>
                </a:solidFill>
                <a:effectLst/>
              </a:rPr>
              <a:t>If you are unable to attend a lecture due to sickness please notify me in advance via email.</a:t>
            </a:r>
          </a:p>
          <a:p>
            <a:r>
              <a:rPr lang="en-US" sz="1200" dirty="0">
                <a:effectLst/>
                <a:latin typeface="Calibri" panose="020F0502020204030204" pitchFamily="34" charset="0"/>
                <a:ea typeface="Calibri" panose="020F0502020204030204" pitchFamily="34" charset="0"/>
                <a:cs typeface="Times New Roman" panose="02020603050405020304" pitchFamily="18" charset="0"/>
              </a:rPr>
              <a:t>- If you leave before the end of any timetabled session you will be marked as absent.</a:t>
            </a:r>
          </a:p>
          <a:p>
            <a:r>
              <a:rPr lang="en-US" sz="1200" i="0" dirty="0">
                <a:solidFill>
                  <a:srgbClr val="000000"/>
                </a:solidFill>
                <a:latin typeface="Calibri" panose="020F0502020204030204" pitchFamily="34" charset="0"/>
                <a:cs typeface="Times New Roman" panose="02020603050405020304" pitchFamily="18" charset="0"/>
              </a:rPr>
              <a:t>-The university does not condone students taking holidays durin</a:t>
            </a:r>
            <a:r>
              <a:rPr lang="en-US" sz="1200" dirty="0">
                <a:solidFill>
                  <a:srgbClr val="000000"/>
                </a:solidFill>
                <a:latin typeface="Calibri" panose="020F0502020204030204" pitchFamily="34" charset="0"/>
                <a:cs typeface="Times New Roman" panose="02020603050405020304" pitchFamily="18" charset="0"/>
              </a:rPr>
              <a:t>g term time. </a:t>
            </a:r>
          </a:p>
          <a:p>
            <a:r>
              <a:rPr lang="en-US" sz="1200" i="0" dirty="0">
                <a:solidFill>
                  <a:srgbClr val="000000"/>
                </a:solidFill>
                <a:effectLst/>
                <a:latin typeface="Calibri" panose="020F0502020204030204" pitchFamily="34" charset="0"/>
                <a:cs typeface="Times New Roman" panose="02020603050405020304" pitchFamily="18" charset="0"/>
              </a:rPr>
              <a:t>1-2-1s can be </a:t>
            </a:r>
            <a:r>
              <a:rPr lang="en-US" sz="1200" dirty="0">
                <a:solidFill>
                  <a:srgbClr val="000000"/>
                </a:solidFill>
                <a:latin typeface="Calibri" panose="020F0502020204030204" pitchFamily="34" charset="0"/>
                <a:cs typeface="Times New Roman" panose="02020603050405020304" pitchFamily="18" charset="0"/>
              </a:rPr>
              <a:t>booked via email. Lecturers do not accept unscheduled teams meetings or calls. </a:t>
            </a:r>
            <a:endParaRPr lang="en-GB" sz="120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061548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i="1" dirty="0">
                <a:solidFill>
                  <a:srgbClr val="212529"/>
                </a:solidFill>
                <a:effectLst/>
                <a:latin typeface="Segoe UI" panose="020B0502040204020203" pitchFamily="34" charset="0"/>
                <a:ea typeface="Times New Roman" panose="02020603050405020304" pitchFamily="18" charset="0"/>
              </a:rPr>
              <a:t>New Zealand origins. </a:t>
            </a:r>
          </a:p>
          <a:p>
            <a:r>
              <a:rPr lang="en-GB" sz="1800" i="1" dirty="0">
                <a:solidFill>
                  <a:srgbClr val="212529"/>
                </a:solidFill>
                <a:effectLst/>
                <a:latin typeface="Segoe UI" panose="020B0502040204020203" pitchFamily="34" charset="0"/>
                <a:ea typeface="Times New Roman" panose="02020603050405020304" pitchFamily="18" charset="0"/>
              </a:rPr>
              <a:t>acquired great hospitality experience with various Hotels, Hostels and Restaurants, by operating between UK and New Zealand. </a:t>
            </a:r>
          </a:p>
          <a:p>
            <a:r>
              <a:rPr lang="en-GB" sz="1800" i="1" dirty="0">
                <a:solidFill>
                  <a:srgbClr val="212529"/>
                </a:solidFill>
                <a:effectLst/>
                <a:latin typeface="Segoe UI" panose="020B0502040204020203" pitchFamily="34" charset="0"/>
                <a:ea typeface="Times New Roman" panose="02020603050405020304" pitchFamily="18" charset="0"/>
              </a:rPr>
              <a:t>Experiences, he has worked on various events and functions. Laurence has held numerous positions in the industry including Hostel Duty Management.</a:t>
            </a:r>
          </a:p>
          <a:p>
            <a:endParaRPr lang="en-GB" sz="1800" dirty="0">
              <a:effectLst/>
              <a:latin typeface="Times New Roman" panose="02020603050405020304" pitchFamily="18" charset="0"/>
              <a:ea typeface="Times New Roman" panose="02020603050405020304" pitchFamily="18" charset="0"/>
            </a:endParaRPr>
          </a:p>
          <a:p>
            <a:r>
              <a:rPr lang="en-GB" sz="1800" i="1" dirty="0">
                <a:solidFill>
                  <a:srgbClr val="212529"/>
                </a:solidFill>
                <a:effectLst/>
                <a:latin typeface="Segoe UI" panose="020B0502040204020203" pitchFamily="34" charset="0"/>
                <a:ea typeface="Times New Roman" panose="02020603050405020304" pitchFamily="18" charset="0"/>
              </a:rPr>
              <a:t>Along with his hospitality skills and experiences, he gained essential consulting skills.</a:t>
            </a:r>
          </a:p>
          <a:p>
            <a:r>
              <a:rPr lang="en-GB" sz="1800" i="1" dirty="0">
                <a:solidFill>
                  <a:srgbClr val="212529"/>
                </a:solidFill>
                <a:effectLst/>
                <a:latin typeface="Segoe UI" panose="020B0502040204020203" pitchFamily="34" charset="0"/>
                <a:ea typeface="Times New Roman" panose="02020603050405020304" pitchFamily="18" charset="0"/>
              </a:rPr>
              <a:t>Through Impact Consulting, he provided consulting services for an American based start-up, </a:t>
            </a:r>
            <a:r>
              <a:rPr lang="en-GB" sz="1800" i="1" dirty="0" err="1">
                <a:solidFill>
                  <a:srgbClr val="212529"/>
                </a:solidFill>
                <a:effectLst/>
                <a:latin typeface="Segoe UI" panose="020B0502040204020203" pitchFamily="34" charset="0"/>
                <a:ea typeface="Times New Roman" panose="02020603050405020304" pitchFamily="18" charset="0"/>
              </a:rPr>
              <a:t>aswell</a:t>
            </a:r>
            <a:r>
              <a:rPr lang="en-GB" sz="1800" i="1" dirty="0">
                <a:solidFill>
                  <a:srgbClr val="212529"/>
                </a:solidFill>
                <a:effectLst/>
                <a:latin typeface="Segoe UI" panose="020B0502040204020203" pitchFamily="34" charset="0"/>
                <a:ea typeface="Times New Roman" panose="02020603050405020304" pitchFamily="18" charset="0"/>
              </a:rPr>
              <a:t> as consulting for a farm near USK, focusing on commerce products and processes. </a:t>
            </a:r>
          </a:p>
          <a:p>
            <a:r>
              <a:rPr lang="en-GB" sz="1800" i="1" dirty="0">
                <a:solidFill>
                  <a:srgbClr val="212529"/>
                </a:solidFill>
                <a:effectLst/>
                <a:latin typeface="Segoe UI" panose="020B0502040204020203" pitchFamily="34" charset="0"/>
                <a:ea typeface="Times New Roman" panose="02020603050405020304" pitchFamily="18" charset="0"/>
              </a:rPr>
              <a:t>In his spare time, Laurence is affiliated with the Newport Veterans Hub which supports local armed forces veterans and their families.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5</a:t>
            </a:fld>
            <a:endParaRPr lang="en-GB"/>
          </a:p>
        </p:txBody>
      </p:sp>
    </p:spTree>
    <p:extLst>
      <p:ext uri="{BB962C8B-B14F-4D97-AF65-F5344CB8AC3E}">
        <p14:creationId xmlns:p14="http://schemas.microsoft.com/office/powerpoint/2010/main" val="1471941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my office hours, so you know when to get in contact. Now you have heard from me, lets hear from you.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536141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5 minutes</a:t>
            </a:r>
          </a:p>
        </p:txBody>
      </p:sp>
      <p:sp>
        <p:nvSpPr>
          <p:cNvPr id="4" name="Slide Number Placeholder 3"/>
          <p:cNvSpPr>
            <a:spLocks noGrp="1"/>
          </p:cNvSpPr>
          <p:nvPr>
            <p:ph type="sldNum" sz="quarter" idx="5"/>
          </p:nvPr>
        </p:nvSpPr>
        <p:spPr/>
        <p:txBody>
          <a:bodyPr/>
          <a:lstStyle/>
          <a:p>
            <a:fld id="{EFB4D46B-BBE0-4474-A26D-45E0F7167BF9}" type="slidenum">
              <a:rPr lang="en-GB" smtClean="0"/>
              <a:t>7</a:t>
            </a:fld>
            <a:endParaRPr lang="en-GB"/>
          </a:p>
        </p:txBody>
      </p:sp>
    </p:spTree>
    <p:extLst>
      <p:ext uri="{BB962C8B-B14F-4D97-AF65-F5344CB8AC3E}">
        <p14:creationId xmlns:p14="http://schemas.microsoft.com/office/powerpoint/2010/main" val="2171885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is to </a:t>
            </a:r>
            <a:r>
              <a:rPr lang="en-GB" sz="1800" dirty="0">
                <a:effectLst/>
                <a:latin typeface="Calibri" panose="020F0502020204030204" pitchFamily="34" charset="0"/>
                <a:cs typeface="Calibri" panose="020F0502020204030204" pitchFamily="34" charset="0"/>
              </a:rPr>
              <a:t>d</a:t>
            </a:r>
            <a:r>
              <a:rPr lang="en-GB" sz="1800" dirty="0">
                <a:effectLst/>
                <a:latin typeface="Calibri" panose="020F0502020204030204" pitchFamily="34" charset="0"/>
                <a:ea typeface="Calibri" panose="020F0502020204030204" pitchFamily="34" charset="0"/>
                <a:cs typeface="Calibri" panose="020F0502020204030204" pitchFamily="34" charset="0"/>
              </a:rPr>
              <a:t>evelop interpersonal communication and to understand something about each 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Think about this when you deal with a client. We will cover this in further detail during this module.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8</a:t>
            </a:fld>
            <a:endParaRPr lang="en-GB"/>
          </a:p>
        </p:txBody>
      </p:sp>
    </p:spTree>
    <p:extLst>
      <p:ext uri="{BB962C8B-B14F-4D97-AF65-F5344CB8AC3E}">
        <p14:creationId xmlns:p14="http://schemas.microsoft.com/office/powerpoint/2010/main" val="1870476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 you think you might learn?</a:t>
            </a:r>
          </a:p>
          <a:p>
            <a:pPr marL="342900" lvl="0" indent="-342900" rtl="0" fontAlgn="auto" hangingPunct="1">
              <a:spcBef>
                <a:spcPts val="600"/>
              </a:spcBef>
              <a:spcAft>
                <a:spcPts val="600"/>
              </a:spcAft>
              <a:buFont typeface="Symbol" panose="05050102010706020507" pitchFamily="18" charset="2"/>
              <a:buChar char=""/>
            </a:pPr>
            <a:r>
              <a:rPr lang="en-GB" sz="1200" dirty="0">
                <a:solidFill>
                  <a:schemeClr val="bg1"/>
                </a:solidFill>
                <a:effectLst/>
                <a:latin typeface="Arial" panose="020B0604020202020204" pitchFamily="34" charset="0"/>
                <a:ea typeface="Times New Roman" panose="02020603050405020304" pitchFamily="18" charset="0"/>
              </a:rPr>
              <a:t>To combine the processes of consultancy and project management with the effective management of change and encourage students to develop a reflective, active, positive approach</a:t>
            </a:r>
            <a:endParaRPr lang="en-GB" sz="1200" dirty="0">
              <a:solidFill>
                <a:schemeClr val="bg1"/>
              </a:solidFill>
              <a:effectLst/>
              <a:latin typeface="Times New Roman" panose="02020603050405020304" pitchFamily="18" charset="0"/>
              <a:ea typeface="Times New Roman" panose="02020603050405020304" pitchFamily="18" charset="0"/>
            </a:endParaRPr>
          </a:p>
          <a:p>
            <a:pPr marL="342900" lvl="0" indent="-342900" fontAlgn="auto" hangingPunct="1">
              <a:spcBef>
                <a:spcPts val="600"/>
              </a:spcBef>
              <a:spcAft>
                <a:spcPts val="0"/>
              </a:spcAft>
              <a:buFont typeface="Symbol" panose="05050102010706020507" pitchFamily="18" charset="2"/>
              <a:buChar char=""/>
            </a:pPr>
            <a:r>
              <a:rPr lang="en-GB" sz="1200" dirty="0">
                <a:solidFill>
                  <a:schemeClr val="bg1"/>
                </a:solidFill>
                <a:effectLst/>
                <a:latin typeface="Arial" panose="020B0604020202020204" pitchFamily="34" charset="0"/>
                <a:ea typeface="Times New Roman" panose="02020603050405020304" pitchFamily="18" charset="0"/>
              </a:rPr>
              <a:t>To demonstrate their growing professional competence in strategic awareness, business orientation and a concern with adding value through initiating and managing change.  Such skills promote a deeper understanding of the real world of work and the demands of employers for individuals who are innovative and creative in their undertakings</a:t>
            </a:r>
          </a:p>
          <a:p>
            <a:pPr marL="342900" lvl="0" indent="-342900" fontAlgn="auto" hangingPunct="1">
              <a:spcBef>
                <a:spcPts val="600"/>
              </a:spcBef>
              <a:spcAft>
                <a:spcPts val="0"/>
              </a:spcAft>
              <a:buFont typeface="Symbol" panose="05050102010706020507" pitchFamily="18" charset="2"/>
              <a:buChar char=""/>
            </a:pPr>
            <a:endParaRPr lang="en-GB" sz="1200" dirty="0">
              <a:solidFill>
                <a:schemeClr val="bg1"/>
              </a:solidFill>
              <a:effectLst/>
              <a:latin typeface="Arial" panose="020B0604020202020204" pitchFamily="34" charset="0"/>
            </a:endParaRPr>
          </a:p>
          <a:p>
            <a:pPr marL="0" lvl="0" indent="0" fontAlgn="auto" hangingPunct="1">
              <a:spcBef>
                <a:spcPts val="600"/>
              </a:spcBef>
              <a:spcAft>
                <a:spcPts val="0"/>
              </a:spcAft>
              <a:buNone/>
            </a:pPr>
            <a:r>
              <a:rPr lang="en-GB" sz="1200" b="1" dirty="0">
                <a:solidFill>
                  <a:schemeClr val="bg1"/>
                </a:solidFill>
                <a:effectLst/>
                <a:latin typeface="Arial" panose="020B0604020202020204" pitchFamily="34" charset="0"/>
                <a:ea typeface="Times New Roman" panose="02020603050405020304" pitchFamily="18" charset="0"/>
              </a:rPr>
              <a:t>LEARNING OUTCOMES</a:t>
            </a: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Upon the successful completion of this module, the student should be able to:</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Identify with the role of a management consultant and initiate and carry out a project that is of strategic relevance to an organisation;</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Undertake a systematic analysis of data and produce a report that critically evaluates arguments and assumptions, draws realistic and appropriate conclusions and makes sound and informed judgements to achieve a solution(s).</a:t>
            </a:r>
            <a:endParaRPr lang="en-GB" sz="1200" b="1" dirty="0">
              <a:solidFill>
                <a:schemeClr val="bg1"/>
              </a:solidFill>
              <a:latin typeface="Arial" panose="020B0604020202020204" pitchFamily="34" charset="0"/>
            </a:endParaRPr>
          </a:p>
          <a:p>
            <a:pPr marL="342900" lvl="0" indent="-342900" fontAlgn="auto" hangingPunct="1">
              <a:spcBef>
                <a:spcPts val="600"/>
              </a:spcBef>
              <a:spcAft>
                <a:spcPts val="0"/>
              </a:spcAft>
              <a:buFont typeface="Symbol" panose="05050102010706020507" pitchFamily="18" charset="2"/>
              <a:buChar cha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4275300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we will review the teaching plan</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594227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657626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Then there will be opportunity for a 1-2-1 session in weeks 9 &amp; 10</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52534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Has anyone heard of consulting, or has used consulting services previously?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149308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2060"/>
                </a:solidFill>
                <a:effectLst/>
                <a:latin typeface="Arial" panose="020B0604020202020204" pitchFamily="34" charset="0"/>
                <a:ea typeface="Times New Roman" panose="02020603050405020304" pitchFamily="18" charset="0"/>
              </a:rPr>
              <a:t>Name of your company </a:t>
            </a:r>
            <a:r>
              <a:rPr lang="en-GB" sz="1200" dirty="0">
                <a:solidFill>
                  <a:srgbClr val="373737"/>
                </a:solidFill>
                <a:effectLst/>
                <a:latin typeface="Arial" panose="020B0604020202020204" pitchFamily="34" charset="0"/>
                <a:ea typeface="Times New Roman" panose="02020603050405020304" pitchFamily="18" charset="0"/>
              </a:rPr>
              <a:t>– remember you can be imaginative here, and the name of your company and the design of your front page will add impact to your report.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2060"/>
                </a:solidFill>
                <a:effectLst/>
                <a:latin typeface="Arial" panose="020B0604020202020204" pitchFamily="34" charset="0"/>
                <a:ea typeface="Times New Roman" panose="02020603050405020304" pitchFamily="18" charset="0"/>
              </a:rPr>
              <a:t>Name of client </a:t>
            </a:r>
            <a:r>
              <a:rPr lang="en-GB" sz="1200" dirty="0">
                <a:solidFill>
                  <a:srgbClr val="373737"/>
                </a:solidFill>
                <a:effectLst/>
                <a:latin typeface="Arial" panose="020B0604020202020204" pitchFamily="34" charset="0"/>
                <a:ea typeface="Times New Roman" panose="02020603050405020304" pitchFamily="18" charset="0"/>
              </a:rPr>
              <a:t>– this can be factual or fictional, remember if you are going to use a fictional location then you need to devise your own background for the hotel/department.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2060"/>
                </a:solidFill>
                <a:effectLst/>
                <a:latin typeface="Arial" panose="020B0604020202020204" pitchFamily="34" charset="0"/>
                <a:ea typeface="Times New Roman" panose="02020603050405020304" pitchFamily="18" charset="0"/>
              </a:rPr>
              <a:t>Date report delivered to client </a:t>
            </a:r>
            <a:r>
              <a:rPr lang="en-GB" sz="1200" dirty="0">
                <a:solidFill>
                  <a:srgbClr val="373737"/>
                </a:solidFill>
                <a:effectLst/>
                <a:latin typeface="Arial" panose="020B0604020202020204" pitchFamily="34" charset="0"/>
                <a:ea typeface="Times New Roman" panose="02020603050405020304" pitchFamily="18" charset="0"/>
              </a:rPr>
              <a:t>– this will need to be any date up to the date of your final submission point for this assessment. Remember though that things can change very quickly within the current situation and you need to consider the impact of the pandemic on the industry as well, so do not write to far in advance as this could impact on your assessment of your chosen location.</a:t>
            </a:r>
            <a:endParaRPr lang="en-GB" sz="12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9797519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Use clean, conservative fonts: Sans Serif fonts such as Times New Roman, Arial, Calibri</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Avoid handwritten or calligraphy-style fonts. Or any fonts that are hard to read.</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Brand your cover page template by using the client’s logo, brand colours and font. Your font, images and text should all work together in design harmony. The best way to avoid sending mixed messages. </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fontAlgn="base"/>
            <a:r>
              <a:rPr lang="en-GB" sz="1200" dirty="0">
                <a:effectLst/>
                <a:latin typeface="Arial" panose="020B0604020202020204" pitchFamily="34" charset="0"/>
                <a:cs typeface="Arial" panose="020B0604020202020204" pitchFamily="34" charset="0"/>
              </a:rPr>
              <a:t>Choose the colour scheme, icons, font and images that you use in your consulting report cover page carefully. They should give readers a rock-solid idea of what they’re about to read.</a:t>
            </a:r>
          </a:p>
          <a:p>
            <a:pPr fontAlgn="base"/>
            <a:endParaRPr lang="en-GB" sz="1200" dirty="0">
              <a:effectLst/>
              <a:latin typeface="Arial" panose="020B0604020202020204" pitchFamily="34" charset="0"/>
              <a:cs typeface="Arial" panose="020B0604020202020204" pitchFamily="34" charset="0"/>
            </a:endParaRPr>
          </a:p>
          <a:p>
            <a:pPr fontAlgn="base"/>
            <a:r>
              <a:rPr lang="en-GB" sz="1200" dirty="0">
                <a:effectLst/>
                <a:latin typeface="Arial" panose="020B0604020202020204" pitchFamily="34" charset="0"/>
                <a:cs typeface="Arial" panose="020B0604020202020204" pitchFamily="34" charset="0"/>
              </a:rPr>
              <a:t>When in doubt: keep your design as simple as possible.</a:t>
            </a:r>
          </a:p>
          <a:p>
            <a:pPr fontAlgn="base"/>
            <a:endParaRPr lang="en-GB" sz="1200" dirty="0">
              <a:effectLst/>
              <a:latin typeface="Arial" panose="020B0604020202020204" pitchFamily="34" charset="0"/>
              <a:cs typeface="Arial" panose="020B0604020202020204" pitchFamily="34" charset="0"/>
            </a:endParaRPr>
          </a:p>
          <a:p>
            <a:pPr fontAlgn="base">
              <a:lnSpc>
                <a:spcPct val="115000"/>
              </a:lnSpc>
              <a:spcAft>
                <a:spcPts val="10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Optional: use photos to set the tone for the report’s content. </a:t>
            </a:r>
          </a:p>
          <a:p>
            <a:pPr fontAlgn="base">
              <a:lnSpc>
                <a:spcPct val="115000"/>
              </a:lnSpc>
              <a:spcAft>
                <a:spcPts val="1000"/>
              </a:spcAft>
            </a:pPr>
            <a:r>
              <a:rPr lang="en-GB" sz="1200" i="1" dirty="0">
                <a:effectLst/>
                <a:latin typeface="Arial" panose="020B0604020202020204" pitchFamily="34" charset="0"/>
                <a:ea typeface="Times New Roman" panose="02020603050405020304" pitchFamily="18" charset="0"/>
                <a:cs typeface="Arial" panose="020B0604020202020204" pitchFamily="34" charset="0"/>
              </a:rPr>
              <a:t>There are two types: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fontAlgn="base">
              <a:lnSpc>
                <a:spcPct val="115000"/>
              </a:lnSpc>
              <a:spcAft>
                <a:spcPts val="1000"/>
              </a:spcAft>
            </a:pPr>
            <a:r>
              <a:rPr lang="en-GB" sz="1200" i="1" dirty="0">
                <a:effectLst/>
                <a:latin typeface="Arial" panose="020B0604020202020204" pitchFamily="34" charset="0"/>
                <a:ea typeface="Times New Roman" panose="02020603050405020304" pitchFamily="18" charset="0"/>
                <a:cs typeface="Arial" panose="020B0604020202020204" pitchFamily="34" charset="0"/>
              </a:rPr>
              <a:t> A photo that represents the industry or a metaphorical photo, like plants to represent growth.</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5711436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Report Examples:</a:t>
            </a:r>
          </a:p>
          <a:p>
            <a:endParaRPr lang="en-GB" dirty="0">
              <a:hlinkClick r:id="rId3"/>
            </a:endParaRPr>
          </a:p>
          <a:p>
            <a:endParaRPr lang="en-GB" dirty="0">
              <a:hlinkClick r:id="rId3"/>
            </a:endParaRPr>
          </a:p>
          <a:p>
            <a:r>
              <a:rPr lang="en-GB" dirty="0">
                <a:hlinkClick r:id="rId3"/>
              </a:rPr>
              <a:t>WTTC-Staff-Shortages.pdf</a:t>
            </a:r>
            <a:endParaRPr lang="en-GB" dirty="0"/>
          </a:p>
          <a:p>
            <a:endParaRPr lang="en-GB" dirty="0"/>
          </a:p>
          <a:p>
            <a:r>
              <a:rPr lang="en-GB" dirty="0">
                <a:hlinkClick r:id="rId4"/>
              </a:rPr>
              <a:t>ca-future-of-hospitality-pov-aoda-en.pdf</a:t>
            </a:r>
            <a:r>
              <a:rPr lang="en-GB" dirty="0"/>
              <a:t> – Deloitte example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206024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Read slide first: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As a consultant, you have been invited to consult as your opinion is considered and respected.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So, image is very important, If you had to choose one image for your front cover what would you choose?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9123821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Break out rooms for about 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baseline="0" dirty="0">
                <a:latin typeface="Calibri" panose="020F0502020204030204" pitchFamily="34" charset="0"/>
              </a:rPr>
              <a:t>Some skills mentioned can be transferred into consulting, such as communication, Listening relationship building etc. We will explore consulting skills more next week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046806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Some suggestions: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Sustainability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Food waste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Security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Recruitment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Health and Wellbeing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8595544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dirty="0"/>
              <a:t>How many visits you would carry out?</a:t>
            </a:r>
            <a:br>
              <a:rPr lang="en-GB" sz="1200" b="1" i="1" dirty="0"/>
            </a:br>
            <a:r>
              <a:rPr lang="en-GB" sz="1200" b="1" i="1" dirty="0"/>
              <a:t>How long would you spend at each visit? </a:t>
            </a:r>
            <a:br>
              <a:rPr lang="en-GB" sz="1200" b="1" i="1" dirty="0"/>
            </a:br>
            <a:endParaRPr lang="en-GB" sz="1200" b="1" i="1" dirty="0"/>
          </a:p>
          <a:p>
            <a:r>
              <a:rPr lang="en-GB" sz="1200" b="1" i="1" dirty="0"/>
              <a:t>Would you charge for an hourly rate or a project rate? Would you bring others in to assist</a:t>
            </a:r>
            <a:br>
              <a:rPr lang="en-GB" sz="1200" b="1" i="1" dirty="0"/>
            </a:br>
            <a:endParaRPr lang="en-GB" sz="1200"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have their reputation to maintain as well… they'd like to be asked back!</a:t>
            </a:r>
          </a:p>
          <a:p>
            <a:br>
              <a:rPr lang="en-GB" sz="1200" b="1" i="1" dirty="0"/>
            </a:b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665675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dirty="0"/>
              <a:t>How many visits you would carry out?</a:t>
            </a:r>
            <a:br>
              <a:rPr lang="en-GB" sz="1200" b="1" i="1" dirty="0"/>
            </a:br>
            <a:r>
              <a:rPr lang="en-GB" sz="1200" b="1" i="1" dirty="0"/>
              <a:t>How long would you spend at each visit? </a:t>
            </a:r>
            <a:br>
              <a:rPr lang="en-GB" sz="1200" b="1" i="1" dirty="0"/>
            </a:br>
            <a:endParaRPr lang="en-GB" sz="1200" b="1" i="1" dirty="0"/>
          </a:p>
          <a:p>
            <a:r>
              <a:rPr lang="en-GB" sz="1200" b="1" i="1" dirty="0"/>
              <a:t>Would you charge for an hourly rate or a project rate? Would you bring others in to assist</a:t>
            </a:r>
            <a:br>
              <a:rPr lang="en-GB" sz="1200" b="1" i="1" dirty="0"/>
            </a:br>
            <a:endParaRPr lang="en-GB" sz="1200"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have their reputation to maintain as well… they'd like to be asked back!</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28622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break out rooms consider the different areas with the restaurant that could require consulting.</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7087415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Moodle Assignment handbook </a:t>
            </a: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42916411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373737"/>
                </a:solidFill>
                <a:effectLst/>
                <a:latin typeface="Arial" panose="020B0604020202020204" pitchFamily="34" charset="0"/>
                <a:ea typeface="Times New Roman" panose="02020603050405020304" pitchFamily="18" charset="0"/>
              </a:rPr>
              <a:t>Read first: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73737"/>
                </a:solidFill>
                <a:effectLst/>
                <a:latin typeface="Arial" panose="020B0604020202020204" pitchFamily="34" charset="0"/>
                <a:ea typeface="Times New Roman" panose="02020603050405020304" pitchFamily="18" charset="0"/>
              </a:rPr>
              <a:t>This is a summary section of results and can be presented in table format. This is relevant whether you have chosen to report on the hotel as a whole where you would list by areas for example food &amp; Beverage, Rooms etc or if you have chosen one department so for Food &amp; Beverage, Venue design &amp; environment, Staff numbers and roles, Staff training, Menu choices, numbers and types of bars… and so on.</a:t>
            </a:r>
            <a:endParaRPr lang="en-GB" sz="1200" dirty="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24502365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US" dirty="0"/>
              <a:t>Financial implications are a very important part of change management, this exercise will allow you to consider the cost of consultancy, you are not required within this report to consider your consultancy fees. These have been agreed as £25,000. </a:t>
            </a:r>
          </a:p>
          <a:p>
            <a:endParaRPr lang="en-US" dirty="0"/>
          </a:p>
          <a:p>
            <a:r>
              <a:rPr lang="en-US" dirty="0"/>
              <a:t>This would include your initial investigative work, an initial site visit, interim and then final feedback visit. This may sound like a high fee, but many hours of work are carried out investing problems during consultancy, so this fee is seen as realistic for a consultancy report of this word count length. </a:t>
            </a:r>
          </a:p>
          <a:p>
            <a:endParaRPr lang="en-US" dirty="0"/>
          </a:p>
          <a:p>
            <a:r>
              <a:rPr lang="en-US" dirty="0"/>
              <a:t>You are required though to consider the costs of any works that need to be carried out. Within the table example above designing signage the manufacture of these and the installation has been assessed at £20,000. So, consider what the costs of your recommendations will be. </a:t>
            </a:r>
          </a:p>
          <a:p>
            <a:endParaRPr lang="en-US" dirty="0"/>
          </a:p>
          <a:p>
            <a:r>
              <a:rPr lang="en-US" dirty="0"/>
              <a:t>You have not been set an upper limit budget by your client, but be realistic, don’t expect them to have an open budget for your recommendations, and so you might want to list them in order of priority, as you client may choose not to take all of your ideas on board, and some will definitely be more important than others.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38067088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Review the module handbook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332862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25.png"/></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1.xml"/><Relationship Id="rId4" Type="http://schemas.openxmlformats.org/officeDocument/2006/relationships/hyperlink" Target="mailto:l.blake@uwtsd.ac.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0.pn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52.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mailto:l.blake@uwtsd.ac.uk"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84285" y="1973208"/>
            <a:ext cx="3880287" cy="3607785"/>
          </a:xfrm>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One</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6908-176E-439D-A5F5-464277A62F65}"/>
              </a:ext>
            </a:extLst>
          </p:cNvPr>
          <p:cNvSpPr>
            <a:spLocks noGrp="1"/>
          </p:cNvSpPr>
          <p:nvPr>
            <p:ph type="title"/>
          </p:nvPr>
        </p:nvSpPr>
        <p:spPr>
          <a:xfrm>
            <a:off x="1631781" y="151916"/>
            <a:ext cx="6133097" cy="747003"/>
          </a:xfrm>
        </p:spPr>
        <p:txBody>
          <a:bodyPr/>
          <a:lstStyle/>
          <a:p>
            <a:r>
              <a:rPr lang="en-GB" sz="3600" b="1" dirty="0">
                <a:solidFill>
                  <a:srgbClr val="002060"/>
                </a:solidFill>
              </a:rPr>
              <a:t>International Hotel Management</a:t>
            </a:r>
            <a:endParaRPr lang="en-GB" dirty="0"/>
          </a:p>
        </p:txBody>
      </p:sp>
      <p:sp>
        <p:nvSpPr>
          <p:cNvPr id="6" name="TextBox 5">
            <a:extLst>
              <a:ext uri="{FF2B5EF4-FFF2-40B4-BE49-F238E27FC236}">
                <a16:creationId xmlns:a16="http://schemas.microsoft.com/office/drawing/2014/main" id="{765C587C-03B4-4D47-9A95-C0408D1355ED}"/>
              </a:ext>
            </a:extLst>
          </p:cNvPr>
          <p:cNvSpPr txBox="1"/>
          <p:nvPr/>
        </p:nvSpPr>
        <p:spPr>
          <a:xfrm>
            <a:off x="1949116" y="4753718"/>
            <a:ext cx="5181096" cy="1384995"/>
          </a:xfrm>
          <a:prstGeom prst="rect">
            <a:avLst/>
          </a:prstGeom>
          <a:noFill/>
        </p:spPr>
        <p:txBody>
          <a:bodyPr wrap="square">
            <a:spAutoFit/>
          </a:bodyPr>
          <a:lstStyle/>
          <a:p>
            <a:pPr marL="0" indent="0" algn="ctr">
              <a:buNone/>
            </a:pPr>
            <a:r>
              <a:rPr lang="en-GB" sz="2800" b="1" i="1" dirty="0">
                <a:solidFill>
                  <a:srgbClr val="002060"/>
                </a:solidFill>
              </a:rPr>
              <a:t> Organisational Consultancy</a:t>
            </a:r>
          </a:p>
          <a:p>
            <a:pPr marL="0" indent="0" algn="ctr">
              <a:buNone/>
            </a:pPr>
            <a:r>
              <a:rPr lang="en-GB" sz="2800" b="1" i="1" dirty="0">
                <a:solidFill>
                  <a:srgbClr val="002060"/>
                </a:solidFill>
              </a:rPr>
              <a:t>Introduction</a:t>
            </a:r>
          </a:p>
          <a:p>
            <a:pPr marL="0" indent="0" algn="ctr">
              <a:buNone/>
            </a:pPr>
            <a:r>
              <a:rPr lang="en-GB" sz="2800" b="1" i="1" dirty="0">
                <a:solidFill>
                  <a:srgbClr val="002060"/>
                </a:solidFill>
              </a:rPr>
              <a:t>BMIH6005</a:t>
            </a:r>
            <a:endParaRPr lang="en-GB" sz="2800" dirty="0"/>
          </a:p>
        </p:txBody>
      </p:sp>
      <p:pic>
        <p:nvPicPr>
          <p:cNvPr id="11" name="Content Placeholder 10">
            <a:extLst>
              <a:ext uri="{FF2B5EF4-FFF2-40B4-BE49-F238E27FC236}">
                <a16:creationId xmlns:a16="http://schemas.microsoft.com/office/drawing/2014/main" id="{7066D0A2-A9B6-0DA7-BC11-58148A55C8E5}"/>
              </a:ext>
            </a:extLst>
          </p:cNvPr>
          <p:cNvPicPr>
            <a:picLocks noGrp="1" noChangeAspect="1"/>
          </p:cNvPicPr>
          <p:nvPr>
            <p:ph idx="1"/>
          </p:nvPr>
        </p:nvPicPr>
        <p:blipFill>
          <a:blip r:embed="rId3"/>
          <a:stretch>
            <a:fillRect/>
          </a:stretch>
        </p:blipFill>
        <p:spPr>
          <a:xfrm>
            <a:off x="2069430" y="898919"/>
            <a:ext cx="4788569" cy="3854798"/>
          </a:xfrm>
        </p:spPr>
      </p:pic>
    </p:spTree>
    <p:extLst>
      <p:ext uri="{BB962C8B-B14F-4D97-AF65-F5344CB8AC3E}">
        <p14:creationId xmlns:p14="http://schemas.microsoft.com/office/powerpoint/2010/main" val="113673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E9D4E-EDF9-4515-AEA3-DE1F045A76B3}"/>
              </a:ext>
            </a:extLst>
          </p:cNvPr>
          <p:cNvSpPr>
            <a:spLocks noGrp="1"/>
          </p:cNvSpPr>
          <p:nvPr>
            <p:ph type="title"/>
          </p:nvPr>
        </p:nvSpPr>
        <p:spPr>
          <a:xfrm>
            <a:off x="384286" y="1195754"/>
            <a:ext cx="8296576" cy="2996236"/>
          </a:xfrm>
        </p:spPr>
        <p:txBody>
          <a:bodyPr/>
          <a:lstStyle/>
          <a:p>
            <a:pPr marL="0" indent="0"/>
            <a:r>
              <a:rPr lang="en-GB" sz="2000" dirty="0"/>
              <a:t>Cameras must be turned on</a:t>
            </a:r>
            <a:br>
              <a:rPr lang="en-GB" sz="2000" dirty="0"/>
            </a:br>
            <a:br>
              <a:rPr lang="en-GB" sz="2000" dirty="0"/>
            </a:br>
            <a:r>
              <a:rPr lang="en-GB" sz="2000" dirty="0"/>
              <a:t>To show the conversation, and make a comment:</a:t>
            </a:r>
            <a:br>
              <a:rPr lang="en-GB" sz="2000" dirty="0"/>
            </a:br>
            <a:br>
              <a:rPr lang="en-GB" sz="2000" dirty="0"/>
            </a:br>
            <a:br>
              <a:rPr lang="en-GB" sz="2000" dirty="0"/>
            </a:br>
            <a:br>
              <a:rPr lang="en-GB" sz="2000" dirty="0"/>
            </a:br>
            <a:br>
              <a:rPr lang="en-GB" sz="2000" dirty="0"/>
            </a:br>
            <a:r>
              <a:rPr lang="en-GB" sz="2000" dirty="0"/>
              <a:t>To raise our hand to ask a question:</a:t>
            </a:r>
            <a:br>
              <a:rPr lang="en-GB" sz="2000" dirty="0"/>
            </a:br>
            <a:br>
              <a:rPr lang="en-GB" sz="2000" dirty="0"/>
            </a:br>
            <a:br>
              <a:rPr lang="en-GB" sz="2000" dirty="0"/>
            </a:br>
            <a:br>
              <a:rPr lang="en-GB" sz="2000" dirty="0"/>
            </a:br>
            <a:r>
              <a:rPr lang="en-GB" sz="2000" dirty="0"/>
              <a:t>We are giving you our time as lecturers, we therefore expect you to give us your time. Be dressed and ready to go each class, engage in conversation, have cameras on throughout, and ask questions. </a:t>
            </a:r>
            <a:r>
              <a:rPr lang="en-GB" sz="2400" b="1" dirty="0"/>
              <a:t>Participation is key!</a:t>
            </a:r>
            <a:br>
              <a:rPr lang="en-GB" sz="3200" b="1" dirty="0"/>
            </a:br>
            <a:endParaRPr lang="en-GB" sz="2800" dirty="0"/>
          </a:p>
        </p:txBody>
      </p:sp>
      <p:pic>
        <p:nvPicPr>
          <p:cNvPr id="3" name="Picture 2" descr="A screenshot of a computer&#10;&#10;Description automatically generated">
            <a:extLst>
              <a:ext uri="{FF2B5EF4-FFF2-40B4-BE49-F238E27FC236}">
                <a16:creationId xmlns:a16="http://schemas.microsoft.com/office/drawing/2014/main" id="{8FFDF3ED-A31B-47E4-86D1-D210C2B0E9BB}"/>
              </a:ext>
            </a:extLst>
          </p:cNvPr>
          <p:cNvPicPr>
            <a:picLocks noChangeAspect="1"/>
          </p:cNvPicPr>
          <p:nvPr/>
        </p:nvPicPr>
        <p:blipFill rotWithShape="1">
          <a:blip r:embed="rId3">
            <a:extLst>
              <a:ext uri="{28A0092B-C50C-407E-A947-70E740481C1C}">
                <a14:useLocalDpi xmlns:a14="http://schemas.microsoft.com/office/drawing/2010/main" val="0"/>
              </a:ext>
            </a:extLst>
          </a:blip>
          <a:srcRect l="56300" t="3800" r="34561" b="83622"/>
          <a:stretch/>
        </p:blipFill>
        <p:spPr>
          <a:xfrm>
            <a:off x="5687072" y="1336828"/>
            <a:ext cx="1611615" cy="967363"/>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35AE9E47-AD55-4BAE-A5BD-7240944BE79D}"/>
              </a:ext>
            </a:extLst>
          </p:cNvPr>
          <p:cNvPicPr>
            <a:picLocks noChangeAspect="1"/>
          </p:cNvPicPr>
          <p:nvPr/>
        </p:nvPicPr>
        <p:blipFill rotWithShape="1">
          <a:blip r:embed="rId4">
            <a:extLst>
              <a:ext uri="{28A0092B-C50C-407E-A947-70E740481C1C}">
                <a14:useLocalDpi xmlns:a14="http://schemas.microsoft.com/office/drawing/2010/main" val="0"/>
              </a:ext>
            </a:extLst>
          </a:blip>
          <a:srcRect l="59850" t="3364" r="32275" b="83200"/>
          <a:stretch/>
        </p:blipFill>
        <p:spPr>
          <a:xfrm>
            <a:off x="5712546" y="2640068"/>
            <a:ext cx="1656184" cy="985436"/>
          </a:xfrm>
          <a:prstGeom prst="rect">
            <a:avLst/>
          </a:prstGeom>
        </p:spPr>
      </p:pic>
      <p:sp>
        <p:nvSpPr>
          <p:cNvPr id="7" name="TextBox 6">
            <a:extLst>
              <a:ext uri="{FF2B5EF4-FFF2-40B4-BE49-F238E27FC236}">
                <a16:creationId xmlns:a16="http://schemas.microsoft.com/office/drawing/2014/main" id="{661BC1A4-78D9-45EC-B748-467F8573B47E}"/>
              </a:ext>
            </a:extLst>
          </p:cNvPr>
          <p:cNvSpPr txBox="1"/>
          <p:nvPr/>
        </p:nvSpPr>
        <p:spPr>
          <a:xfrm>
            <a:off x="4413359" y="389378"/>
            <a:ext cx="4572000" cy="523220"/>
          </a:xfrm>
          <a:prstGeom prst="rect">
            <a:avLst/>
          </a:prstGeom>
          <a:noFill/>
        </p:spPr>
        <p:txBody>
          <a:bodyPr wrap="square">
            <a:spAutoFit/>
          </a:bodyPr>
          <a:lstStyle/>
          <a:p>
            <a:r>
              <a:rPr lang="en-GB" sz="2800" b="1" dirty="0">
                <a:solidFill>
                  <a:schemeClr val="bg1"/>
                </a:solidFill>
              </a:rPr>
              <a:t>Let’s set the norms together</a:t>
            </a:r>
          </a:p>
        </p:txBody>
      </p:sp>
    </p:spTree>
    <p:extLst>
      <p:ext uri="{BB962C8B-B14F-4D97-AF65-F5344CB8AC3E}">
        <p14:creationId xmlns:p14="http://schemas.microsoft.com/office/powerpoint/2010/main" val="1902420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3944DC-4F3E-4DA7-A864-0E0B930F8DF6}"/>
              </a:ext>
            </a:extLst>
          </p:cNvPr>
          <p:cNvSpPr>
            <a:spLocks noGrp="1"/>
          </p:cNvSpPr>
          <p:nvPr>
            <p:ph idx="1"/>
          </p:nvPr>
        </p:nvSpPr>
        <p:spPr>
          <a:xfrm>
            <a:off x="337456" y="1284514"/>
            <a:ext cx="7776709" cy="4082143"/>
          </a:xfrm>
        </p:spPr>
        <p:txBody>
          <a:bodyPr/>
          <a:lstStyle/>
          <a:p>
            <a:pPr lvl="0" fontAlgn="base"/>
            <a:endParaRPr lang="en-GB" sz="1800" dirty="0">
              <a:effectLst/>
              <a:latin typeface="Calibri" panose="020F0502020204030204" pitchFamily="34"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Introduction to Tutor</a:t>
            </a:r>
          </a:p>
          <a:p>
            <a:pPr lvl="0" fontAlgn="base"/>
            <a:r>
              <a:rPr lang="en-GB" sz="2400" dirty="0">
                <a:effectLst/>
                <a:latin typeface="Calibri" panose="020F0502020204030204" pitchFamily="34" charset="0"/>
                <a:ea typeface="Times New Roman" panose="02020603050405020304" pitchFamily="18" charset="0"/>
              </a:rPr>
              <a:t>Self Introduction exercise</a:t>
            </a:r>
          </a:p>
          <a:p>
            <a:pPr lvl="0" fontAlgn="base"/>
            <a:r>
              <a:rPr lang="en-GB" sz="2400" dirty="0">
                <a:latin typeface="Calibri" panose="020F0502020204030204" pitchFamily="34" charset="0"/>
                <a:ea typeface="Times New Roman" panose="02020603050405020304" pitchFamily="18" charset="0"/>
              </a:rPr>
              <a:t>Introduction to </a:t>
            </a:r>
            <a:r>
              <a:rPr lang="en-GB" sz="2400" dirty="0">
                <a:effectLst/>
                <a:latin typeface="Calibri" panose="020F0502020204030204" pitchFamily="34" charset="0"/>
                <a:ea typeface="Times New Roman" panose="02020603050405020304" pitchFamily="18" charset="0"/>
              </a:rPr>
              <a:t>Module</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Module Outcomes</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Teaching Plan</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Assignment</a:t>
            </a:r>
          </a:p>
          <a:p>
            <a:pPr marL="0" lvl="0" indent="0" fontAlgn="base">
              <a:buNone/>
            </a:pPr>
            <a:endParaRPr lang="en-GB" sz="1800" dirty="0">
              <a:effectLst/>
              <a:latin typeface="Calibri" panose="020F0502020204030204" pitchFamily="34" charset="0"/>
              <a:ea typeface="Times New Roman" panose="02020603050405020304" pitchFamily="18" charset="0"/>
            </a:endParaRPr>
          </a:p>
          <a:p>
            <a:pPr lvl="0" fontAlgn="base"/>
            <a:endParaRPr lang="en-GB"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5064A4B8-B035-C223-8AF4-A3A0BCE641E1}"/>
              </a:ext>
            </a:extLst>
          </p:cNvPr>
          <p:cNvSpPr txBox="1"/>
          <p:nvPr/>
        </p:nvSpPr>
        <p:spPr>
          <a:xfrm>
            <a:off x="337456" y="436798"/>
            <a:ext cx="4566557" cy="646331"/>
          </a:xfrm>
          <a:prstGeom prst="rect">
            <a:avLst/>
          </a:prstGeom>
          <a:noFill/>
        </p:spPr>
        <p:txBody>
          <a:bodyPr wrap="square" rtlCol="0">
            <a:spAutoFit/>
          </a:bodyPr>
          <a:lstStyle/>
          <a:p>
            <a:r>
              <a:rPr lang="en-GB" sz="3600" b="1"/>
              <a:t>Week 1 Content</a:t>
            </a:r>
          </a:p>
        </p:txBody>
      </p:sp>
      <p:pic>
        <p:nvPicPr>
          <p:cNvPr id="4" name="Picture 3">
            <a:extLst>
              <a:ext uri="{FF2B5EF4-FFF2-40B4-BE49-F238E27FC236}">
                <a16:creationId xmlns:a16="http://schemas.microsoft.com/office/drawing/2014/main" id="{ED6B6E4D-C55C-65CE-2D86-3A296D564D15}"/>
              </a:ext>
            </a:extLst>
          </p:cNvPr>
          <p:cNvPicPr>
            <a:picLocks noChangeAspect="1"/>
          </p:cNvPicPr>
          <p:nvPr/>
        </p:nvPicPr>
        <p:blipFill>
          <a:blip r:embed="rId2"/>
          <a:stretch>
            <a:fillRect/>
          </a:stretch>
        </p:blipFill>
        <p:spPr>
          <a:xfrm>
            <a:off x="7092616" y="4126832"/>
            <a:ext cx="1816768" cy="1816768"/>
          </a:xfrm>
          <a:prstGeom prst="rect">
            <a:avLst/>
          </a:prstGeom>
        </p:spPr>
      </p:pic>
    </p:spTree>
    <p:extLst>
      <p:ext uri="{BB962C8B-B14F-4D97-AF65-F5344CB8AC3E}">
        <p14:creationId xmlns:p14="http://schemas.microsoft.com/office/powerpoint/2010/main" val="800588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a:xfrm>
            <a:off x="457200" y="274638"/>
            <a:ext cx="8229600" cy="1143000"/>
          </a:xfrm>
        </p:spPr>
        <p:txBody>
          <a:bodyPr anchor="ctr">
            <a:normAutofit/>
          </a:bodyPr>
          <a:lstStyle/>
          <a:p>
            <a:pPr marL="0" indent="0">
              <a:buNone/>
            </a:pPr>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429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F1E42C-C8C5-B36B-77A5-FEF98FC05408}"/>
              </a:ext>
            </a:extLst>
          </p:cNvPr>
          <p:cNvPicPr>
            <a:picLocks noChangeAspect="1"/>
          </p:cNvPicPr>
          <p:nvPr/>
        </p:nvPicPr>
        <p:blipFill>
          <a:blip r:embed="rId3"/>
          <a:stretch>
            <a:fillRect/>
          </a:stretch>
        </p:blipFill>
        <p:spPr>
          <a:xfrm>
            <a:off x="0" y="2523393"/>
            <a:ext cx="4457700" cy="4457700"/>
          </a:xfrm>
          <a:prstGeom prst="rect">
            <a:avLst/>
          </a:prstGeom>
        </p:spPr>
      </p:pic>
      <p:sp>
        <p:nvSpPr>
          <p:cNvPr id="6" name="Title 1">
            <a:extLst>
              <a:ext uri="{FF2B5EF4-FFF2-40B4-BE49-F238E27FC236}">
                <a16:creationId xmlns:a16="http://schemas.microsoft.com/office/drawing/2014/main" id="{58B828C5-359F-B056-DF9D-FABCB78BF76A}"/>
              </a:ext>
            </a:extLst>
          </p:cNvPr>
          <p:cNvSpPr txBox="1">
            <a:spLocks/>
          </p:cNvSpPr>
          <p:nvPr/>
        </p:nvSpPr>
        <p:spPr>
          <a:xfrm>
            <a:off x="3260558" y="546185"/>
            <a:ext cx="5642810" cy="2334126"/>
          </a:xfrm>
          <a:prstGeom prst="rect">
            <a:avLst/>
          </a:prstGeom>
          <a:solidFill>
            <a:schemeClr val="bg1"/>
          </a:solidFill>
          <a:ln w="38100">
            <a:solidFill>
              <a:schemeClr val="tx1"/>
            </a:solid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US" sz="3600" b="1" dirty="0"/>
              <a:t>Laurence Blake BA (Hons) MSc</a:t>
            </a:r>
            <a:br>
              <a:rPr lang="en-US" sz="4800" b="1" dirty="0"/>
            </a:br>
            <a:br>
              <a:rPr lang="en-US" sz="4800" b="1" dirty="0"/>
            </a:br>
            <a:r>
              <a:rPr lang="en-US" sz="4000" b="1" dirty="0"/>
              <a:t>Email:</a:t>
            </a:r>
            <a:br>
              <a:rPr lang="en-US" sz="4800" b="1" dirty="0"/>
            </a:br>
            <a:r>
              <a:rPr lang="en-US" sz="4000" b="1" dirty="0">
                <a:hlinkClick r:id="rId4"/>
              </a:rPr>
              <a:t>l.blake@uwtsd.ac.uk</a:t>
            </a:r>
            <a:r>
              <a:rPr lang="en-US" sz="4000" b="1" dirty="0"/>
              <a:t> </a:t>
            </a:r>
            <a:endParaRPr lang="en-US" sz="4800" b="1" dirty="0"/>
          </a:p>
        </p:txBody>
      </p:sp>
      <p:sp>
        <p:nvSpPr>
          <p:cNvPr id="7" name="Content Placeholder 9">
            <a:extLst>
              <a:ext uri="{FF2B5EF4-FFF2-40B4-BE49-F238E27FC236}">
                <a16:creationId xmlns:a16="http://schemas.microsoft.com/office/drawing/2014/main" id="{1A52EACB-C7DA-330F-2B32-8FA410337F9D}"/>
              </a:ext>
            </a:extLst>
          </p:cNvPr>
          <p:cNvSpPr txBox="1">
            <a:spLocks/>
          </p:cNvSpPr>
          <p:nvPr/>
        </p:nvSpPr>
        <p:spPr>
          <a:xfrm>
            <a:off x="5354053" y="3658226"/>
            <a:ext cx="3161297" cy="1941847"/>
          </a:xfrm>
          <a:prstGeom prst="rect">
            <a:avLst/>
          </a:prstGeom>
          <a:ln w="38100" cap="flat" cmpd="sng" algn="ctr">
            <a:solidFill>
              <a:schemeClr val="accent4"/>
            </a:solidFill>
            <a:prstDash val="sysDash"/>
            <a:miter lim="800000"/>
            <a:extLst>
              <a:ext uri="{C807C97D-BFC1-408E-A445-0C87EB9F89A2}">
                <ask:lineSketchStyleProps xmlns:ask="http://schemas.microsoft.com/office/drawing/2018/sketchyshapes" sd="2012643533">
                  <a:custGeom>
                    <a:avLst/>
                    <a:gdLst>
                      <a:gd name="connsiteX0" fmla="*/ 0 w 3161297"/>
                      <a:gd name="connsiteY0" fmla="*/ 0 h 1941847"/>
                      <a:gd name="connsiteX1" fmla="*/ 537420 w 3161297"/>
                      <a:gd name="connsiteY1" fmla="*/ 0 h 1941847"/>
                      <a:gd name="connsiteX2" fmla="*/ 1106454 w 3161297"/>
                      <a:gd name="connsiteY2" fmla="*/ 0 h 1941847"/>
                      <a:gd name="connsiteX3" fmla="*/ 1770326 w 3161297"/>
                      <a:gd name="connsiteY3" fmla="*/ 0 h 1941847"/>
                      <a:gd name="connsiteX4" fmla="*/ 2339360 w 3161297"/>
                      <a:gd name="connsiteY4" fmla="*/ 0 h 1941847"/>
                      <a:gd name="connsiteX5" fmla="*/ 3161297 w 3161297"/>
                      <a:gd name="connsiteY5" fmla="*/ 0 h 1941847"/>
                      <a:gd name="connsiteX6" fmla="*/ 3161297 w 3161297"/>
                      <a:gd name="connsiteY6" fmla="*/ 627864 h 1941847"/>
                      <a:gd name="connsiteX7" fmla="*/ 3161297 w 3161297"/>
                      <a:gd name="connsiteY7" fmla="*/ 1236309 h 1941847"/>
                      <a:gd name="connsiteX8" fmla="*/ 3161297 w 3161297"/>
                      <a:gd name="connsiteY8" fmla="*/ 1941847 h 1941847"/>
                      <a:gd name="connsiteX9" fmla="*/ 2623877 w 3161297"/>
                      <a:gd name="connsiteY9" fmla="*/ 1941847 h 1941847"/>
                      <a:gd name="connsiteX10" fmla="*/ 1991617 w 3161297"/>
                      <a:gd name="connsiteY10" fmla="*/ 1941847 h 1941847"/>
                      <a:gd name="connsiteX11" fmla="*/ 1422584 w 3161297"/>
                      <a:gd name="connsiteY11" fmla="*/ 1941847 h 1941847"/>
                      <a:gd name="connsiteX12" fmla="*/ 758711 w 3161297"/>
                      <a:gd name="connsiteY12" fmla="*/ 1941847 h 1941847"/>
                      <a:gd name="connsiteX13" fmla="*/ 0 w 3161297"/>
                      <a:gd name="connsiteY13" fmla="*/ 1941847 h 1941847"/>
                      <a:gd name="connsiteX14" fmla="*/ 0 w 3161297"/>
                      <a:gd name="connsiteY14" fmla="*/ 1294565 h 1941847"/>
                      <a:gd name="connsiteX15" fmla="*/ 0 w 3161297"/>
                      <a:gd name="connsiteY15" fmla="*/ 608445 h 1941847"/>
                      <a:gd name="connsiteX16" fmla="*/ 0 w 3161297"/>
                      <a:gd name="connsiteY16" fmla="*/ 0 h 1941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1297" h="1941847" fill="none" extrusionOk="0">
                        <a:moveTo>
                          <a:pt x="0" y="0"/>
                        </a:moveTo>
                        <a:cubicBezTo>
                          <a:pt x="151223" y="-9450"/>
                          <a:pt x="333824" y="1945"/>
                          <a:pt x="537420" y="0"/>
                        </a:cubicBezTo>
                        <a:cubicBezTo>
                          <a:pt x="741016" y="-1945"/>
                          <a:pt x="856686" y="-27852"/>
                          <a:pt x="1106454" y="0"/>
                        </a:cubicBezTo>
                        <a:cubicBezTo>
                          <a:pt x="1356222" y="27852"/>
                          <a:pt x="1597365" y="26612"/>
                          <a:pt x="1770326" y="0"/>
                        </a:cubicBezTo>
                        <a:cubicBezTo>
                          <a:pt x="1943287" y="-26612"/>
                          <a:pt x="2188635" y="2410"/>
                          <a:pt x="2339360" y="0"/>
                        </a:cubicBezTo>
                        <a:cubicBezTo>
                          <a:pt x="2490085" y="-2410"/>
                          <a:pt x="2772132" y="-30287"/>
                          <a:pt x="3161297" y="0"/>
                        </a:cubicBezTo>
                        <a:cubicBezTo>
                          <a:pt x="3165075" y="301183"/>
                          <a:pt x="3168011" y="373189"/>
                          <a:pt x="3161297" y="627864"/>
                        </a:cubicBezTo>
                        <a:cubicBezTo>
                          <a:pt x="3154583" y="882539"/>
                          <a:pt x="3179547" y="960502"/>
                          <a:pt x="3161297" y="1236309"/>
                        </a:cubicBezTo>
                        <a:cubicBezTo>
                          <a:pt x="3143047" y="1512117"/>
                          <a:pt x="3144954" y="1682513"/>
                          <a:pt x="3161297" y="1941847"/>
                        </a:cubicBezTo>
                        <a:cubicBezTo>
                          <a:pt x="2996968" y="1918939"/>
                          <a:pt x="2837028" y="1919642"/>
                          <a:pt x="2623877" y="1941847"/>
                        </a:cubicBezTo>
                        <a:cubicBezTo>
                          <a:pt x="2410726" y="1964052"/>
                          <a:pt x="2134713" y="1935598"/>
                          <a:pt x="1991617" y="1941847"/>
                        </a:cubicBezTo>
                        <a:cubicBezTo>
                          <a:pt x="1848521" y="1948096"/>
                          <a:pt x="1536451" y="1917199"/>
                          <a:pt x="1422584" y="1941847"/>
                        </a:cubicBezTo>
                        <a:cubicBezTo>
                          <a:pt x="1308717" y="1966495"/>
                          <a:pt x="954889" y="1973181"/>
                          <a:pt x="758711" y="1941847"/>
                        </a:cubicBezTo>
                        <a:cubicBezTo>
                          <a:pt x="562533" y="1910513"/>
                          <a:pt x="285127" y="1964994"/>
                          <a:pt x="0" y="1941847"/>
                        </a:cubicBezTo>
                        <a:cubicBezTo>
                          <a:pt x="6090" y="1800316"/>
                          <a:pt x="17200" y="1465677"/>
                          <a:pt x="0" y="1294565"/>
                        </a:cubicBezTo>
                        <a:cubicBezTo>
                          <a:pt x="-17200" y="1123453"/>
                          <a:pt x="-7424" y="774235"/>
                          <a:pt x="0" y="608445"/>
                        </a:cubicBezTo>
                        <a:cubicBezTo>
                          <a:pt x="7424" y="442655"/>
                          <a:pt x="20486" y="172369"/>
                          <a:pt x="0" y="0"/>
                        </a:cubicBezTo>
                        <a:close/>
                      </a:path>
                      <a:path w="3161297" h="1941847" stroke="0" extrusionOk="0">
                        <a:moveTo>
                          <a:pt x="0" y="0"/>
                        </a:moveTo>
                        <a:cubicBezTo>
                          <a:pt x="182884" y="-11849"/>
                          <a:pt x="426437" y="21381"/>
                          <a:pt x="600646" y="0"/>
                        </a:cubicBezTo>
                        <a:cubicBezTo>
                          <a:pt x="774855" y="-21381"/>
                          <a:pt x="1015032" y="25813"/>
                          <a:pt x="1296132" y="0"/>
                        </a:cubicBezTo>
                        <a:cubicBezTo>
                          <a:pt x="1577232" y="-25813"/>
                          <a:pt x="1598882" y="-9730"/>
                          <a:pt x="1833552" y="0"/>
                        </a:cubicBezTo>
                        <a:cubicBezTo>
                          <a:pt x="2068222" y="9730"/>
                          <a:pt x="2178549" y="-4738"/>
                          <a:pt x="2370973" y="0"/>
                        </a:cubicBezTo>
                        <a:cubicBezTo>
                          <a:pt x="2563397" y="4738"/>
                          <a:pt x="2766717" y="-34070"/>
                          <a:pt x="3161297" y="0"/>
                        </a:cubicBezTo>
                        <a:cubicBezTo>
                          <a:pt x="3138042" y="283277"/>
                          <a:pt x="3149029" y="470743"/>
                          <a:pt x="3161297" y="666701"/>
                        </a:cubicBezTo>
                        <a:cubicBezTo>
                          <a:pt x="3173565" y="862659"/>
                          <a:pt x="3182901" y="1102806"/>
                          <a:pt x="3161297" y="1255728"/>
                        </a:cubicBezTo>
                        <a:cubicBezTo>
                          <a:pt x="3139693" y="1408650"/>
                          <a:pt x="3139284" y="1670980"/>
                          <a:pt x="3161297" y="1941847"/>
                        </a:cubicBezTo>
                        <a:cubicBezTo>
                          <a:pt x="2934038" y="1974053"/>
                          <a:pt x="2724776" y="1929917"/>
                          <a:pt x="2465812" y="1941847"/>
                        </a:cubicBezTo>
                        <a:cubicBezTo>
                          <a:pt x="2206849" y="1953777"/>
                          <a:pt x="2120409" y="1926166"/>
                          <a:pt x="1896778" y="1941847"/>
                        </a:cubicBezTo>
                        <a:cubicBezTo>
                          <a:pt x="1673147" y="1957528"/>
                          <a:pt x="1536012" y="1969297"/>
                          <a:pt x="1327745" y="1941847"/>
                        </a:cubicBezTo>
                        <a:cubicBezTo>
                          <a:pt x="1119478" y="1914397"/>
                          <a:pt x="1007985" y="1959819"/>
                          <a:pt x="727098" y="1941847"/>
                        </a:cubicBezTo>
                        <a:cubicBezTo>
                          <a:pt x="446211" y="1923875"/>
                          <a:pt x="264304" y="1908694"/>
                          <a:pt x="0" y="1941847"/>
                        </a:cubicBezTo>
                        <a:cubicBezTo>
                          <a:pt x="-223" y="1668374"/>
                          <a:pt x="-6551" y="1510288"/>
                          <a:pt x="0" y="1352820"/>
                        </a:cubicBezTo>
                        <a:cubicBezTo>
                          <a:pt x="6551" y="1195352"/>
                          <a:pt x="25809" y="843183"/>
                          <a:pt x="0" y="666701"/>
                        </a:cubicBezTo>
                        <a:cubicBezTo>
                          <a:pt x="-25809" y="490219"/>
                          <a:pt x="6209" y="282458"/>
                          <a:pt x="0" y="0"/>
                        </a:cubicBezTo>
                        <a:close/>
                      </a:path>
                    </a:pathLst>
                  </a:custGeom>
                  <ask:type>
                    <ask:lineSketchNone/>
                  </ask:type>
                </ask:lineSketchStyleProps>
              </a:ext>
            </a:extLst>
          </a:ln>
        </p:spPr>
        <p:style>
          <a:lnRef idx="2">
            <a:schemeClr val="accent4"/>
          </a:lnRef>
          <a:fillRef idx="1">
            <a:schemeClr val="lt1"/>
          </a:fillRef>
          <a:effectRef idx="0">
            <a:schemeClr val="accent4"/>
          </a:effectRef>
          <a:fontRef idx="minor">
            <a:schemeClr val="dk1"/>
          </a:fontRef>
        </p:style>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3600"/>
              <a:t>Office Hours:</a:t>
            </a:r>
          </a:p>
          <a:p>
            <a:pPr marL="0" indent="0">
              <a:buFont typeface="Arial" panose="020B0604020202020204" pitchFamily="34" charset="0"/>
              <a:buNone/>
            </a:pPr>
            <a:r>
              <a:rPr lang="en-GB" sz="3600"/>
              <a:t>Monday-Friday</a:t>
            </a:r>
          </a:p>
          <a:p>
            <a:pPr marL="0" indent="0">
              <a:buFont typeface="Arial" panose="020B0604020202020204" pitchFamily="34" charset="0"/>
              <a:buNone/>
            </a:pPr>
            <a:r>
              <a:rPr lang="en-GB" sz="3600"/>
              <a:t>8:30am-5pm</a:t>
            </a:r>
            <a:endParaRPr lang="en-GB" sz="3600" dirty="0"/>
          </a:p>
        </p:txBody>
      </p:sp>
    </p:spTree>
    <p:extLst>
      <p:ext uri="{BB962C8B-B14F-4D97-AF65-F5344CB8AC3E}">
        <p14:creationId xmlns:p14="http://schemas.microsoft.com/office/powerpoint/2010/main" val="4122365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A91B99-EFE1-4B9C-9BA9-E5015F6DF1C2}"/>
              </a:ext>
            </a:extLst>
          </p:cNvPr>
          <p:cNvSpPr>
            <a:spLocks noGrp="1"/>
          </p:cNvSpPr>
          <p:nvPr>
            <p:ph sz="half" idx="2"/>
          </p:nvPr>
        </p:nvSpPr>
        <p:spPr>
          <a:xfrm>
            <a:off x="4648200" y="1473460"/>
            <a:ext cx="4038600" cy="4403083"/>
          </a:xfrm>
        </p:spPr>
        <p:txBody>
          <a:bodyPr>
            <a:normAutofit lnSpcReduction="10000"/>
          </a:bodyPr>
          <a:lstStyle/>
          <a:p>
            <a:pPr marL="0" indent="0">
              <a:buNone/>
            </a:pPr>
            <a:r>
              <a:rPr lang="en-GB" b="1" dirty="0">
                <a:solidFill>
                  <a:srgbClr val="002060"/>
                </a:solidFill>
              </a:rPr>
              <a:t>Put into groups, and find out:</a:t>
            </a:r>
          </a:p>
          <a:p>
            <a:pPr marL="0" indent="0">
              <a:buNone/>
            </a:pPr>
            <a:endParaRPr lang="en-GB" b="1" dirty="0">
              <a:solidFill>
                <a:srgbClr val="002060"/>
              </a:solidFill>
            </a:endParaRPr>
          </a:p>
          <a:p>
            <a:r>
              <a:rPr lang="en-GB" sz="4000" i="1" dirty="0"/>
              <a:t>Who they are? </a:t>
            </a:r>
          </a:p>
          <a:p>
            <a:r>
              <a:rPr lang="en-GB" sz="4000" i="1" dirty="0"/>
              <a:t>Favourite module….so far and why?</a:t>
            </a:r>
          </a:p>
          <a:p>
            <a:r>
              <a:rPr lang="en-GB" sz="4000" i="1" dirty="0"/>
              <a:t>A fun fact!</a:t>
            </a:r>
          </a:p>
          <a:p>
            <a:endParaRPr lang="en-GB" b="1" dirty="0">
              <a:solidFill>
                <a:srgbClr val="002060"/>
              </a:solidFill>
            </a:endParaRPr>
          </a:p>
        </p:txBody>
      </p:sp>
      <p:pic>
        <p:nvPicPr>
          <p:cNvPr id="4" name="Picture 3">
            <a:extLst>
              <a:ext uri="{FF2B5EF4-FFF2-40B4-BE49-F238E27FC236}">
                <a16:creationId xmlns:a16="http://schemas.microsoft.com/office/drawing/2014/main" id="{66A1D900-FD81-281A-8975-AF5B43B96C57}"/>
              </a:ext>
            </a:extLst>
          </p:cNvPr>
          <p:cNvPicPr>
            <a:picLocks noChangeAspect="1"/>
          </p:cNvPicPr>
          <p:nvPr/>
        </p:nvPicPr>
        <p:blipFill>
          <a:blip r:embed="rId3"/>
          <a:stretch>
            <a:fillRect/>
          </a:stretch>
        </p:blipFill>
        <p:spPr>
          <a:xfrm>
            <a:off x="599704" y="2304893"/>
            <a:ext cx="3353268" cy="2248214"/>
          </a:xfrm>
          <a:prstGeom prst="rect">
            <a:avLst/>
          </a:prstGeom>
        </p:spPr>
      </p:pic>
      <p:sp>
        <p:nvSpPr>
          <p:cNvPr id="6" name="TextBox 5">
            <a:extLst>
              <a:ext uri="{FF2B5EF4-FFF2-40B4-BE49-F238E27FC236}">
                <a16:creationId xmlns:a16="http://schemas.microsoft.com/office/drawing/2014/main" id="{A9F78216-631B-5ADE-598F-7ED57AD306A1}"/>
              </a:ext>
            </a:extLst>
          </p:cNvPr>
          <p:cNvSpPr txBox="1"/>
          <p:nvPr/>
        </p:nvSpPr>
        <p:spPr>
          <a:xfrm>
            <a:off x="599704" y="273132"/>
            <a:ext cx="5195453" cy="1200329"/>
          </a:xfrm>
          <a:prstGeom prst="rect">
            <a:avLst/>
          </a:prstGeom>
          <a:noFill/>
        </p:spPr>
        <p:txBody>
          <a:bodyPr wrap="square" rtlCol="0">
            <a:spAutoFit/>
          </a:bodyPr>
          <a:lstStyle/>
          <a:p>
            <a:r>
              <a:rPr lang="en-GB" sz="3600" dirty="0"/>
              <a:t>Lets learn something about each other……..</a:t>
            </a:r>
          </a:p>
        </p:txBody>
      </p:sp>
    </p:spTree>
    <p:extLst>
      <p:ext uri="{BB962C8B-B14F-4D97-AF65-F5344CB8AC3E}">
        <p14:creationId xmlns:p14="http://schemas.microsoft.com/office/powerpoint/2010/main" val="1711403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a:xfrm>
            <a:off x="274752" y="2541452"/>
            <a:ext cx="3204539" cy="885924"/>
          </a:xfrm>
        </p:spPr>
        <p:txBody>
          <a:bodyPr vert="horz" lIns="91440" tIns="45720" rIns="91440" bIns="45720" rtlCol="0" anchor="ctr">
            <a:noAutofit/>
          </a:bodyPr>
          <a:lstStyle/>
          <a:p>
            <a:r>
              <a:rPr lang="en-US" sz="4800" b="1" kern="1200" dirty="0">
                <a:solidFill>
                  <a:schemeClr val="tx1"/>
                </a:solidFill>
                <a:latin typeface="+mj-lt"/>
                <a:ea typeface="+mj-ea"/>
                <a:cs typeface="+mj-cs"/>
              </a:rPr>
              <a:t>What did you learn about the other person/ people?</a:t>
            </a:r>
          </a:p>
        </p:txBody>
      </p:sp>
      <p:sp>
        <p:nvSpPr>
          <p:cNvPr id="3" name="Content Placeholder 2">
            <a:extLst>
              <a:ext uri="{FF2B5EF4-FFF2-40B4-BE49-F238E27FC236}">
                <a16:creationId xmlns:a16="http://schemas.microsoft.com/office/drawing/2014/main" id="{67321F8F-B4D4-4F4B-BE94-B68B41A88C77}"/>
              </a:ext>
            </a:extLst>
          </p:cNvPr>
          <p:cNvSpPr>
            <a:spLocks noGrp="1"/>
          </p:cNvSpPr>
          <p:nvPr>
            <p:ph sz="half" idx="2"/>
          </p:nvPr>
        </p:nvSpPr>
        <p:spPr>
          <a:xfrm>
            <a:off x="486698" y="2438400"/>
            <a:ext cx="2629120" cy="3785419"/>
          </a:xfrm>
        </p:spPr>
        <p:txBody>
          <a:bodyPr vert="horz" lIns="91440" tIns="45720" rIns="91440" bIns="45720" rtlCol="0">
            <a:normAutofit/>
          </a:bodyPr>
          <a:lstStyle/>
          <a:p>
            <a:pPr marL="0"/>
            <a:endParaRPr lang="en-US" sz="1700" i="1" dirty="0"/>
          </a:p>
          <a:p>
            <a:pPr marL="0"/>
            <a:endParaRPr lang="en-US" sz="1700" i="1"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0BA4C4A-31A0-BF8A-3572-ECF20E50D40F}"/>
              </a:ext>
            </a:extLst>
          </p:cNvPr>
          <p:cNvPicPr>
            <a:picLocks noChangeAspect="1"/>
          </p:cNvPicPr>
          <p:nvPr/>
        </p:nvPicPr>
        <p:blipFill>
          <a:blip r:embed="rId3"/>
          <a:stretch>
            <a:fillRect/>
          </a:stretch>
        </p:blipFill>
        <p:spPr>
          <a:xfrm>
            <a:off x="4054396" y="2168275"/>
            <a:ext cx="4514498" cy="2518203"/>
          </a:xfrm>
          <a:prstGeom prst="rect">
            <a:avLst/>
          </a:prstGeom>
          <a:effectLst/>
        </p:spPr>
      </p:pic>
    </p:spTree>
    <p:extLst>
      <p:ext uri="{BB962C8B-B14F-4D97-AF65-F5344CB8AC3E}">
        <p14:creationId xmlns:p14="http://schemas.microsoft.com/office/powerpoint/2010/main" val="167064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F2C2A-E1DE-4BA7-B511-CC4C8F654909}"/>
              </a:ext>
            </a:extLst>
          </p:cNvPr>
          <p:cNvSpPr>
            <a:spLocks noGrp="1"/>
          </p:cNvSpPr>
          <p:nvPr>
            <p:ph type="title"/>
          </p:nvPr>
        </p:nvSpPr>
        <p:spPr>
          <a:xfrm>
            <a:off x="630238" y="457200"/>
            <a:ext cx="2949575" cy="949569"/>
          </a:xfrm>
        </p:spPr>
        <p:txBody>
          <a:bodyPr/>
          <a:lstStyle/>
          <a:p>
            <a:r>
              <a:rPr lang="en-GB" b="1">
                <a:solidFill>
                  <a:srgbClr val="002060"/>
                </a:solidFill>
              </a:rPr>
              <a:t>Aims of the module</a:t>
            </a:r>
            <a:endParaRPr lang="en-GB" dirty="0"/>
          </a:p>
        </p:txBody>
      </p:sp>
      <p:sp>
        <p:nvSpPr>
          <p:cNvPr id="3" name="Content Placeholder 2">
            <a:extLst>
              <a:ext uri="{FF2B5EF4-FFF2-40B4-BE49-F238E27FC236}">
                <a16:creationId xmlns:a16="http://schemas.microsoft.com/office/drawing/2014/main" id="{28B091F1-107C-4FC6-8C68-54A1FA034524}"/>
              </a:ext>
            </a:extLst>
          </p:cNvPr>
          <p:cNvSpPr>
            <a:spLocks noGrp="1"/>
          </p:cNvSpPr>
          <p:nvPr>
            <p:ph idx="1"/>
          </p:nvPr>
        </p:nvSpPr>
        <p:spPr>
          <a:xfrm>
            <a:off x="4257065" y="457200"/>
            <a:ext cx="4629150" cy="5215965"/>
          </a:xfrm>
        </p:spPr>
        <p:txBody>
          <a:bodyPr/>
          <a:lstStyle/>
          <a:p>
            <a:pPr marL="0" indent="0">
              <a:lnSpc>
                <a:spcPct val="90000"/>
              </a:lnSpc>
              <a:buNone/>
            </a:pPr>
            <a:r>
              <a:rPr lang="en-GB" b="1" dirty="0"/>
              <a:t>Organisational Consultancy </a:t>
            </a:r>
          </a:p>
          <a:p>
            <a:pPr marL="0" indent="0">
              <a:lnSpc>
                <a:spcPct val="90000"/>
              </a:lnSpc>
              <a:buNone/>
            </a:pPr>
            <a:endParaRPr lang="en-GB" b="1" dirty="0"/>
          </a:p>
          <a:p>
            <a:pPr>
              <a:lnSpc>
                <a:spcPct val="90000"/>
              </a:lnSpc>
            </a:pPr>
            <a:r>
              <a:rPr lang="en-GB" dirty="0"/>
              <a:t>What do you think you might learn?</a:t>
            </a:r>
          </a:p>
          <a:p>
            <a:pPr>
              <a:lnSpc>
                <a:spcPct val="90000"/>
              </a:lnSpc>
            </a:pPr>
            <a:endParaRPr lang="en-GB" dirty="0"/>
          </a:p>
          <a:p>
            <a:pPr>
              <a:lnSpc>
                <a:spcPct val="90000"/>
              </a:lnSpc>
            </a:pPr>
            <a:r>
              <a:rPr lang="en-GB" dirty="0"/>
              <a:t>What would you like to learn about?</a:t>
            </a:r>
          </a:p>
          <a:p>
            <a:pPr marL="0" indent="0">
              <a:buNone/>
            </a:pPr>
            <a:endParaRPr lang="en-GB" dirty="0"/>
          </a:p>
        </p:txBody>
      </p:sp>
      <p:pic>
        <p:nvPicPr>
          <p:cNvPr id="5" name="Picture 4">
            <a:extLst>
              <a:ext uri="{FF2B5EF4-FFF2-40B4-BE49-F238E27FC236}">
                <a16:creationId xmlns:a16="http://schemas.microsoft.com/office/drawing/2014/main" id="{BEA57247-386E-40B9-BE18-3FCF5FD235FF}"/>
              </a:ext>
            </a:extLst>
          </p:cNvPr>
          <p:cNvPicPr>
            <a:picLocks noChangeAspect="1"/>
          </p:cNvPicPr>
          <p:nvPr/>
        </p:nvPicPr>
        <p:blipFill rotWithShape="1">
          <a:blip r:embed="rId3"/>
          <a:srcRect l="11874" r="31176"/>
          <a:stretch/>
        </p:blipFill>
        <p:spPr>
          <a:xfrm>
            <a:off x="257785" y="1586557"/>
            <a:ext cx="3877083" cy="3829505"/>
          </a:xfrm>
          <a:prstGeom prst="rect">
            <a:avLst/>
          </a:prstGeom>
          <a:ln>
            <a:noFill/>
          </a:ln>
          <a:effectLst>
            <a:softEdge rad="112500"/>
          </a:effectLst>
        </p:spPr>
      </p:pic>
    </p:spTree>
    <p:extLst>
      <p:ext uri="{BB962C8B-B14F-4D97-AF65-F5344CB8AC3E}">
        <p14:creationId xmlns:p14="http://schemas.microsoft.com/office/powerpoint/2010/main" val="3858187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389820-651B-B4A5-CA06-E630F9E258E8}"/>
              </a:ext>
            </a:extLst>
          </p:cNvPr>
          <p:cNvSpPr>
            <a:spLocks noGrp="1"/>
          </p:cNvSpPr>
          <p:nvPr>
            <p:ph type="title"/>
          </p:nvPr>
        </p:nvSpPr>
        <p:spPr>
          <a:xfrm>
            <a:off x="-31737" y="1563329"/>
            <a:ext cx="3586641" cy="389234"/>
          </a:xfrm>
        </p:spPr>
        <p:txBody>
          <a:bodyPr vert="horz" lIns="91440" tIns="45720" rIns="91440" bIns="45720" rtlCol="0" anchor="ctr">
            <a:normAutofit fontScale="90000"/>
          </a:bodyPr>
          <a:lstStyle/>
          <a:p>
            <a:pPr marL="0" indent="0" algn="r"/>
            <a:r>
              <a:rPr lang="en-US" sz="4900" b="1" dirty="0">
                <a:solidFill>
                  <a:schemeClr val="bg1"/>
                </a:solidFill>
              </a:rPr>
              <a:t>ASSESSMENT</a:t>
            </a:r>
            <a:br>
              <a:rPr lang="en-US" sz="5300" b="1" dirty="0">
                <a:solidFill>
                  <a:schemeClr val="bg1"/>
                </a:solidFill>
              </a:rPr>
            </a:br>
            <a:br>
              <a:rPr lang="en-US" sz="2600" dirty="0">
                <a:solidFill>
                  <a:schemeClr val="bg1"/>
                </a:solidFill>
                <a:effectLst/>
              </a:rPr>
            </a:br>
            <a:endParaRPr lang="en-US" sz="2600" dirty="0">
              <a:solidFill>
                <a:schemeClr val="bg1"/>
              </a:solidFill>
            </a:endParaRPr>
          </a:p>
        </p:txBody>
      </p:sp>
      <p:cxnSp>
        <p:nvCxnSpPr>
          <p:cNvPr id="17" name="Straight Connector 16">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47F08B9-20A2-55B6-00D5-35E0536FDCFB}"/>
              </a:ext>
            </a:extLst>
          </p:cNvPr>
          <p:cNvSpPr>
            <a:spLocks noGrp="1"/>
          </p:cNvSpPr>
          <p:nvPr>
            <p:ph sz="half" idx="2"/>
          </p:nvPr>
        </p:nvSpPr>
        <p:spPr>
          <a:xfrm>
            <a:off x="4203291" y="506727"/>
            <a:ext cx="3586642" cy="1526741"/>
          </a:xfrm>
        </p:spPr>
        <p:txBody>
          <a:bodyPr vert="horz" lIns="91440" tIns="45720" rIns="91440" bIns="45720" rtlCol="0" anchor="ctr">
            <a:normAutofit/>
          </a:bodyPr>
          <a:lstStyle/>
          <a:p>
            <a:pPr marL="0" indent="0">
              <a:buNone/>
            </a:pPr>
            <a:r>
              <a:rPr lang="en-US" sz="3200" b="1" dirty="0">
                <a:solidFill>
                  <a:schemeClr val="bg1"/>
                </a:solidFill>
              </a:rPr>
              <a:t>Deadline date:</a:t>
            </a:r>
          </a:p>
          <a:p>
            <a:pPr marL="0" indent="0">
              <a:buNone/>
            </a:pPr>
            <a:r>
              <a:rPr lang="en-US" sz="3200" b="1" dirty="0">
                <a:solidFill>
                  <a:schemeClr val="bg1"/>
                </a:solidFill>
              </a:rPr>
              <a:t>09/12/22, by 23h55</a:t>
            </a:r>
            <a:endParaRPr lang="en-US" sz="1900" dirty="0">
              <a:solidFill>
                <a:schemeClr val="bg1"/>
              </a:solidFill>
            </a:endParaRPr>
          </a:p>
        </p:txBody>
      </p:sp>
      <p:pic>
        <p:nvPicPr>
          <p:cNvPr id="6" name="Picture 5">
            <a:extLst>
              <a:ext uri="{FF2B5EF4-FFF2-40B4-BE49-F238E27FC236}">
                <a16:creationId xmlns:a16="http://schemas.microsoft.com/office/drawing/2014/main" id="{C4A4224C-C3AB-0F7B-DD45-20F9598B6092}"/>
              </a:ext>
            </a:extLst>
          </p:cNvPr>
          <p:cNvPicPr>
            <a:picLocks noChangeAspect="1"/>
          </p:cNvPicPr>
          <p:nvPr/>
        </p:nvPicPr>
        <p:blipFill>
          <a:blip r:embed="rId3"/>
          <a:stretch>
            <a:fillRect/>
          </a:stretch>
        </p:blipFill>
        <p:spPr>
          <a:xfrm>
            <a:off x="4970206" y="2453116"/>
            <a:ext cx="4169610" cy="2574734"/>
          </a:xfrm>
          <a:prstGeom prst="ellipse">
            <a:avLst/>
          </a:prstGeom>
          <a:ln>
            <a:noFill/>
          </a:ln>
          <a:effectLst>
            <a:softEdge rad="112500"/>
          </a:effectLst>
        </p:spPr>
      </p:pic>
      <p:graphicFrame>
        <p:nvGraphicFramePr>
          <p:cNvPr id="5" name="Content Placeholder 4">
            <a:extLst>
              <a:ext uri="{FF2B5EF4-FFF2-40B4-BE49-F238E27FC236}">
                <a16:creationId xmlns:a16="http://schemas.microsoft.com/office/drawing/2014/main" id="{A12F8B43-6A2E-D4A7-D5C7-D2352B856F39}"/>
              </a:ext>
            </a:extLst>
          </p:cNvPr>
          <p:cNvGraphicFramePr>
            <a:graphicFrameLocks noGrp="1"/>
          </p:cNvGraphicFramePr>
          <p:nvPr>
            <p:ph sz="half" idx="1"/>
            <p:extLst>
              <p:ext uri="{D42A27DB-BD31-4B8C-83A1-F6EECF244321}">
                <p14:modId xmlns:p14="http://schemas.microsoft.com/office/powerpoint/2010/main" val="823978267"/>
              </p:ext>
            </p:extLst>
          </p:nvPr>
        </p:nvGraphicFramePr>
        <p:xfrm>
          <a:off x="294980" y="2719937"/>
          <a:ext cx="4675225" cy="2574734"/>
        </p:xfrm>
        <a:graphic>
          <a:graphicData uri="http://schemas.openxmlformats.org/drawingml/2006/table">
            <a:tbl>
              <a:tblPr firstRow="1" bandRow="1">
                <a:tableStyleId>{5C22544A-7EE6-4342-B048-85BDC9FD1C3A}</a:tableStyleId>
              </a:tblPr>
              <a:tblGrid>
                <a:gridCol w="1917278">
                  <a:extLst>
                    <a:ext uri="{9D8B030D-6E8A-4147-A177-3AD203B41FA5}">
                      <a16:colId xmlns:a16="http://schemas.microsoft.com/office/drawing/2014/main" val="2184306891"/>
                    </a:ext>
                  </a:extLst>
                </a:gridCol>
                <a:gridCol w="1209368">
                  <a:extLst>
                    <a:ext uri="{9D8B030D-6E8A-4147-A177-3AD203B41FA5}">
                      <a16:colId xmlns:a16="http://schemas.microsoft.com/office/drawing/2014/main" val="2437925883"/>
                    </a:ext>
                  </a:extLst>
                </a:gridCol>
                <a:gridCol w="1548579">
                  <a:extLst>
                    <a:ext uri="{9D8B030D-6E8A-4147-A177-3AD203B41FA5}">
                      <a16:colId xmlns:a16="http://schemas.microsoft.com/office/drawing/2014/main" val="3758630763"/>
                    </a:ext>
                  </a:extLst>
                </a:gridCol>
              </a:tblGrid>
              <a:tr h="1414433">
                <a:tc>
                  <a:txBody>
                    <a:bodyPr/>
                    <a:lstStyle/>
                    <a:p>
                      <a:pPr algn="ctr"/>
                      <a:r>
                        <a:rPr lang="en-GB" sz="2400" dirty="0">
                          <a:solidFill>
                            <a:schemeClr val="tx1"/>
                          </a:solidFill>
                        </a:rPr>
                        <a:t>Mode of Assessment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Volume</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Weighting</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8798678"/>
                  </a:ext>
                </a:extLst>
              </a:tr>
              <a:tr h="1160301">
                <a:tc>
                  <a:txBody>
                    <a:bodyPr/>
                    <a:lstStyle/>
                    <a:p>
                      <a:pPr algn="ctr"/>
                      <a:r>
                        <a:rPr lang="en-GB" sz="2400"/>
                        <a:t>Consultancy Report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6000 words</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100%</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6893364"/>
                  </a:ext>
                </a:extLst>
              </a:tr>
            </a:tbl>
          </a:graphicData>
        </a:graphic>
      </p:graphicFrame>
    </p:spTree>
    <p:extLst>
      <p:ext uri="{BB962C8B-B14F-4D97-AF65-F5344CB8AC3E}">
        <p14:creationId xmlns:p14="http://schemas.microsoft.com/office/powerpoint/2010/main" val="147472251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F1F809-B71E-BF07-BE82-3E1A3323BA9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02DE189-1105-26FE-DD0D-6F77ED27AD8D}"/>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8C628A90-0599-C587-0C99-910B9520F424}"/>
              </a:ext>
            </a:extLst>
          </p:cNvPr>
          <p:cNvPicPr>
            <a:picLocks noChangeAspect="1"/>
          </p:cNvPicPr>
          <p:nvPr/>
        </p:nvPicPr>
        <p:blipFill>
          <a:blip r:embed="rId3"/>
          <a:stretch>
            <a:fillRect/>
          </a:stretch>
        </p:blipFill>
        <p:spPr>
          <a:xfrm>
            <a:off x="0" y="237042"/>
            <a:ext cx="9144000" cy="5705490"/>
          </a:xfrm>
          <a:prstGeom prst="rect">
            <a:avLst/>
          </a:prstGeom>
        </p:spPr>
      </p:pic>
    </p:spTree>
    <p:extLst>
      <p:ext uri="{BB962C8B-B14F-4D97-AF65-F5344CB8AC3E}">
        <p14:creationId xmlns:p14="http://schemas.microsoft.com/office/powerpoint/2010/main" val="2991230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BDA0F4A-8118-CB15-3D05-C84D1B14D2ED}"/>
              </a:ext>
            </a:extLst>
          </p:cNvPr>
          <p:cNvPicPr>
            <a:picLocks noChangeAspect="1"/>
          </p:cNvPicPr>
          <p:nvPr/>
        </p:nvPicPr>
        <p:blipFill>
          <a:blip r:embed="rId3"/>
          <a:stretch>
            <a:fillRect/>
          </a:stretch>
        </p:blipFill>
        <p:spPr>
          <a:xfrm>
            <a:off x="0" y="124387"/>
            <a:ext cx="9144000" cy="5871808"/>
          </a:xfrm>
          <a:prstGeom prst="rect">
            <a:avLst/>
          </a:prstGeom>
        </p:spPr>
      </p:pic>
    </p:spTree>
    <p:extLst>
      <p:ext uri="{BB962C8B-B14F-4D97-AF65-F5344CB8AC3E}">
        <p14:creationId xmlns:p14="http://schemas.microsoft.com/office/powerpoint/2010/main" val="320049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893183" y="414704"/>
            <a:ext cx="7357634" cy="1559902"/>
          </a:xfrm>
        </p:spPr>
        <p:txBody>
          <a:bodyPr/>
          <a:lstStyle/>
          <a:p>
            <a:r>
              <a:rPr lang="en-GB" sz="4000" b="1" dirty="0">
                <a:solidFill>
                  <a:srgbClr val="002060"/>
                </a:solidFill>
                <a:latin typeface="Arial" panose="020B0604020202020204" pitchFamily="34" charset="0"/>
                <a:ea typeface="Calibri" panose="020F0502020204030204" pitchFamily="34" charset="0"/>
              </a:rPr>
              <a:t>What is a consulting report?</a:t>
            </a:r>
            <a:br>
              <a:rPr lang="en-GB" sz="4000" dirty="0">
                <a:solidFill>
                  <a:srgbClr val="002060"/>
                </a:solidFill>
                <a:latin typeface="Calibri" panose="020F0502020204030204" pitchFamily="34" charset="0"/>
                <a:ea typeface="Calibri" panose="020F0502020204030204" pitchFamily="34" charset="0"/>
              </a:rPr>
            </a:br>
            <a:endParaRPr lang="en-GB" sz="4000" dirty="0"/>
          </a:p>
        </p:txBody>
      </p:sp>
      <p:sp>
        <p:nvSpPr>
          <p:cNvPr id="3" name="Content Placeholder 2">
            <a:extLst>
              <a:ext uri="{FF2B5EF4-FFF2-40B4-BE49-F238E27FC236}">
                <a16:creationId xmlns:a16="http://schemas.microsoft.com/office/drawing/2014/main" id="{A7063438-DF05-4B15-A0CA-8644A710AB1E}"/>
              </a:ext>
            </a:extLst>
          </p:cNvPr>
          <p:cNvSpPr>
            <a:spLocks noGrp="1"/>
          </p:cNvSpPr>
          <p:nvPr>
            <p:ph idx="1"/>
          </p:nvPr>
        </p:nvSpPr>
        <p:spPr>
          <a:xfrm>
            <a:off x="4274649" y="1755775"/>
            <a:ext cx="4629150" cy="3346450"/>
          </a:xfrm>
        </p:spPr>
        <p:txBody>
          <a:bodyPr/>
          <a:lstStyle/>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A consulting report is usually prepared by an expert for a client or company that doesn’t have the time or knowledge to do the necessary research and write up a report.</a:t>
            </a:r>
          </a:p>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 Preparing reports is usually part of a consultant’s job description.</a:t>
            </a:r>
            <a:endParaRPr lang="en-GB" sz="2000" i="1" dirty="0">
              <a:solidFill>
                <a:srgbClr val="444444"/>
              </a:solidFill>
              <a:latin typeface="Arial" panose="020B0604020202020204" pitchFamily="34" charset="0"/>
              <a:ea typeface="Calibri" panose="020F0502020204030204" pitchFamily="34" charset="0"/>
            </a:endParaRPr>
          </a:p>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Let's look now as to how to start your assignment!</a:t>
            </a:r>
            <a:endParaRPr lang="en-GB" sz="2000" dirty="0">
              <a:effectLst/>
              <a:latin typeface="Calibri" panose="020F0502020204030204" pitchFamily="34" charset="0"/>
              <a:ea typeface="Calibri" panose="020F0502020204030204" pitchFamily="34" charset="0"/>
            </a:endParaRPr>
          </a:p>
          <a:p>
            <a:endParaRPr lang="en-GB" dirty="0"/>
          </a:p>
        </p:txBody>
      </p:sp>
      <p:pic>
        <p:nvPicPr>
          <p:cNvPr id="5" name="Content Placeholder 5">
            <a:extLst>
              <a:ext uri="{FF2B5EF4-FFF2-40B4-BE49-F238E27FC236}">
                <a16:creationId xmlns:a16="http://schemas.microsoft.com/office/drawing/2014/main" id="{7E09D6C7-33AA-4562-9FB5-090F188DE9B1}"/>
              </a:ext>
            </a:extLst>
          </p:cNvPr>
          <p:cNvPicPr>
            <a:picLocks noGrp="1" noChangeAspect="1"/>
          </p:cNvPicPr>
          <p:nvPr>
            <p:ph sz="half" idx="1"/>
          </p:nvPr>
        </p:nvPicPr>
        <p:blipFill>
          <a:blip r:embed="rId3"/>
          <a:stretch>
            <a:fillRect/>
          </a:stretch>
        </p:blipFill>
        <p:spPr>
          <a:xfrm>
            <a:off x="213858" y="2131279"/>
            <a:ext cx="4060791" cy="2368795"/>
          </a:xfrm>
          <a:prstGeom prst="ellipse">
            <a:avLst/>
          </a:prstGeom>
          <a:ln>
            <a:noFill/>
          </a:ln>
          <a:effectLst>
            <a:softEdge rad="112500"/>
          </a:effectLst>
        </p:spPr>
      </p:pic>
    </p:spTree>
    <p:extLst>
      <p:ext uri="{BB962C8B-B14F-4D97-AF65-F5344CB8AC3E}">
        <p14:creationId xmlns:p14="http://schemas.microsoft.com/office/powerpoint/2010/main" val="3937253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B51ED-727F-49CE-991E-EB4B9A88A255}"/>
              </a:ext>
            </a:extLst>
          </p:cNvPr>
          <p:cNvSpPr>
            <a:spLocks noGrp="1"/>
          </p:cNvSpPr>
          <p:nvPr>
            <p:ph type="title"/>
          </p:nvPr>
        </p:nvSpPr>
        <p:spPr>
          <a:xfrm>
            <a:off x="384285" y="1045030"/>
            <a:ext cx="8058149" cy="4078764"/>
          </a:xfrm>
        </p:spPr>
        <p:txBody>
          <a:bodyPr/>
          <a:lstStyle/>
          <a:p>
            <a:pPr algn="ctr"/>
            <a:r>
              <a:rPr lang="en-GB" sz="3200" b="1" dirty="0"/>
              <a:t>Your Assignment</a:t>
            </a:r>
            <a:br>
              <a:rPr lang="en-GB" sz="2000" dirty="0"/>
            </a:br>
            <a:br>
              <a:rPr lang="en-GB" sz="2000" dirty="0"/>
            </a:br>
            <a:r>
              <a:rPr lang="en-GB" sz="2800" dirty="0"/>
              <a:t>Now let’s look at the assignment brief and how to structure your report. </a:t>
            </a:r>
            <a:br>
              <a:rPr lang="en-GB" sz="2800" dirty="0"/>
            </a:br>
            <a:endParaRPr lang="en-GB" sz="2000" dirty="0"/>
          </a:p>
        </p:txBody>
      </p:sp>
      <p:pic>
        <p:nvPicPr>
          <p:cNvPr id="3" name="Picture 2">
            <a:extLst>
              <a:ext uri="{FF2B5EF4-FFF2-40B4-BE49-F238E27FC236}">
                <a16:creationId xmlns:a16="http://schemas.microsoft.com/office/drawing/2014/main" id="{DD0F1FA1-842D-4B76-A24B-881D9D8373D7}"/>
              </a:ext>
            </a:extLst>
          </p:cNvPr>
          <p:cNvPicPr>
            <a:picLocks noChangeAspect="1"/>
          </p:cNvPicPr>
          <p:nvPr/>
        </p:nvPicPr>
        <p:blipFill>
          <a:blip r:embed="rId2"/>
          <a:stretch>
            <a:fillRect/>
          </a:stretch>
        </p:blipFill>
        <p:spPr>
          <a:xfrm>
            <a:off x="1547664" y="2708920"/>
            <a:ext cx="6371323" cy="2711769"/>
          </a:xfrm>
          <a:prstGeom prst="rect">
            <a:avLst/>
          </a:prstGeom>
        </p:spPr>
      </p:pic>
    </p:spTree>
    <p:extLst>
      <p:ext uri="{BB962C8B-B14F-4D97-AF65-F5344CB8AC3E}">
        <p14:creationId xmlns:p14="http://schemas.microsoft.com/office/powerpoint/2010/main" val="1425361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200880" y="305088"/>
            <a:ext cx="4811917" cy="580292"/>
          </a:xfrm>
        </p:spPr>
        <p:txBody>
          <a:bodyPr/>
          <a:lstStyle/>
          <a:p>
            <a:r>
              <a:rPr lang="en-GB" sz="4800" b="1" dirty="0">
                <a:solidFill>
                  <a:srgbClr val="002060"/>
                </a:solidFill>
              </a:rPr>
              <a:t>Your Front Cover</a:t>
            </a:r>
            <a:endParaRPr lang="en-GB" sz="4800" b="1" dirty="0"/>
          </a:p>
        </p:txBody>
      </p:sp>
      <p:sp>
        <p:nvSpPr>
          <p:cNvPr id="3" name="Content Placeholder 2">
            <a:extLst>
              <a:ext uri="{FF2B5EF4-FFF2-40B4-BE49-F238E27FC236}">
                <a16:creationId xmlns:a16="http://schemas.microsoft.com/office/drawing/2014/main" id="{A7063438-DF05-4B15-A0CA-8644A710AB1E}"/>
              </a:ext>
            </a:extLst>
          </p:cNvPr>
          <p:cNvSpPr>
            <a:spLocks noGrp="1"/>
          </p:cNvSpPr>
          <p:nvPr>
            <p:ph idx="1"/>
          </p:nvPr>
        </p:nvSpPr>
        <p:spPr>
          <a:xfrm>
            <a:off x="4239480" y="1037492"/>
            <a:ext cx="4629150" cy="4293333"/>
          </a:xfrm>
        </p:spPr>
        <p:txBody>
          <a:bodyPr/>
          <a:lstStyle/>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You have to name your report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Your name </a:t>
            </a:r>
            <a:r>
              <a:rPr lang="en-GB" sz="2400" dirty="0">
                <a:solidFill>
                  <a:srgbClr val="373737"/>
                </a:solidFill>
                <a:effectLst/>
                <a:latin typeface="Arial" panose="020B0604020202020204" pitchFamily="34" charset="0"/>
                <a:ea typeface="Times New Roman" panose="02020603050405020304" pitchFamily="18" charset="0"/>
              </a:rPr>
              <a:t>(and your student number)</a:t>
            </a:r>
            <a:endParaRPr lang="en-GB" sz="24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Name of your company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Name of client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Date report delivered to client</a:t>
            </a:r>
            <a:endParaRPr lang="en-GB" sz="4800" dirty="0"/>
          </a:p>
        </p:txBody>
      </p:sp>
      <p:pic>
        <p:nvPicPr>
          <p:cNvPr id="5" name="Content Placeholder 5">
            <a:extLst>
              <a:ext uri="{FF2B5EF4-FFF2-40B4-BE49-F238E27FC236}">
                <a16:creationId xmlns:a16="http://schemas.microsoft.com/office/drawing/2014/main" id="{66AF465F-D272-4920-826A-39EC991B78E7}"/>
              </a:ext>
            </a:extLst>
          </p:cNvPr>
          <p:cNvPicPr>
            <a:picLocks noChangeAspect="1"/>
          </p:cNvPicPr>
          <p:nvPr/>
        </p:nvPicPr>
        <p:blipFill>
          <a:blip r:embed="rId3"/>
          <a:stretch>
            <a:fillRect/>
          </a:stretch>
        </p:blipFill>
        <p:spPr>
          <a:xfrm>
            <a:off x="200880" y="1985719"/>
            <a:ext cx="4038600" cy="3013983"/>
          </a:xfrm>
          <a:prstGeom prst="rect">
            <a:avLst/>
          </a:prstGeom>
          <a:ln>
            <a:noFill/>
          </a:ln>
          <a:effectLst>
            <a:softEdge rad="112500"/>
          </a:effectLst>
        </p:spPr>
      </p:pic>
    </p:spTree>
    <p:extLst>
      <p:ext uri="{BB962C8B-B14F-4D97-AF65-F5344CB8AC3E}">
        <p14:creationId xmlns:p14="http://schemas.microsoft.com/office/powerpoint/2010/main" val="331095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2811D5D-0ECB-9D91-38D7-B673356DE897}"/>
              </a:ext>
            </a:extLst>
          </p:cNvPr>
          <p:cNvSpPr txBox="1"/>
          <p:nvPr/>
        </p:nvSpPr>
        <p:spPr>
          <a:xfrm>
            <a:off x="356000" y="526135"/>
            <a:ext cx="3186754"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kern="1200" spc="30" dirty="0">
                <a:solidFill>
                  <a:schemeClr val="tx1"/>
                </a:solidFill>
                <a:effectLst/>
                <a:latin typeface="+mj-lt"/>
                <a:ea typeface="+mj-ea"/>
                <a:cs typeface="+mj-cs"/>
              </a:rPr>
              <a:t>Design tips for consulting report cover pages:</a:t>
            </a:r>
            <a:endParaRPr lang="en-US" sz="2800" kern="1200" dirty="0">
              <a:solidFill>
                <a:schemeClr val="tx1"/>
              </a:solidFill>
              <a:effectLst/>
              <a:latin typeface="+mj-lt"/>
              <a:ea typeface="+mj-ea"/>
              <a:cs typeface="+mj-cs"/>
            </a:endParaRPr>
          </a:p>
          <a:p>
            <a:pPr defTabSz="914400">
              <a:lnSpc>
                <a:spcPct val="90000"/>
              </a:lnSpc>
              <a:spcBef>
                <a:spcPct val="0"/>
              </a:spcBef>
              <a:spcAft>
                <a:spcPts val="600"/>
              </a:spcAft>
            </a:pPr>
            <a:endParaRPr lang="en-US" sz="2800" kern="1200" dirty="0">
              <a:solidFill>
                <a:schemeClr val="tx1"/>
              </a:solidFill>
              <a:latin typeface="+mj-lt"/>
              <a:ea typeface="+mj-ea"/>
              <a:cs typeface="+mj-cs"/>
            </a:endParaRPr>
          </a:p>
        </p:txBody>
      </p:sp>
      <p:sp>
        <p:nvSpPr>
          <p:cNvPr id="4" name="Content Placeholder 3">
            <a:extLst>
              <a:ext uri="{FF2B5EF4-FFF2-40B4-BE49-F238E27FC236}">
                <a16:creationId xmlns:a16="http://schemas.microsoft.com/office/drawing/2014/main" id="{97FC47C7-6759-414D-B354-4F3639E22E02}"/>
              </a:ext>
            </a:extLst>
          </p:cNvPr>
          <p:cNvSpPr>
            <a:spLocks noGrp="1"/>
          </p:cNvSpPr>
          <p:nvPr>
            <p:ph sz="half" idx="2"/>
          </p:nvPr>
        </p:nvSpPr>
        <p:spPr>
          <a:xfrm>
            <a:off x="358683" y="2075570"/>
            <a:ext cx="3184071" cy="3181684"/>
          </a:xfrm>
        </p:spPr>
        <p:txBody>
          <a:bodyPr vert="horz" lIns="91440" tIns="45720" rIns="91440" bIns="45720" rtlCol="0" anchor="t">
            <a:noAutofit/>
          </a:bodyPr>
          <a:lstStyle/>
          <a:p>
            <a:r>
              <a:rPr lang="en-US" sz="1800" dirty="0">
                <a:effectLst/>
              </a:rPr>
              <a:t>Use clean, conservative fonts</a:t>
            </a:r>
          </a:p>
          <a:p>
            <a:r>
              <a:rPr lang="en-US" sz="1800" dirty="0">
                <a:effectLst/>
              </a:rPr>
              <a:t>Avoid handwritten or calligraphy-style fonts</a:t>
            </a:r>
          </a:p>
          <a:p>
            <a:r>
              <a:rPr lang="en-US" sz="1800" dirty="0">
                <a:effectLst/>
              </a:rPr>
              <a:t>Brand your cover page template by using the client’s logo, brand colours and font</a:t>
            </a:r>
          </a:p>
          <a:p>
            <a:r>
              <a:rPr lang="en-US" sz="1800" dirty="0">
                <a:effectLst/>
              </a:rPr>
              <a:t>Choose the colour scheme, icons, font and images that you use in your consulting report cover page carefully.</a:t>
            </a:r>
          </a:p>
          <a:p>
            <a:r>
              <a:rPr lang="en-US" sz="1800" b="1" dirty="0">
                <a:effectLst/>
              </a:rPr>
              <a:t>Optional: use photos to set the tone for the report’s content.</a:t>
            </a:r>
            <a:endParaRPr lang="en-US" sz="1800" dirty="0"/>
          </a:p>
        </p:txBody>
      </p:sp>
      <p:sp>
        <p:nvSpPr>
          <p:cNvPr id="21" name="Freeform: Shape 2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a:extLst>
              <a:ext uri="{FF2B5EF4-FFF2-40B4-BE49-F238E27FC236}">
                <a16:creationId xmlns:a16="http://schemas.microsoft.com/office/drawing/2014/main" id="{B0E80BF9-929A-1711-919C-F8EF6B80DC4E}"/>
              </a:ext>
            </a:extLst>
          </p:cNvPr>
          <p:cNvPicPr>
            <a:picLocks noChangeAspect="1"/>
          </p:cNvPicPr>
          <p:nvPr/>
        </p:nvPicPr>
        <p:blipFill rotWithShape="1">
          <a:blip r:embed="rId3"/>
          <a:srcRect l="11209" r="8243" b="-2"/>
          <a:stretch/>
        </p:blipFill>
        <p:spPr>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23" name="Freeform: Shape 2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a:extLst>
              <a:ext uri="{FF2B5EF4-FFF2-40B4-BE49-F238E27FC236}">
                <a16:creationId xmlns:a16="http://schemas.microsoft.com/office/drawing/2014/main" id="{3239B738-98EA-2395-F54D-50AB6C9AA935}"/>
              </a:ext>
            </a:extLst>
          </p:cNvPr>
          <p:cNvPicPr>
            <a:picLocks noChangeAspect="1"/>
          </p:cNvPicPr>
          <p:nvPr/>
        </p:nvPicPr>
        <p:blipFill rotWithShape="1">
          <a:blip r:embed="rId4"/>
          <a:srcRect t="14418" r="3" b="8774"/>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5042843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fade">
                                      <p:cBhvr>
                                        <p:cTn id="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4BC-1AAC-4E40-B4AA-5B1157194BF5}"/>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b="1" kern="1200">
                <a:solidFill>
                  <a:schemeClr val="tx1"/>
                </a:solidFill>
                <a:latin typeface="+mj-lt"/>
                <a:ea typeface="+mj-ea"/>
                <a:cs typeface="+mj-cs"/>
              </a:rPr>
              <a:t>Who are you… who are they?</a:t>
            </a:r>
          </a:p>
        </p:txBody>
      </p:sp>
      <p:sp>
        <p:nvSpPr>
          <p:cNvPr id="3" name="Content Placeholder 2">
            <a:extLst>
              <a:ext uri="{FF2B5EF4-FFF2-40B4-BE49-F238E27FC236}">
                <a16:creationId xmlns:a16="http://schemas.microsoft.com/office/drawing/2014/main" id="{5A258B8C-2661-47AE-BBCB-F83E8C484FE4}"/>
              </a:ext>
            </a:extLst>
          </p:cNvPr>
          <p:cNvSpPr>
            <a:spLocks noGrp="1"/>
          </p:cNvSpPr>
          <p:nvPr>
            <p:ph idx="1"/>
          </p:nvPr>
        </p:nvSpPr>
        <p:spPr>
          <a:xfrm>
            <a:off x="486698" y="2438400"/>
            <a:ext cx="2629120" cy="3785419"/>
          </a:xfrm>
        </p:spPr>
        <p:txBody>
          <a:bodyPr vert="horz" lIns="91440" tIns="45720" rIns="91440" bIns="45720" rtlCol="0">
            <a:normAutofit/>
          </a:bodyPr>
          <a:lstStyle/>
          <a:p>
            <a:pPr marL="0" indent="0">
              <a:buNone/>
            </a:pPr>
            <a:r>
              <a:rPr lang="en-US" sz="1700" dirty="0"/>
              <a:t>Think about a hotel or a department and consider what you might choose for your consulting company.</a:t>
            </a:r>
          </a:p>
          <a:p>
            <a:pPr marL="0"/>
            <a:endParaRPr lang="en-US" sz="1700" dirty="0"/>
          </a:p>
          <a:p>
            <a:pPr marL="0" indent="0">
              <a:buNone/>
            </a:pPr>
            <a:r>
              <a:rPr lang="en-US" sz="1700" i="1" dirty="0"/>
              <a:t>Type your answer in the chat box now, then we will discuss as a group the type of problems you might encounter. </a:t>
            </a:r>
          </a:p>
          <a:p>
            <a:endParaRPr lang="en-US" sz="1700" b="1" dirty="0"/>
          </a:p>
        </p:txBody>
      </p:sp>
      <p:sp>
        <p:nvSpPr>
          <p:cNvPr id="17" name="Rectangle 1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9A369A0-43D4-BBF2-D5CB-E77B5B95F7A8}"/>
              </a:ext>
            </a:extLst>
          </p:cNvPr>
          <p:cNvPicPr>
            <a:picLocks noChangeAspect="1"/>
          </p:cNvPicPr>
          <p:nvPr/>
        </p:nvPicPr>
        <p:blipFill>
          <a:blip r:embed="rId2"/>
          <a:stretch>
            <a:fillRect/>
          </a:stretch>
        </p:blipFill>
        <p:spPr>
          <a:xfrm>
            <a:off x="3842765" y="1262612"/>
            <a:ext cx="4938073" cy="3987493"/>
          </a:xfrm>
          <a:prstGeom prst="rect">
            <a:avLst/>
          </a:prstGeom>
          <a:effectLst/>
        </p:spPr>
      </p:pic>
    </p:spTree>
    <p:extLst>
      <p:ext uri="{BB962C8B-B14F-4D97-AF65-F5344CB8AC3E}">
        <p14:creationId xmlns:p14="http://schemas.microsoft.com/office/powerpoint/2010/main" val="1774439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grpSp>
        <p:nvGrpSpPr>
          <p:cNvPr id="11" name="Group 1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2" name="Freeform: Shape 1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469849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453224" y="3752849"/>
            <a:ext cx="8237551" cy="1822041"/>
          </a:xfrm>
        </p:spPr>
        <p:txBody>
          <a:bodyPr vert="horz" lIns="91440" tIns="45720" rIns="91440" bIns="45720" rtlCol="0" anchor="ctr">
            <a:normAutofit/>
          </a:bodyPr>
          <a:lstStyle/>
          <a:p>
            <a:r>
              <a:rPr lang="en-US" sz="3100" b="1" dirty="0"/>
              <a:t>Your REPORT must stand out, here are some industry examples</a:t>
            </a:r>
            <a:endParaRPr lang="en-US" sz="3100" dirty="0"/>
          </a:p>
        </p:txBody>
      </p:sp>
      <p:pic>
        <p:nvPicPr>
          <p:cNvPr id="5" name="Picture 4" descr="A screenshot of a computer&#10;&#10;Description automatically generated with low confidence">
            <a:extLst>
              <a:ext uri="{FF2B5EF4-FFF2-40B4-BE49-F238E27FC236}">
                <a16:creationId xmlns:a16="http://schemas.microsoft.com/office/drawing/2014/main" id="{B791FC85-A287-41C5-B4C5-89B22A288D66}"/>
              </a:ext>
            </a:extLst>
          </p:cNvPr>
          <p:cNvPicPr>
            <a:picLocks noChangeAspect="1"/>
          </p:cNvPicPr>
          <p:nvPr/>
        </p:nvPicPr>
        <p:blipFill rotWithShape="1">
          <a:blip r:embed="rId3"/>
          <a:srcRect t="2538" b="253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1921581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6D2D-8CA4-418E-B20C-A08C03522A4D}"/>
              </a:ext>
            </a:extLst>
          </p:cNvPr>
          <p:cNvSpPr>
            <a:spLocks noGrp="1"/>
          </p:cNvSpPr>
          <p:nvPr>
            <p:ph type="title"/>
          </p:nvPr>
        </p:nvSpPr>
        <p:spPr>
          <a:xfrm>
            <a:off x="5427563" y="127928"/>
            <a:ext cx="2855794" cy="1582885"/>
          </a:xfrm>
        </p:spPr>
        <p:txBody>
          <a:bodyPr vert="horz" lIns="91440" tIns="45720" rIns="91440" bIns="45720" rtlCol="0" anchor="ctr">
            <a:normAutofit/>
          </a:bodyPr>
          <a:lstStyle/>
          <a:p>
            <a:r>
              <a:rPr lang="en-US" sz="4800" b="1" dirty="0"/>
              <a:t>Image is important</a:t>
            </a:r>
            <a:endParaRPr lang="en-US" sz="4800" dirty="0"/>
          </a:p>
        </p:txBody>
      </p:sp>
      <p:sp>
        <p:nvSpPr>
          <p:cNvPr id="17" name="Freeform: Shape 16">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1FB1371-190D-9FFE-3707-E1CCCE3D1613}"/>
              </a:ext>
            </a:extLst>
          </p:cNvPr>
          <p:cNvPicPr>
            <a:picLocks noChangeAspect="1"/>
          </p:cNvPicPr>
          <p:nvPr/>
        </p:nvPicPr>
        <p:blipFill rotWithShape="1">
          <a:blip r:embed="rId3"/>
          <a:srcRect l="23003" r="9600"/>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E8BEB034-A0EE-47E9-8944-AE41245C2F6A}"/>
              </a:ext>
            </a:extLst>
          </p:cNvPr>
          <p:cNvSpPr>
            <a:spLocks noGrp="1"/>
          </p:cNvSpPr>
          <p:nvPr>
            <p:ph idx="1"/>
          </p:nvPr>
        </p:nvSpPr>
        <p:spPr>
          <a:xfrm>
            <a:off x="4978932" y="2133126"/>
            <a:ext cx="3753055" cy="3181684"/>
          </a:xfrm>
        </p:spPr>
        <p:txBody>
          <a:bodyPr vert="horz" lIns="91440" tIns="45720" rIns="91440" bIns="45720" rtlCol="0" anchor="t">
            <a:normAutofit/>
          </a:bodyPr>
          <a:lstStyle/>
          <a:p>
            <a:pPr marL="0"/>
            <a:endParaRPr lang="en-US" sz="1600" dirty="0"/>
          </a:p>
          <a:p>
            <a:pPr marL="0"/>
            <a:endParaRPr lang="en-US" sz="1600" dirty="0"/>
          </a:p>
          <a:p>
            <a:pPr marL="0" indent="0">
              <a:buNone/>
            </a:pPr>
            <a:r>
              <a:rPr lang="en-US" sz="2800" b="1" i="1" dirty="0"/>
              <a:t>In this activity  select an image and upload to the chat box. </a:t>
            </a:r>
          </a:p>
          <a:p>
            <a:pPr marL="0" indent="0">
              <a:buNone/>
            </a:pPr>
            <a:r>
              <a:rPr lang="en-US" sz="2800" b="1" i="1" dirty="0"/>
              <a:t>You have a minute!</a:t>
            </a:r>
          </a:p>
          <a:p>
            <a:endParaRPr lang="en-US" sz="1600" dirty="0"/>
          </a:p>
        </p:txBody>
      </p:sp>
    </p:spTree>
    <p:extLst>
      <p:ext uri="{BB962C8B-B14F-4D97-AF65-F5344CB8AC3E}">
        <p14:creationId xmlns:p14="http://schemas.microsoft.com/office/powerpoint/2010/main" val="94020975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630237" y="160945"/>
            <a:ext cx="3676292" cy="668215"/>
          </a:xfrm>
        </p:spPr>
        <p:txBody>
          <a:bodyPr/>
          <a:lstStyle/>
          <a:p>
            <a:r>
              <a:rPr lang="en-GB" sz="4800" b="1" dirty="0">
                <a:solidFill>
                  <a:srgbClr val="002060"/>
                </a:solidFill>
              </a:rPr>
              <a:t>How to start:</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pic>
        <p:nvPicPr>
          <p:cNvPr id="6" name="Picture 5">
            <a:extLst>
              <a:ext uri="{FF2B5EF4-FFF2-40B4-BE49-F238E27FC236}">
                <a16:creationId xmlns:a16="http://schemas.microsoft.com/office/drawing/2014/main" id="{024BC044-EB25-A5DF-B367-15C993E52CCB}"/>
              </a:ext>
            </a:extLst>
          </p:cNvPr>
          <p:cNvPicPr>
            <a:picLocks noChangeAspect="1"/>
          </p:cNvPicPr>
          <p:nvPr/>
        </p:nvPicPr>
        <p:blipFill>
          <a:blip r:embed="rId3"/>
          <a:stretch>
            <a:fillRect/>
          </a:stretch>
        </p:blipFill>
        <p:spPr>
          <a:xfrm>
            <a:off x="4932025" y="1598499"/>
            <a:ext cx="3886537" cy="25910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366B13F5-7571-C3DB-D038-BC19F38B4DCC}"/>
              </a:ext>
            </a:extLst>
          </p:cNvPr>
          <p:cNvSpPr txBox="1"/>
          <p:nvPr/>
        </p:nvSpPr>
        <p:spPr>
          <a:xfrm>
            <a:off x="207625" y="932465"/>
            <a:ext cx="4572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For your report you are given a structure to follow, but what skills do you think the consultant must have</a:t>
            </a:r>
          </a:p>
        </p:txBody>
      </p:sp>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Activity</a:t>
            </a:r>
            <a:r>
              <a:rPr lang="en-GB" sz="1800" dirty="0"/>
              <a:t>: In breakout rooms consider a friend has asked your opinion on something what personal skills do you use? … that’s consulting!</a:t>
            </a:r>
          </a:p>
        </p:txBody>
      </p:sp>
      <p:sp>
        <p:nvSpPr>
          <p:cNvPr id="13" name="TextBox 12">
            <a:extLst>
              <a:ext uri="{FF2B5EF4-FFF2-40B4-BE49-F238E27FC236}">
                <a16:creationId xmlns:a16="http://schemas.microsoft.com/office/drawing/2014/main" id="{5EB26935-C4BD-7EB2-2E37-8924C6971DBF}"/>
              </a:ext>
            </a:extLst>
          </p:cNvPr>
          <p:cNvSpPr txBox="1"/>
          <p:nvPr/>
        </p:nvSpPr>
        <p:spPr>
          <a:xfrm>
            <a:off x="283825" y="3830942"/>
            <a:ext cx="4572000"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dirty="0">
                <a:solidFill>
                  <a:srgbClr val="002060"/>
                </a:solidFill>
              </a:rPr>
              <a:t>Raise your hand when you have some ideas and then we will discuss, think of some difficulties as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589581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5" descr="Bubble chart&#10;&#10;Description automatically generated">
            <a:extLst>
              <a:ext uri="{FF2B5EF4-FFF2-40B4-BE49-F238E27FC236}">
                <a16:creationId xmlns:a16="http://schemas.microsoft.com/office/drawing/2014/main" id="{EA604F35-79EB-40DF-96C7-5447E7C7B295}"/>
              </a:ext>
            </a:extLst>
          </p:cNvPr>
          <p:cNvPicPr>
            <a:picLocks noGrp="1" noChangeAspect="1"/>
          </p:cNvPicPr>
          <p:nvPr>
            <p:ph sz="half" idx="2"/>
          </p:nvPr>
        </p:nvPicPr>
        <p:blipFill>
          <a:blip r:embed="rId3"/>
          <a:stretch>
            <a:fillRect/>
          </a:stretch>
        </p:blipFill>
        <p:spPr>
          <a:xfrm>
            <a:off x="216877" y="2617357"/>
            <a:ext cx="3670911" cy="2337147"/>
          </a:xfrm>
        </p:spPr>
      </p:pic>
      <p:sp>
        <p:nvSpPr>
          <p:cNvPr id="3" name="Content Placeholder 2">
            <a:extLst>
              <a:ext uri="{FF2B5EF4-FFF2-40B4-BE49-F238E27FC236}">
                <a16:creationId xmlns:a16="http://schemas.microsoft.com/office/drawing/2014/main" id="{363C8CB0-C13F-E23A-59D2-55CE88D22EC2}"/>
              </a:ext>
            </a:extLst>
          </p:cNvPr>
          <p:cNvSpPr>
            <a:spLocks noGrp="1"/>
          </p:cNvSpPr>
          <p:nvPr>
            <p:ph idx="1"/>
          </p:nvPr>
        </p:nvSpPr>
        <p:spPr>
          <a:xfrm>
            <a:off x="3887788" y="1710813"/>
            <a:ext cx="4629150" cy="4150237"/>
          </a:xfrm>
        </p:spPr>
        <p:txBody>
          <a:bodyPr/>
          <a:lstStyle/>
          <a:p>
            <a:pPr marL="0" indent="0">
              <a:buNone/>
            </a:pPr>
            <a:r>
              <a:rPr lang="en-GB" sz="2400" dirty="0"/>
              <a:t>So, you’ve got the skills, but now you don’t know what to consult on…</a:t>
            </a:r>
          </a:p>
          <a:p>
            <a:pPr marL="0" indent="0">
              <a:buNone/>
            </a:pPr>
            <a:endParaRPr lang="en-US" sz="2000" dirty="0"/>
          </a:p>
          <a:p>
            <a:pPr marL="0" indent="0">
              <a:buNone/>
            </a:pPr>
            <a:r>
              <a:rPr lang="en-GB" sz="2000" dirty="0"/>
              <a:t>Let's take some time discussing your research project theme, which probably is that of your conference presentation as well, how could that help your consultancy?</a:t>
            </a:r>
          </a:p>
          <a:p>
            <a:pPr marL="0" indent="0">
              <a:buNone/>
            </a:pPr>
            <a:endParaRPr lang="en-GB" sz="2000" dirty="0"/>
          </a:p>
          <a:p>
            <a:pPr marL="0" indent="0">
              <a:buNone/>
            </a:pPr>
            <a:r>
              <a:rPr lang="en-GB" sz="2000" i="1" dirty="0">
                <a:solidFill>
                  <a:srgbClr val="002060"/>
                </a:solidFill>
              </a:rPr>
              <a:t>Raise your hand when you have some ideas and then we will discuss</a:t>
            </a:r>
            <a:endParaRPr lang="en-US" sz="2000" dirty="0"/>
          </a:p>
          <a:p>
            <a:endParaRPr lang="en-GB" dirty="0"/>
          </a:p>
        </p:txBody>
      </p:sp>
      <p:sp>
        <p:nvSpPr>
          <p:cNvPr id="4" name="TextBox 3">
            <a:extLst>
              <a:ext uri="{FF2B5EF4-FFF2-40B4-BE49-F238E27FC236}">
                <a16:creationId xmlns:a16="http://schemas.microsoft.com/office/drawing/2014/main" id="{E99699F0-202F-53B8-CD12-D97FAC38D650}"/>
              </a:ext>
            </a:extLst>
          </p:cNvPr>
          <p:cNvSpPr txBox="1"/>
          <p:nvPr/>
        </p:nvSpPr>
        <p:spPr>
          <a:xfrm>
            <a:off x="627062" y="250723"/>
            <a:ext cx="8289926" cy="1569660"/>
          </a:xfrm>
          <a:prstGeom prst="rect">
            <a:avLst/>
          </a:prstGeom>
          <a:noFill/>
        </p:spPr>
        <p:txBody>
          <a:bodyPr wrap="square" rtlCol="0">
            <a:spAutoFit/>
          </a:bodyPr>
          <a:lstStyle/>
          <a:p>
            <a:r>
              <a:rPr lang="en-US" sz="4800" b="1" dirty="0"/>
              <a:t>Problem and issue themes to explore:</a:t>
            </a:r>
            <a:endParaRPr lang="en-GB" b="1" dirty="0"/>
          </a:p>
        </p:txBody>
      </p:sp>
    </p:spTree>
    <p:extLst>
      <p:ext uri="{BB962C8B-B14F-4D97-AF65-F5344CB8AC3E}">
        <p14:creationId xmlns:p14="http://schemas.microsoft.com/office/powerpoint/2010/main" val="8913764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CBDA-F665-4155-811E-5EEAFE9D6E82}"/>
              </a:ext>
            </a:extLst>
          </p:cNvPr>
          <p:cNvSpPr>
            <a:spLocks noGrp="1"/>
          </p:cNvSpPr>
          <p:nvPr>
            <p:ph type="title"/>
          </p:nvPr>
        </p:nvSpPr>
        <p:spPr>
          <a:xfrm>
            <a:off x="20" y="3008671"/>
            <a:ext cx="3628083" cy="3196865"/>
          </a:xfrm>
        </p:spPr>
        <p:txBody>
          <a:bodyPr vert="horz" lIns="91440" tIns="45720" rIns="91440" bIns="45720" rtlCol="0" anchor="ctr">
            <a:normAutofit/>
          </a:bodyPr>
          <a:lstStyle/>
          <a:p>
            <a:r>
              <a:rPr lang="en-US" sz="4800" b="1" dirty="0"/>
              <a:t>If we can't do, how do we know?</a:t>
            </a:r>
          </a:p>
        </p:txBody>
      </p:sp>
      <p:pic>
        <p:nvPicPr>
          <p:cNvPr id="6" name="Content Placeholder 5">
            <a:extLst>
              <a:ext uri="{FF2B5EF4-FFF2-40B4-BE49-F238E27FC236}">
                <a16:creationId xmlns:a16="http://schemas.microsoft.com/office/drawing/2014/main" id="{863AD4C8-10EC-497F-A130-C255F4D7165A}"/>
              </a:ext>
            </a:extLst>
          </p:cNvPr>
          <p:cNvPicPr>
            <a:picLocks noGrp="1" noChangeAspect="1"/>
          </p:cNvPicPr>
          <p:nvPr>
            <p:ph sz="half" idx="2"/>
          </p:nvPr>
        </p:nvPicPr>
        <p:blipFill rotWithShape="1">
          <a:blip r:embed="rId2"/>
          <a:srcRect t="39309" r="1" b="33097"/>
          <a:stretch/>
        </p:blipFill>
        <p:spPr>
          <a:xfrm>
            <a:off x="20"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EEB5390-DEE5-43B2-B706-1B5756AD1A6E}"/>
              </a:ext>
            </a:extLst>
          </p:cNvPr>
          <p:cNvSpPr>
            <a:spLocks noGrp="1"/>
          </p:cNvSpPr>
          <p:nvPr>
            <p:ph sz="half" idx="1"/>
          </p:nvPr>
        </p:nvSpPr>
        <p:spPr>
          <a:xfrm>
            <a:off x="3628102" y="3752850"/>
            <a:ext cx="5153943" cy="2452687"/>
          </a:xfrm>
        </p:spPr>
        <p:txBody>
          <a:bodyPr vert="horz" lIns="91440" tIns="45720" rIns="91440" bIns="45720" rtlCol="0" anchor="ctr">
            <a:normAutofit/>
          </a:bodyPr>
          <a:lstStyle/>
          <a:p>
            <a:pPr marL="0" indent="0">
              <a:buNone/>
            </a:pPr>
            <a:r>
              <a:rPr lang="en-US" sz="1800" dirty="0"/>
              <a:t>It is a reality of consultancy, that there are very few of them who have expertise or hands on experience </a:t>
            </a:r>
            <a:r>
              <a:rPr lang="en-US" sz="1800" b="1" i="1" dirty="0"/>
              <a:t>in all areas </a:t>
            </a:r>
            <a:r>
              <a:rPr lang="en-US" sz="1800" dirty="0"/>
              <a:t>that they consult on. </a:t>
            </a:r>
          </a:p>
          <a:p>
            <a:pPr marL="0" indent="0">
              <a:buNone/>
            </a:pPr>
            <a:r>
              <a:rPr lang="en-US" dirty="0"/>
              <a:t>So how do they do that? </a:t>
            </a:r>
          </a:p>
        </p:txBody>
      </p:sp>
    </p:spTree>
    <p:extLst>
      <p:ext uri="{BB962C8B-B14F-4D97-AF65-F5344CB8AC3E}">
        <p14:creationId xmlns:p14="http://schemas.microsoft.com/office/powerpoint/2010/main" val="944950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1955" y="3710613"/>
            <a:ext cx="3167966" cy="1592874"/>
          </a:xfrm>
        </p:spPr>
        <p:txBody>
          <a:bodyPr anchor="ctr">
            <a:normAutofit/>
          </a:bodyPr>
          <a:lstStyle/>
          <a:p>
            <a:br>
              <a:rPr lang="en-GB" sz="800" dirty="0"/>
            </a:br>
            <a:br>
              <a:rPr lang="en-GB" sz="800" dirty="0"/>
            </a:br>
            <a:br>
              <a:rPr lang="en-GB" sz="800" dirty="0"/>
            </a:br>
            <a:br>
              <a:rPr lang="en-GB" sz="800" dirty="0"/>
            </a:br>
            <a:br>
              <a:rPr lang="en-GB" sz="800" dirty="0"/>
            </a:br>
            <a:br>
              <a:rPr lang="en-GB" sz="800" dirty="0"/>
            </a:br>
            <a:br>
              <a:rPr lang="en-GB" sz="800" dirty="0"/>
            </a:br>
            <a:br>
              <a:rPr lang="en-GB" sz="800" dirty="0"/>
            </a:br>
            <a:br>
              <a:rPr lang="en-GB" sz="1600" b="1" i="1" dirty="0"/>
            </a:br>
            <a:endParaRPr lang="en-GB" sz="800" b="1" i="1" dirty="0"/>
          </a:p>
        </p:txBody>
      </p:sp>
      <p:sp>
        <p:nvSpPr>
          <p:cNvPr id="3" name="Content Placeholder 2"/>
          <p:cNvSpPr>
            <a:spLocks noGrp="1"/>
          </p:cNvSpPr>
          <p:nvPr>
            <p:ph idx="1"/>
          </p:nvPr>
        </p:nvSpPr>
        <p:spPr>
          <a:xfrm>
            <a:off x="3587262" y="3752850"/>
            <a:ext cx="5194784" cy="2452687"/>
          </a:xfrm>
        </p:spPr>
        <p:txBody>
          <a:bodyPr anchor="ctr">
            <a:normAutofit/>
          </a:bodyPr>
          <a:lstStyle/>
          <a:p>
            <a:pPr marL="0" indent="0">
              <a:buNone/>
            </a:pPr>
            <a:endParaRPr lang="en-GB" sz="1600" dirty="0"/>
          </a:p>
          <a:p>
            <a:pPr marL="0" indent="0">
              <a:buNone/>
            </a:pPr>
            <a:endParaRPr lang="en-GB" sz="1600" dirty="0"/>
          </a:p>
          <a:p>
            <a:pPr marL="0" indent="0">
              <a:buNone/>
            </a:pPr>
            <a:endParaRPr lang="en-GB" sz="1600" dirty="0"/>
          </a:p>
        </p:txBody>
      </p:sp>
      <p:pic>
        <p:nvPicPr>
          <p:cNvPr id="6" name="Picture 5">
            <a:extLst>
              <a:ext uri="{FF2B5EF4-FFF2-40B4-BE49-F238E27FC236}">
                <a16:creationId xmlns:a16="http://schemas.microsoft.com/office/drawing/2014/main" id="{925869F2-35E7-5AAC-3F8D-D7143911A863}"/>
              </a:ext>
            </a:extLst>
          </p:cNvPr>
          <p:cNvPicPr>
            <a:picLocks noChangeAspect="1"/>
          </p:cNvPicPr>
          <p:nvPr/>
        </p:nvPicPr>
        <p:blipFill>
          <a:blip r:embed="rId3"/>
          <a:stretch>
            <a:fillRect/>
          </a:stretch>
        </p:blipFill>
        <p:spPr>
          <a:xfrm>
            <a:off x="361954" y="1652387"/>
            <a:ext cx="3962743" cy="2682472"/>
          </a:xfrm>
          <a:prstGeom prst="rect">
            <a:avLst/>
          </a:prstGeom>
          <a:ln>
            <a:noFill/>
          </a:ln>
          <a:effectLst>
            <a:softEdge rad="112500"/>
          </a:effectLst>
        </p:spPr>
      </p:pic>
      <p:sp>
        <p:nvSpPr>
          <p:cNvPr id="7" name="TextBox 6">
            <a:extLst>
              <a:ext uri="{FF2B5EF4-FFF2-40B4-BE49-F238E27FC236}">
                <a16:creationId xmlns:a16="http://schemas.microsoft.com/office/drawing/2014/main" id="{74CE55C4-F960-6CF1-20FD-2EE4197D1AE2}"/>
              </a:ext>
            </a:extLst>
          </p:cNvPr>
          <p:cNvSpPr txBox="1"/>
          <p:nvPr/>
        </p:nvSpPr>
        <p:spPr>
          <a:xfrm>
            <a:off x="389783" y="221226"/>
            <a:ext cx="3167965" cy="830997"/>
          </a:xfrm>
          <a:prstGeom prst="rect">
            <a:avLst/>
          </a:prstGeom>
          <a:noFill/>
        </p:spPr>
        <p:txBody>
          <a:bodyPr wrap="square" rtlCol="0">
            <a:spAutoFit/>
          </a:bodyPr>
          <a:lstStyle/>
          <a:p>
            <a:r>
              <a:rPr lang="en-US" sz="4800" b="1" dirty="0"/>
              <a:t>ACTIVITY:</a:t>
            </a:r>
            <a:endParaRPr lang="en-GB" sz="4800" b="1" dirty="0"/>
          </a:p>
        </p:txBody>
      </p:sp>
      <p:sp>
        <p:nvSpPr>
          <p:cNvPr id="9" name="TextBox 8">
            <a:extLst>
              <a:ext uri="{FF2B5EF4-FFF2-40B4-BE49-F238E27FC236}">
                <a16:creationId xmlns:a16="http://schemas.microsoft.com/office/drawing/2014/main" id="{78DA0B75-8B34-31BD-C83F-77C08AC5E13A}"/>
              </a:ext>
            </a:extLst>
          </p:cNvPr>
          <p:cNvSpPr txBox="1"/>
          <p:nvPr/>
        </p:nvSpPr>
        <p:spPr>
          <a:xfrm>
            <a:off x="4572000" y="452058"/>
            <a:ext cx="3962743"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Now that you have made a start, you must use your time wisely, you have a set fee of £25,000 but, how much time do you think this will take?</a:t>
            </a:r>
          </a:p>
        </p:txBody>
      </p:sp>
      <p:sp>
        <p:nvSpPr>
          <p:cNvPr id="11" name="TextBox 10">
            <a:extLst>
              <a:ext uri="{FF2B5EF4-FFF2-40B4-BE49-F238E27FC236}">
                <a16:creationId xmlns:a16="http://schemas.microsoft.com/office/drawing/2014/main" id="{75DF5AEE-6F05-1BFB-D5BD-5D288166BF95}"/>
              </a:ext>
            </a:extLst>
          </p:cNvPr>
          <p:cNvSpPr txBox="1"/>
          <p:nvPr/>
        </p:nvSpPr>
        <p:spPr>
          <a:xfrm>
            <a:off x="4374696" y="2035481"/>
            <a:ext cx="4572000" cy="3724096"/>
          </a:xfrm>
          <a:prstGeom prst="rect">
            <a:avLst/>
          </a:prstGeom>
          <a:noFill/>
        </p:spPr>
        <p:txBody>
          <a:bodyPr wrap="square">
            <a:spAutoFit/>
          </a:bodyPr>
          <a:lstStyle/>
          <a:p>
            <a:r>
              <a:rPr lang="en-GB" sz="2800" i="1" dirty="0"/>
              <a:t>Take the next 10 minutes in break out rooms considering:</a:t>
            </a:r>
            <a:br>
              <a:rPr lang="en-GB" sz="2800" i="1" dirty="0"/>
            </a:br>
            <a:br>
              <a:rPr lang="en-GB" sz="1800" i="1" dirty="0"/>
            </a:br>
            <a:r>
              <a:rPr lang="en-GB" sz="1800" b="1" i="1" dirty="0"/>
              <a:t>How many visits you would carry out?</a:t>
            </a:r>
          </a:p>
          <a:p>
            <a:br>
              <a:rPr lang="en-GB" sz="1800" b="1" i="1" dirty="0"/>
            </a:br>
            <a:r>
              <a:rPr lang="en-GB" sz="1800" b="1" i="1" dirty="0"/>
              <a:t>How long would you spend at each visit?</a:t>
            </a:r>
          </a:p>
          <a:p>
            <a:endParaRPr lang="en-GB" b="1" i="1" dirty="0"/>
          </a:p>
          <a:p>
            <a:r>
              <a:rPr lang="en-GB" sz="1800" b="1" i="1" dirty="0"/>
              <a:t>Can you provide all the consultancy yourself or would you need to bring in other experts? (this will come out of your fee)</a:t>
            </a:r>
          </a:p>
          <a:p>
            <a:endParaRPr lang="en-GB" sz="1800" b="1" i="1" dirty="0"/>
          </a:p>
          <a:p>
            <a:r>
              <a:rPr lang="en-GB" sz="1800" b="1" i="1" dirty="0"/>
              <a:t> </a:t>
            </a:r>
            <a:endParaRPr lang="en-GB" dirty="0"/>
          </a:p>
        </p:txBody>
      </p:sp>
    </p:spTree>
    <p:extLst>
      <p:ext uri="{BB962C8B-B14F-4D97-AF65-F5344CB8AC3E}">
        <p14:creationId xmlns:p14="http://schemas.microsoft.com/office/powerpoint/2010/main" val="461903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353D96AF-FABB-4432-8A70-1F85E705481B}"/>
              </a:ext>
            </a:extLst>
          </p:cNvPr>
          <p:cNvPicPr>
            <a:picLocks noChangeAspect="1"/>
          </p:cNvPicPr>
          <p:nvPr/>
        </p:nvPicPr>
        <p:blipFill>
          <a:blip r:embed="rId3"/>
          <a:stretch>
            <a:fillRect/>
          </a:stretch>
        </p:blipFill>
        <p:spPr>
          <a:xfrm>
            <a:off x="482600" y="934465"/>
            <a:ext cx="8178799" cy="4989068"/>
          </a:xfrm>
          <a:prstGeom prst="rect">
            <a:avLst/>
          </a:prstGeom>
        </p:spPr>
      </p:pic>
    </p:spTree>
    <p:extLst>
      <p:ext uri="{BB962C8B-B14F-4D97-AF65-F5344CB8AC3E}">
        <p14:creationId xmlns:p14="http://schemas.microsoft.com/office/powerpoint/2010/main" val="17446325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AFC87-B7C8-4F68-8C9F-CBEA0B704A52}"/>
              </a:ext>
            </a:extLst>
          </p:cNvPr>
          <p:cNvSpPr>
            <a:spLocks noGrp="1"/>
          </p:cNvSpPr>
          <p:nvPr>
            <p:ph idx="1"/>
          </p:nvPr>
        </p:nvSpPr>
        <p:spPr>
          <a:xfrm>
            <a:off x="3167986" y="3752850"/>
            <a:ext cx="5614060" cy="2452687"/>
          </a:xfrm>
        </p:spPr>
        <p:txBody>
          <a:bodyPr anchor="ctr">
            <a:normAutofit/>
          </a:bodyPr>
          <a:lstStyle/>
          <a:p>
            <a:pPr marL="0" indent="0">
              <a:buNone/>
            </a:pPr>
            <a:endParaRPr lang="en-GB" sz="1600" dirty="0"/>
          </a:p>
          <a:p>
            <a:pPr marL="0" indent="0">
              <a:buNone/>
            </a:pPr>
            <a:endParaRPr lang="en-GB" sz="1600" dirty="0"/>
          </a:p>
        </p:txBody>
      </p:sp>
      <p:sp>
        <p:nvSpPr>
          <p:cNvPr id="4" name="TextBox 3">
            <a:extLst>
              <a:ext uri="{FF2B5EF4-FFF2-40B4-BE49-F238E27FC236}">
                <a16:creationId xmlns:a16="http://schemas.microsoft.com/office/drawing/2014/main" id="{38108C4A-3D6C-7F4B-3AF5-BD223ECEEC06}"/>
              </a:ext>
            </a:extLst>
          </p:cNvPr>
          <p:cNvSpPr txBox="1"/>
          <p:nvPr/>
        </p:nvSpPr>
        <p:spPr>
          <a:xfrm>
            <a:off x="191729" y="0"/>
            <a:ext cx="8952271"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t>What do we need to consider within the consulting environment?</a:t>
            </a:r>
          </a:p>
        </p:txBody>
      </p:sp>
      <p:sp>
        <p:nvSpPr>
          <p:cNvPr id="7" name="TextBox 6">
            <a:extLst>
              <a:ext uri="{FF2B5EF4-FFF2-40B4-BE49-F238E27FC236}">
                <a16:creationId xmlns:a16="http://schemas.microsoft.com/office/drawing/2014/main" id="{5C409D9E-25A4-02D2-DA98-3A9369C43B39}"/>
              </a:ext>
            </a:extLst>
          </p:cNvPr>
          <p:cNvSpPr txBox="1"/>
          <p:nvPr/>
        </p:nvSpPr>
        <p:spPr>
          <a:xfrm>
            <a:off x="5501150" y="2856906"/>
            <a:ext cx="3502122" cy="169277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Let’s choose one department that is not only within hotels but also within resorts and the high street…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a:t>The Restaurant</a:t>
            </a:r>
          </a:p>
        </p:txBody>
      </p:sp>
      <p:pic>
        <p:nvPicPr>
          <p:cNvPr id="9" name="Picture 8">
            <a:extLst>
              <a:ext uri="{FF2B5EF4-FFF2-40B4-BE49-F238E27FC236}">
                <a16:creationId xmlns:a16="http://schemas.microsoft.com/office/drawing/2014/main" id="{0C4662D3-0655-3D2B-9C38-EA160C0EACED}"/>
              </a:ext>
            </a:extLst>
          </p:cNvPr>
          <p:cNvPicPr>
            <a:picLocks noChangeAspect="1"/>
          </p:cNvPicPr>
          <p:nvPr/>
        </p:nvPicPr>
        <p:blipFill>
          <a:blip r:embed="rId3"/>
          <a:stretch>
            <a:fillRect/>
          </a:stretch>
        </p:blipFill>
        <p:spPr>
          <a:xfrm>
            <a:off x="361954" y="2350064"/>
            <a:ext cx="4917970" cy="3294563"/>
          </a:xfrm>
          <a:prstGeom prst="rect">
            <a:avLst/>
          </a:prstGeom>
        </p:spPr>
      </p:pic>
    </p:spTree>
    <p:extLst>
      <p:ext uri="{BB962C8B-B14F-4D97-AF65-F5344CB8AC3E}">
        <p14:creationId xmlns:p14="http://schemas.microsoft.com/office/powerpoint/2010/main" val="1817121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D8981-03D6-47EB-85CD-36C2878A8D75}"/>
              </a:ext>
            </a:extLst>
          </p:cNvPr>
          <p:cNvSpPr>
            <a:spLocks noGrp="1"/>
          </p:cNvSpPr>
          <p:nvPr>
            <p:ph sz="half" idx="1"/>
          </p:nvPr>
        </p:nvSpPr>
        <p:spPr>
          <a:xfrm>
            <a:off x="179512" y="332656"/>
            <a:ext cx="4316288" cy="5256585"/>
          </a:xfrm>
        </p:spPr>
        <p:txBody>
          <a:bodyPr>
            <a:normAutofit/>
          </a:bodyPr>
          <a:lstStyle/>
          <a:p>
            <a:pPr marL="0" indent="0">
              <a:buNone/>
            </a:pPr>
            <a:r>
              <a:rPr lang="en-GB" sz="2400" b="1" dirty="0">
                <a:solidFill>
                  <a:srgbClr val="002060"/>
                </a:solidFill>
              </a:rPr>
              <a:t>Now you should have a basis for your consultancy project…</a:t>
            </a:r>
          </a:p>
        </p:txBody>
      </p:sp>
      <p:graphicFrame>
        <p:nvGraphicFramePr>
          <p:cNvPr id="10" name="Content Placeholder 3">
            <a:extLst>
              <a:ext uri="{FF2B5EF4-FFF2-40B4-BE49-F238E27FC236}">
                <a16:creationId xmlns:a16="http://schemas.microsoft.com/office/drawing/2014/main" id="{0A4C99D2-E2DD-4D49-87AF-2B0CCF444D4B}"/>
              </a:ext>
            </a:extLst>
          </p:cNvPr>
          <p:cNvGraphicFramePr>
            <a:graphicFrameLocks noGrp="1"/>
          </p:cNvGraphicFramePr>
          <p:nvPr>
            <p:ph sz="half" idx="2"/>
            <p:extLst>
              <p:ext uri="{D42A27DB-BD31-4B8C-83A1-F6EECF244321}">
                <p14:modId xmlns:p14="http://schemas.microsoft.com/office/powerpoint/2010/main" val="3476479228"/>
              </p:ext>
            </p:extLst>
          </p:nvPr>
        </p:nvGraphicFramePr>
        <p:xfrm>
          <a:off x="4648200" y="1052736"/>
          <a:ext cx="4316288" cy="4536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group of people standing in front of a blue sign&#10;&#10;Description automatically generated with low confidence">
            <a:extLst>
              <a:ext uri="{FF2B5EF4-FFF2-40B4-BE49-F238E27FC236}">
                <a16:creationId xmlns:a16="http://schemas.microsoft.com/office/drawing/2014/main" id="{50863336-6053-43AC-97EB-10DB5431D92B}"/>
              </a:ext>
            </a:extLst>
          </p:cNvPr>
          <p:cNvPicPr>
            <a:picLocks noChangeAspect="1"/>
          </p:cNvPicPr>
          <p:nvPr/>
        </p:nvPicPr>
        <p:blipFill>
          <a:blip r:embed="rId7"/>
          <a:stretch>
            <a:fillRect/>
          </a:stretch>
        </p:blipFill>
        <p:spPr>
          <a:xfrm>
            <a:off x="103147" y="1841190"/>
            <a:ext cx="4468853" cy="2811946"/>
          </a:xfrm>
          <a:prstGeom prst="rect">
            <a:avLst/>
          </a:prstGeom>
          <a:ln>
            <a:noFill/>
          </a:ln>
          <a:effectLst>
            <a:softEdge rad="112500"/>
          </a:effectLst>
        </p:spPr>
      </p:pic>
    </p:spTree>
    <p:extLst>
      <p:ext uri="{BB962C8B-B14F-4D97-AF65-F5344CB8AC3E}">
        <p14:creationId xmlns:p14="http://schemas.microsoft.com/office/powerpoint/2010/main" val="2682078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AF2-23E2-4E01-A5D5-6F5D6BB18E46}"/>
              </a:ext>
            </a:extLst>
          </p:cNvPr>
          <p:cNvSpPr>
            <a:spLocks noGrp="1"/>
          </p:cNvSpPr>
          <p:nvPr>
            <p:ph type="title"/>
          </p:nvPr>
        </p:nvSpPr>
        <p:spPr>
          <a:xfrm>
            <a:off x="360758" y="3752849"/>
            <a:ext cx="2807227" cy="2452687"/>
          </a:xfrm>
        </p:spPr>
        <p:txBody>
          <a:bodyPr anchor="ctr">
            <a:normAutofit/>
          </a:bodyPr>
          <a:lstStyle/>
          <a:p>
            <a:r>
              <a:rPr lang="en-GB" b="1" dirty="0"/>
              <a:t>Your Assignment</a:t>
            </a:r>
          </a:p>
        </p:txBody>
      </p:sp>
      <p:pic>
        <p:nvPicPr>
          <p:cNvPr id="5" name="Picture 4">
            <a:extLst>
              <a:ext uri="{FF2B5EF4-FFF2-40B4-BE49-F238E27FC236}">
                <a16:creationId xmlns:a16="http://schemas.microsoft.com/office/drawing/2014/main" id="{35F9D1E9-B7F8-4B3E-8872-AA8A6AB27766}"/>
              </a:ext>
            </a:extLst>
          </p:cNvPr>
          <p:cNvPicPr>
            <a:picLocks noChangeAspect="1"/>
          </p:cNvPicPr>
          <p:nvPr/>
        </p:nvPicPr>
        <p:blipFill rotWithShape="1">
          <a:blip r:embed="rId3"/>
          <a:srcRect t="14151" b="18216"/>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50DAFD8-1DC0-4018-9FA0-D173D50134FD}"/>
              </a:ext>
            </a:extLst>
          </p:cNvPr>
          <p:cNvSpPr>
            <a:spLocks noGrp="1"/>
          </p:cNvSpPr>
          <p:nvPr>
            <p:ph idx="1"/>
          </p:nvPr>
        </p:nvSpPr>
        <p:spPr>
          <a:xfrm>
            <a:off x="3534508" y="3752850"/>
            <a:ext cx="5247538" cy="2452687"/>
          </a:xfrm>
        </p:spPr>
        <p:txBody>
          <a:bodyPr anchor="ctr">
            <a:normAutofit/>
          </a:bodyPr>
          <a:lstStyle/>
          <a:p>
            <a:pPr marL="0" indent="0">
              <a:buNone/>
            </a:pPr>
            <a:r>
              <a:rPr lang="en-GB" sz="3200" b="1" dirty="0"/>
              <a:t>Now let’s look at the different sections within your assignment</a:t>
            </a:r>
          </a:p>
        </p:txBody>
      </p:sp>
    </p:spTree>
    <p:extLst>
      <p:ext uri="{BB962C8B-B14F-4D97-AF65-F5344CB8AC3E}">
        <p14:creationId xmlns:p14="http://schemas.microsoft.com/office/powerpoint/2010/main" val="314067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D21DC-6485-4058-9102-8E4EBEB137FC}"/>
              </a:ext>
            </a:extLst>
          </p:cNvPr>
          <p:cNvSpPr>
            <a:spLocks noGrp="1"/>
          </p:cNvSpPr>
          <p:nvPr>
            <p:ph type="title"/>
          </p:nvPr>
        </p:nvSpPr>
        <p:spPr>
          <a:xfrm>
            <a:off x="0" y="287964"/>
            <a:ext cx="4146103" cy="646331"/>
          </a:xfrm>
        </p:spPr>
        <p:txBody>
          <a:bodyPr/>
          <a:lstStyle/>
          <a:p>
            <a:pPr algn="ctr"/>
            <a:r>
              <a:rPr lang="en-GB" sz="4800" b="1" dirty="0"/>
              <a:t>Now the Final Sections</a:t>
            </a:r>
          </a:p>
        </p:txBody>
      </p:sp>
      <p:sp>
        <p:nvSpPr>
          <p:cNvPr id="3" name="Content Placeholder 2">
            <a:extLst>
              <a:ext uri="{FF2B5EF4-FFF2-40B4-BE49-F238E27FC236}">
                <a16:creationId xmlns:a16="http://schemas.microsoft.com/office/drawing/2014/main" id="{CBB5B41E-F374-411D-9D4D-22C1F3A8F900}"/>
              </a:ext>
            </a:extLst>
          </p:cNvPr>
          <p:cNvSpPr>
            <a:spLocks noGrp="1"/>
          </p:cNvSpPr>
          <p:nvPr>
            <p:ph sz="half" idx="1"/>
          </p:nvPr>
        </p:nvSpPr>
        <p:spPr>
          <a:xfrm>
            <a:off x="107503" y="1549569"/>
            <a:ext cx="4038600" cy="3989040"/>
          </a:xfrm>
        </p:spPr>
        <p:txBody>
          <a:bodyPr>
            <a:normAutofit fontScale="92500"/>
          </a:bodyPr>
          <a:lstStyle/>
          <a:p>
            <a:pPr marL="0" indent="0" fontAlgn="base">
              <a:lnSpc>
                <a:spcPct val="115000"/>
              </a:lnSpc>
              <a:spcAft>
                <a:spcPts val="1000"/>
              </a:spcAft>
              <a:buNone/>
            </a:pPr>
            <a:endParaRPr lang="en-GB" sz="1800" b="1" dirty="0">
              <a:solidFill>
                <a:srgbClr val="373737"/>
              </a:solidFill>
              <a:effectLst/>
              <a:latin typeface="Arial" panose="020B0604020202020204" pitchFamily="34" charset="0"/>
              <a:ea typeface="Times New Roman" panose="02020603050405020304" pitchFamily="18" charset="0"/>
            </a:endParaRPr>
          </a:p>
          <a:p>
            <a:pPr marL="0" indent="0" fontAlgn="base">
              <a:lnSpc>
                <a:spcPct val="115000"/>
              </a:lnSpc>
              <a:spcAft>
                <a:spcPts val="1000"/>
              </a:spcAft>
              <a:buNone/>
            </a:pPr>
            <a:r>
              <a:rPr lang="en-GB" sz="1800" b="1" dirty="0">
                <a:solidFill>
                  <a:srgbClr val="373737"/>
                </a:solidFill>
                <a:effectLst/>
                <a:latin typeface="Arial" panose="020B0604020202020204" pitchFamily="34" charset="0"/>
                <a:ea typeface="Times New Roman" panose="02020603050405020304" pitchFamily="18" charset="0"/>
              </a:rPr>
              <a:t>Findings &amp; Results (15%-word count)</a:t>
            </a:r>
            <a:endParaRPr lang="en-GB" sz="1800" dirty="0">
              <a:effectLst/>
              <a:latin typeface="Calibri" panose="020F0502020204030204" pitchFamily="34" charset="0"/>
              <a:ea typeface="Calibri" panose="020F0502020204030204" pitchFamily="34" charset="0"/>
            </a:endParaRPr>
          </a:p>
          <a:p>
            <a:pPr marL="0" indent="0" algn="just" fontAlgn="base">
              <a:lnSpc>
                <a:spcPct val="115000"/>
              </a:lnSpc>
              <a:spcAft>
                <a:spcPts val="1000"/>
              </a:spcAft>
              <a:buNone/>
            </a:pPr>
            <a:r>
              <a:rPr lang="en-GB" sz="1800" dirty="0">
                <a:solidFill>
                  <a:srgbClr val="373737"/>
                </a:solidFill>
                <a:effectLst/>
                <a:latin typeface="Arial" panose="020B0604020202020204" pitchFamily="34" charset="0"/>
                <a:ea typeface="Times New Roman" panose="02020603050405020304" pitchFamily="18" charset="0"/>
              </a:rPr>
              <a:t>When presented in table format, similar to when you carried out your SWOT and PESTEL remember to make comments under the table as well, this will allow you to expand on what you have reviewed (the review process to be carried out by way of website, online analysis, and literature review)</a:t>
            </a:r>
            <a:endParaRPr lang="en-GB" sz="1800" dirty="0">
              <a:effectLst/>
              <a:latin typeface="Calibri" panose="020F0502020204030204" pitchFamily="34" charset="0"/>
              <a:ea typeface="Calibri" panose="020F0502020204030204" pitchFamily="34" charset="0"/>
            </a:endParaRPr>
          </a:p>
          <a:p>
            <a:endParaRPr lang="en-GB" dirty="0"/>
          </a:p>
        </p:txBody>
      </p:sp>
      <p:pic>
        <p:nvPicPr>
          <p:cNvPr id="6" name="Picture 2" descr="See the source image">
            <a:extLst>
              <a:ext uri="{FF2B5EF4-FFF2-40B4-BE49-F238E27FC236}">
                <a16:creationId xmlns:a16="http://schemas.microsoft.com/office/drawing/2014/main" id="{225669D8-0AB7-476B-8771-64134F88CA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5030" y="287964"/>
            <a:ext cx="3869700" cy="268997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FB397AD4-F40A-7816-920D-3AD2DD0BBC59}"/>
              </a:ext>
            </a:extLst>
          </p:cNvPr>
          <p:cNvPicPr>
            <a:picLocks noChangeAspect="1"/>
          </p:cNvPicPr>
          <p:nvPr/>
        </p:nvPicPr>
        <p:blipFill>
          <a:blip r:embed="rId4"/>
          <a:stretch>
            <a:fillRect/>
          </a:stretch>
        </p:blipFill>
        <p:spPr>
          <a:xfrm>
            <a:off x="4572000" y="3544089"/>
            <a:ext cx="4318202" cy="1306050"/>
          </a:xfrm>
          <a:prstGeom prst="rect">
            <a:avLst/>
          </a:prstGeom>
        </p:spPr>
      </p:pic>
    </p:spTree>
    <p:extLst>
      <p:ext uri="{BB962C8B-B14F-4D97-AF65-F5344CB8AC3E}">
        <p14:creationId xmlns:p14="http://schemas.microsoft.com/office/powerpoint/2010/main" val="15810928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D7765-FD40-06D3-629D-E1A7F7DAC2F6}"/>
              </a:ext>
            </a:extLst>
          </p:cNvPr>
          <p:cNvSpPr>
            <a:spLocks noGrp="1"/>
          </p:cNvSpPr>
          <p:nvPr>
            <p:ph type="title"/>
          </p:nvPr>
        </p:nvSpPr>
        <p:spPr>
          <a:xfrm>
            <a:off x="628650" y="365125"/>
            <a:ext cx="5152718" cy="1325563"/>
          </a:xfrm>
        </p:spPr>
        <p:txBody>
          <a:bodyPr/>
          <a:lstStyle/>
          <a:p>
            <a:r>
              <a:rPr lang="en-US" sz="4800" b="1" dirty="0">
                <a:latin typeface="+mn-lt"/>
              </a:rPr>
              <a:t>Action Plan </a:t>
            </a:r>
            <a:r>
              <a:rPr kumimoji="0" lang="en-GB" altLang="en-US" sz="4800" b="1" i="0" u="none" strike="noStrike" cap="none" normalizeH="0" baseline="0" dirty="0">
                <a:ln>
                  <a:noFill/>
                </a:ln>
                <a:solidFill>
                  <a:srgbClr val="373737"/>
                </a:solidFill>
                <a:effectLst/>
                <a:latin typeface="+mn-lt"/>
                <a:ea typeface="Times New Roman" panose="02020603050405020304" pitchFamily="18" charset="0"/>
                <a:cs typeface="Arial" panose="020B0604020202020204" pitchFamily="34" charset="0"/>
              </a:rPr>
              <a:t>(5% of word count)</a:t>
            </a:r>
            <a:r>
              <a:rPr lang="en-US" sz="4800" b="1" dirty="0">
                <a:latin typeface="+mn-lt"/>
              </a:rPr>
              <a:t>:</a:t>
            </a:r>
            <a:endParaRPr lang="en-GB" sz="4800" b="1" dirty="0">
              <a:latin typeface="+mn-lt"/>
            </a:endParaRPr>
          </a:p>
        </p:txBody>
      </p:sp>
      <p:sp>
        <p:nvSpPr>
          <p:cNvPr id="3" name="Content Placeholder 2">
            <a:extLst>
              <a:ext uri="{FF2B5EF4-FFF2-40B4-BE49-F238E27FC236}">
                <a16:creationId xmlns:a16="http://schemas.microsoft.com/office/drawing/2014/main" id="{517003A6-D124-567D-5ADE-B84A3B4AAE17}"/>
              </a:ext>
            </a:extLst>
          </p:cNvPr>
          <p:cNvSpPr>
            <a:spLocks noGrp="1"/>
          </p:cNvSpPr>
          <p:nvPr>
            <p:ph sz="half" idx="1"/>
          </p:nvPr>
        </p:nvSpPr>
        <p:spPr/>
        <p:txBody>
          <a:bodyPr/>
          <a:lstStyle/>
          <a:p>
            <a:pPr marL="0" indent="0">
              <a:buNone/>
            </a:pPr>
            <a:endParaRPr kumimoji="0" lang="en-GB" altLang="en-US" b="0"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kumimoji="0" lang="en-GB" altLang="en-US" b="0"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This allows you to insert in table format your findings by sub section. </a:t>
            </a:r>
          </a:p>
          <a:p>
            <a:pPr marL="0" indent="0">
              <a:buNone/>
            </a:pPr>
            <a:endParaRPr lang="en-GB" dirty="0"/>
          </a:p>
        </p:txBody>
      </p:sp>
      <p:graphicFrame>
        <p:nvGraphicFramePr>
          <p:cNvPr id="5" name="Content Placeholder 6">
            <a:extLst>
              <a:ext uri="{FF2B5EF4-FFF2-40B4-BE49-F238E27FC236}">
                <a16:creationId xmlns:a16="http://schemas.microsoft.com/office/drawing/2014/main" id="{54600958-62A5-12F4-5E9C-762F855DE07F}"/>
              </a:ext>
            </a:extLst>
          </p:cNvPr>
          <p:cNvGraphicFramePr>
            <a:graphicFrameLocks noGrp="1"/>
          </p:cNvGraphicFramePr>
          <p:nvPr>
            <p:ph sz="half" idx="2"/>
            <p:extLst>
              <p:ext uri="{D42A27DB-BD31-4B8C-83A1-F6EECF244321}">
                <p14:modId xmlns:p14="http://schemas.microsoft.com/office/powerpoint/2010/main" val="457123889"/>
              </p:ext>
            </p:extLst>
          </p:nvPr>
        </p:nvGraphicFramePr>
        <p:xfrm>
          <a:off x="4495800" y="1825625"/>
          <a:ext cx="4616895" cy="3852504"/>
        </p:xfrm>
        <a:graphic>
          <a:graphicData uri="http://schemas.openxmlformats.org/drawingml/2006/table">
            <a:tbl>
              <a:tblPr firstRow="1" firstCol="1" bandRow="1"/>
              <a:tblGrid>
                <a:gridCol w="470999">
                  <a:extLst>
                    <a:ext uri="{9D8B030D-6E8A-4147-A177-3AD203B41FA5}">
                      <a16:colId xmlns:a16="http://schemas.microsoft.com/office/drawing/2014/main" val="3182257398"/>
                    </a:ext>
                  </a:extLst>
                </a:gridCol>
                <a:gridCol w="527784">
                  <a:extLst>
                    <a:ext uri="{9D8B030D-6E8A-4147-A177-3AD203B41FA5}">
                      <a16:colId xmlns:a16="http://schemas.microsoft.com/office/drawing/2014/main" val="908643730"/>
                    </a:ext>
                  </a:extLst>
                </a:gridCol>
                <a:gridCol w="1372501">
                  <a:extLst>
                    <a:ext uri="{9D8B030D-6E8A-4147-A177-3AD203B41FA5}">
                      <a16:colId xmlns:a16="http://schemas.microsoft.com/office/drawing/2014/main" val="1168795918"/>
                    </a:ext>
                  </a:extLst>
                </a:gridCol>
                <a:gridCol w="498511">
                  <a:extLst>
                    <a:ext uri="{9D8B030D-6E8A-4147-A177-3AD203B41FA5}">
                      <a16:colId xmlns:a16="http://schemas.microsoft.com/office/drawing/2014/main" val="1339280985"/>
                    </a:ext>
                  </a:extLst>
                </a:gridCol>
                <a:gridCol w="559477">
                  <a:extLst>
                    <a:ext uri="{9D8B030D-6E8A-4147-A177-3AD203B41FA5}">
                      <a16:colId xmlns:a16="http://schemas.microsoft.com/office/drawing/2014/main" val="4110022308"/>
                    </a:ext>
                  </a:extLst>
                </a:gridCol>
                <a:gridCol w="629467">
                  <a:extLst>
                    <a:ext uri="{9D8B030D-6E8A-4147-A177-3AD203B41FA5}">
                      <a16:colId xmlns:a16="http://schemas.microsoft.com/office/drawing/2014/main" val="3083576630"/>
                    </a:ext>
                  </a:extLst>
                </a:gridCol>
                <a:gridCol w="558156">
                  <a:extLst>
                    <a:ext uri="{9D8B030D-6E8A-4147-A177-3AD203B41FA5}">
                      <a16:colId xmlns:a16="http://schemas.microsoft.com/office/drawing/2014/main" val="1093907097"/>
                    </a:ext>
                  </a:extLst>
                </a:gridCol>
              </a:tblGrid>
              <a:tr h="288260">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Number</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Solution</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Desired outcome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Time scale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Completion Date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Planned Budget</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9063911"/>
                  </a:ext>
                </a:extLst>
              </a:tr>
              <a:tr h="3564244">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Poor external signage &amp; brand image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To agree a revised logo whilst maintaining current colour scheme and font, considering the possible loss of some brand loyalty but balancing this with clear recognisable signage and image.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That the recent poor feedback and outdated image will be improved upon and reassure existing customers that their views have been considered and increasing customer conversion rate.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3 months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16/04/2021</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£20,000</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(single site)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4955998"/>
                  </a:ext>
                </a:extLst>
              </a:tr>
            </a:tbl>
          </a:graphicData>
        </a:graphic>
      </p:graphicFrame>
      <p:sp>
        <p:nvSpPr>
          <p:cNvPr id="7" name="TextBox 6">
            <a:extLst>
              <a:ext uri="{FF2B5EF4-FFF2-40B4-BE49-F238E27FC236}">
                <a16:creationId xmlns:a16="http://schemas.microsoft.com/office/drawing/2014/main" id="{FDB5DF7A-A6CF-1073-86A5-126C17376967}"/>
              </a:ext>
            </a:extLst>
          </p:cNvPr>
          <p:cNvSpPr txBox="1"/>
          <p:nvPr/>
        </p:nvSpPr>
        <p:spPr>
          <a:xfrm>
            <a:off x="7418439" y="1004485"/>
            <a:ext cx="1519084"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Action Plan</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1"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Example:</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57501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DDF0DA-22A9-4624-81A1-D8AD826CA6C6}"/>
              </a:ext>
            </a:extLst>
          </p:cNvPr>
          <p:cNvSpPr>
            <a:spLocks noGrp="1"/>
          </p:cNvSpPr>
          <p:nvPr>
            <p:ph sz="half" idx="1"/>
          </p:nvPr>
        </p:nvSpPr>
        <p:spPr>
          <a:xfrm>
            <a:off x="162232" y="162232"/>
            <a:ext cx="8802256" cy="5427009"/>
          </a:xfrm>
        </p:spPr>
        <p:txBody>
          <a:bodyPr>
            <a:normAutofit fontScale="77500" lnSpcReduction="20000"/>
          </a:bodyPr>
          <a:lstStyle/>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Recommendations (5% of word count)</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List your recommendations as bullet points to keep them short and to the point, this is very much a summary of your table format action plan.</a:t>
            </a:r>
            <a:endParaRPr lang="en-GB" sz="2300" dirty="0">
              <a:effectLst/>
              <a:latin typeface="Calibri" panose="020F0502020204030204" pitchFamily="34" charset="0"/>
              <a:ea typeface="Calibri" panose="020F0502020204030204" pitchFamily="34" charset="0"/>
            </a:endParaRPr>
          </a:p>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Conclusion (5% of word count)</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Summarise all your findings and recommendations from the report. It is usual as a consultant that you will thank the client for inviting you to undertake the work, think as a Consultant here, you want to be courteous to your client, they may need consultancy services again and there are many companies who can provide these, so make sure they choose you!</a:t>
            </a:r>
            <a:endParaRPr lang="en-GB" sz="2300" dirty="0">
              <a:effectLst/>
              <a:latin typeface="Calibri" panose="020F0502020204030204" pitchFamily="34" charset="0"/>
              <a:ea typeface="Calibri" panose="020F0502020204030204" pitchFamily="34" charset="0"/>
            </a:endParaRPr>
          </a:p>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Reference List (excluded from word count) 1% of word count (60 references)</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Although this is being written as a consultancy report it does incorporate academic skill. Remember that your consultancy client will also want to know where you have got information from. So, it is important that you use in text citations within your work and then list your references in alphabetical order at the end of your report.</a:t>
            </a:r>
            <a:endParaRPr lang="en-GB" sz="23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5592485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spTree>
    <p:extLst>
      <p:ext uri="{BB962C8B-B14F-4D97-AF65-F5344CB8AC3E}">
        <p14:creationId xmlns:p14="http://schemas.microsoft.com/office/powerpoint/2010/main" val="1434574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82FF3-CBF4-5EB3-6E48-29E25B4180A0}"/>
              </a:ext>
            </a:extLst>
          </p:cNvPr>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a:t>NEXT Week: </a:t>
            </a:r>
          </a:p>
        </p:txBody>
      </p:sp>
      <p:pic>
        <p:nvPicPr>
          <p:cNvPr id="5" name="Picture 4">
            <a:extLst>
              <a:ext uri="{FF2B5EF4-FFF2-40B4-BE49-F238E27FC236}">
                <a16:creationId xmlns:a16="http://schemas.microsoft.com/office/drawing/2014/main" id="{A860C467-A566-A59F-FEC8-642A6B2BD020}"/>
              </a:ext>
            </a:extLst>
          </p:cNvPr>
          <p:cNvPicPr>
            <a:picLocks noChangeAspect="1"/>
          </p:cNvPicPr>
          <p:nvPr/>
        </p:nvPicPr>
        <p:blipFill rotWithShape="1">
          <a:blip r:embed="rId3"/>
          <a:srcRect t="27057" b="802"/>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89049F4-55C4-77AB-9C6E-DF14EE078779}"/>
              </a:ext>
            </a:extLst>
          </p:cNvPr>
          <p:cNvSpPr>
            <a:spLocks noGrp="1"/>
          </p:cNvSpPr>
          <p:nvPr>
            <p:ph sz="half" idx="1"/>
          </p:nvPr>
        </p:nvSpPr>
        <p:spPr>
          <a:xfrm>
            <a:off x="3167986" y="3752850"/>
            <a:ext cx="5614060" cy="2452687"/>
          </a:xfrm>
        </p:spPr>
        <p:txBody>
          <a:bodyPr vert="horz" lIns="91440" tIns="45720" rIns="91440" bIns="45720" rtlCol="0" anchor="ctr">
            <a:normAutofit/>
          </a:bodyPr>
          <a:lstStyle/>
          <a:p>
            <a:r>
              <a:rPr lang="en-US" sz="1800" dirty="0"/>
              <a:t>Give some thought whether you consult on a Hotel or a Department. Let me know by end of next week</a:t>
            </a:r>
          </a:p>
          <a:p>
            <a:r>
              <a:rPr lang="en-US" sz="1800" dirty="0"/>
              <a:t>Consider the location of your choice </a:t>
            </a:r>
          </a:p>
          <a:p>
            <a:r>
              <a:rPr lang="en-GB" sz="1800" dirty="0"/>
              <a:t>Why do companies use consultants?</a:t>
            </a:r>
            <a:endParaRPr lang="en-US" sz="1800" dirty="0"/>
          </a:p>
          <a:p>
            <a:r>
              <a:rPr lang="en-GB" sz="1800" dirty="0"/>
              <a:t>What are the roles of internal and external consultant within an organisation?</a:t>
            </a:r>
            <a:endParaRPr lang="en-US" sz="1800" dirty="0"/>
          </a:p>
          <a:p>
            <a:pPr marL="0" indent="0">
              <a:buNone/>
            </a:pPr>
            <a:endParaRPr lang="en-US" sz="1600" dirty="0"/>
          </a:p>
        </p:txBody>
      </p:sp>
    </p:spTree>
    <p:extLst>
      <p:ext uri="{BB962C8B-B14F-4D97-AF65-F5344CB8AC3E}">
        <p14:creationId xmlns:p14="http://schemas.microsoft.com/office/powerpoint/2010/main" val="91267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1514</TotalTime>
  <Words>2725</Words>
  <Application>Microsoft Office PowerPoint</Application>
  <PresentationFormat>On-screen Show (4:3)</PresentationFormat>
  <Paragraphs>263</Paragraphs>
  <Slides>34</Slides>
  <Notes>24</Notes>
  <HiddenSlides>0</HiddenSlides>
  <MMClips>0</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34</vt:i4>
      </vt:variant>
    </vt:vector>
  </HeadingPairs>
  <TitlesOfParts>
    <vt:vector size="55" baseType="lpstr">
      <vt:lpstr>Arial</vt:lpstr>
      <vt:lpstr>Calibri</vt:lpstr>
      <vt:lpstr>Calibri Light</vt:lpstr>
      <vt:lpstr>Segoe UI</vt:lpstr>
      <vt:lpstr>Symbol</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One</vt:lpstr>
      <vt:lpstr>International Hotel Management</vt:lpstr>
      <vt:lpstr>Cameras must be turned on  To show the conversation, and make a comment:     To raise our hand to ask a question:    We are giving you our time as lecturers, we therefore expect you to give us your time. Be dressed and ready to go each class, engage in conversation, have cameras on throughout, and ask questions. Participation is key! </vt:lpstr>
      <vt:lpstr>PowerPoint Presentation</vt:lpstr>
      <vt:lpstr>Let me introduce myself……</vt:lpstr>
      <vt:lpstr>PowerPoint Presentation</vt:lpstr>
      <vt:lpstr>PowerPoint Presentation</vt:lpstr>
      <vt:lpstr>What did you learn about the other person/ people?</vt:lpstr>
      <vt:lpstr>Aims of the module</vt:lpstr>
      <vt:lpstr>ASSESSMENT  </vt:lpstr>
      <vt:lpstr>PowerPoint Presentation</vt:lpstr>
      <vt:lpstr>PowerPoint Presentation</vt:lpstr>
      <vt:lpstr>What is a consulting report? </vt:lpstr>
      <vt:lpstr>Your Assignment  Now let’s look at the assignment brief and how to structure your report.  </vt:lpstr>
      <vt:lpstr>Your Front Cover</vt:lpstr>
      <vt:lpstr>PowerPoint Presentation</vt:lpstr>
      <vt:lpstr>Who are you… who are they?</vt:lpstr>
      <vt:lpstr>PowerPoint Presentation</vt:lpstr>
      <vt:lpstr>Your REPORT must stand out, here are some industry examples</vt:lpstr>
      <vt:lpstr>Image is important</vt:lpstr>
      <vt:lpstr>How to start:</vt:lpstr>
      <vt:lpstr>PowerPoint Presentation</vt:lpstr>
      <vt:lpstr>If we can't do, how do we know?</vt:lpstr>
      <vt:lpstr>         </vt:lpstr>
      <vt:lpstr>PowerPoint Presentation</vt:lpstr>
      <vt:lpstr>PowerPoint Presentation</vt:lpstr>
      <vt:lpstr>PowerPoint Presentation</vt:lpstr>
      <vt:lpstr>Your Assignment</vt:lpstr>
      <vt:lpstr>Now the Final Sections</vt:lpstr>
      <vt:lpstr>Action Plan (5% of word count):</vt:lpstr>
      <vt:lpstr>PowerPoint Presentation</vt:lpstr>
      <vt:lpstr>PowerPoint Presentation</vt:lpstr>
      <vt:lpstr>NEXT Week: </vt:lpstr>
      <vt:lpstr>I look forward to seeing you next week. If you have any questions in the meantime, please send an email l.blake@uwtsd.ac.uk.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36</cp:revision>
  <dcterms:created xsi:type="dcterms:W3CDTF">2021-03-10T12:10:47Z</dcterms:created>
  <dcterms:modified xsi:type="dcterms:W3CDTF">2022-09-24T11:00:08Z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