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notesMasterIdLst>
    <p:notesMasterId r:id="rId25"/>
  </p:notesMasterIdLst>
  <p:sldIdLst>
    <p:sldId id="256" r:id="rId3"/>
    <p:sldId id="257" r:id="rId4"/>
    <p:sldId id="270" r:id="rId5"/>
    <p:sldId id="271" r:id="rId6"/>
    <p:sldId id="272" r:id="rId7"/>
    <p:sldId id="274" r:id="rId8"/>
    <p:sldId id="273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650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8413" y="0"/>
            <a:ext cx="2914650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F3072-8726-4A03-B42B-73FAEBD52237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03763"/>
            <a:ext cx="5378450" cy="3848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700"/>
            <a:ext cx="2914650" cy="4905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8413" y="9283700"/>
            <a:ext cx="2914650" cy="4905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022D7-8EE9-4D04-8BF0-878BDB0E5F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53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3F70-E5E9-41E9-AD28-36C703FE32D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79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3F70-E5E9-41E9-AD28-36C703FE32D9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021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3F70-E5E9-41E9-AD28-36C703FE32D9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816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3F70-E5E9-41E9-AD28-36C703FE32D9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16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3F70-E5E9-41E9-AD28-36C703FE32D9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260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7828359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1971234"/>
            <a:ext cx="1202248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7939371" y="609600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01917" y="753228"/>
            <a:ext cx="721872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95709" y="2336873"/>
            <a:ext cx="2302526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0241" y="3022674"/>
            <a:ext cx="2287277" cy="291351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67019" y="2336873"/>
            <a:ext cx="229743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59103" y="3022674"/>
            <a:ext cx="229743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418117" y="2336873"/>
            <a:ext cx="230251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18117" y="3022674"/>
            <a:ext cx="2302519" cy="291351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AD15-87AC-45B2-9EE5-8D165AF83CD7}" type="datetimeFigureOut">
              <a:rPr lang="en-US" dirty="0"/>
              <a:t>1/29/2024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582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7828359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370" y="5929622"/>
            <a:ext cx="1202248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7828359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7939371" y="4567988"/>
            <a:ext cx="1202248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92" y="609599"/>
            <a:ext cx="6539158" cy="3036061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051717" y="3653379"/>
            <a:ext cx="611743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0242" y="4711616"/>
            <a:ext cx="7210394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D51E-4B19-444E-85C0-DBD7EB6263F4}" type="datetimeFigureOut">
              <a:rPr lang="en-US" dirty="0"/>
              <a:t>1/29/2024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47092" y="4709926"/>
            <a:ext cx="865613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37679" y="74811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5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47107" y="30335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5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4032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68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9" r:id="rId12"/>
    <p:sldLayoutId id="2147483670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50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What%20is%20person%20centered%20planning.docx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ebarchive.nationalarchives.gov.uk/20130123201648/http:/www.dh.gov.uk/en/Publicationsandstatistics/Publications/PublicationsPolicyAndGuidance/DH_115175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Group%20Feedback%20-%20Key%20features%20of%20PCP.docx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helensandersonassociates.co.uk/person-centred-practice/paths/" TargetMode="Externa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Group%20Feedback%20-%20Evaluating%20the%20PATH%20process.docx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hyperlink" Target="https://www.youtube.com/watch?v=OnE7-Esv-po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helensandersonassociates.co.uk/person-centred-practice/map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Group%20Feedback%20-%20Evaluating%20the%20MAP%20process.docx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hyperlink" Target="https://www.youtube.com/watch?v=M7FdQ-fG3D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gov.wales/additional-learning-needs-transformation-programme-frequently-asked-questions-html" TargetMode="Externa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hyperlink" Target="https://www.newport.gov.uk/en/Schools-Education/Additional-Learning-Needs/Individual-Development-Plan-IDP.aspx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Group%20Feedback%20-%20Evaluating%20One%20Page%20Profiles.docx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hyperlink" Target="https://www.youtube.com/watch?v=t0DNl8z6xPw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callscotland.org.uk/professional-learning/our-courses/CALL13/" TargetMode="Externa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Group%20Feedback%20-%20Communication%20Passports.docx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9.png"/><Relationship Id="rId5" Type="http://schemas.openxmlformats.org/officeDocument/2006/relationships/hyperlink" Target="../ECAY6003%20Public%20Moodle%20Page%202023%202024/Supporting%20Materials/Communication%20Passports%20-%20CALL%20Scotland.ppt" TargetMode="Externa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beta.gov.wales/sites/default/files/publications/2019-01/person-centred-practice-in-education-a-guide-for-early-years-schools-and-colleges-in-wales.pdf" TargetMode="Externa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beta.gov.wales/sites/default/files/publications/2019-01/developing-as-a-person-centred-organisation.pdf" TargetMode="External"/><Relationship Id="rId4" Type="http://schemas.openxmlformats.org/officeDocument/2006/relationships/hyperlink" Target="https://learning.gov.wales/docs/learningwales/publications/150909-reviews-toolkit-en.pdf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rf.org.uk/sites/default/files/jrf/migrated/files/9781859354803.pdf" TargetMode="External"/><Relationship Id="rId3" Type="http://schemas.openxmlformats.org/officeDocument/2006/relationships/hyperlink" Target="https://www.callscotland.org.uk/blog/personal-communication-passports/" TargetMode="External"/><Relationship Id="rId7" Type="http://schemas.openxmlformats.org/officeDocument/2006/relationships/hyperlink" Target="http://webarchive.nationalarchives.gov.uk/20130123201648/http:/www.dh.gov.uk/en/Publicationsandstatistics/Publications/PublicationsPolicyAndGuidance/DH_11517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gov.uk/government/publications/valuing-people-a-new-strategy-for-learning-disability-for-the-21st-century" TargetMode="External"/><Relationship Id="rId5" Type="http://schemas.openxmlformats.org/officeDocument/2006/relationships/hyperlink" Target="http://www.cwp.nhs.uk/about-us/our-campaigns/person-centred-framework/recovery-toolbox/one-page-profiles/" TargetMode="External"/><Relationship Id="rId4" Type="http://schemas.openxmlformats.org/officeDocument/2006/relationships/hyperlink" Target="http://www.communicationpassports.org.uk/creating-passports/templates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earningcommunity.us/onepageprofiles.htm" TargetMode="External"/><Relationship Id="rId3" Type="http://schemas.openxmlformats.org/officeDocument/2006/relationships/hyperlink" Target="http://helensandersonassociates.co.uk/person-centred-practice/paths/" TargetMode="External"/><Relationship Id="rId7" Type="http://schemas.openxmlformats.org/officeDocument/2006/relationships/hyperlink" Target="https://www.youtube.com/watch?v=OnE7-Esv-po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youtube.com/watch?v=M7FdQ-fG3Dg" TargetMode="External"/><Relationship Id="rId5" Type="http://schemas.openxmlformats.org/officeDocument/2006/relationships/hyperlink" Target="https://www.youtube.com/watch?v=t0DNl8z6xPw" TargetMode="External"/><Relationship Id="rId4" Type="http://schemas.openxmlformats.org/officeDocument/2006/relationships/hyperlink" Target="http://helensandersonassociates.co.uk/person-centred-practice/maps/" TargetMode="External"/><Relationship Id="rId9" Type="http://schemas.openxmlformats.org/officeDocument/2006/relationships/hyperlink" Target="https://web-p-ebscohost-com.ezproxy.uwtsd.ac.uk/ehost/pdfviewer/pdfviewer?vid=0&amp;sid=2f410330-8eba-426a-b82e-9e79f4f415c2%40redis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wport.gov.uk/en/Schools-Education/Additional-Learning-Needs/Individual-Development-Plan-IDP.asp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scie.org.uk/person-centred-care/one-page-profile/what-is" TargetMode="External"/><Relationship Id="rId5" Type="http://schemas.openxmlformats.org/officeDocument/2006/relationships/hyperlink" Target="https://www.snapcymru.org/get-support/idps/" TargetMode="External"/><Relationship Id="rId4" Type="http://schemas.openxmlformats.org/officeDocument/2006/relationships/hyperlink" Target="http://pathwaysassociates.co.uk/Archive/pdfs/pcp.pdf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sites/default/files/publications/2018-12/person-centred-reviews-toolkit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gov.wales/additional-learning-needs-transformation-programme-frequently-asked-questions-html" TargetMode="External"/><Relationship Id="rId5" Type="http://schemas.openxmlformats.org/officeDocument/2006/relationships/hyperlink" Target="https://beta.gov.wales/sites/default/files/publications/2019-01/person-centred-practice-in-education-a-guide-for-early-years-schools-and-colleges-in-wales.pdf" TargetMode="External"/><Relationship Id="rId4" Type="http://schemas.openxmlformats.org/officeDocument/2006/relationships/hyperlink" Target="http://learning.gov.wales/docs/learningwales/publications/150907-developing-pc-en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332656"/>
            <a:ext cx="2232248" cy="25202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932040" y="332656"/>
            <a:ext cx="2952328" cy="144016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27784" y="332656"/>
            <a:ext cx="864096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588224" y="1916832"/>
            <a:ext cx="2232248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635896" y="332656"/>
            <a:ext cx="1154218" cy="7200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987824" y="2996952"/>
            <a:ext cx="1190222" cy="158417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55976" y="1916832"/>
            <a:ext cx="2016224" cy="158417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41479" y="1124744"/>
            <a:ext cx="1154218" cy="6480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27784" y="1844824"/>
            <a:ext cx="1584176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55976" y="3645024"/>
            <a:ext cx="2016224" cy="93610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23528" y="4797152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ECAY6003: Advocacy: Maintaining Independence in Service Provision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520" y="5343599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Theme 4: Person Centred Practice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03E1D7-5D3A-994A-8C99-8E6A778C4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8998" y="1972630"/>
            <a:ext cx="1790700" cy="2552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F53FC39-06F9-8AB1-B79D-3823B0C11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6764" y="1960741"/>
            <a:ext cx="1518828" cy="15188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9842FC-BC39-BD81-7B9B-A6478E471B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74" y="381518"/>
            <a:ext cx="1714842" cy="24225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0E83BF-1C47-96DA-0FB4-42FC5ABB4A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6532" y="3068960"/>
            <a:ext cx="1052836" cy="13681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A0F9D89-5471-5D87-D38C-F67D61E70C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4048" y="414487"/>
            <a:ext cx="2830321" cy="128341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A4FCAEF-A757-FC5B-D336-251C0181F6EF}"/>
              </a:ext>
            </a:extLst>
          </p:cNvPr>
          <p:cNvSpPr/>
          <p:nvPr/>
        </p:nvSpPr>
        <p:spPr>
          <a:xfrm>
            <a:off x="323528" y="2996952"/>
            <a:ext cx="2520280" cy="15533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1A7193E-48F7-33A9-207C-F3D5BF1AD4EF}"/>
              </a:ext>
            </a:extLst>
          </p:cNvPr>
          <p:cNvSpPr/>
          <p:nvPr/>
        </p:nvSpPr>
        <p:spPr>
          <a:xfrm>
            <a:off x="7956376" y="332656"/>
            <a:ext cx="864096" cy="139317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01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412777"/>
            <a:ext cx="8229600" cy="26642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i="1" dirty="0"/>
              <a:t>In your groups, discuss the phrase Person Centred Planning.</a:t>
            </a:r>
          </a:p>
          <a:p>
            <a:pPr algn="ctr">
              <a:buNone/>
            </a:pPr>
            <a:r>
              <a:rPr lang="en-US" sz="2800" i="1" dirty="0"/>
              <a:t>Is it a phrase you are familiar with?</a:t>
            </a:r>
          </a:p>
          <a:p>
            <a:pPr algn="ctr">
              <a:buNone/>
            </a:pPr>
            <a:r>
              <a:rPr lang="en-US" sz="2800" i="1" dirty="0"/>
              <a:t>Have you come across it in your work?</a:t>
            </a:r>
          </a:p>
          <a:p>
            <a:pPr algn="ctr">
              <a:buNone/>
            </a:pPr>
            <a:r>
              <a:rPr lang="en-US" sz="2800" i="1" dirty="0"/>
              <a:t>What do you think it means?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0" dirty="0"/>
              <a:t>     What is Person Centred Planning?</a:t>
            </a:r>
            <a:endParaRPr lang="en-US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437112"/>
            <a:ext cx="1142857" cy="1142857"/>
          </a:xfrm>
          <a:prstGeom prst="rect">
            <a:avLst/>
          </a:prstGeom>
        </p:spPr>
      </p:pic>
      <p:pic>
        <p:nvPicPr>
          <p:cNvPr id="5" name="Picture 4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830" y="4365104"/>
            <a:ext cx="1108491" cy="1108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21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31640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/>
              <a:t>Developed in services for adults with learning disabilities 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/>
              <a:t> Supported by guidance such as </a:t>
            </a:r>
            <a:r>
              <a:rPr lang="en-US" sz="2800" i="1" dirty="0"/>
              <a:t>Valuing People (</a:t>
            </a:r>
            <a:r>
              <a:rPr lang="en-US" sz="2800" i="1" dirty="0" err="1"/>
              <a:t>DoH</a:t>
            </a:r>
            <a:r>
              <a:rPr lang="en-US" sz="2800" i="1" dirty="0"/>
              <a:t>, 2001): England and Wales </a:t>
            </a:r>
            <a:endParaRPr lang="en-GB" sz="2800" i="1" dirty="0"/>
          </a:p>
          <a:p>
            <a:pPr>
              <a:buFont typeface="Wingdings" pitchFamily="2" charset="2"/>
              <a:buChar char="Ø"/>
            </a:pPr>
            <a:r>
              <a:rPr lang="en-US" sz="2800" dirty="0"/>
              <a:t> Increasingly used in schools within reviews and transition planning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/>
              <a:t> Strategy used by the third sector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/>
              <a:t>Heavily influenced by the social model of disability</a:t>
            </a:r>
          </a:p>
          <a:p>
            <a:pPr>
              <a:buNone/>
            </a:pPr>
            <a:endParaRPr lang="en-US" sz="2800" dirty="0"/>
          </a:p>
          <a:p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en-GB" b="1" dirty="0"/>
              <a:t>     Person Centred Planning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8627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33123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800" b="1" dirty="0"/>
              <a:t>A process of </a:t>
            </a:r>
          </a:p>
          <a:p>
            <a:r>
              <a:rPr lang="en-GB" sz="2800" dirty="0"/>
              <a:t>continual listening, and learning; </a:t>
            </a:r>
          </a:p>
          <a:p>
            <a:r>
              <a:rPr lang="en-GB" sz="2800" dirty="0"/>
              <a:t>focussed on what is important to someone</a:t>
            </a:r>
          </a:p>
          <a:p>
            <a:r>
              <a:rPr lang="en-GB" sz="2800" dirty="0"/>
              <a:t>Now and for the future;</a:t>
            </a:r>
          </a:p>
          <a:p>
            <a:r>
              <a:rPr lang="en-GB" sz="2800" dirty="0"/>
              <a:t>Acting upon this in alliance with their family and friends</a:t>
            </a:r>
            <a:r>
              <a:rPr lang="en-GB" sz="2400" dirty="0"/>
              <a:t>.</a:t>
            </a:r>
          </a:p>
          <a:p>
            <a:pPr>
              <a:buNone/>
            </a:pP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 algn="ctr"/>
            <a:r>
              <a:rPr lang="en-GB" b="1" dirty="0">
                <a:effectLst/>
              </a:rPr>
              <a:t>Person Centred Planning - Adults</a:t>
            </a:r>
            <a:endParaRPr lang="en-US" b="1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421179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(Department of Health, 2010)</a:t>
            </a:r>
          </a:p>
        </p:txBody>
      </p:sp>
      <p:pic>
        <p:nvPicPr>
          <p:cNvPr id="9" name="Picture 8">
            <a:hlinkClick r:id="rId2"/>
            <a:extLst>
              <a:ext uri="{FF2B5EF4-FFF2-40B4-BE49-F238E27FC236}">
                <a16:creationId xmlns:a16="http://schemas.microsoft.com/office/drawing/2014/main" id="{B3C34112-97F9-4541-9D64-525DAFF7D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08" y="4005053"/>
            <a:ext cx="782817" cy="7828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4EE7DA7-B909-4079-BDEC-25F2907678C5}"/>
              </a:ext>
            </a:extLst>
          </p:cNvPr>
          <p:cNvSpPr txBox="1"/>
          <p:nvPr/>
        </p:nvSpPr>
        <p:spPr>
          <a:xfrm>
            <a:off x="2051720" y="5157192"/>
            <a:ext cx="6635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Study Skills: What can we surmise from the fact that this document in now archived?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D2712C9-D0DE-4BED-B8D1-E875D68B96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230382"/>
            <a:ext cx="717715" cy="71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3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b="1" dirty="0"/>
              <a:t>Key Features of Person Centred Planning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59" y="2924944"/>
            <a:ext cx="79208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Read through the Chapter 2 of the JRF report ‘Person Centred Planning in Social Care’ and identify the important features of this approach.</a:t>
            </a:r>
          </a:p>
          <a:p>
            <a:pPr algn="ctr"/>
            <a:endParaRPr lang="en-GB" sz="2800" i="1" dirty="0"/>
          </a:p>
          <a:p>
            <a:pPr algn="ctr"/>
            <a:r>
              <a:rPr lang="en-GB" sz="2800" i="1" dirty="0"/>
              <a:t>Feedback to your tutor.</a:t>
            </a:r>
          </a:p>
        </p:txBody>
      </p:sp>
      <p:pic>
        <p:nvPicPr>
          <p:cNvPr id="7" name="Picture 6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766" y="5690895"/>
            <a:ext cx="892467" cy="8924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3C7915-7B7E-4476-9531-BF61E1613A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100198"/>
            <a:ext cx="611127" cy="6111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D00FD43-6CF3-443D-A745-AD0513711E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79" y="1382436"/>
            <a:ext cx="611128" cy="61112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BA7676B-8580-4584-9353-653C9DA129D9}"/>
              </a:ext>
            </a:extLst>
          </p:cNvPr>
          <p:cNvSpPr txBox="1"/>
          <p:nvPr/>
        </p:nvSpPr>
        <p:spPr>
          <a:xfrm>
            <a:off x="2302807" y="1196752"/>
            <a:ext cx="6229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Handout 1: JRF Report ‘Person Centred Planning in Social Care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D5F450-8377-410A-877A-488FEE16744B}"/>
              </a:ext>
            </a:extLst>
          </p:cNvPr>
          <p:cNvSpPr txBox="1"/>
          <p:nvPr/>
        </p:nvSpPr>
        <p:spPr>
          <a:xfrm>
            <a:off x="2302808" y="2165955"/>
            <a:ext cx="6229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Guided Study Activity: Key features of PCP</a:t>
            </a:r>
          </a:p>
        </p:txBody>
      </p:sp>
    </p:spTree>
    <p:extLst>
      <p:ext uri="{BB962C8B-B14F-4D97-AF65-F5344CB8AC3E}">
        <p14:creationId xmlns:p14="http://schemas.microsoft.com/office/powerpoint/2010/main" val="347011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major service development requiring the investment of substantial resources </a:t>
            </a:r>
          </a:p>
          <a:p>
            <a:r>
              <a:rPr lang="en-US" dirty="0"/>
              <a:t>Critique that person-</a:t>
            </a:r>
            <a:r>
              <a:rPr lang="en-US" dirty="0" err="1"/>
              <a:t>centred</a:t>
            </a:r>
            <a:r>
              <a:rPr lang="en-US" dirty="0"/>
              <a:t> planning might shift responsibility to individuals, families and friends rather than professionals</a:t>
            </a:r>
          </a:p>
          <a:p>
            <a:r>
              <a:rPr lang="en-US" dirty="0"/>
              <a:t>Concerns that plans may remain notional or aspirational rather than realistic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b="1" dirty="0">
                <a:effectLst/>
              </a:rPr>
              <a:t>Person-Centre Planning or Person-Centred Action?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7413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Focus should be on achieving real change </a:t>
            </a:r>
          </a:p>
          <a:p>
            <a:r>
              <a:rPr lang="en-US" dirty="0"/>
              <a:t> Plans need to be working documents </a:t>
            </a:r>
          </a:p>
          <a:p>
            <a:r>
              <a:rPr lang="en-US" dirty="0"/>
              <a:t> Guiding practice </a:t>
            </a:r>
          </a:p>
          <a:p>
            <a:r>
              <a:rPr lang="en-US" dirty="0"/>
              <a:t> Regularly reviewed </a:t>
            </a:r>
          </a:p>
          <a:p>
            <a:r>
              <a:rPr lang="en-US" dirty="0"/>
              <a:t> Making a difference </a:t>
            </a:r>
          </a:p>
          <a:p>
            <a:endParaRPr lang="en-US" dirty="0"/>
          </a:p>
          <a:p>
            <a:pPr marL="0" indent="0" algn="r">
              <a:buNone/>
            </a:pPr>
            <a:r>
              <a:rPr lang="en-US" dirty="0"/>
              <a:t>(Mansell &amp; Beadle- Brown, 2004)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effectLst/>
              </a:rPr>
              <a:t>Person Centred Action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2952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504" y="1600201"/>
            <a:ext cx="8928992" cy="3845024"/>
          </a:xfrm>
        </p:spPr>
        <p:txBody>
          <a:bodyPr>
            <a:noAutofit/>
          </a:bodyPr>
          <a:lstStyle/>
          <a:p>
            <a:r>
              <a:rPr lang="en-US" sz="2400" dirty="0"/>
              <a:t>Planning Alternative Tomorrows with Hope (PATH) </a:t>
            </a:r>
          </a:p>
          <a:p>
            <a:r>
              <a:rPr lang="en-US" sz="2400" dirty="0"/>
              <a:t> </a:t>
            </a:r>
            <a:r>
              <a:rPr lang="en-GB" sz="2400" dirty="0"/>
              <a:t>PATH was developed by Jack </a:t>
            </a:r>
            <a:r>
              <a:rPr lang="en-GB" sz="2400" dirty="0" err="1"/>
              <a:t>Pearpoint</a:t>
            </a:r>
            <a:r>
              <a:rPr lang="en-GB" sz="2400" dirty="0"/>
              <a:t>, Marsha Forest and John O‘Brien from 1991 onwards. </a:t>
            </a:r>
          </a:p>
          <a:p>
            <a:r>
              <a:rPr lang="en-GB" sz="2400" dirty="0"/>
              <a:t>It can be used as a planning style with individuals and with organisations. When used in person-centred planning, the focus person and the people she wants to invite meet together with two facilitators to work through the process.</a:t>
            </a:r>
          </a:p>
          <a:p>
            <a:r>
              <a:rPr lang="en-GB" sz="2400" dirty="0"/>
              <a:t>PATH works well when an individual has a group of people around her who are committed to making things happen. Using the PATH process enables people to understand and take control of the situation.</a:t>
            </a:r>
            <a:endParaRPr lang="en-US" sz="2400" dirty="0"/>
          </a:p>
          <a:p>
            <a:pPr marL="0" indent="0" algn="r">
              <a:buNone/>
            </a:pPr>
            <a:r>
              <a:rPr lang="en-US" sz="2400" dirty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B3943AE1-AE48-4F0C-B66F-09DE22276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607" y="5809028"/>
            <a:ext cx="926833" cy="9268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3B8AC8-78DB-4238-8F51-518782C560F7}"/>
              </a:ext>
            </a:extLst>
          </p:cNvPr>
          <p:cNvSpPr txBox="1"/>
          <p:nvPr/>
        </p:nvSpPr>
        <p:spPr>
          <a:xfrm>
            <a:off x="4903441" y="6087778"/>
            <a:ext cx="4159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(Helen Sanderson Associates, No Date b)</a:t>
            </a:r>
          </a:p>
        </p:txBody>
      </p:sp>
    </p:spTree>
    <p:extLst>
      <p:ext uri="{BB962C8B-B14F-4D97-AF65-F5344CB8AC3E}">
        <p14:creationId xmlns:p14="http://schemas.microsoft.com/office/powerpoint/2010/main" val="179715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504" y="1600201"/>
            <a:ext cx="8928992" cy="3845024"/>
          </a:xfrm>
        </p:spPr>
        <p:txBody>
          <a:bodyPr>
            <a:noAutofit/>
          </a:bodyPr>
          <a:lstStyle/>
          <a:p>
            <a:r>
              <a:rPr lang="en-GB" sz="2800" dirty="0"/>
              <a:t>One facilitator ‘runs’ the planning session whilst the other records the PATH graphically on a poster</a:t>
            </a:r>
          </a:p>
          <a:p>
            <a:r>
              <a:rPr lang="en-GB" sz="2800" u="sng" dirty="0"/>
              <a:t>All</a:t>
            </a:r>
            <a:r>
              <a:rPr lang="en-GB" sz="2800" dirty="0"/>
              <a:t> of the relevant people should attend the PATH planning meeting</a:t>
            </a:r>
            <a:endParaRPr lang="en-US" sz="2800" u="sng" dirty="0"/>
          </a:p>
          <a:p>
            <a:pPr marL="0" indent="0" algn="r">
              <a:buNone/>
            </a:pPr>
            <a:r>
              <a:rPr lang="en-US" sz="2800" dirty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0155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509120"/>
            <a:ext cx="900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What are the key features of the PATH method of person centred planning? What are the positive and negative aspects of this approach</a:t>
            </a:r>
          </a:p>
        </p:txBody>
      </p:sp>
      <p:pic>
        <p:nvPicPr>
          <p:cNvPr id="4" name="Picture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067" y="5995574"/>
            <a:ext cx="748451" cy="748451"/>
          </a:xfrm>
          <a:prstGeom prst="rect">
            <a:avLst/>
          </a:prstGeom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207A3759-8422-4479-860F-32E7D09DC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  <p:pic>
        <p:nvPicPr>
          <p:cNvPr id="10" name="Picture 9">
            <a:hlinkClick r:id="rId4"/>
            <a:extLst>
              <a:ext uri="{FF2B5EF4-FFF2-40B4-BE49-F238E27FC236}">
                <a16:creationId xmlns:a16="http://schemas.microsoft.com/office/drawing/2014/main" id="{E490DFBF-FA5C-46FE-8C8D-320A7F11DD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651" y="1506428"/>
            <a:ext cx="1822698" cy="1922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0BFA75-8002-4ECA-A5D9-55B8FB05A9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56992"/>
            <a:ext cx="676443" cy="6764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58EC1-A1B0-4907-AF71-E4A677871ECB}"/>
              </a:ext>
            </a:extLst>
          </p:cNvPr>
          <p:cNvSpPr txBox="1"/>
          <p:nvPr/>
        </p:nvSpPr>
        <p:spPr>
          <a:xfrm>
            <a:off x="2267744" y="344835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Guided Study Activity: The PATH process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71D2D1-BC2E-4AB9-8352-7BCBB84067DE}"/>
              </a:ext>
            </a:extLst>
          </p:cNvPr>
          <p:cNvSpPr txBox="1"/>
          <p:nvPr/>
        </p:nvSpPr>
        <p:spPr>
          <a:xfrm>
            <a:off x="6012160" y="6165304"/>
            <a:ext cx="2674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(Kane, 2014)</a:t>
            </a:r>
          </a:p>
        </p:txBody>
      </p:sp>
    </p:spTree>
    <p:extLst>
      <p:ext uri="{BB962C8B-B14F-4D97-AF65-F5344CB8AC3E}">
        <p14:creationId xmlns:p14="http://schemas.microsoft.com/office/powerpoint/2010/main" val="35671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504" y="1600201"/>
            <a:ext cx="8928992" cy="384502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err="1"/>
              <a:t>MAPs</a:t>
            </a:r>
            <a:r>
              <a:rPr lang="en-GB" sz="2400" dirty="0"/>
              <a:t> are a planning style developed by Judith Snow, Jack </a:t>
            </a:r>
            <a:r>
              <a:rPr lang="en-GB" sz="2400" dirty="0" err="1"/>
              <a:t>Pearpoint</a:t>
            </a:r>
            <a:r>
              <a:rPr lang="en-GB" sz="2400" dirty="0"/>
              <a:t> and Marsha Forest with support from John O‘Brien and others.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They were first used as a tool for helping disabled children to integrate into mainstream schools, but they are now used more widely in person-centred planning with children and adults.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A MAP is typically used in a meeting lasting 2-3 hours with the person and those close to her. It can also be used one-to-one. If used in a meeting, it is essential that there are two facilitators – one to guide the process and the second to record it graphically. The MAP process has eight steps.</a:t>
            </a:r>
            <a:r>
              <a:rPr lang="en-US" sz="2400" dirty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B3943AE1-AE48-4F0C-B66F-09DE222765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607" y="5809028"/>
            <a:ext cx="926833" cy="9268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3B8AC8-78DB-4238-8F51-518782C560F7}"/>
              </a:ext>
            </a:extLst>
          </p:cNvPr>
          <p:cNvSpPr txBox="1"/>
          <p:nvPr/>
        </p:nvSpPr>
        <p:spPr>
          <a:xfrm>
            <a:off x="4903441" y="6087778"/>
            <a:ext cx="4159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(Helen Sanderson Associates, No Date a)</a:t>
            </a:r>
          </a:p>
        </p:txBody>
      </p:sp>
    </p:spTree>
    <p:extLst>
      <p:ext uri="{BB962C8B-B14F-4D97-AF65-F5344CB8AC3E}">
        <p14:creationId xmlns:p14="http://schemas.microsoft.com/office/powerpoint/2010/main" val="256828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509120"/>
            <a:ext cx="900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What are the key features of the MAPs method of person centred planning? What are the positive and negative aspects of this approach</a:t>
            </a:r>
          </a:p>
        </p:txBody>
      </p:sp>
      <p:pic>
        <p:nvPicPr>
          <p:cNvPr id="4" name="Picture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067" y="5995574"/>
            <a:ext cx="748451" cy="748451"/>
          </a:xfrm>
          <a:prstGeom prst="rect">
            <a:avLst/>
          </a:prstGeom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207A3759-8422-4479-860F-32E7D09DC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  <p:pic>
        <p:nvPicPr>
          <p:cNvPr id="10" name="Picture 9">
            <a:hlinkClick r:id="rId4"/>
            <a:extLst>
              <a:ext uri="{FF2B5EF4-FFF2-40B4-BE49-F238E27FC236}">
                <a16:creationId xmlns:a16="http://schemas.microsoft.com/office/drawing/2014/main" id="{E490DFBF-FA5C-46FE-8C8D-320A7F11DD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943" y="1574533"/>
            <a:ext cx="1822698" cy="1922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0BFA75-8002-4ECA-A5D9-55B8FB05A9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56992"/>
            <a:ext cx="676443" cy="6764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58EC1-A1B0-4907-AF71-E4A677871ECB}"/>
              </a:ext>
            </a:extLst>
          </p:cNvPr>
          <p:cNvSpPr txBox="1"/>
          <p:nvPr/>
        </p:nvSpPr>
        <p:spPr>
          <a:xfrm>
            <a:off x="2267744" y="344835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Guided Study Activity: The MAP process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71D2D1-BC2E-4AB9-8352-7BCBB84067DE}"/>
              </a:ext>
            </a:extLst>
          </p:cNvPr>
          <p:cNvSpPr txBox="1"/>
          <p:nvPr/>
        </p:nvSpPr>
        <p:spPr>
          <a:xfrm>
            <a:off x="5436096" y="6165304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(Inclusive Solutions, 2011)</a:t>
            </a:r>
          </a:p>
        </p:txBody>
      </p:sp>
    </p:spTree>
    <p:extLst>
      <p:ext uri="{BB962C8B-B14F-4D97-AF65-F5344CB8AC3E}">
        <p14:creationId xmlns:p14="http://schemas.microsoft.com/office/powerpoint/2010/main" val="2210707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23728"/>
            <a:ext cx="8229600" cy="216024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Replaced statements of SEN, school action and school action plus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The plan is to roll out Individual Development Plan as a web-based planning tool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Where are we in the process?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br>
              <a:rPr lang="en-US" b="1" dirty="0"/>
            </a:br>
            <a:r>
              <a:rPr lang="en-US" sz="4400" b="1" dirty="0">
                <a:effectLst/>
              </a:rPr>
              <a:t>Individual Development Plans </a:t>
            </a:r>
            <a:br>
              <a:rPr lang="en-US" sz="4400" b="1" dirty="0">
                <a:effectLst/>
              </a:rPr>
            </a:br>
            <a:endParaRPr lang="en-US" sz="4400" b="1" dirty="0">
              <a:effectLst/>
            </a:endParaRP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244ADD7C-C4E6-4E91-943A-A402CB7FB016}"/>
              </a:ext>
            </a:extLst>
          </p:cNvPr>
          <p:cNvSpPr txBox="1">
            <a:spLocks/>
          </p:cNvSpPr>
          <p:nvPr/>
        </p:nvSpPr>
        <p:spPr>
          <a:xfrm>
            <a:off x="457200" y="197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Person Centred Planning: Examples of practice</a:t>
            </a:r>
            <a:endParaRPr lang="en-US" b="1" dirty="0"/>
          </a:p>
        </p:txBody>
      </p:sp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5E9FE67C-83EC-46C3-B4BA-BC08F37404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016425"/>
            <a:ext cx="749638" cy="7496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DEFB39-983B-494E-BEE4-29415A0E8C08}"/>
              </a:ext>
            </a:extLst>
          </p:cNvPr>
          <p:cNvSpPr txBox="1"/>
          <p:nvPr/>
        </p:nvSpPr>
        <p:spPr>
          <a:xfrm>
            <a:off x="457200" y="5085184"/>
            <a:ext cx="7139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Local Authorities in Wales should promote the use of IDPs</a:t>
            </a:r>
          </a:p>
        </p:txBody>
      </p:sp>
      <p:pic>
        <p:nvPicPr>
          <p:cNvPr id="8" name="Picture 7">
            <a:hlinkClick r:id="rId4"/>
            <a:extLst>
              <a:ext uri="{FF2B5EF4-FFF2-40B4-BE49-F238E27FC236}">
                <a16:creationId xmlns:a16="http://schemas.microsoft.com/office/drawing/2014/main" id="{3C47F938-3B25-4773-9B92-843A7CACB0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162" y="5127634"/>
            <a:ext cx="749638" cy="7496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0AF206-8DC5-7F4D-305C-4B6E612E75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085299"/>
            <a:ext cx="676443" cy="6764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1E36AF1-EB65-A6EE-5B64-583922F6C26D}"/>
              </a:ext>
            </a:extLst>
          </p:cNvPr>
          <p:cNvSpPr txBox="1"/>
          <p:nvPr/>
        </p:nvSpPr>
        <p:spPr>
          <a:xfrm>
            <a:off x="3275856" y="617666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Guided Study Activity: IDPs</a:t>
            </a:r>
          </a:p>
        </p:txBody>
      </p:sp>
    </p:spTree>
    <p:extLst>
      <p:ext uri="{BB962C8B-B14F-4D97-AF65-F5344CB8AC3E}">
        <p14:creationId xmlns:p14="http://schemas.microsoft.com/office/powerpoint/2010/main" val="193961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pPr>
              <a:buNone/>
            </a:pPr>
            <a:r>
              <a:rPr lang="en-US" dirty="0"/>
              <a:t>Illustrates ... </a:t>
            </a:r>
          </a:p>
          <a:p>
            <a:r>
              <a:rPr lang="en-US" dirty="0"/>
              <a:t>What other people like and admire about the person </a:t>
            </a:r>
          </a:p>
          <a:p>
            <a:endParaRPr lang="en-US" dirty="0"/>
          </a:p>
          <a:p>
            <a:r>
              <a:rPr lang="en-US" dirty="0"/>
              <a:t>What makes the person happy and is most important to them </a:t>
            </a:r>
          </a:p>
          <a:p>
            <a:endParaRPr lang="en-US" dirty="0"/>
          </a:p>
          <a:p>
            <a:r>
              <a:rPr lang="en-US" dirty="0"/>
              <a:t>How the person likes to be supported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0618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br>
              <a:rPr lang="en-US" b="1" dirty="0"/>
            </a:br>
            <a:r>
              <a:rPr lang="en-US" sz="4900" b="1" dirty="0">
                <a:effectLst/>
              </a:rPr>
              <a:t>One Page Profiles 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DE5FB07C-D0D5-4EFC-8519-1572F5EE1782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Person Centred Planning: Examples of practice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6442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509120"/>
            <a:ext cx="900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What are the key features of the One Page Profile method of person centred planning? What are the positive and negative aspects of this approach</a:t>
            </a:r>
          </a:p>
        </p:txBody>
      </p:sp>
      <p:pic>
        <p:nvPicPr>
          <p:cNvPr id="4" name="Picture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995574"/>
            <a:ext cx="748451" cy="748451"/>
          </a:xfrm>
          <a:prstGeom prst="rect">
            <a:avLst/>
          </a:prstGeom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207A3759-8422-4479-860F-32E7D09DC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  <p:pic>
        <p:nvPicPr>
          <p:cNvPr id="10" name="Picture 9">
            <a:hlinkClick r:id="rId4"/>
            <a:extLst>
              <a:ext uri="{FF2B5EF4-FFF2-40B4-BE49-F238E27FC236}">
                <a16:creationId xmlns:a16="http://schemas.microsoft.com/office/drawing/2014/main" id="{E490DFBF-FA5C-46FE-8C8D-320A7F11DD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651" y="1506428"/>
            <a:ext cx="1822698" cy="1922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0BFA75-8002-4ECA-A5D9-55B8FB05A9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56992"/>
            <a:ext cx="676443" cy="6764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58EC1-A1B0-4907-AF71-E4A677871ECB}"/>
              </a:ext>
            </a:extLst>
          </p:cNvPr>
          <p:cNvSpPr txBox="1"/>
          <p:nvPr/>
        </p:nvSpPr>
        <p:spPr>
          <a:xfrm>
            <a:off x="2267744" y="344835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Guided Study Activity: The One Page Profile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71D2D1-BC2E-4AB9-8352-7BCBB84067DE}"/>
              </a:ext>
            </a:extLst>
          </p:cNvPr>
          <p:cNvSpPr txBox="1"/>
          <p:nvPr/>
        </p:nvSpPr>
        <p:spPr>
          <a:xfrm>
            <a:off x="3088203" y="6165304"/>
            <a:ext cx="5598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(Social Care Institute for Excellence. 2017)</a:t>
            </a:r>
          </a:p>
        </p:txBody>
      </p:sp>
    </p:spTree>
    <p:extLst>
      <p:ext uri="{BB962C8B-B14F-4D97-AF65-F5344CB8AC3E}">
        <p14:creationId xmlns:p14="http://schemas.microsoft.com/office/powerpoint/2010/main" val="309147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1196752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Communication Passports</a:t>
            </a:r>
            <a:endParaRPr lang="en-US" sz="4400" b="1" dirty="0">
              <a:effectLst/>
            </a:endParaRP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EEDB210A-3FB2-4F1D-86B4-93B5433FC5E9}"/>
              </a:ext>
            </a:extLst>
          </p:cNvPr>
          <p:cNvSpPr txBox="1">
            <a:spLocks/>
          </p:cNvSpPr>
          <p:nvPr/>
        </p:nvSpPr>
        <p:spPr>
          <a:xfrm>
            <a:off x="431446" y="537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Person Centred Planning: Examples of practice</a:t>
            </a:r>
            <a:endParaRPr lang="en-US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6B392-187F-4BA8-84E8-5DA040F2B0EC}"/>
              </a:ext>
            </a:extLst>
          </p:cNvPr>
          <p:cNvSpPr txBox="1"/>
          <p:nvPr/>
        </p:nvSpPr>
        <p:spPr>
          <a:xfrm>
            <a:off x="107504" y="1916832"/>
            <a:ext cx="89289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Personal Communication Passports provide a practical, person-centred way to share key information for children and adults with communication support needs, who cannot effectively speak for themselves.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Passports are a way of making sense of assessment information, pulling complex information together, and recording the important things about a person in an attractive and accessible format.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They are easy to read, informative, useful and fun, and have become widely used in home, care, social work, health and education settings. They have a particularly important role to play in supporting transitions between services.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71D71-8769-43D3-9D14-86115270568D}"/>
              </a:ext>
            </a:extLst>
          </p:cNvPr>
          <p:cNvSpPr txBox="1"/>
          <p:nvPr/>
        </p:nvSpPr>
        <p:spPr>
          <a:xfrm>
            <a:off x="5508104" y="623731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(CALL Scotland, 2018)</a:t>
            </a:r>
          </a:p>
        </p:txBody>
      </p:sp>
      <p:pic>
        <p:nvPicPr>
          <p:cNvPr id="10" name="Picture 9">
            <a:hlinkClick r:id="rId2"/>
            <a:extLst>
              <a:ext uri="{FF2B5EF4-FFF2-40B4-BE49-F238E27FC236}">
                <a16:creationId xmlns:a16="http://schemas.microsoft.com/office/drawing/2014/main" id="{C81E1005-BF6E-497A-8023-053E4E204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955" y="6071816"/>
            <a:ext cx="854825" cy="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7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509120"/>
            <a:ext cx="900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What are the key features of the Communication Passport method of person centred planning? What are the positive and negative aspects of this approach</a:t>
            </a:r>
          </a:p>
        </p:txBody>
      </p:sp>
      <p:pic>
        <p:nvPicPr>
          <p:cNvPr id="4" name="Picture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067" y="5995574"/>
            <a:ext cx="748451" cy="748451"/>
          </a:xfrm>
          <a:prstGeom prst="rect">
            <a:avLst/>
          </a:prstGeom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207A3759-8422-4479-860F-32E7D09DC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Person Centred </a:t>
            </a:r>
            <a:r>
              <a:rPr lang="en-GB" b="1" dirty="0"/>
              <a:t>Planning: Examples of practice</a:t>
            </a:r>
            <a:endParaRPr lang="en-US" sz="4400" b="1" dirty="0">
              <a:effectLst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0BFA75-8002-4ECA-A5D9-55B8FB05A9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56992"/>
            <a:ext cx="676443" cy="6764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58EC1-A1B0-4907-AF71-E4A677871ECB}"/>
              </a:ext>
            </a:extLst>
          </p:cNvPr>
          <p:cNvSpPr txBox="1"/>
          <p:nvPr/>
        </p:nvSpPr>
        <p:spPr>
          <a:xfrm>
            <a:off x="2267744" y="344835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Guided Study Activity: Communication Passport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71D2D1-BC2E-4AB9-8352-7BCBB84067DE}"/>
              </a:ext>
            </a:extLst>
          </p:cNvPr>
          <p:cNvSpPr txBox="1"/>
          <p:nvPr/>
        </p:nvSpPr>
        <p:spPr>
          <a:xfrm>
            <a:off x="4999518" y="6165304"/>
            <a:ext cx="3687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(CALL Scotland, 2015)</a:t>
            </a:r>
          </a:p>
        </p:txBody>
      </p:sp>
      <p:pic>
        <p:nvPicPr>
          <p:cNvPr id="9" name="Picture 8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DB8653A2-FE15-43D0-9B7E-4747949193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526" y="1777121"/>
            <a:ext cx="1238558" cy="123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57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207A3759-8422-4479-860F-32E7D09DC721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Person Centred Planning: Welsh Government Guidance</a:t>
            </a:r>
            <a:endParaRPr lang="en-US" b="1" dirty="0"/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676718"/>
            <a:ext cx="782817" cy="7828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1676718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Person-centred practice in education: a guide for early years, schools and colleges in Wales</a:t>
            </a:r>
          </a:p>
        </p:txBody>
      </p:sp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976" y="2766795"/>
            <a:ext cx="782817" cy="78281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2766795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Person-centred reviews toolkit </a:t>
            </a:r>
          </a:p>
        </p:txBody>
      </p:sp>
      <p:pic>
        <p:nvPicPr>
          <p:cNvPr id="7" name="Picture 6">
            <a:hlinkClick r:id="rId5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976" y="3933056"/>
            <a:ext cx="782817" cy="7828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3933056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Developing as a person-centred organisation: A self-assessment tool and practical steps for progress</a:t>
            </a:r>
          </a:p>
        </p:txBody>
      </p:sp>
    </p:spTree>
    <p:extLst>
      <p:ext uri="{BB962C8B-B14F-4D97-AF65-F5344CB8AC3E}">
        <p14:creationId xmlns:p14="http://schemas.microsoft.com/office/powerpoint/2010/main" val="172116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124744"/>
            <a:ext cx="8964488" cy="4525963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CALL Scotland (2018) </a:t>
            </a:r>
            <a:r>
              <a:rPr lang="en-US" sz="1400" i="1" dirty="0"/>
              <a:t>Communication Passports</a:t>
            </a:r>
            <a:r>
              <a:rPr lang="en-US" sz="1400" dirty="0"/>
              <a:t> Available at </a:t>
            </a:r>
            <a:r>
              <a:rPr lang="en-US" sz="1400" dirty="0">
                <a:hlinkClick r:id="rId3"/>
              </a:rPr>
              <a:t>https://www.callscotland.org.uk/blog/personal-communication-passports/</a:t>
            </a:r>
            <a:r>
              <a:rPr lang="en-US" sz="1400" dirty="0"/>
              <a:t> [Accessed 29/01/2024]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CALL Scotland (2015) </a:t>
            </a:r>
            <a:r>
              <a:rPr lang="en-US" sz="1400" i="1" dirty="0"/>
              <a:t>Communication Passport Template </a:t>
            </a:r>
            <a:r>
              <a:rPr lang="en-US" sz="1400" dirty="0"/>
              <a:t>Available at: </a:t>
            </a:r>
            <a:r>
              <a:rPr lang="en-US" sz="1400" dirty="0">
                <a:hlinkClick r:id="rId4"/>
              </a:rPr>
              <a:t>http://www.communicationpassports.org.uk/creating-passports/templates/</a:t>
            </a:r>
            <a:r>
              <a:rPr lang="en-US" sz="1400" dirty="0"/>
              <a:t> (Accessed 04/03/2019)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Cheshire &amp; </a:t>
            </a:r>
            <a:r>
              <a:rPr lang="en-US" sz="1400" dirty="0" err="1"/>
              <a:t>Wirrall</a:t>
            </a:r>
            <a:r>
              <a:rPr lang="en-US" sz="1400" dirty="0"/>
              <a:t> NHS Partnership Trust (No Date) </a:t>
            </a:r>
            <a:r>
              <a:rPr lang="en-US" sz="1400" i="1" dirty="0"/>
              <a:t>What is a One Page Profile? </a:t>
            </a:r>
            <a:r>
              <a:rPr lang="en-US" sz="1400" dirty="0" err="1"/>
              <a:t>Avaiable</a:t>
            </a:r>
            <a:r>
              <a:rPr lang="en-US" sz="1400" dirty="0"/>
              <a:t> at </a:t>
            </a:r>
            <a:r>
              <a:rPr lang="en-US" sz="1400" dirty="0">
                <a:hlinkClick r:id="rId5"/>
              </a:rPr>
              <a:t>http://www.cwp.nhs.uk/about-us/our-campaigns/person-centred-framework/recovery-toolbox/one-page-profiles/</a:t>
            </a:r>
            <a:r>
              <a:rPr lang="en-US" sz="1400" dirty="0"/>
              <a:t> (Accessed 18/03/2019)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Dalrymple, J. &amp; Burke, B. (2003) </a:t>
            </a:r>
            <a:r>
              <a:rPr lang="en-US" sz="1400" i="1" dirty="0"/>
              <a:t>Anti-Oppressive Practice: Social Care and the Law, </a:t>
            </a:r>
            <a:r>
              <a:rPr lang="en-US" sz="1400" dirty="0"/>
              <a:t>Maidenhead: Open University Press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Department of Health (2001) </a:t>
            </a:r>
            <a:r>
              <a:rPr lang="en-GB" sz="1400" i="1" dirty="0"/>
              <a:t>Valuing People - A New Strategy for Learning Disability for the 21st Century </a:t>
            </a:r>
            <a:r>
              <a:rPr lang="en-US" sz="1400" i="1" dirty="0"/>
              <a:t>Cm 5086</a:t>
            </a:r>
            <a:r>
              <a:rPr lang="en-US" sz="1400" dirty="0"/>
              <a:t> Available at: </a:t>
            </a:r>
            <a:r>
              <a:rPr lang="en-US" sz="1400" dirty="0">
                <a:hlinkClick r:id="rId6"/>
              </a:rPr>
              <a:t>https://www.gov.uk/government/publications/valuing-people-a-new-strategy-for-learning-disability-for-the-21st-century</a:t>
            </a:r>
            <a:r>
              <a:rPr lang="en-US" sz="1400" dirty="0"/>
              <a:t> (Accessed 22/02/2019)</a:t>
            </a:r>
            <a:endParaRPr lang="en-US" sz="14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Department of Health (2010) </a:t>
            </a:r>
            <a:r>
              <a:rPr lang="en-US" sz="1400" i="1" dirty="0"/>
              <a:t>Personalisation through Person Centred Planning</a:t>
            </a:r>
            <a:r>
              <a:rPr lang="en-US" sz="1400" dirty="0"/>
              <a:t>, London: Department of Health Available at: </a:t>
            </a:r>
            <a:r>
              <a:rPr lang="en-US" sz="1400" dirty="0">
                <a:hlinkClick r:id="rId7"/>
              </a:rPr>
              <a:t>http://webarchive.nationalarchives.gov.uk/20130123201648/http://www.dh.gov.uk/en/Publicationsandstatistics/Publications/PublicationsPolicyAndGuidance/DH_115175</a:t>
            </a:r>
            <a:r>
              <a:rPr lang="en-US" sz="1400" dirty="0"/>
              <a:t> [Accessed 29/01/2024]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Dowling, S. </a:t>
            </a:r>
            <a:r>
              <a:rPr lang="en-US" sz="1400" i="1" dirty="0"/>
              <a:t>et al </a:t>
            </a:r>
            <a:r>
              <a:rPr lang="en-US" sz="1400" dirty="0"/>
              <a:t>(2006) </a:t>
            </a:r>
            <a:r>
              <a:rPr lang="en-US" sz="1400" i="1" dirty="0"/>
              <a:t>Person-centred planning in Social Care: A scoping review </a:t>
            </a:r>
            <a:r>
              <a:rPr lang="en-US" sz="1400" dirty="0"/>
              <a:t>London: Joseph Rowntree Foundation Available at: </a:t>
            </a:r>
            <a:r>
              <a:rPr lang="en-US" sz="1400" dirty="0">
                <a:hlinkClick r:id="rId8"/>
              </a:rPr>
              <a:t>https://www.jrf.org.uk/sites/default/files/jrf/migrated/files/9781859354803.pdf</a:t>
            </a:r>
            <a:r>
              <a:rPr lang="en-US" sz="1400" dirty="0"/>
              <a:t> [Accessed  29/01/2024]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Bibliography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87488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Helen Sanderson Associates (No Date b) </a:t>
            </a:r>
            <a:r>
              <a:rPr lang="en-US" sz="1400" i="1" dirty="0"/>
              <a:t>Person Centred Practices: PATH</a:t>
            </a:r>
            <a:r>
              <a:rPr lang="en-US" sz="1400" dirty="0"/>
              <a:t> Available at: </a:t>
            </a:r>
            <a:r>
              <a:rPr lang="en-US" sz="1400" dirty="0">
                <a:hlinkClick r:id="rId3"/>
              </a:rPr>
              <a:t>http://helensandersonassociates.co.uk/person-centred-practice/paths/</a:t>
            </a:r>
            <a:r>
              <a:rPr lang="en-US" sz="1400" dirty="0"/>
              <a:t> [Accessed  29/01/2024]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Helen Sanderson Associates (No Date a) </a:t>
            </a:r>
            <a:r>
              <a:rPr lang="en-US" sz="1400" i="1" dirty="0"/>
              <a:t>Person Centred Practices: MAPS</a:t>
            </a:r>
            <a:r>
              <a:rPr lang="en-US" sz="1400" dirty="0"/>
              <a:t> Available at: </a:t>
            </a:r>
            <a:r>
              <a:rPr lang="en-US" sz="1400" dirty="0">
                <a:hlinkClick r:id="rId4"/>
              </a:rPr>
              <a:t>http://helensandersonassociates.co.uk/person-centred-practice/maps/</a:t>
            </a:r>
            <a:r>
              <a:rPr lang="en-US" sz="1400" dirty="0"/>
              <a:t> [Accessed  29/01/2024]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Helen Sanderson Associates (2015) </a:t>
            </a:r>
            <a:r>
              <a:rPr lang="en-GB" sz="1400" i="1" dirty="0"/>
              <a:t>Georgie talks about her one-page profile - from primary school to college</a:t>
            </a:r>
            <a:r>
              <a:rPr lang="en-GB" sz="1400" dirty="0"/>
              <a:t> Available at: </a:t>
            </a:r>
            <a:r>
              <a:rPr lang="en-GB" sz="1400" dirty="0">
                <a:hlinkClick r:id="rId5"/>
              </a:rPr>
              <a:t>https://www.youtube.com/watch?v=t0DNl8z6xPw</a:t>
            </a:r>
            <a:r>
              <a:rPr lang="en-GB" sz="1400" dirty="0"/>
              <a:t> [Accessed 29/01/2024]</a:t>
            </a:r>
            <a:endParaRPr lang="en-US" sz="14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Inclusive Solutions (2011 ) </a:t>
            </a:r>
            <a:r>
              <a:rPr lang="en-GB" sz="1400" i="1" dirty="0"/>
              <a:t>Steps in MAP Process Overviewed</a:t>
            </a:r>
            <a:r>
              <a:rPr lang="en-GB" sz="1400" dirty="0"/>
              <a:t> Available at: </a:t>
            </a:r>
            <a:r>
              <a:rPr lang="en-GB" sz="1400" dirty="0">
                <a:hlinkClick r:id="rId6"/>
              </a:rPr>
              <a:t>https://www.youtube.com/watch?v=M7FdQ-fG3Dg</a:t>
            </a:r>
            <a:r>
              <a:rPr lang="en-GB" sz="1400" dirty="0"/>
              <a:t> </a:t>
            </a:r>
            <a:r>
              <a:rPr lang="en-US" sz="1400" dirty="0"/>
              <a:t>[Accessed  29/01/2024]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Kane, S. (2014) </a:t>
            </a:r>
            <a:r>
              <a:rPr lang="en-US" sz="1400" i="1" dirty="0"/>
              <a:t>Graphic Path</a:t>
            </a:r>
            <a:r>
              <a:rPr lang="en-US" sz="1400" dirty="0"/>
              <a:t> Parent2Parent Queensland Available at: </a:t>
            </a:r>
            <a:r>
              <a:rPr lang="en-US" sz="1400" dirty="0">
                <a:hlinkClick r:id="rId7"/>
              </a:rPr>
              <a:t>https://www.youtube.com/watch?v=OnE7-Esv-po</a:t>
            </a:r>
            <a:r>
              <a:rPr lang="en-US" sz="1400" dirty="0"/>
              <a:t> [Accessed 29/01/2024]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Learning Community for Person Centred Practice (2011) </a:t>
            </a:r>
            <a:r>
              <a:rPr lang="en-US" sz="1400" i="1" dirty="0"/>
              <a:t>One Page Profiles: Descriptions</a:t>
            </a:r>
            <a:r>
              <a:rPr lang="en-US" sz="1400" dirty="0"/>
              <a:t> Available at: </a:t>
            </a:r>
            <a:r>
              <a:rPr lang="en-US" sz="1400" dirty="0">
                <a:hlinkClick r:id="rId8"/>
              </a:rPr>
              <a:t>http://www.learningcommunity.us/onepageprofiles.htm</a:t>
            </a:r>
            <a:r>
              <a:rPr lang="en-US" sz="1400" dirty="0"/>
              <a:t> (Accessed 27/02/2019)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Mansell, J. &amp; Beadle-Brown, J. ‘Person-Centred Planning or Person-Centred Action? A Response to the Commentaries’, </a:t>
            </a:r>
            <a:r>
              <a:rPr lang="en-US" sz="1400" i="1" dirty="0"/>
              <a:t>Journal of Applied Research in Intellectual Disabilities</a:t>
            </a:r>
            <a:r>
              <a:rPr lang="en-US" sz="1400" dirty="0"/>
              <a:t>, 2004, 17, pp. 31-35 Available at: </a:t>
            </a:r>
            <a:r>
              <a:rPr lang="en-US" sz="1400" dirty="0">
                <a:hlinkClick r:id="rId9"/>
              </a:rPr>
              <a:t>https://web-p-ebscohost-com.ezproxy.uwtsd.ac.uk/ehost/pdfviewer/pdfviewer?vid=0&amp;sid=2f410330-8eba-426a-b82e-9e79f4f415c2%40redis</a:t>
            </a:r>
            <a:r>
              <a:rPr lang="en-US" sz="1400" dirty="0"/>
              <a:t> [Accessed 29/01/2024]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Bibliography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64098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Newport City Council (2024) </a:t>
            </a:r>
            <a:r>
              <a:rPr lang="en-US" sz="1400" i="1" dirty="0"/>
              <a:t>Individual Development Plan (IDP) </a:t>
            </a:r>
            <a:r>
              <a:rPr lang="en-US" sz="1400" dirty="0"/>
              <a:t>Available at: </a:t>
            </a:r>
            <a:r>
              <a:rPr lang="en-US" sz="1400" dirty="0">
                <a:hlinkClick r:id="rId3"/>
              </a:rPr>
              <a:t>https://www.newport.gov.uk/en/Schools-Education/Additional-Learning-Needs/Individual-Development-Plan-IDP.aspx</a:t>
            </a:r>
            <a:r>
              <a:rPr lang="en-US" sz="1400" dirty="0"/>
              <a:t> [Accessed 29/01/2024]</a:t>
            </a:r>
            <a:endParaRPr lang="en-US" sz="14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Sanderson, H. &amp; </a:t>
            </a:r>
            <a:r>
              <a:rPr lang="en-US" sz="1400" dirty="0" err="1"/>
              <a:t>Kilbane</a:t>
            </a:r>
            <a:r>
              <a:rPr lang="en-US" sz="1400" dirty="0"/>
              <a:t>, J. (1999) </a:t>
            </a:r>
            <a:r>
              <a:rPr lang="en-US" sz="1400" i="1" dirty="0"/>
              <a:t>Person Centred Planning: A Resource Guide </a:t>
            </a:r>
            <a:r>
              <a:rPr lang="en-US" sz="1400" dirty="0"/>
              <a:t>Clitheroe: NWTDT Available at </a:t>
            </a:r>
            <a:r>
              <a:rPr lang="en-US" sz="1400" dirty="0">
                <a:hlinkClick r:id="rId4"/>
              </a:rPr>
              <a:t>http://pathwaysassociates.co.uk/Archive/pdfs/pcp.pdf</a:t>
            </a:r>
            <a:r>
              <a:rPr lang="en-US" sz="1400" dirty="0"/>
              <a:t> [Accessed 04/03/2019]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SNAP Cymru (No Date) Individual Development Plans Available at: </a:t>
            </a:r>
            <a:r>
              <a:rPr lang="en-US" sz="1400" dirty="0">
                <a:hlinkClick r:id="rId5"/>
              </a:rPr>
              <a:t>https://www.snapcymru.org/get-support/idps/</a:t>
            </a:r>
            <a:r>
              <a:rPr lang="en-US" sz="1400" dirty="0"/>
              <a:t> [Accessed 29/01/2029]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Social Care Institute for Excellence (2017) </a:t>
            </a:r>
            <a:r>
              <a:rPr lang="en-US" sz="1400" i="1" dirty="0"/>
              <a:t>What is a One Page Profile? </a:t>
            </a:r>
            <a:r>
              <a:rPr lang="en-US" sz="1400" dirty="0"/>
              <a:t>Available at: </a:t>
            </a:r>
            <a:r>
              <a:rPr lang="en-US" sz="1400" dirty="0">
                <a:hlinkClick r:id="rId6"/>
              </a:rPr>
              <a:t>https://www.scie.org.uk/person-centred-care/one-page-profile/what-is</a:t>
            </a:r>
            <a:r>
              <a:rPr lang="en-US" sz="1400" dirty="0"/>
              <a:t> [Accessed 29/01/2024]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Thompson, N. (2007) </a:t>
            </a:r>
            <a:r>
              <a:rPr lang="en-US" sz="1400" i="1" dirty="0"/>
              <a:t>Power and empowerment, </a:t>
            </a:r>
            <a:r>
              <a:rPr lang="en-US" sz="1400" dirty="0"/>
              <a:t>Lyme Regis: Russell House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Bibliography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79060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Welsh Government (2015a) </a:t>
            </a:r>
            <a:r>
              <a:rPr lang="en-US" sz="1400" i="1" dirty="0"/>
              <a:t>Person-centred reviews toolkit </a:t>
            </a:r>
            <a:r>
              <a:rPr lang="en-US" sz="1400" dirty="0"/>
              <a:t>Available at </a:t>
            </a:r>
            <a:r>
              <a:rPr lang="en-US" sz="1400" dirty="0">
                <a:hlinkClick r:id="rId3"/>
              </a:rPr>
              <a:t>https://www.gov.wales/sites/default/files/publications/2018-12/person-centred-reviews-toolkit.pdf</a:t>
            </a:r>
            <a:r>
              <a:rPr lang="en-US" sz="1400" dirty="0"/>
              <a:t>   [Accessed 29/01/2024]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400" dirty="0"/>
              <a:t>Welsh Government (2015b) </a:t>
            </a:r>
            <a:r>
              <a:rPr lang="en-GB" sz="1400" i="1" dirty="0"/>
              <a:t>Developing as a person-centred organisation </a:t>
            </a:r>
            <a:r>
              <a:rPr lang="en-GB" sz="1400" dirty="0"/>
              <a:t>Available at </a:t>
            </a:r>
            <a:r>
              <a:rPr lang="en-GB" sz="1400" dirty="0">
                <a:hlinkClick r:id="rId4"/>
              </a:rPr>
              <a:t>http://learning.gov.wales/docs/learningwales/publications/150907-developing-pc-en.pdf</a:t>
            </a:r>
            <a:r>
              <a:rPr lang="en-GB" sz="1400" dirty="0"/>
              <a:t> [</a:t>
            </a:r>
            <a:r>
              <a:rPr lang="en-GB" sz="1400"/>
              <a:t>Accessed 29/01/2024</a:t>
            </a:r>
            <a:endParaRPr lang="en-GB" sz="1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400" dirty="0"/>
              <a:t>Welsh Government (2015c) </a:t>
            </a:r>
            <a:r>
              <a:rPr lang="en-GB" sz="1400" i="1" dirty="0"/>
              <a:t>Person-centred practice in education: a guide for early years, schools and colleges in Wales</a:t>
            </a:r>
            <a:r>
              <a:rPr lang="en-GB" sz="1400" dirty="0"/>
              <a:t> Available at: </a:t>
            </a:r>
            <a:r>
              <a:rPr lang="en-GB" sz="1400" dirty="0">
                <a:hlinkClick r:id="rId5"/>
              </a:rPr>
              <a:t>https://beta.gov.wales/sites/default/files/publications/2019-01/person-centred-practice-in-education-a-guide-for-early-years-schools-and-colleges-in-wales.pdf</a:t>
            </a:r>
            <a:r>
              <a:rPr lang="en-GB" sz="1400" dirty="0"/>
              <a:t> [Accessed 29/01/2024]</a:t>
            </a:r>
            <a:endParaRPr lang="en-GB" sz="14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400" dirty="0"/>
              <a:t>Welsh Government (2022) </a:t>
            </a:r>
            <a:r>
              <a:rPr lang="en-GB" sz="1400" i="1" dirty="0"/>
              <a:t>The additional learning needs transformation programme: frequently asked questions</a:t>
            </a:r>
            <a:r>
              <a:rPr lang="en-GB" sz="1400" dirty="0"/>
              <a:t> Available at: </a:t>
            </a:r>
            <a:r>
              <a:rPr lang="en-GB" sz="1400" dirty="0">
                <a:hlinkClick r:id="rId6"/>
              </a:rPr>
              <a:t>https://www.gov.wales/additional-learning-needs-transformation-programme-frequently-asked-questions-html</a:t>
            </a:r>
            <a:r>
              <a:rPr lang="en-GB" sz="1400" dirty="0"/>
              <a:t> [Accessed 29/01/2024]</a:t>
            </a:r>
            <a:endParaRPr lang="en-US" sz="1400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effectLst/>
              </a:rPr>
              <a:t>Bibliography</a:t>
            </a:r>
            <a:endParaRPr lang="en-US" sz="44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3773322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AY6003 Template (lecture front page)" id="{B4A250D1-EAD2-4D52-AC00-70E1C61F9B4B}" vid="{206E1402-A30D-4517-B100-B07D6AFEBBB1}"/>
    </a:ext>
  </a:extLst>
</a:theme>
</file>

<file path=ppt/theme/theme2.xml><?xml version="1.0" encoding="utf-8"?>
<a:theme xmlns:a="http://schemas.openxmlformats.org/drawingml/2006/main" name="UWTSD PPT Template (lectures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ECAY6003 Template (lecture front page)</Template>
  <TotalTime>1133</TotalTime>
  <Words>1901</Words>
  <Application>Microsoft Office PowerPoint</Application>
  <PresentationFormat>On-screen Show (4:3)</PresentationFormat>
  <Paragraphs>129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Aptos</vt:lpstr>
      <vt:lpstr>Arial</vt:lpstr>
      <vt:lpstr>Calibri</vt:lpstr>
      <vt:lpstr>Wingdings</vt:lpstr>
      <vt:lpstr>UWTSD blue background</vt:lpstr>
      <vt:lpstr>UWTSD PPT Template (lectures)</vt:lpstr>
      <vt:lpstr>PowerPoint Presentation</vt:lpstr>
      <vt:lpstr>     What is Person Centred Planning?</vt:lpstr>
      <vt:lpstr>     Person Centred Planning</vt:lpstr>
      <vt:lpstr>Person Centred Planning - Adults</vt:lpstr>
      <vt:lpstr>Key Features of Person Centred Planning</vt:lpstr>
      <vt:lpstr>Person-Centre Planning or Person-Centred Action?</vt:lpstr>
      <vt:lpstr>Person Centred Action</vt:lpstr>
      <vt:lpstr>Person Centred Planning: Examples of practice</vt:lpstr>
      <vt:lpstr>Person Centred Planning: Examples of practice</vt:lpstr>
      <vt:lpstr>Person Centred Planning: Examples of practice</vt:lpstr>
      <vt:lpstr>Person Centred Planning: Examples of practice</vt:lpstr>
      <vt:lpstr>Person Centred Planning: Examples of practice</vt:lpstr>
      <vt:lpstr> Individual Development Plans  </vt:lpstr>
      <vt:lpstr> One Page Profiles  </vt:lpstr>
      <vt:lpstr>Person Centred Planning: Examples of practice</vt:lpstr>
      <vt:lpstr>Communication Passports</vt:lpstr>
      <vt:lpstr>Person Centred Planning: Examples of practice</vt:lpstr>
      <vt:lpstr>PowerPoint Presentation</vt:lpstr>
      <vt:lpstr>Bibliography</vt:lpstr>
      <vt:lpstr>Bibliography</vt:lpstr>
      <vt:lpstr>Bibliography</vt:lpstr>
      <vt:lpstr>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24</cp:revision>
  <cp:lastPrinted>2023-02-21T12:23:04Z</cp:lastPrinted>
  <dcterms:created xsi:type="dcterms:W3CDTF">2023-02-16T11:10:52Z</dcterms:created>
  <dcterms:modified xsi:type="dcterms:W3CDTF">2024-01-29T18:20:01Z</dcterms:modified>
</cp:coreProperties>
</file>