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9E2EC5-4C82-4517-9FAF-CFDB553FE2B3}" v="4" dt="2026-04-11T11:36:00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5660" autoAdjust="0"/>
  </p:normalViewPr>
  <p:slideViewPr>
    <p:cSldViewPr snapToGrid="0" snapToObjects="1">
      <p:cViewPr varScale="1">
        <p:scale>
          <a:sx n="123" d="100"/>
          <a:sy n="123" d="100"/>
        </p:scale>
        <p:origin x="290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er Paolo Penne" userId="4492c45c3edd1276" providerId="LiveId" clId="{7806153F-9FB7-49AE-B5A4-1971F6CABDAD}"/>
    <pc:docChg chg="undo custSel modSld">
      <pc:chgData name="Pier Paolo Penne" userId="4492c45c3edd1276" providerId="LiveId" clId="{7806153F-9FB7-49AE-B5A4-1971F6CABDAD}" dt="2026-04-11T11:37:36.989" v="100" actId="20577"/>
      <pc:docMkLst>
        <pc:docMk/>
      </pc:docMkLst>
      <pc:sldChg chg="modSp">
        <pc:chgData name="Pier Paolo Penne" userId="4492c45c3edd1276" providerId="LiveId" clId="{7806153F-9FB7-49AE-B5A4-1971F6CABDAD}" dt="2026-03-27T12:21:59.289" v="20"/>
        <pc:sldMkLst>
          <pc:docMk/>
          <pc:sldMk cId="0" sldId="256"/>
        </pc:sldMkLst>
        <pc:picChg chg="mod">
          <ac:chgData name="Pier Paolo Penne" userId="4492c45c3edd1276" providerId="LiveId" clId="{7806153F-9FB7-49AE-B5A4-1971F6CABDAD}" dt="2026-03-27T12:21:59.289" v="20"/>
          <ac:picMkLst>
            <pc:docMk/>
            <pc:sldMk cId="0" sldId="256"/>
            <ac:picMk id="2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4-11T11:37:36.989" v="100" actId="20577"/>
        <pc:sldMkLst>
          <pc:docMk/>
          <pc:sldMk cId="0" sldId="257"/>
        </pc:sldMkLst>
        <pc:spChg chg="mod">
          <ac:chgData name="Pier Paolo Penne" userId="4492c45c3edd1276" providerId="LiveId" clId="{7806153F-9FB7-49AE-B5A4-1971F6CABDAD}" dt="2026-04-11T11:37:36.989" v="100" actId="20577"/>
          <ac:spMkLst>
            <pc:docMk/>
            <pc:sldMk cId="0" sldId="257"/>
            <ac:spMk id="4" creationId="{00000000-0000-0000-0000-000000000000}"/>
          </ac:spMkLst>
        </pc:spChg>
      </pc:sldChg>
      <pc:sldChg chg="modSp mod">
        <pc:chgData name="Pier Paolo Penne" userId="4492c45c3edd1276" providerId="LiveId" clId="{7806153F-9FB7-49AE-B5A4-1971F6CABDAD}" dt="2026-04-11T11:36:45.408" v="61" actId="1076"/>
        <pc:sldMkLst>
          <pc:docMk/>
          <pc:sldMk cId="0" sldId="258"/>
        </pc:sldMkLst>
        <pc:spChg chg="mod">
          <ac:chgData name="Pier Paolo Penne" userId="4492c45c3edd1276" providerId="LiveId" clId="{7806153F-9FB7-49AE-B5A4-1971F6CABDAD}" dt="2026-04-11T11:36:45.408" v="61" actId="1076"/>
          <ac:spMkLst>
            <pc:docMk/>
            <pc:sldMk cId="0" sldId="258"/>
            <ac:spMk id="8" creationId="{00000000-0000-0000-0000-000000000000}"/>
          </ac:spMkLst>
        </pc:spChg>
      </pc:sldChg>
      <pc:sldChg chg="modSp mod">
        <pc:chgData name="Pier Paolo Penne" userId="4492c45c3edd1276" providerId="LiveId" clId="{7806153F-9FB7-49AE-B5A4-1971F6CABDAD}" dt="2026-03-27T11:59:47.212" v="18" actId="20577"/>
        <pc:sldMkLst>
          <pc:docMk/>
          <pc:sldMk cId="0" sldId="259"/>
        </pc:sldMkLst>
        <pc:spChg chg="mod">
          <ac:chgData name="Pier Paolo Penne" userId="4492c45c3edd1276" providerId="LiveId" clId="{7806153F-9FB7-49AE-B5A4-1971F6CABDAD}" dt="2026-03-27T11:59:12.206" v="5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Pier Paolo Penne" userId="4492c45c3edd1276" providerId="LiveId" clId="{7806153F-9FB7-49AE-B5A4-1971F6CABDAD}" dt="2026-03-27T11:59:19.466" v="6" actId="14100"/>
          <ac:spMkLst>
            <pc:docMk/>
            <pc:sldMk cId="0" sldId="259"/>
            <ac:spMk id="4" creationId="{00000000-0000-0000-0000-000000000000}"/>
          </ac:spMkLst>
        </pc:spChg>
        <pc:spChg chg="mod">
          <ac:chgData name="Pier Paolo Penne" userId="4492c45c3edd1276" providerId="LiveId" clId="{7806153F-9FB7-49AE-B5A4-1971F6CABDAD}" dt="2026-03-27T11:59:01.898" v="4" actId="20577"/>
          <ac:spMkLst>
            <pc:docMk/>
            <pc:sldMk cId="0" sldId="259"/>
            <ac:spMk id="8" creationId="{00000000-0000-0000-0000-000000000000}"/>
          </ac:spMkLst>
        </pc:spChg>
        <pc:spChg chg="mod">
          <ac:chgData name="Pier Paolo Penne" userId="4492c45c3edd1276" providerId="LiveId" clId="{7806153F-9FB7-49AE-B5A4-1971F6CABDAD}" dt="2026-03-27T11:59:33.029" v="13" actId="20577"/>
          <ac:spMkLst>
            <pc:docMk/>
            <pc:sldMk cId="0" sldId="259"/>
            <ac:spMk id="11" creationId="{00000000-0000-0000-0000-000000000000}"/>
          </ac:spMkLst>
        </pc:spChg>
        <pc:spChg chg="mod">
          <ac:chgData name="Pier Paolo Penne" userId="4492c45c3edd1276" providerId="LiveId" clId="{7806153F-9FB7-49AE-B5A4-1971F6CABDAD}" dt="2026-03-27T11:59:47.212" v="18" actId="20577"/>
          <ac:spMkLst>
            <pc:docMk/>
            <pc:sldMk cId="0" sldId="259"/>
            <ac:spMk id="1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0113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zi.com/view/IMSy3B0lm002PadG2AfD/?referral_token=qgXt9-lnB3F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2259043" y="1221105"/>
            <a:ext cx="4625914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780"/>
              </a:lnSpc>
              <a:buNone/>
            </a:pPr>
            <a:r>
              <a:rPr lang="en-US" sz="420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Green Café</a:t>
            </a:r>
            <a:endParaRPr lang="en-US" sz="4200" dirty="0"/>
          </a:p>
        </p:txBody>
      </p:sp>
      <p:sp>
        <p:nvSpPr>
          <p:cNvPr id="4" name="Text 1"/>
          <p:cNvSpPr/>
          <p:nvPr/>
        </p:nvSpPr>
        <p:spPr>
          <a:xfrm>
            <a:off x="3111154" y="1990725"/>
            <a:ext cx="2921633" cy="262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20"/>
              </a:lnSpc>
              <a:buNone/>
            </a:pPr>
            <a:r>
              <a:rPr lang="en-US" sz="1800" i="1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"Fresh Flavors, Local Vibes"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2514561" y="2558415"/>
            <a:ext cx="4114879" cy="220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15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Presence Strategy &amp; Digital Growth Plan</a:t>
            </a:r>
            <a:endParaRPr lang="en-US" sz="1500" dirty="0"/>
          </a:p>
        </p:txBody>
      </p:sp>
      <p:sp>
        <p:nvSpPr>
          <p:cNvPr id="6" name="Text 3"/>
          <p:cNvSpPr/>
          <p:nvPr/>
        </p:nvSpPr>
        <p:spPr>
          <a:xfrm>
            <a:off x="1320939" y="3541395"/>
            <a:ext cx="1685396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80"/>
              </a:lnSpc>
              <a:buNone/>
            </a:pPr>
            <a:r>
              <a:rPr lang="en-US" sz="120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1320939" y="3758565"/>
            <a:ext cx="1685396" cy="163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26"/>
              </a:lnSpc>
              <a:buNone/>
            </a:pPr>
            <a:r>
              <a:rPr lang="en-US" sz="1140" dirty="0">
                <a:solidFill>
                  <a:srgbClr val="E8E8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Junior IT &amp; Web Designer</a:t>
            </a:r>
            <a:endParaRPr lang="en-US" sz="1140" dirty="0"/>
          </a:p>
        </p:txBody>
      </p:sp>
      <p:sp>
        <p:nvSpPr>
          <p:cNvPr id="8" name="Text 5"/>
          <p:cNvSpPr/>
          <p:nvPr/>
        </p:nvSpPr>
        <p:spPr>
          <a:xfrm>
            <a:off x="3430488" y="3541395"/>
            <a:ext cx="1986395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80"/>
              </a:lnSpc>
              <a:buNone/>
            </a:pPr>
            <a:r>
              <a:rPr lang="en-US" sz="120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SPECIALITY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3430488" y="3758565"/>
            <a:ext cx="1986395" cy="163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26"/>
              </a:lnSpc>
              <a:buNone/>
            </a:pPr>
            <a:r>
              <a:rPr lang="en-US" sz="1140" dirty="0">
                <a:solidFill>
                  <a:srgbClr val="E8E8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Organic, locally-sourced foods</a:t>
            </a:r>
            <a:endParaRPr lang="en-US" sz="1140" dirty="0"/>
          </a:p>
        </p:txBody>
      </p:sp>
      <p:sp>
        <p:nvSpPr>
          <p:cNvPr id="10" name="Text 7"/>
          <p:cNvSpPr/>
          <p:nvPr/>
        </p:nvSpPr>
        <p:spPr>
          <a:xfrm>
            <a:off x="5835135" y="3541395"/>
            <a:ext cx="2027625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80"/>
              </a:lnSpc>
              <a:buNone/>
            </a:pPr>
            <a:r>
              <a:rPr lang="en-US" sz="120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5835135" y="3758565"/>
            <a:ext cx="2027625" cy="163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26"/>
              </a:lnSpc>
              <a:buNone/>
            </a:pPr>
            <a:r>
              <a:rPr lang="en-US" sz="1140" dirty="0">
                <a:solidFill>
                  <a:srgbClr val="E8E8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Health-conscious, 20–45 years</a:t>
            </a:r>
            <a:endParaRPr lang="en-US" sz="11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649638" y="480060"/>
            <a:ext cx="5844724" cy="5067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30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🎨 Brand Identity: Logo Design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3767601" y="1108784"/>
            <a:ext cx="2661136" cy="262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80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 Pillars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3456883" y="1459230"/>
            <a:ext cx="2608957" cy="2225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 &amp; eco-consciousness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Freshness &amp; natural elements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sophistication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color palette (#1E5631)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Mediterranean twist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Premium quality messaging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&amp; social impact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Versatile across all platforms</a:t>
            </a:r>
            <a:endParaRPr lang="en-US" sz="12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077CA31-CD15-0B02-855D-CB8162A65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30" y="1370305"/>
            <a:ext cx="2225040" cy="222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E29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172704"/>
            <a:ext cx="3810000" cy="2087821"/>
          </a:xfrm>
          <a:prstGeom prst="roundRect">
            <a:avLst>
              <a:gd name="adj" fmla="val 17519"/>
            </a:avLst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696503" y="1172703"/>
            <a:ext cx="3810000" cy="2087821"/>
          </a:xfrm>
          <a:prstGeom prst="roundRect">
            <a:avLst>
              <a:gd name="adj" fmla="val 17519"/>
            </a:avLst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2763" y="3310831"/>
            <a:ext cx="3742962" cy="1602132"/>
          </a:xfrm>
          <a:prstGeom prst="roundRect">
            <a:avLst>
              <a:gd name="adj" fmla="val 19705"/>
            </a:avLst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724400" y="3310831"/>
            <a:ext cx="3782103" cy="1676524"/>
          </a:xfrm>
          <a:prstGeom prst="roundRect">
            <a:avLst>
              <a:gd name="adj" fmla="val 19705"/>
            </a:avLst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1334857" y="609600"/>
            <a:ext cx="6474227" cy="4457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264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📖 Brand Story: Our Journey &amp; Mission</a:t>
            </a:r>
            <a:endParaRPr lang="en-US" sz="2640" dirty="0"/>
          </a:p>
        </p:txBody>
      </p:sp>
      <p:sp>
        <p:nvSpPr>
          <p:cNvPr id="7" name="Text 5"/>
          <p:cNvSpPr/>
          <p:nvPr/>
        </p:nvSpPr>
        <p:spPr>
          <a:xfrm>
            <a:off x="922020" y="1558290"/>
            <a:ext cx="32877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156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Narrative</a:t>
            </a:r>
            <a:endParaRPr lang="en-US" sz="1560" dirty="0"/>
          </a:p>
        </p:txBody>
      </p:sp>
      <p:sp>
        <p:nvSpPr>
          <p:cNvPr id="8" name="Text 6"/>
          <p:cNvSpPr/>
          <p:nvPr/>
        </p:nvSpPr>
        <p:spPr>
          <a:xfrm>
            <a:off x="883920" y="1842297"/>
            <a:ext cx="3287725" cy="1194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24"/>
              </a:lnSpc>
              <a:buNone/>
            </a:pPr>
            <a:r>
              <a:rPr lang="en-US" sz="114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Green Café was born from a simple belief: that great coffee and mindful eating can change communities. We founded this café to solve a real problem; making sustainable, ethical dining accessible to everyone with a Mediterranean twist.</a:t>
            </a:r>
            <a:endParaRPr lang="en-US" sz="1140" dirty="0"/>
          </a:p>
        </p:txBody>
      </p:sp>
      <p:sp>
        <p:nvSpPr>
          <p:cNvPr id="9" name="Text 7"/>
          <p:cNvSpPr/>
          <p:nvPr/>
        </p:nvSpPr>
        <p:spPr>
          <a:xfrm>
            <a:off x="5036820" y="1513795"/>
            <a:ext cx="32877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156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Values</a:t>
            </a:r>
            <a:endParaRPr lang="en-US" sz="1560" dirty="0"/>
          </a:p>
        </p:txBody>
      </p:sp>
      <p:sp>
        <p:nvSpPr>
          <p:cNvPr id="10" name="Text 8"/>
          <p:cNvSpPr/>
          <p:nvPr/>
        </p:nvSpPr>
        <p:spPr>
          <a:xfrm>
            <a:off x="5036820" y="1939290"/>
            <a:ext cx="3223260" cy="1158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24"/>
              </a:lnSpc>
              <a:buNone/>
            </a:pPr>
            <a:r>
              <a:rPr lang="en-US" sz="114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 drives every decision. Ethical sourcing. Creative menus. Fair trade practices. Community empowerment. We're not just a café! We're a movement toward conscious consumption!</a:t>
            </a:r>
            <a:endParaRPr lang="en-US" sz="1140" dirty="0"/>
          </a:p>
        </p:txBody>
      </p:sp>
      <p:sp>
        <p:nvSpPr>
          <p:cNvPr id="11" name="Text 9"/>
          <p:cNvSpPr/>
          <p:nvPr/>
        </p:nvSpPr>
        <p:spPr>
          <a:xfrm>
            <a:off x="922020" y="3531811"/>
            <a:ext cx="32877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156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Emotional Connection</a:t>
            </a:r>
            <a:endParaRPr lang="en-US" sz="1560" dirty="0"/>
          </a:p>
        </p:txBody>
      </p:sp>
      <p:sp>
        <p:nvSpPr>
          <p:cNvPr id="12" name="Text 10"/>
          <p:cNvSpPr/>
          <p:nvPr/>
        </p:nvSpPr>
        <p:spPr>
          <a:xfrm>
            <a:off x="922020" y="3846876"/>
            <a:ext cx="3223260" cy="694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24"/>
              </a:lnSpc>
              <a:buNone/>
            </a:pPr>
            <a:r>
              <a:rPr lang="en-US" sz="114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cup tells a story. From local farmers to your table. We invite you into this story: a shared vision of a healthier planet and vibrant community.</a:t>
            </a:r>
            <a:endParaRPr lang="en-US" sz="1140" dirty="0"/>
          </a:p>
        </p:txBody>
      </p:sp>
      <p:sp>
        <p:nvSpPr>
          <p:cNvPr id="13" name="Text 11"/>
          <p:cNvSpPr/>
          <p:nvPr/>
        </p:nvSpPr>
        <p:spPr>
          <a:xfrm>
            <a:off x="5036820" y="3657353"/>
            <a:ext cx="32877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156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to Action</a:t>
            </a:r>
            <a:endParaRPr lang="en-US" sz="1560" dirty="0"/>
          </a:p>
        </p:txBody>
      </p:sp>
      <p:sp>
        <p:nvSpPr>
          <p:cNvPr id="14" name="Text 12"/>
          <p:cNvSpPr/>
          <p:nvPr/>
        </p:nvSpPr>
        <p:spPr>
          <a:xfrm>
            <a:off x="5036820" y="3917981"/>
            <a:ext cx="3223260" cy="926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24"/>
              </a:lnSpc>
              <a:buNone/>
            </a:pPr>
            <a:r>
              <a:rPr lang="en-US" sz="114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Join us in reimagining sustainable dining. Together, we're proving that eco-conscious choices and extraordinary taste aren't mutually exclusive.</a:t>
            </a:r>
            <a:endParaRPr lang="en-US" sz="11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529655" y="1659315"/>
            <a:ext cx="1890016" cy="2880134"/>
          </a:xfrm>
          <a:prstGeom prst="rect">
            <a:avLst/>
          </a:prstGeom>
          <a:solidFill>
            <a:srgbClr val="1E293B"/>
          </a:solidFill>
          <a:ln w="38100">
            <a:solidFill>
              <a:srgbClr val="D4A843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3634085" y="1675590"/>
            <a:ext cx="1837519" cy="2880134"/>
          </a:xfrm>
          <a:prstGeom prst="rect">
            <a:avLst/>
          </a:prstGeom>
          <a:solidFill>
            <a:srgbClr val="1E293B"/>
          </a:solidFill>
          <a:ln w="38100">
            <a:solidFill>
              <a:srgbClr val="D4A843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5738515" y="1659315"/>
            <a:ext cx="1914036" cy="2896409"/>
          </a:xfrm>
          <a:prstGeom prst="rect">
            <a:avLst/>
          </a:prstGeom>
          <a:solidFill>
            <a:srgbClr val="1E293B"/>
          </a:solidFill>
          <a:ln w="38100">
            <a:solidFill>
              <a:srgbClr val="D4A843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802022" y="680145"/>
            <a:ext cx="7539896" cy="4457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264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📱 Marketing Strategy: Social Media Presence</a:t>
            </a:r>
            <a:endParaRPr lang="en-US" sz="2640" dirty="0"/>
          </a:p>
        </p:txBody>
      </p:sp>
      <p:sp>
        <p:nvSpPr>
          <p:cNvPr id="6" name="Text 4"/>
          <p:cNvSpPr/>
          <p:nvPr/>
        </p:nvSpPr>
        <p:spPr>
          <a:xfrm>
            <a:off x="1744069" y="1926015"/>
            <a:ext cx="1447002" cy="2819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12"/>
              </a:lnSpc>
              <a:buNone/>
            </a:pPr>
            <a:r>
              <a:rPr lang="en-US" sz="168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📸 Instagram</a:t>
            </a:r>
            <a:endParaRPr lang="en-US" sz="1680" dirty="0"/>
          </a:p>
        </p:txBody>
      </p:sp>
      <p:sp>
        <p:nvSpPr>
          <p:cNvPr id="7" name="Text 5"/>
          <p:cNvSpPr/>
          <p:nvPr/>
        </p:nvSpPr>
        <p:spPr>
          <a:xfrm>
            <a:off x="1744069" y="2329875"/>
            <a:ext cx="1447002" cy="160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972"/>
              </a:lnSpc>
              <a:buNone/>
            </a:pPr>
            <a:r>
              <a:rPr lang="en-US" sz="1080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Visual Storytelling</a:t>
            </a:r>
            <a:endParaRPr lang="en-US" sz="1080" dirty="0"/>
          </a:p>
        </p:txBody>
      </p:sp>
      <p:sp>
        <p:nvSpPr>
          <p:cNvPr id="8" name="Text 6"/>
          <p:cNvSpPr/>
          <p:nvPr/>
        </p:nvSpPr>
        <p:spPr>
          <a:xfrm>
            <a:off x="1758255" y="2642295"/>
            <a:ext cx="1418630" cy="1211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behind-the-scenes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testimonials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menu features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sourcing highlights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spotlights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848499" y="1926015"/>
            <a:ext cx="1447002" cy="2819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12"/>
              </a:lnSpc>
              <a:buNone/>
            </a:pPr>
            <a:r>
              <a:rPr lang="en-US" sz="168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📌 Pinterest</a:t>
            </a:r>
            <a:endParaRPr lang="en-US" sz="1680" dirty="0"/>
          </a:p>
        </p:txBody>
      </p:sp>
      <p:sp>
        <p:nvSpPr>
          <p:cNvPr id="10" name="Text 8"/>
          <p:cNvSpPr/>
          <p:nvPr/>
        </p:nvSpPr>
        <p:spPr>
          <a:xfrm>
            <a:off x="3848499" y="2329875"/>
            <a:ext cx="1447002" cy="160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972"/>
              </a:lnSpc>
              <a:buNone/>
            </a:pPr>
            <a:r>
              <a:rPr lang="en-US" sz="1080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Recipe &amp; Lifestyle</a:t>
            </a:r>
            <a:endParaRPr lang="en-US" sz="1080" dirty="0"/>
          </a:p>
        </p:txBody>
      </p:sp>
      <p:sp>
        <p:nvSpPr>
          <p:cNvPr id="11" name="Text 9"/>
          <p:cNvSpPr/>
          <p:nvPr/>
        </p:nvSpPr>
        <p:spPr>
          <a:xfrm>
            <a:off x="3862685" y="2642295"/>
            <a:ext cx="1418630" cy="1211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Recipe collections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Wellness inspiration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living tips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trends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Mood boards</a:t>
            </a:r>
          </a:p>
          <a:p>
            <a:pPr>
              <a:lnSpc>
                <a:spcPts val="1080"/>
              </a:lnSpc>
              <a:buSzPct val="100000"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5952929" y="1926015"/>
            <a:ext cx="1447002" cy="2819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12"/>
              </a:lnSpc>
              <a:buNone/>
            </a:pPr>
            <a:r>
              <a:rPr lang="en-US" sz="168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🎵 TikTok</a:t>
            </a:r>
            <a:endParaRPr lang="en-US" sz="1680" dirty="0"/>
          </a:p>
        </p:txBody>
      </p:sp>
      <p:sp>
        <p:nvSpPr>
          <p:cNvPr id="13" name="Text 11"/>
          <p:cNvSpPr/>
          <p:nvPr/>
        </p:nvSpPr>
        <p:spPr>
          <a:xfrm>
            <a:off x="5952929" y="2329875"/>
            <a:ext cx="1447002" cy="160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972"/>
              </a:lnSpc>
              <a:buNone/>
            </a:pPr>
            <a:r>
              <a:rPr lang="en-US" sz="1080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Trending &amp; Gen-Z</a:t>
            </a:r>
            <a:endParaRPr lang="en-US" sz="1080" dirty="0"/>
          </a:p>
        </p:txBody>
      </p:sp>
      <p:sp>
        <p:nvSpPr>
          <p:cNvPr id="14" name="Text 12"/>
          <p:cNvSpPr/>
          <p:nvPr/>
        </p:nvSpPr>
        <p:spPr>
          <a:xfrm>
            <a:off x="5967115" y="2642295"/>
            <a:ext cx="1418630" cy="1211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Behind-the-scenes clips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Quick recipes &amp; tips</a:t>
            </a:r>
            <a:r>
              <a:rPr lang="en-US" sz="1200" dirty="0"/>
              <a:t>-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personalities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    hacks</a:t>
            </a:r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ts val="108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Trending audio content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599" y="1933575"/>
            <a:ext cx="2557301" cy="2543728"/>
          </a:xfrm>
          <a:prstGeom prst="roundRect">
            <a:avLst>
              <a:gd name="adj" fmla="val 15635"/>
            </a:avLst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3327380" y="1933574"/>
            <a:ext cx="2557302" cy="2543729"/>
          </a:xfrm>
          <a:prstGeom prst="roundRect">
            <a:avLst>
              <a:gd name="adj" fmla="val 15635"/>
            </a:avLst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45160" y="1933575"/>
            <a:ext cx="2557302" cy="2543730"/>
          </a:xfrm>
          <a:prstGeom prst="roundRect">
            <a:avLst>
              <a:gd name="adj" fmla="val 15635"/>
            </a:avLst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600" y="641986"/>
            <a:ext cx="7924800" cy="834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264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✍️ Content Marketing: Building Community &amp; Authority</a:t>
            </a:r>
            <a:endParaRPr lang="en-US" sz="2640" dirty="0"/>
          </a:p>
        </p:txBody>
      </p:sp>
      <p:sp>
        <p:nvSpPr>
          <p:cNvPr id="6" name="Text 4"/>
          <p:cNvSpPr/>
          <p:nvPr/>
        </p:nvSpPr>
        <p:spPr>
          <a:xfrm>
            <a:off x="838200" y="2162175"/>
            <a:ext cx="207262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144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📝 Blog Strategy</a:t>
            </a:r>
            <a:endParaRPr lang="en-US" sz="1440" dirty="0"/>
          </a:p>
        </p:txBody>
      </p:sp>
      <p:sp>
        <p:nvSpPr>
          <p:cNvPr id="7" name="Text 5"/>
          <p:cNvSpPr/>
          <p:nvPr/>
        </p:nvSpPr>
        <p:spPr>
          <a:xfrm>
            <a:off x="838200" y="2558416"/>
            <a:ext cx="2031980" cy="1215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Weekly sustainable living posts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ingredient spotlights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Ethical sourcing stories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Guest nutrition experts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SEO-optimized content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555980" y="2162175"/>
            <a:ext cx="207262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144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🍽️ Menu &amp; Recipes</a:t>
            </a:r>
            <a:endParaRPr lang="en-US" sz="1440" dirty="0"/>
          </a:p>
        </p:txBody>
      </p:sp>
      <p:sp>
        <p:nvSpPr>
          <p:cNvPr id="9" name="Text 7"/>
          <p:cNvSpPr/>
          <p:nvPr/>
        </p:nvSpPr>
        <p:spPr>
          <a:xfrm>
            <a:off x="3555980" y="2558416"/>
            <a:ext cx="2031980" cy="1215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Featured dish storytelling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Recipe video tutorials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Ingredient sourcing guides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Nutritional breakdowns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Dietary option highlights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6273760" y="2162175"/>
            <a:ext cx="2031980" cy="453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144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📧 Newsletters &amp; Events</a:t>
            </a:r>
            <a:endParaRPr lang="en-US" sz="1440" dirty="0"/>
          </a:p>
        </p:txBody>
      </p:sp>
      <p:sp>
        <p:nvSpPr>
          <p:cNvPr id="11" name="Text 9"/>
          <p:cNvSpPr/>
          <p:nvPr/>
        </p:nvSpPr>
        <p:spPr>
          <a:xfrm>
            <a:off x="6273760" y="2767966"/>
            <a:ext cx="2031980" cy="1215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Monthly sustainability tips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menu previews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event alerts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Exclusive subscriber offers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Educational workshops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E29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43608" y="722657"/>
            <a:ext cx="3214094" cy="2323863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611951" y="722657"/>
            <a:ext cx="3235541" cy="2236470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43608" y="3130859"/>
            <a:ext cx="3268468" cy="1912289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686300" y="3128344"/>
            <a:ext cx="3214092" cy="1914804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1510308" y="203334"/>
            <a:ext cx="6170314" cy="4457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264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🔍 Search Engine Optimisation (SEO)</a:t>
            </a:r>
            <a:endParaRPr lang="en-US" sz="2640" dirty="0"/>
          </a:p>
        </p:txBody>
      </p:sp>
      <p:sp>
        <p:nvSpPr>
          <p:cNvPr id="7" name="Text 5"/>
          <p:cNvSpPr/>
          <p:nvPr/>
        </p:nvSpPr>
        <p:spPr>
          <a:xfrm>
            <a:off x="1672140" y="891873"/>
            <a:ext cx="2773168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144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📍 Local Search</a:t>
            </a:r>
            <a:endParaRPr lang="en-US" sz="1440" dirty="0"/>
          </a:p>
        </p:txBody>
      </p:sp>
      <p:sp>
        <p:nvSpPr>
          <p:cNvPr id="8" name="Text 6"/>
          <p:cNvSpPr/>
          <p:nvPr/>
        </p:nvSpPr>
        <p:spPr>
          <a:xfrm>
            <a:off x="1537496" y="1185776"/>
            <a:ext cx="2718792" cy="1154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Business Profile optimization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keywords: "organic café near me“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Directory citations (Yelp, TripAdvisor)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Location-based content strategy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management &amp; engagement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127224" y="891873"/>
            <a:ext cx="2773168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144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🔑 Keyword Strategy</a:t>
            </a:r>
            <a:endParaRPr lang="en-US" sz="1440" dirty="0"/>
          </a:p>
        </p:txBody>
      </p:sp>
      <p:sp>
        <p:nvSpPr>
          <p:cNvPr id="10" name="Text 8"/>
          <p:cNvSpPr/>
          <p:nvPr/>
        </p:nvSpPr>
        <p:spPr>
          <a:xfrm>
            <a:off x="4905652" y="1211915"/>
            <a:ext cx="2718792" cy="1154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Primary: "organic café", "eco-friendly coffee“</a:t>
            </a:r>
          </a:p>
          <a:p>
            <a:pPr>
              <a:lnSpc>
                <a:spcPts val="1080"/>
              </a:lnSpc>
              <a:buSzPct val="100000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Long-tail: "locally-sourced café [city]“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eating keywords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optimized for search intent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FAQ pages for common questions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510308" y="3251836"/>
            <a:ext cx="2773168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144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⚙️ Technical SEO</a:t>
            </a:r>
            <a:endParaRPr lang="en-US" sz="1440" dirty="0"/>
          </a:p>
        </p:txBody>
      </p:sp>
      <p:sp>
        <p:nvSpPr>
          <p:cNvPr id="12" name="Text 10"/>
          <p:cNvSpPr/>
          <p:nvPr/>
        </p:nvSpPr>
        <p:spPr>
          <a:xfrm>
            <a:off x="1510308" y="3648075"/>
            <a:ext cx="2718792" cy="1154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Website speed optimization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responsiveness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Meta descriptions &amp; title tags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Internal linking structure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data markup (schema)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953000" y="3251836"/>
            <a:ext cx="2773168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1440" b="1" dirty="0">
                <a:solidFill>
                  <a:srgbClr val="1E563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📊 Content &amp; Analytics</a:t>
            </a:r>
            <a:endParaRPr lang="en-US" sz="1440" dirty="0"/>
          </a:p>
        </p:txBody>
      </p:sp>
      <p:sp>
        <p:nvSpPr>
          <p:cNvPr id="14" name="Text 12"/>
          <p:cNvSpPr/>
          <p:nvPr/>
        </p:nvSpPr>
        <p:spPr>
          <a:xfrm>
            <a:off x="4953000" y="3648075"/>
            <a:ext cx="2718792" cy="1154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Blog posts targeting search intent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content updates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Analytics monitoring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engagement tracking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Quarterly performance reviews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46116"/>
            <a:ext cx="3848100" cy="1918573"/>
          </a:xfrm>
          <a:prstGeom prst="roundRect">
            <a:avLst>
              <a:gd name="adj" fmla="val 19064"/>
            </a:avLst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686300" y="346116"/>
            <a:ext cx="3848100" cy="1918573"/>
          </a:xfrm>
          <a:prstGeom prst="roundRect">
            <a:avLst>
              <a:gd name="adj" fmla="val 19064"/>
            </a:avLst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2493287"/>
            <a:ext cx="3848100" cy="1743951"/>
          </a:xfrm>
          <a:prstGeom prst="roundRect">
            <a:avLst>
              <a:gd name="adj" fmla="val 19064"/>
            </a:avLst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686300" y="2493288"/>
            <a:ext cx="3848100" cy="1743950"/>
          </a:xfrm>
          <a:prstGeom prst="roundRect">
            <a:avLst>
              <a:gd name="adj" fmla="val 19064"/>
            </a:avLst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61907" y="4355289"/>
            <a:ext cx="7924800" cy="648417"/>
          </a:xfrm>
          <a:prstGeom prst="rect">
            <a:avLst/>
          </a:prstGeom>
          <a:solidFill>
            <a:srgbClr val="1E293B"/>
          </a:solidFill>
          <a:ln w="26670">
            <a:solidFill>
              <a:srgbClr val="D4A843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173640" y="-480654"/>
            <a:ext cx="6796661" cy="4457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264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☁️ Cloud Computing: SaaS Infrastructure</a:t>
            </a:r>
            <a:endParaRPr lang="en-US" sz="2640" dirty="0"/>
          </a:p>
        </p:txBody>
      </p:sp>
      <p:sp>
        <p:nvSpPr>
          <p:cNvPr id="8" name="Text 6"/>
          <p:cNvSpPr/>
          <p:nvPr/>
        </p:nvSpPr>
        <p:spPr>
          <a:xfrm>
            <a:off x="838200" y="574716"/>
            <a:ext cx="3458718" cy="236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42"/>
              </a:lnSpc>
              <a:buNone/>
            </a:pPr>
            <a:r>
              <a:rPr lang="en-US" sz="13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👥 Customer Management</a:t>
            </a:r>
            <a:endParaRPr lang="en-US" sz="1380" dirty="0"/>
          </a:p>
        </p:txBody>
      </p:sp>
      <p:sp>
        <p:nvSpPr>
          <p:cNvPr id="9" name="Text 7"/>
          <p:cNvSpPr/>
          <p:nvPr/>
        </p:nvSpPr>
        <p:spPr>
          <a:xfrm>
            <a:off x="838200" y="963334"/>
            <a:ext cx="3390900" cy="1011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CRM: HubSpot, Zoho CRM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automation: Mailchimp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Loyalty programs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feedback tools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914900" y="574716"/>
            <a:ext cx="3458718" cy="236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42"/>
              </a:lnSpc>
              <a:buNone/>
            </a:pPr>
            <a:r>
              <a:rPr lang="en-US" sz="13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⚙️ Operations &amp; Scheduling</a:t>
            </a:r>
            <a:endParaRPr lang="en-US" sz="1380" dirty="0"/>
          </a:p>
        </p:txBody>
      </p:sp>
      <p:sp>
        <p:nvSpPr>
          <p:cNvPr id="11" name="Text 9"/>
          <p:cNvSpPr/>
          <p:nvPr/>
        </p:nvSpPr>
        <p:spPr>
          <a:xfrm>
            <a:off x="4914900" y="963334"/>
            <a:ext cx="3390900" cy="1011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Booking systems (Calendly)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scheduling software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Inventory management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Supply chain tracking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38200" y="2721887"/>
            <a:ext cx="3458718" cy="236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42"/>
              </a:lnSpc>
              <a:buNone/>
            </a:pPr>
            <a:r>
              <a:rPr lang="en-US" sz="13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📊 Content &amp; Marketing</a:t>
            </a:r>
            <a:endParaRPr lang="en-US" sz="1380" dirty="0"/>
          </a:p>
        </p:txBody>
      </p:sp>
      <p:sp>
        <p:nvSpPr>
          <p:cNvPr id="13" name="Text 11"/>
          <p:cNvSpPr/>
          <p:nvPr/>
        </p:nvSpPr>
        <p:spPr>
          <a:xfrm>
            <a:off x="838200" y="3110508"/>
            <a:ext cx="3390900" cy="1011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Website hosting (Squarespace)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tools (Buffer)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Analytics (Google Analytics)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marketing campaigns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914900" y="2721887"/>
            <a:ext cx="3458718" cy="236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42"/>
              </a:lnSpc>
              <a:buNone/>
            </a:pPr>
            <a:r>
              <a:rPr lang="en-US" sz="13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💳 E-Commerce &amp; Payments</a:t>
            </a:r>
            <a:endParaRPr lang="en-US" sz="1380" dirty="0"/>
          </a:p>
        </p:txBody>
      </p:sp>
      <p:sp>
        <p:nvSpPr>
          <p:cNvPr id="15" name="Text 13"/>
          <p:cNvSpPr/>
          <p:nvPr/>
        </p:nvSpPr>
        <p:spPr>
          <a:xfrm>
            <a:off x="4914900" y="3110508"/>
            <a:ext cx="3390900" cy="1011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ordering system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Payment gateway (Stripe)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Delivery integration APIs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Point of sale system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92450" y="4509048"/>
            <a:ext cx="7559040" cy="4388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28"/>
              </a:lnSpc>
              <a:buNone/>
            </a:pPr>
            <a:r>
              <a:rPr lang="en-US" sz="1080" dirty="0">
                <a:solidFill>
                  <a:srgbClr val="F5F0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</a:t>
            </a:r>
            <a:r>
              <a:rPr lang="en-US" sz="1080" b="1" dirty="0">
                <a:solidFill>
                  <a:srgbClr val="F5F0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Benefits:</a:t>
            </a:r>
            <a:r>
              <a:rPr lang="en-US" sz="1080" dirty="0">
                <a:solidFill>
                  <a:srgbClr val="F5F0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No infrastructure costs • Automatic security updates • Scalable as you grow • Pay-only-for-what-you-use • Access anywhere, anytime • Expert support included</a:t>
            </a:r>
            <a:endParaRPr lang="en-US" sz="108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61EC33-4009-6225-ED19-1414F5642D56}"/>
              </a:ext>
            </a:extLst>
          </p:cNvPr>
          <p:cNvSpPr txBox="1"/>
          <p:nvPr/>
        </p:nvSpPr>
        <p:spPr>
          <a:xfrm>
            <a:off x="1990727" y="2184112"/>
            <a:ext cx="5162485" cy="382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180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 Computing : SaaS Infrastructure</a:t>
            </a:r>
            <a:endParaRPr lang="en-US" sz="1800" dirty="0"/>
          </a:p>
        </p:txBody>
      </p:sp>
      <p:sp>
        <p:nvSpPr>
          <p:cNvPr id="21" name="Cube 20">
            <a:extLst>
              <a:ext uri="{FF2B5EF4-FFF2-40B4-BE49-F238E27FC236}">
                <a16:creationId xmlns:a16="http://schemas.microsoft.com/office/drawing/2014/main" id="{4A0DAC69-FCAD-7565-19B9-825EEACEB28B}"/>
              </a:ext>
            </a:extLst>
          </p:cNvPr>
          <p:cNvSpPr/>
          <p:nvPr/>
        </p:nvSpPr>
        <p:spPr>
          <a:xfrm>
            <a:off x="3580109" y="504358"/>
            <a:ext cx="685025" cy="592420"/>
          </a:xfrm>
          <a:prstGeom prst="cub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22" name="Cube 21">
            <a:extLst>
              <a:ext uri="{FF2B5EF4-FFF2-40B4-BE49-F238E27FC236}">
                <a16:creationId xmlns:a16="http://schemas.microsoft.com/office/drawing/2014/main" id="{DCE659AF-7349-0DE4-EF2B-ABF3410588F7}"/>
              </a:ext>
            </a:extLst>
          </p:cNvPr>
          <p:cNvSpPr/>
          <p:nvPr/>
        </p:nvSpPr>
        <p:spPr>
          <a:xfrm>
            <a:off x="7587254" y="482194"/>
            <a:ext cx="685025" cy="592420"/>
          </a:xfrm>
          <a:prstGeom prst="cub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23" name="Cube 22">
            <a:extLst>
              <a:ext uri="{FF2B5EF4-FFF2-40B4-BE49-F238E27FC236}">
                <a16:creationId xmlns:a16="http://schemas.microsoft.com/office/drawing/2014/main" id="{470BA1FC-0903-6F91-1FC0-0819BC512F7A}"/>
              </a:ext>
            </a:extLst>
          </p:cNvPr>
          <p:cNvSpPr/>
          <p:nvPr/>
        </p:nvSpPr>
        <p:spPr>
          <a:xfrm>
            <a:off x="3441141" y="2645689"/>
            <a:ext cx="685025" cy="592420"/>
          </a:xfrm>
          <a:prstGeom prst="cub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24" name="Cube 23">
            <a:extLst>
              <a:ext uri="{FF2B5EF4-FFF2-40B4-BE49-F238E27FC236}">
                <a16:creationId xmlns:a16="http://schemas.microsoft.com/office/drawing/2014/main" id="{E3735D52-28C2-C37C-B676-73138987E300}"/>
              </a:ext>
            </a:extLst>
          </p:cNvPr>
          <p:cNvSpPr/>
          <p:nvPr/>
        </p:nvSpPr>
        <p:spPr>
          <a:xfrm>
            <a:off x="7587253" y="2605326"/>
            <a:ext cx="685025" cy="592420"/>
          </a:xfrm>
          <a:prstGeom prst="cub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E29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17671" y="840103"/>
            <a:ext cx="2210784" cy="1946913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3439773" y="840104"/>
            <a:ext cx="2228674" cy="1946912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5833439" y="853892"/>
            <a:ext cx="2157488" cy="1946912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117669" y="2870188"/>
            <a:ext cx="2175006" cy="2064471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3439773" y="2870189"/>
            <a:ext cx="2237619" cy="2064470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5868844" y="2873191"/>
            <a:ext cx="2157488" cy="2061467"/>
          </a:xfrm>
          <a:prstGeom prst="rect">
            <a:avLst/>
          </a:prstGeom>
          <a:solidFill>
            <a:srgbClr val="0F172A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773787" y="428625"/>
            <a:ext cx="7596368" cy="4457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264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🔐 Security Measures: Protecting Data &amp; Trust</a:t>
            </a:r>
            <a:endParaRPr lang="en-US" sz="2640" dirty="0"/>
          </a:p>
        </p:txBody>
      </p:sp>
      <p:sp>
        <p:nvSpPr>
          <p:cNvPr id="9" name="Text 7"/>
          <p:cNvSpPr/>
          <p:nvPr/>
        </p:nvSpPr>
        <p:spPr>
          <a:xfrm>
            <a:off x="1361057" y="1045845"/>
            <a:ext cx="1824814" cy="220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🌐 Website Security</a:t>
            </a:r>
            <a:endParaRPr lang="en-US" sz="1320" dirty="0"/>
          </a:p>
        </p:txBody>
      </p:sp>
      <p:sp>
        <p:nvSpPr>
          <p:cNvPr id="10" name="Text 8"/>
          <p:cNvSpPr/>
          <p:nvPr/>
        </p:nvSpPr>
        <p:spPr>
          <a:xfrm>
            <a:off x="1249469" y="1322425"/>
            <a:ext cx="1789033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SSL/TLS encryption (HTTPS)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 Application Firewall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Security audits &amp; testing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DDoS protection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696534" y="1045845"/>
            <a:ext cx="1824814" cy="220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🔒 Data Protection</a:t>
            </a:r>
            <a:endParaRPr lang="en-US" sz="1320" dirty="0"/>
          </a:p>
        </p:txBody>
      </p:sp>
      <p:sp>
        <p:nvSpPr>
          <p:cNvPr id="12" name="Text 10"/>
          <p:cNvSpPr/>
          <p:nvPr/>
        </p:nvSpPr>
        <p:spPr>
          <a:xfrm>
            <a:off x="3641702" y="1327494"/>
            <a:ext cx="1789033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GDPR compliance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PCI DSS for payments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Encryption at rest &amp; transit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password hashing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054416" y="999447"/>
            <a:ext cx="1824814" cy="220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👤 Access Control</a:t>
            </a:r>
            <a:endParaRPr lang="en-US" sz="1320" dirty="0"/>
          </a:p>
        </p:txBody>
      </p:sp>
      <p:sp>
        <p:nvSpPr>
          <p:cNvPr id="14" name="Text 12"/>
          <p:cNvSpPr/>
          <p:nvPr/>
        </p:nvSpPr>
        <p:spPr>
          <a:xfrm>
            <a:off x="6010314" y="1341217"/>
            <a:ext cx="1789033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Two-factor authentication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Role-based access control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access audits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security training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361057" y="3014066"/>
            <a:ext cx="1824814" cy="220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💳 Payment Security</a:t>
            </a:r>
            <a:endParaRPr lang="en-US" sz="1320" dirty="0"/>
          </a:p>
        </p:txBody>
      </p:sp>
      <p:sp>
        <p:nvSpPr>
          <p:cNvPr id="16" name="Text 14"/>
          <p:cNvSpPr/>
          <p:nvPr/>
        </p:nvSpPr>
        <p:spPr>
          <a:xfrm>
            <a:off x="1361057" y="3274695"/>
            <a:ext cx="1789033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payment gateways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PCI-compliant processing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Fraud detection systems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Transaction monitoring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696534" y="3019135"/>
            <a:ext cx="1824814" cy="220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🆘 Incident Response</a:t>
            </a:r>
            <a:endParaRPr lang="en-US" sz="1320" dirty="0"/>
          </a:p>
        </p:txBody>
      </p:sp>
      <p:sp>
        <p:nvSpPr>
          <p:cNvPr id="18" name="Text 16"/>
          <p:cNvSpPr/>
          <p:nvPr/>
        </p:nvSpPr>
        <p:spPr>
          <a:xfrm>
            <a:off x="3696534" y="3264461"/>
            <a:ext cx="1789033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breach response plan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Automated backup systems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Disaster recovery protocols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notification procedures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219409" y="3001896"/>
            <a:ext cx="1824814" cy="220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 Trust Building</a:t>
            </a:r>
            <a:endParaRPr lang="en-US" sz="1320" dirty="0"/>
          </a:p>
        </p:txBody>
      </p:sp>
      <p:sp>
        <p:nvSpPr>
          <p:cNvPr id="20" name="Text 18"/>
          <p:cNvSpPr/>
          <p:nvPr/>
        </p:nvSpPr>
        <p:spPr>
          <a:xfrm>
            <a:off x="6072307" y="3319836"/>
            <a:ext cx="1789033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Transparent privacy policy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Security certifications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trust badges</a:t>
            </a:r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ts val="1080"/>
              </a:lnSpc>
              <a:buSzPct val="100000"/>
              <a:buChar char="•"/>
            </a:pPr>
            <a:r>
              <a:rPr lang="en-US" sz="12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security updates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09600" y="848558"/>
            <a:ext cx="3810000" cy="1946077"/>
          </a:xfrm>
          <a:prstGeom prst="roundRect">
            <a:avLst>
              <a:gd name="adj" fmla="val 18795"/>
            </a:avLst>
          </a:prstGeom>
          <a:solidFill>
            <a:srgbClr val="FFFFFF">
              <a:alpha val="5000"/>
            </a:srgbClr>
          </a:solidFill>
          <a:ln w="7620">
            <a:solidFill>
              <a:srgbClr val="8DB58A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1"/>
          <p:cNvSpPr/>
          <p:nvPr/>
        </p:nvSpPr>
        <p:spPr>
          <a:xfrm>
            <a:off x="845820" y="1084780"/>
            <a:ext cx="381000" cy="381000"/>
          </a:xfrm>
          <a:prstGeom prst="roundRect">
            <a:avLst>
              <a:gd name="adj" fmla="val 1200000"/>
            </a:avLst>
          </a:prstGeom>
          <a:solidFill>
            <a:srgbClr val="D4A843"/>
          </a:solidFill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440" b="1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440" dirty="0"/>
          </a:p>
        </p:txBody>
      </p:sp>
      <p:sp>
        <p:nvSpPr>
          <p:cNvPr id="5" name="Text 2"/>
          <p:cNvSpPr/>
          <p:nvPr/>
        </p:nvSpPr>
        <p:spPr>
          <a:xfrm>
            <a:off x="4724400" y="848558"/>
            <a:ext cx="3810000" cy="1946077"/>
          </a:xfrm>
          <a:prstGeom prst="roundRect">
            <a:avLst>
              <a:gd name="adj" fmla="val 18795"/>
            </a:avLst>
          </a:prstGeom>
          <a:solidFill>
            <a:srgbClr val="FFFFFF">
              <a:alpha val="5000"/>
            </a:srgbClr>
          </a:solidFill>
          <a:ln w="7620">
            <a:solidFill>
              <a:srgbClr val="8DB58A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4960620" y="1084780"/>
            <a:ext cx="381000" cy="381000"/>
          </a:xfrm>
          <a:prstGeom prst="roundRect">
            <a:avLst>
              <a:gd name="adj" fmla="val 1200000"/>
            </a:avLst>
          </a:prstGeom>
          <a:solidFill>
            <a:srgbClr val="D4A843"/>
          </a:solidFill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440" b="1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440" dirty="0"/>
          </a:p>
        </p:txBody>
      </p:sp>
      <p:sp>
        <p:nvSpPr>
          <p:cNvPr id="7" name="Text 4"/>
          <p:cNvSpPr/>
          <p:nvPr/>
        </p:nvSpPr>
        <p:spPr>
          <a:xfrm>
            <a:off x="609600" y="3099434"/>
            <a:ext cx="3810000" cy="1946077"/>
          </a:xfrm>
          <a:prstGeom prst="roundRect">
            <a:avLst>
              <a:gd name="adj" fmla="val 18795"/>
            </a:avLst>
          </a:prstGeom>
          <a:solidFill>
            <a:srgbClr val="FFFFFF">
              <a:alpha val="5000"/>
            </a:srgbClr>
          </a:solidFill>
          <a:ln w="7620">
            <a:solidFill>
              <a:srgbClr val="8DB58A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845820" y="3335657"/>
            <a:ext cx="381000" cy="381000"/>
          </a:xfrm>
          <a:prstGeom prst="roundRect">
            <a:avLst>
              <a:gd name="adj" fmla="val 1200000"/>
            </a:avLst>
          </a:prstGeom>
          <a:solidFill>
            <a:srgbClr val="D4A843"/>
          </a:solidFill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440" b="1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440" dirty="0"/>
          </a:p>
        </p:txBody>
      </p:sp>
      <p:sp>
        <p:nvSpPr>
          <p:cNvPr id="9" name="Text 6"/>
          <p:cNvSpPr/>
          <p:nvPr/>
        </p:nvSpPr>
        <p:spPr>
          <a:xfrm>
            <a:off x="4724400" y="3099434"/>
            <a:ext cx="3810000" cy="1946077"/>
          </a:xfrm>
          <a:prstGeom prst="roundRect">
            <a:avLst>
              <a:gd name="adj" fmla="val 18795"/>
            </a:avLst>
          </a:prstGeom>
          <a:solidFill>
            <a:srgbClr val="FFFFFF">
              <a:alpha val="5000"/>
            </a:srgbClr>
          </a:solidFill>
          <a:ln w="7620">
            <a:solidFill>
              <a:srgbClr val="8DB58A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7"/>
          <p:cNvSpPr/>
          <p:nvPr/>
        </p:nvSpPr>
        <p:spPr>
          <a:xfrm>
            <a:off x="4960620" y="3335657"/>
            <a:ext cx="381000" cy="381000"/>
          </a:xfrm>
          <a:prstGeom prst="roundRect">
            <a:avLst>
              <a:gd name="adj" fmla="val 1200000"/>
            </a:avLst>
          </a:prstGeom>
          <a:solidFill>
            <a:srgbClr val="D4A843"/>
          </a:solidFill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440" b="1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1440" dirty="0"/>
          </a:p>
        </p:txBody>
      </p:sp>
      <p:sp>
        <p:nvSpPr>
          <p:cNvPr id="11" name="Text 8"/>
          <p:cNvSpPr/>
          <p:nvPr/>
        </p:nvSpPr>
        <p:spPr>
          <a:xfrm>
            <a:off x="1226820" y="284998"/>
            <a:ext cx="6772432" cy="4457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76"/>
              </a:lnSpc>
              <a:buNone/>
            </a:pPr>
            <a:r>
              <a:rPr lang="en-US" sz="2640" b="1" dirty="0">
                <a:solidFill>
                  <a:srgbClr val="D4A8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🚀 Next Steps &amp; Implementation Timeline</a:t>
            </a:r>
            <a:endParaRPr lang="en-US" sz="2640" dirty="0"/>
          </a:p>
        </p:txBody>
      </p:sp>
      <p:sp>
        <p:nvSpPr>
          <p:cNvPr id="12" name="Text 9"/>
          <p:cNvSpPr/>
          <p:nvPr/>
        </p:nvSpPr>
        <p:spPr>
          <a:xfrm>
            <a:off x="845820" y="1587698"/>
            <a:ext cx="3404311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Website Launch</a:t>
            </a:r>
            <a:endParaRPr lang="en-US" sz="1320" dirty="0"/>
          </a:p>
        </p:txBody>
      </p:sp>
      <p:sp>
        <p:nvSpPr>
          <p:cNvPr id="13" name="Text 10"/>
          <p:cNvSpPr/>
          <p:nvPr/>
        </p:nvSpPr>
        <p:spPr>
          <a:xfrm>
            <a:off x="845820" y="1900121"/>
            <a:ext cx="3337560" cy="4388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28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 timeline, assign team roles, confirm hosting &amp; domain setup, finalize brand assets &amp; content.</a:t>
            </a:r>
            <a:endParaRPr lang="en-US" sz="1080" dirty="0"/>
          </a:p>
        </p:txBody>
      </p:sp>
      <p:sp>
        <p:nvSpPr>
          <p:cNvPr id="14" name="Text 11"/>
          <p:cNvSpPr/>
          <p:nvPr/>
        </p:nvSpPr>
        <p:spPr>
          <a:xfrm>
            <a:off x="4960620" y="1587698"/>
            <a:ext cx="3404311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Budget Allocation</a:t>
            </a:r>
            <a:endParaRPr lang="en-US" sz="1320" dirty="0"/>
          </a:p>
        </p:txBody>
      </p:sp>
      <p:sp>
        <p:nvSpPr>
          <p:cNvPr id="15" name="Text 12"/>
          <p:cNvSpPr/>
          <p:nvPr/>
        </p:nvSpPr>
        <p:spPr>
          <a:xfrm>
            <a:off x="4960620" y="1900121"/>
            <a:ext cx="3337560" cy="6582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28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Distribute budget across branding, development, marketing, SEO, and tools. Prioritize high-impact initiatives first.</a:t>
            </a:r>
            <a:endParaRPr lang="en-US" sz="1080" dirty="0"/>
          </a:p>
        </p:txBody>
      </p:sp>
      <p:sp>
        <p:nvSpPr>
          <p:cNvPr id="16" name="Text 13"/>
          <p:cNvSpPr/>
          <p:nvPr/>
        </p:nvSpPr>
        <p:spPr>
          <a:xfrm>
            <a:off x="845820" y="3838575"/>
            <a:ext cx="3404311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KPIs &amp; Metrics</a:t>
            </a:r>
            <a:endParaRPr lang="en-US" sz="1320" dirty="0"/>
          </a:p>
        </p:txBody>
      </p:sp>
      <p:sp>
        <p:nvSpPr>
          <p:cNvPr id="17" name="Text 14"/>
          <p:cNvSpPr/>
          <p:nvPr/>
        </p:nvSpPr>
        <p:spPr>
          <a:xfrm>
            <a:off x="845820" y="4150998"/>
            <a:ext cx="3337560" cy="6582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28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 success metrics: website traffic, conversion rates, social engagement, revenue targets, email list growth.</a:t>
            </a:r>
            <a:endParaRPr lang="en-US" sz="1080" dirty="0"/>
          </a:p>
        </p:txBody>
      </p:sp>
      <p:sp>
        <p:nvSpPr>
          <p:cNvPr id="18" name="Text 15"/>
          <p:cNvSpPr/>
          <p:nvPr/>
        </p:nvSpPr>
        <p:spPr>
          <a:xfrm>
            <a:off x="4960620" y="3838575"/>
            <a:ext cx="3404311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88"/>
              </a:lnSpc>
              <a:buNone/>
            </a:pPr>
            <a:r>
              <a:rPr lang="en-US" sz="1320" b="1" dirty="0">
                <a:solidFill>
                  <a:srgbClr val="8DB5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Schedule</a:t>
            </a:r>
            <a:endParaRPr lang="en-US" sz="1320" dirty="0"/>
          </a:p>
        </p:txBody>
      </p:sp>
      <p:sp>
        <p:nvSpPr>
          <p:cNvPr id="19" name="Text 16"/>
          <p:cNvSpPr/>
          <p:nvPr/>
        </p:nvSpPr>
        <p:spPr>
          <a:xfrm>
            <a:off x="4960620" y="4150998"/>
            <a:ext cx="3337560" cy="6582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28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Monthly performance reviews, quarterly strategy optimization sessions, continuous refinement based on analytics.</a:t>
            </a:r>
            <a:endParaRPr lang="en-US" sz="10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116012" y="1379223"/>
            <a:ext cx="2911918" cy="617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78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You!</a:t>
            </a:r>
            <a:endParaRPr lang="en-US" sz="4200" dirty="0"/>
          </a:p>
        </p:txBody>
      </p:sp>
      <p:sp>
        <p:nvSpPr>
          <p:cNvPr id="4" name="Text 1"/>
          <p:cNvSpPr/>
          <p:nvPr/>
        </p:nvSpPr>
        <p:spPr>
          <a:xfrm>
            <a:off x="2246474" y="2225041"/>
            <a:ext cx="4651053" cy="262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20"/>
              </a:lnSpc>
              <a:buNone/>
            </a:pPr>
            <a:r>
              <a:rPr lang="en-US" sz="18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Build Urban Green Café's Digital Future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3552238" y="3249932"/>
            <a:ext cx="2039466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80"/>
              </a:lnSpc>
              <a:buNone/>
            </a:pPr>
            <a:r>
              <a:rPr lang="en-US" sz="1200" dirty="0">
                <a:solidFill>
                  <a:srgbClr val="E8E8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Questions? Ready to launch?</a:t>
            </a:r>
            <a:endParaRPr lang="en-US" sz="1200" dirty="0"/>
          </a:p>
        </p:txBody>
      </p:sp>
      <p:sp>
        <p:nvSpPr>
          <p:cNvPr id="6" name="Text 3"/>
          <p:cNvSpPr/>
          <p:nvPr/>
        </p:nvSpPr>
        <p:spPr>
          <a:xfrm>
            <a:off x="2249024" y="3573782"/>
            <a:ext cx="4645952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88"/>
              </a:lnSpc>
              <a:buNone/>
            </a:pPr>
            <a:r>
              <a:rPr lang="en-US" sz="1320" i="1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"Building a sustainable digital future, one fresh cup at a time."</a:t>
            </a:r>
            <a:endParaRPr lang="en-US" sz="13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929</TotalTime>
  <Words>798</Words>
  <Application>Microsoft Office PowerPoint</Application>
  <PresentationFormat>On-screen Show (16:9)</PresentationFormat>
  <Paragraphs>256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Pier Paolo Penne</cp:lastModifiedBy>
  <cp:revision>2</cp:revision>
  <dcterms:created xsi:type="dcterms:W3CDTF">2026-03-26T16:21:19Z</dcterms:created>
  <dcterms:modified xsi:type="dcterms:W3CDTF">2026-04-11T11:37:45Z</dcterms:modified>
</cp:coreProperties>
</file>