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68" r:id="rId3"/>
    <p:sldId id="257" r:id="rId4"/>
    <p:sldId id="259" r:id="rId5"/>
    <p:sldId id="260" r:id="rId6"/>
    <p:sldId id="261" r:id="rId7"/>
    <p:sldId id="264" r:id="rId8"/>
    <p:sldId id="265" r:id="rId9"/>
    <p:sldId id="267" r:id="rId10"/>
    <p:sldId id="272" r:id="rId11"/>
    <p:sldId id="269" r:id="rId12"/>
    <p:sldId id="270" r:id="rId13"/>
    <p:sldId id="271" r:id="rId14"/>
    <p:sldId id="25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99" autoAdjust="0"/>
    <p:restoredTop sz="94660"/>
  </p:normalViewPr>
  <p:slideViewPr>
    <p:cSldViewPr snapToGrid="0">
      <p:cViewPr varScale="1">
        <p:scale>
          <a:sx n="67" d="100"/>
          <a:sy n="67" d="100"/>
        </p:scale>
        <p:origin x="64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4FFF7F-B051-450C-83C1-799E465EF79B}"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C0F5DA41-BAD0-4CCC-9E13-1180FB3CEAFF}">
      <dgm:prSet custT="1"/>
      <dgm:spPr/>
      <dgm:t>
        <a:bodyPr/>
        <a:lstStyle/>
        <a:p>
          <a:r>
            <a:rPr lang="en-GB" sz="1800" b="0" i="0" dirty="0"/>
            <a:t>Honda Motor Co., Ltd. is a Japanese public multinational corporation that manufacture automobiles, motorcycles, and power equipment. </a:t>
          </a:r>
          <a:endParaRPr lang="en-US" sz="1800" dirty="0"/>
        </a:p>
      </dgm:t>
    </dgm:pt>
    <dgm:pt modelId="{A4F4C260-8B89-4B08-B631-7F640F603D63}" type="parTrans" cxnId="{60E5C373-DD7D-497D-95DA-B8E76D52A76B}">
      <dgm:prSet/>
      <dgm:spPr/>
      <dgm:t>
        <a:bodyPr/>
        <a:lstStyle/>
        <a:p>
          <a:endParaRPr lang="en-US"/>
        </a:p>
      </dgm:t>
    </dgm:pt>
    <dgm:pt modelId="{D726D079-81B8-4E04-9BF7-BDD1CE18D188}" type="sibTrans" cxnId="{60E5C373-DD7D-497D-95DA-B8E76D52A76B}">
      <dgm:prSet/>
      <dgm:spPr/>
      <dgm:t>
        <a:bodyPr/>
        <a:lstStyle/>
        <a:p>
          <a:endParaRPr lang="en-US"/>
        </a:p>
      </dgm:t>
    </dgm:pt>
    <dgm:pt modelId="{DE82689E-89D6-4CCB-B849-BD7D67EC8681}">
      <dgm:prSet custT="1"/>
      <dgm:spPr/>
      <dgm:t>
        <a:bodyPr/>
        <a:lstStyle/>
        <a:p>
          <a:endParaRPr lang="en-GB" sz="1800" dirty="0"/>
        </a:p>
        <a:p>
          <a:r>
            <a:rPr lang="en-GB" sz="1800" dirty="0"/>
            <a:t>Established September 1948. </a:t>
          </a:r>
          <a:endParaRPr lang="en-US" sz="1800" dirty="0"/>
        </a:p>
      </dgm:t>
    </dgm:pt>
    <dgm:pt modelId="{1480630F-7CA0-480E-83A9-40FF1D5226B2}" type="parTrans" cxnId="{9E2E05FD-433C-497D-A92D-7DD14E83C441}">
      <dgm:prSet/>
      <dgm:spPr/>
      <dgm:t>
        <a:bodyPr/>
        <a:lstStyle/>
        <a:p>
          <a:endParaRPr lang="en-US"/>
        </a:p>
      </dgm:t>
    </dgm:pt>
    <dgm:pt modelId="{F3D5B4FD-A357-4341-9C52-A9525F06DD8E}" type="sibTrans" cxnId="{9E2E05FD-433C-497D-A92D-7DD14E83C441}">
      <dgm:prSet/>
      <dgm:spPr/>
      <dgm:t>
        <a:bodyPr/>
        <a:lstStyle/>
        <a:p>
          <a:endParaRPr lang="en-US"/>
        </a:p>
      </dgm:t>
    </dgm:pt>
    <dgm:pt modelId="{39652ACA-E2C9-48DE-9A7F-EF122BFA2010}">
      <dgm:prSet custT="1"/>
      <dgm:spPr/>
      <dgm:t>
        <a:bodyPr/>
        <a:lstStyle/>
        <a:p>
          <a:endParaRPr lang="en-GB" sz="1800" dirty="0"/>
        </a:p>
        <a:p>
          <a:r>
            <a:rPr lang="en-GB" sz="1800" dirty="0"/>
            <a:t>The headquarters are located </a:t>
          </a:r>
          <a:r>
            <a:rPr lang="en-GB" sz="1800" b="0" i="0" dirty="0"/>
            <a:t>Minato City, Tokyo, Japan. </a:t>
          </a:r>
          <a:endParaRPr lang="en-US" sz="1800" dirty="0"/>
        </a:p>
      </dgm:t>
    </dgm:pt>
    <dgm:pt modelId="{844FFA2E-EE62-4914-A09E-3A30FB72132D}" type="parTrans" cxnId="{5F64DE64-24C7-4AB9-8C27-E290831F48AC}">
      <dgm:prSet/>
      <dgm:spPr/>
      <dgm:t>
        <a:bodyPr/>
        <a:lstStyle/>
        <a:p>
          <a:endParaRPr lang="en-US"/>
        </a:p>
      </dgm:t>
    </dgm:pt>
    <dgm:pt modelId="{91A483ED-D652-4639-A17D-C7934E0D8E81}" type="sibTrans" cxnId="{5F64DE64-24C7-4AB9-8C27-E290831F48AC}">
      <dgm:prSet/>
      <dgm:spPr/>
      <dgm:t>
        <a:bodyPr/>
        <a:lstStyle/>
        <a:p>
          <a:endParaRPr lang="en-US"/>
        </a:p>
      </dgm:t>
    </dgm:pt>
    <dgm:pt modelId="{3C53D5FA-E427-41F1-84D8-6C0F00A47035}">
      <dgm:prSet custT="1"/>
      <dgm:spPr/>
      <dgm:t>
        <a:bodyPr/>
        <a:lstStyle/>
        <a:p>
          <a:r>
            <a:rPr lang="en-GB" sz="1800" i="0" dirty="0"/>
            <a:t>Director, President and Representative Executive Officer of Honda is </a:t>
          </a:r>
          <a:r>
            <a:rPr lang="en-GB" sz="1800" i="0" dirty="0" err="1"/>
            <a:t>Toshihrio</a:t>
          </a:r>
          <a:r>
            <a:rPr lang="en-GB" sz="1800" i="0" dirty="0"/>
            <a:t> </a:t>
          </a:r>
          <a:r>
            <a:rPr lang="en-GB" sz="1800" i="0" dirty="0" err="1"/>
            <a:t>Mibe</a:t>
          </a:r>
          <a:r>
            <a:rPr lang="en-GB" sz="1800" i="0" dirty="0"/>
            <a:t>.</a:t>
          </a:r>
          <a:endParaRPr lang="en-US" sz="1800" dirty="0"/>
        </a:p>
      </dgm:t>
    </dgm:pt>
    <dgm:pt modelId="{BFC594AC-8333-498F-8F0E-197C9FCA234F}" type="parTrans" cxnId="{183A0886-0E7E-46C8-81C7-9DF3CE62D5FF}">
      <dgm:prSet/>
      <dgm:spPr/>
      <dgm:t>
        <a:bodyPr/>
        <a:lstStyle/>
        <a:p>
          <a:endParaRPr lang="en-US"/>
        </a:p>
      </dgm:t>
    </dgm:pt>
    <dgm:pt modelId="{7BACEC40-4852-4B37-A12A-603544CC92BA}" type="sibTrans" cxnId="{183A0886-0E7E-46C8-81C7-9DF3CE62D5FF}">
      <dgm:prSet/>
      <dgm:spPr/>
      <dgm:t>
        <a:bodyPr/>
        <a:lstStyle/>
        <a:p>
          <a:endParaRPr lang="en-US"/>
        </a:p>
      </dgm:t>
    </dgm:pt>
    <dgm:pt modelId="{F3FCFEEC-225C-40EE-AFF2-46F095C290A2}">
      <dgm:prSet custT="1"/>
      <dgm:spPr/>
      <dgm:t>
        <a:bodyPr/>
        <a:lstStyle/>
        <a:p>
          <a:r>
            <a:rPr lang="en-GB" sz="1800" b="0" i="0" dirty="0"/>
            <a:t>Honda is counted among the </a:t>
          </a:r>
          <a:r>
            <a:rPr lang="en-GB" sz="1800" b="0" i="0" u="none" dirty="0"/>
            <a:t>leading vehicle manufacturing companies worldwide.</a:t>
          </a:r>
          <a:endParaRPr lang="en-GB" sz="1800" i="0" u="none" dirty="0"/>
        </a:p>
        <a:p>
          <a:endParaRPr lang="en-GB" sz="1300" i="0" dirty="0"/>
        </a:p>
        <a:p>
          <a:endParaRPr lang="en-US" sz="1300" dirty="0"/>
        </a:p>
      </dgm:t>
    </dgm:pt>
    <dgm:pt modelId="{4C3F9883-961C-4DA4-AD4D-D043B9EA7C89}" type="parTrans" cxnId="{988D7F99-BA60-4764-959E-45CD6C2E9EE4}">
      <dgm:prSet/>
      <dgm:spPr/>
      <dgm:t>
        <a:bodyPr/>
        <a:lstStyle/>
        <a:p>
          <a:endParaRPr lang="en-GB"/>
        </a:p>
      </dgm:t>
    </dgm:pt>
    <dgm:pt modelId="{38690C84-8F9A-4D36-A261-4AF5031254AA}" type="sibTrans" cxnId="{988D7F99-BA60-4764-959E-45CD6C2E9EE4}">
      <dgm:prSet/>
      <dgm:spPr/>
      <dgm:t>
        <a:bodyPr/>
        <a:lstStyle/>
        <a:p>
          <a:endParaRPr lang="en-GB"/>
        </a:p>
      </dgm:t>
    </dgm:pt>
    <dgm:pt modelId="{B0416F97-6041-496C-942E-E107E7A7CCDC}" type="pres">
      <dgm:prSet presAssocID="{924FFF7F-B051-450C-83C1-799E465EF79B}" presName="vert0" presStyleCnt="0">
        <dgm:presLayoutVars>
          <dgm:dir/>
          <dgm:animOne val="branch"/>
          <dgm:animLvl val="lvl"/>
        </dgm:presLayoutVars>
      </dgm:prSet>
      <dgm:spPr/>
    </dgm:pt>
    <dgm:pt modelId="{8145818F-9A58-4BAF-A640-C438D5F562F7}" type="pres">
      <dgm:prSet presAssocID="{C0F5DA41-BAD0-4CCC-9E13-1180FB3CEAFF}" presName="thickLine" presStyleLbl="alignNode1" presStyleIdx="0" presStyleCnt="5"/>
      <dgm:spPr/>
    </dgm:pt>
    <dgm:pt modelId="{8FEC78DA-57C1-44BB-AF6A-6A5A640364A4}" type="pres">
      <dgm:prSet presAssocID="{C0F5DA41-BAD0-4CCC-9E13-1180FB3CEAFF}" presName="horz1" presStyleCnt="0"/>
      <dgm:spPr/>
    </dgm:pt>
    <dgm:pt modelId="{8484D4C1-44ED-4D94-ADC9-39D8E830E65B}" type="pres">
      <dgm:prSet presAssocID="{C0F5DA41-BAD0-4CCC-9E13-1180FB3CEAFF}" presName="tx1" presStyleLbl="revTx" presStyleIdx="0" presStyleCnt="5"/>
      <dgm:spPr/>
    </dgm:pt>
    <dgm:pt modelId="{CACB866C-671E-4F49-932D-90E5A8BEEA36}" type="pres">
      <dgm:prSet presAssocID="{C0F5DA41-BAD0-4CCC-9E13-1180FB3CEAFF}" presName="vert1" presStyleCnt="0"/>
      <dgm:spPr/>
    </dgm:pt>
    <dgm:pt modelId="{4C5E469C-3AA8-4424-9A49-F1FDB6E8A0C1}" type="pres">
      <dgm:prSet presAssocID="{DE82689E-89D6-4CCB-B849-BD7D67EC8681}" presName="thickLine" presStyleLbl="alignNode1" presStyleIdx="1" presStyleCnt="5"/>
      <dgm:spPr/>
    </dgm:pt>
    <dgm:pt modelId="{8B4DFDFD-CAC9-4863-8367-6719FEA8C939}" type="pres">
      <dgm:prSet presAssocID="{DE82689E-89D6-4CCB-B849-BD7D67EC8681}" presName="horz1" presStyleCnt="0"/>
      <dgm:spPr/>
    </dgm:pt>
    <dgm:pt modelId="{E70341E7-F7E9-4A3E-B537-3C0773D71DE1}" type="pres">
      <dgm:prSet presAssocID="{DE82689E-89D6-4CCB-B849-BD7D67EC8681}" presName="tx1" presStyleLbl="revTx" presStyleIdx="1" presStyleCnt="5"/>
      <dgm:spPr/>
    </dgm:pt>
    <dgm:pt modelId="{7C42DEE6-D79E-43E6-83D9-DC2548CB0FAE}" type="pres">
      <dgm:prSet presAssocID="{DE82689E-89D6-4CCB-B849-BD7D67EC8681}" presName="vert1" presStyleCnt="0"/>
      <dgm:spPr/>
    </dgm:pt>
    <dgm:pt modelId="{E420283D-8AA7-485E-82FF-D2E5A18A945A}" type="pres">
      <dgm:prSet presAssocID="{39652ACA-E2C9-48DE-9A7F-EF122BFA2010}" presName="thickLine" presStyleLbl="alignNode1" presStyleIdx="2" presStyleCnt="5"/>
      <dgm:spPr/>
    </dgm:pt>
    <dgm:pt modelId="{57D07CF3-B3B9-4760-96CC-644C06C3F094}" type="pres">
      <dgm:prSet presAssocID="{39652ACA-E2C9-48DE-9A7F-EF122BFA2010}" presName="horz1" presStyleCnt="0"/>
      <dgm:spPr/>
    </dgm:pt>
    <dgm:pt modelId="{27F35C10-1B6F-4530-A9A8-EC2909CFE9CF}" type="pres">
      <dgm:prSet presAssocID="{39652ACA-E2C9-48DE-9A7F-EF122BFA2010}" presName="tx1" presStyleLbl="revTx" presStyleIdx="2" presStyleCnt="5"/>
      <dgm:spPr/>
    </dgm:pt>
    <dgm:pt modelId="{51C270B0-4A92-4CEB-A313-6E544221BC58}" type="pres">
      <dgm:prSet presAssocID="{39652ACA-E2C9-48DE-9A7F-EF122BFA2010}" presName="vert1" presStyleCnt="0"/>
      <dgm:spPr/>
    </dgm:pt>
    <dgm:pt modelId="{54475CE3-D14E-44CA-950B-094EF5EDA152}" type="pres">
      <dgm:prSet presAssocID="{3C53D5FA-E427-41F1-84D8-6C0F00A47035}" presName="thickLine" presStyleLbl="alignNode1" presStyleIdx="3" presStyleCnt="5"/>
      <dgm:spPr/>
    </dgm:pt>
    <dgm:pt modelId="{14294F33-06E8-44EB-B499-FA4919D3B4D2}" type="pres">
      <dgm:prSet presAssocID="{3C53D5FA-E427-41F1-84D8-6C0F00A47035}" presName="horz1" presStyleCnt="0"/>
      <dgm:spPr/>
    </dgm:pt>
    <dgm:pt modelId="{1B1E1F7C-4D76-46AF-B6E6-ED8E97B75553}" type="pres">
      <dgm:prSet presAssocID="{3C53D5FA-E427-41F1-84D8-6C0F00A47035}" presName="tx1" presStyleLbl="revTx" presStyleIdx="3" presStyleCnt="5" custLinFactNeighborX="2778" custLinFactNeighborY="11726"/>
      <dgm:spPr/>
    </dgm:pt>
    <dgm:pt modelId="{36AA41A8-4DE7-47E2-B0B3-4BCC04F118DF}" type="pres">
      <dgm:prSet presAssocID="{3C53D5FA-E427-41F1-84D8-6C0F00A47035}" presName="vert1" presStyleCnt="0"/>
      <dgm:spPr/>
    </dgm:pt>
    <dgm:pt modelId="{6DF9D60D-786A-4C9E-BCC2-7550BF4122BA}" type="pres">
      <dgm:prSet presAssocID="{F3FCFEEC-225C-40EE-AFF2-46F095C290A2}" presName="thickLine" presStyleLbl="alignNode1" presStyleIdx="4" presStyleCnt="5"/>
      <dgm:spPr/>
    </dgm:pt>
    <dgm:pt modelId="{8617166A-C91D-407E-B568-43E7BEC8E082}" type="pres">
      <dgm:prSet presAssocID="{F3FCFEEC-225C-40EE-AFF2-46F095C290A2}" presName="horz1" presStyleCnt="0"/>
      <dgm:spPr/>
    </dgm:pt>
    <dgm:pt modelId="{9FC732C3-35F9-447A-B315-D76B3437B916}" type="pres">
      <dgm:prSet presAssocID="{F3FCFEEC-225C-40EE-AFF2-46F095C290A2}" presName="tx1" presStyleLbl="revTx" presStyleIdx="4" presStyleCnt="5"/>
      <dgm:spPr/>
    </dgm:pt>
    <dgm:pt modelId="{6081FE04-0457-4AE6-8507-D988A3317298}" type="pres">
      <dgm:prSet presAssocID="{F3FCFEEC-225C-40EE-AFF2-46F095C290A2}" presName="vert1" presStyleCnt="0"/>
      <dgm:spPr/>
    </dgm:pt>
  </dgm:ptLst>
  <dgm:cxnLst>
    <dgm:cxn modelId="{5F64DE64-24C7-4AB9-8C27-E290831F48AC}" srcId="{924FFF7F-B051-450C-83C1-799E465EF79B}" destId="{39652ACA-E2C9-48DE-9A7F-EF122BFA2010}" srcOrd="2" destOrd="0" parTransId="{844FFA2E-EE62-4914-A09E-3A30FB72132D}" sibTransId="{91A483ED-D652-4639-A17D-C7934E0D8E81}"/>
    <dgm:cxn modelId="{8394E54D-965A-4700-9A09-0C62EB924C5E}" type="presOf" srcId="{39652ACA-E2C9-48DE-9A7F-EF122BFA2010}" destId="{27F35C10-1B6F-4530-A9A8-EC2909CFE9CF}" srcOrd="0" destOrd="0" presId="urn:microsoft.com/office/officeart/2008/layout/LinedList"/>
    <dgm:cxn modelId="{60E5C373-DD7D-497D-95DA-B8E76D52A76B}" srcId="{924FFF7F-B051-450C-83C1-799E465EF79B}" destId="{C0F5DA41-BAD0-4CCC-9E13-1180FB3CEAFF}" srcOrd="0" destOrd="0" parTransId="{A4F4C260-8B89-4B08-B631-7F640F603D63}" sibTransId="{D726D079-81B8-4E04-9BF7-BDD1CE18D188}"/>
    <dgm:cxn modelId="{635ACE53-F76C-4827-94C7-A2BBA536EB1E}" type="presOf" srcId="{924FFF7F-B051-450C-83C1-799E465EF79B}" destId="{B0416F97-6041-496C-942E-E107E7A7CCDC}" srcOrd="0" destOrd="0" presId="urn:microsoft.com/office/officeart/2008/layout/LinedList"/>
    <dgm:cxn modelId="{183A0886-0E7E-46C8-81C7-9DF3CE62D5FF}" srcId="{924FFF7F-B051-450C-83C1-799E465EF79B}" destId="{3C53D5FA-E427-41F1-84D8-6C0F00A47035}" srcOrd="3" destOrd="0" parTransId="{BFC594AC-8333-498F-8F0E-197C9FCA234F}" sibTransId="{7BACEC40-4852-4B37-A12A-603544CC92BA}"/>
    <dgm:cxn modelId="{5A2B0189-AA8E-4BC9-A356-3E584DE88F60}" type="presOf" srcId="{F3FCFEEC-225C-40EE-AFF2-46F095C290A2}" destId="{9FC732C3-35F9-447A-B315-D76B3437B916}" srcOrd="0" destOrd="0" presId="urn:microsoft.com/office/officeart/2008/layout/LinedList"/>
    <dgm:cxn modelId="{6F2A6C90-4B46-495D-9027-FA16CF3A930D}" type="presOf" srcId="{DE82689E-89D6-4CCB-B849-BD7D67EC8681}" destId="{E70341E7-F7E9-4A3E-B537-3C0773D71DE1}" srcOrd="0" destOrd="0" presId="urn:microsoft.com/office/officeart/2008/layout/LinedList"/>
    <dgm:cxn modelId="{988D7F99-BA60-4764-959E-45CD6C2E9EE4}" srcId="{924FFF7F-B051-450C-83C1-799E465EF79B}" destId="{F3FCFEEC-225C-40EE-AFF2-46F095C290A2}" srcOrd="4" destOrd="0" parTransId="{4C3F9883-961C-4DA4-AD4D-D043B9EA7C89}" sibTransId="{38690C84-8F9A-4D36-A261-4AF5031254AA}"/>
    <dgm:cxn modelId="{AD8EA0B1-E8FB-457A-972F-9F324CAE2A56}" type="presOf" srcId="{C0F5DA41-BAD0-4CCC-9E13-1180FB3CEAFF}" destId="{8484D4C1-44ED-4D94-ADC9-39D8E830E65B}" srcOrd="0" destOrd="0" presId="urn:microsoft.com/office/officeart/2008/layout/LinedList"/>
    <dgm:cxn modelId="{061A8FBD-30E9-4606-BED6-B30D1257B936}" type="presOf" srcId="{3C53D5FA-E427-41F1-84D8-6C0F00A47035}" destId="{1B1E1F7C-4D76-46AF-B6E6-ED8E97B75553}" srcOrd="0" destOrd="0" presId="urn:microsoft.com/office/officeart/2008/layout/LinedList"/>
    <dgm:cxn modelId="{9E2E05FD-433C-497D-A92D-7DD14E83C441}" srcId="{924FFF7F-B051-450C-83C1-799E465EF79B}" destId="{DE82689E-89D6-4CCB-B849-BD7D67EC8681}" srcOrd="1" destOrd="0" parTransId="{1480630F-7CA0-480E-83A9-40FF1D5226B2}" sibTransId="{F3D5B4FD-A357-4341-9C52-A9525F06DD8E}"/>
    <dgm:cxn modelId="{4BB76738-3EAC-4853-B3BE-130249E2A81C}" type="presParOf" srcId="{B0416F97-6041-496C-942E-E107E7A7CCDC}" destId="{8145818F-9A58-4BAF-A640-C438D5F562F7}" srcOrd="0" destOrd="0" presId="urn:microsoft.com/office/officeart/2008/layout/LinedList"/>
    <dgm:cxn modelId="{9AF22ACB-C4C3-448B-A386-DAC5F7AEEE8A}" type="presParOf" srcId="{B0416F97-6041-496C-942E-E107E7A7CCDC}" destId="{8FEC78DA-57C1-44BB-AF6A-6A5A640364A4}" srcOrd="1" destOrd="0" presId="urn:microsoft.com/office/officeart/2008/layout/LinedList"/>
    <dgm:cxn modelId="{93E7880F-73F7-4979-87FC-19C9DDC4529C}" type="presParOf" srcId="{8FEC78DA-57C1-44BB-AF6A-6A5A640364A4}" destId="{8484D4C1-44ED-4D94-ADC9-39D8E830E65B}" srcOrd="0" destOrd="0" presId="urn:microsoft.com/office/officeart/2008/layout/LinedList"/>
    <dgm:cxn modelId="{26E0C36E-7AC2-4DC7-9CA1-C58756BE9534}" type="presParOf" srcId="{8FEC78DA-57C1-44BB-AF6A-6A5A640364A4}" destId="{CACB866C-671E-4F49-932D-90E5A8BEEA36}" srcOrd="1" destOrd="0" presId="urn:microsoft.com/office/officeart/2008/layout/LinedList"/>
    <dgm:cxn modelId="{4D42B6E1-9F87-4DD6-8BE9-9F6004136A49}" type="presParOf" srcId="{B0416F97-6041-496C-942E-E107E7A7CCDC}" destId="{4C5E469C-3AA8-4424-9A49-F1FDB6E8A0C1}" srcOrd="2" destOrd="0" presId="urn:microsoft.com/office/officeart/2008/layout/LinedList"/>
    <dgm:cxn modelId="{758FB3DB-C25F-402D-920D-E029F7E8762E}" type="presParOf" srcId="{B0416F97-6041-496C-942E-E107E7A7CCDC}" destId="{8B4DFDFD-CAC9-4863-8367-6719FEA8C939}" srcOrd="3" destOrd="0" presId="urn:microsoft.com/office/officeart/2008/layout/LinedList"/>
    <dgm:cxn modelId="{855BF4E2-CB52-43F7-9DF2-2B8C6886B3C2}" type="presParOf" srcId="{8B4DFDFD-CAC9-4863-8367-6719FEA8C939}" destId="{E70341E7-F7E9-4A3E-B537-3C0773D71DE1}" srcOrd="0" destOrd="0" presId="urn:microsoft.com/office/officeart/2008/layout/LinedList"/>
    <dgm:cxn modelId="{BE053E57-4F01-4673-8E4C-5763E6AABD45}" type="presParOf" srcId="{8B4DFDFD-CAC9-4863-8367-6719FEA8C939}" destId="{7C42DEE6-D79E-43E6-83D9-DC2548CB0FAE}" srcOrd="1" destOrd="0" presId="urn:microsoft.com/office/officeart/2008/layout/LinedList"/>
    <dgm:cxn modelId="{FC0B677D-78C2-48BB-BC8B-A19BD52769DE}" type="presParOf" srcId="{B0416F97-6041-496C-942E-E107E7A7CCDC}" destId="{E420283D-8AA7-485E-82FF-D2E5A18A945A}" srcOrd="4" destOrd="0" presId="urn:microsoft.com/office/officeart/2008/layout/LinedList"/>
    <dgm:cxn modelId="{B3A5BB8D-2DC5-453E-82E3-C914AFF6AFF2}" type="presParOf" srcId="{B0416F97-6041-496C-942E-E107E7A7CCDC}" destId="{57D07CF3-B3B9-4760-96CC-644C06C3F094}" srcOrd="5" destOrd="0" presId="urn:microsoft.com/office/officeart/2008/layout/LinedList"/>
    <dgm:cxn modelId="{BEEFEFA7-3F04-44FB-9322-6C3F3C453B3E}" type="presParOf" srcId="{57D07CF3-B3B9-4760-96CC-644C06C3F094}" destId="{27F35C10-1B6F-4530-A9A8-EC2909CFE9CF}" srcOrd="0" destOrd="0" presId="urn:microsoft.com/office/officeart/2008/layout/LinedList"/>
    <dgm:cxn modelId="{ECB5047B-6907-4238-93AF-EF8BAE466B5D}" type="presParOf" srcId="{57D07CF3-B3B9-4760-96CC-644C06C3F094}" destId="{51C270B0-4A92-4CEB-A313-6E544221BC58}" srcOrd="1" destOrd="0" presId="urn:microsoft.com/office/officeart/2008/layout/LinedList"/>
    <dgm:cxn modelId="{C4EF9BC6-3360-4B90-9879-A07838D31CC8}" type="presParOf" srcId="{B0416F97-6041-496C-942E-E107E7A7CCDC}" destId="{54475CE3-D14E-44CA-950B-094EF5EDA152}" srcOrd="6" destOrd="0" presId="urn:microsoft.com/office/officeart/2008/layout/LinedList"/>
    <dgm:cxn modelId="{0314A2A7-43E6-4454-B74F-CC98C03A6BA7}" type="presParOf" srcId="{B0416F97-6041-496C-942E-E107E7A7CCDC}" destId="{14294F33-06E8-44EB-B499-FA4919D3B4D2}" srcOrd="7" destOrd="0" presId="urn:microsoft.com/office/officeart/2008/layout/LinedList"/>
    <dgm:cxn modelId="{A5276872-900B-4174-BC48-30C6079DF773}" type="presParOf" srcId="{14294F33-06E8-44EB-B499-FA4919D3B4D2}" destId="{1B1E1F7C-4D76-46AF-B6E6-ED8E97B75553}" srcOrd="0" destOrd="0" presId="urn:microsoft.com/office/officeart/2008/layout/LinedList"/>
    <dgm:cxn modelId="{A2DD8C87-3CC8-44D5-A4A9-18601F135809}" type="presParOf" srcId="{14294F33-06E8-44EB-B499-FA4919D3B4D2}" destId="{36AA41A8-4DE7-47E2-B0B3-4BCC04F118DF}" srcOrd="1" destOrd="0" presId="urn:microsoft.com/office/officeart/2008/layout/LinedList"/>
    <dgm:cxn modelId="{A9588B01-20DA-4CE3-808C-04A3829371F2}" type="presParOf" srcId="{B0416F97-6041-496C-942E-E107E7A7CCDC}" destId="{6DF9D60D-786A-4C9E-BCC2-7550BF4122BA}" srcOrd="8" destOrd="0" presId="urn:microsoft.com/office/officeart/2008/layout/LinedList"/>
    <dgm:cxn modelId="{3F5DB555-FF5E-43C9-A9D6-3C2AE06E010E}" type="presParOf" srcId="{B0416F97-6041-496C-942E-E107E7A7CCDC}" destId="{8617166A-C91D-407E-B568-43E7BEC8E082}" srcOrd="9" destOrd="0" presId="urn:microsoft.com/office/officeart/2008/layout/LinedList"/>
    <dgm:cxn modelId="{9C6D6990-9FE0-4D67-93BF-ADB536938906}" type="presParOf" srcId="{8617166A-C91D-407E-B568-43E7BEC8E082}" destId="{9FC732C3-35F9-447A-B315-D76B3437B916}" srcOrd="0" destOrd="0" presId="urn:microsoft.com/office/officeart/2008/layout/LinedList"/>
    <dgm:cxn modelId="{EE2A81D8-6DA8-4E96-A8E7-D7B7464A44B8}" type="presParOf" srcId="{8617166A-C91D-407E-B568-43E7BEC8E082}" destId="{6081FE04-0457-4AE6-8507-D988A331729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61AF9CB-E7D8-41C4-B2CE-B1255D80DFA7}"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CCCDDE9-EA99-44F4-A13B-7CC1D5489C63}">
      <dgm:prSet custT="1"/>
      <dgm:spPr/>
      <dgm:t>
        <a:bodyPr/>
        <a:lstStyle/>
        <a:p>
          <a:pPr>
            <a:lnSpc>
              <a:spcPct val="100000"/>
            </a:lnSpc>
          </a:pPr>
          <a:r>
            <a:rPr lang="en-GB" sz="1600" dirty="0"/>
            <a:t>Honda’s capital is worth 86 Billion Yen </a:t>
          </a:r>
          <a:endParaRPr lang="en-US" sz="1600" dirty="0"/>
        </a:p>
      </dgm:t>
    </dgm:pt>
    <dgm:pt modelId="{9ECCF499-7D66-47E3-A9C0-1D257FB6288E}" type="parTrans" cxnId="{6BAFC195-B4F4-44B9-8288-D2664A1BA637}">
      <dgm:prSet/>
      <dgm:spPr/>
      <dgm:t>
        <a:bodyPr/>
        <a:lstStyle/>
        <a:p>
          <a:endParaRPr lang="en-US"/>
        </a:p>
      </dgm:t>
    </dgm:pt>
    <dgm:pt modelId="{4A47A34A-0746-45E2-8C6D-79FB856BEC13}" type="sibTrans" cxnId="{6BAFC195-B4F4-44B9-8288-D2664A1BA637}">
      <dgm:prSet/>
      <dgm:spPr/>
      <dgm:t>
        <a:bodyPr/>
        <a:lstStyle/>
        <a:p>
          <a:endParaRPr lang="en-US"/>
        </a:p>
      </dgm:t>
    </dgm:pt>
    <dgm:pt modelId="{CF140EF7-7904-4636-BF9D-74A0412C6601}">
      <dgm:prSet custT="1"/>
      <dgm:spPr/>
      <dgm:t>
        <a:bodyPr/>
        <a:lstStyle/>
        <a:p>
          <a:pPr>
            <a:lnSpc>
              <a:spcPct val="100000"/>
            </a:lnSpc>
          </a:pPr>
          <a:r>
            <a:rPr lang="en-GB" sz="1600" dirty="0"/>
            <a:t>Honda Group Companies = 406 in total</a:t>
          </a:r>
          <a:endParaRPr lang="en-US" sz="1600" dirty="0"/>
        </a:p>
      </dgm:t>
    </dgm:pt>
    <dgm:pt modelId="{4E496AD5-75C2-40DB-A931-EC1AC8F97073}" type="parTrans" cxnId="{52141E5F-705F-423E-9EDF-80CC3E364421}">
      <dgm:prSet/>
      <dgm:spPr/>
      <dgm:t>
        <a:bodyPr/>
        <a:lstStyle/>
        <a:p>
          <a:endParaRPr lang="en-US"/>
        </a:p>
      </dgm:t>
    </dgm:pt>
    <dgm:pt modelId="{51272C19-5578-40D5-A446-34129A34E287}" type="sibTrans" cxnId="{52141E5F-705F-423E-9EDF-80CC3E364421}">
      <dgm:prSet/>
      <dgm:spPr/>
      <dgm:t>
        <a:bodyPr/>
        <a:lstStyle/>
        <a:p>
          <a:endParaRPr lang="en-US"/>
        </a:p>
      </dgm:t>
    </dgm:pt>
    <dgm:pt modelId="{52AFF0B4-BF39-41A1-8360-6BEEB6D49C40}">
      <dgm:prSet custT="1"/>
      <dgm:spPr/>
      <dgm:t>
        <a:bodyPr/>
        <a:lstStyle/>
        <a:p>
          <a:pPr>
            <a:lnSpc>
              <a:spcPct val="100000"/>
            </a:lnSpc>
          </a:pPr>
          <a:r>
            <a:rPr lang="en-GB" sz="1600" i="0" dirty="0"/>
            <a:t>Consolidated sales revenue = 14,552 Billion yen</a:t>
          </a:r>
          <a:endParaRPr lang="en-US" sz="1600" dirty="0"/>
        </a:p>
      </dgm:t>
    </dgm:pt>
    <dgm:pt modelId="{48756200-10E4-4A2C-A6FD-21ECBE108298}" type="parTrans" cxnId="{A2425B97-8842-4522-850B-5A927AD2C99A}">
      <dgm:prSet/>
      <dgm:spPr/>
      <dgm:t>
        <a:bodyPr/>
        <a:lstStyle/>
        <a:p>
          <a:endParaRPr lang="en-US"/>
        </a:p>
      </dgm:t>
    </dgm:pt>
    <dgm:pt modelId="{2BCE3316-5B56-4F2B-8F51-0BA61CDBEEB8}" type="sibTrans" cxnId="{A2425B97-8842-4522-850B-5A927AD2C99A}">
      <dgm:prSet/>
      <dgm:spPr/>
      <dgm:t>
        <a:bodyPr/>
        <a:lstStyle/>
        <a:p>
          <a:endParaRPr lang="en-US"/>
        </a:p>
      </dgm:t>
    </dgm:pt>
    <dgm:pt modelId="{A4263D4E-C5BA-4AD3-899D-62A397770461}">
      <dgm:prSet custT="1"/>
      <dgm:spPr/>
      <dgm:t>
        <a:bodyPr/>
        <a:lstStyle/>
        <a:p>
          <a:pPr>
            <a:lnSpc>
              <a:spcPct val="100000"/>
            </a:lnSpc>
          </a:pPr>
          <a:r>
            <a:rPr lang="en-GB" sz="1600" i="0" dirty="0"/>
            <a:t>Consolidated operating profit = 871.2 Billion yen</a:t>
          </a:r>
          <a:endParaRPr lang="en-US" sz="1600" dirty="0"/>
        </a:p>
      </dgm:t>
    </dgm:pt>
    <dgm:pt modelId="{B47E9861-35C3-4E17-821B-81DDD0FB63DC}" type="parTrans" cxnId="{93887ECB-A38C-4BD3-B67E-6CEFDA85577D}">
      <dgm:prSet/>
      <dgm:spPr/>
      <dgm:t>
        <a:bodyPr/>
        <a:lstStyle/>
        <a:p>
          <a:endParaRPr lang="en-US"/>
        </a:p>
      </dgm:t>
    </dgm:pt>
    <dgm:pt modelId="{7CF6E256-78C3-49BD-AECF-54AF16C4EF9D}" type="sibTrans" cxnId="{93887ECB-A38C-4BD3-B67E-6CEFDA85577D}">
      <dgm:prSet/>
      <dgm:spPr/>
      <dgm:t>
        <a:bodyPr/>
        <a:lstStyle/>
        <a:p>
          <a:endParaRPr lang="en-US"/>
        </a:p>
      </dgm:t>
    </dgm:pt>
    <dgm:pt modelId="{9EE557C9-F9D4-4C6A-BACB-FDBB005A2AFF}">
      <dgm:prSet custT="1"/>
      <dgm:spPr/>
      <dgm:t>
        <a:bodyPr/>
        <a:lstStyle/>
        <a:p>
          <a:pPr>
            <a:lnSpc>
              <a:spcPct val="100000"/>
            </a:lnSpc>
          </a:pPr>
          <a:r>
            <a:rPr lang="en-GB" sz="1400" dirty="0"/>
            <a:t>Worldwide unit sales (Motorcycles/Automobiles/Power Products) for 2022 = 27.30 Million Units </a:t>
          </a:r>
          <a:endParaRPr lang="en-US" sz="1400" dirty="0"/>
        </a:p>
      </dgm:t>
    </dgm:pt>
    <dgm:pt modelId="{D072FC45-2787-4602-958C-4EF85AEC6451}" type="parTrans" cxnId="{1BF578CC-09A5-43A7-A340-DBE016D38F0D}">
      <dgm:prSet/>
      <dgm:spPr/>
      <dgm:t>
        <a:bodyPr/>
        <a:lstStyle/>
        <a:p>
          <a:endParaRPr lang="en-US"/>
        </a:p>
      </dgm:t>
    </dgm:pt>
    <dgm:pt modelId="{623A987B-C6FC-42D6-BFD5-B3C562014AE5}" type="sibTrans" cxnId="{1BF578CC-09A5-43A7-A340-DBE016D38F0D}">
      <dgm:prSet/>
      <dgm:spPr/>
      <dgm:t>
        <a:bodyPr/>
        <a:lstStyle/>
        <a:p>
          <a:endParaRPr lang="en-US"/>
        </a:p>
      </dgm:t>
    </dgm:pt>
    <dgm:pt modelId="{B95126E9-7BEB-4FA6-B911-0B91D23685D7}">
      <dgm:prSet custT="1"/>
      <dgm:spPr/>
      <dgm:t>
        <a:bodyPr/>
        <a:lstStyle/>
        <a:p>
          <a:pPr>
            <a:lnSpc>
              <a:spcPct val="100000"/>
            </a:lnSpc>
          </a:pPr>
          <a:r>
            <a:rPr lang="en-GB" sz="1600" b="0" i="0" dirty="0"/>
            <a:t>Honda’s workforce accumulates to around 200,000 people.</a:t>
          </a:r>
          <a:endParaRPr lang="en-US" sz="1600" dirty="0"/>
        </a:p>
      </dgm:t>
    </dgm:pt>
    <dgm:pt modelId="{406AAD86-42C8-4E61-A275-BBFC52B09A81}" type="parTrans" cxnId="{22FBB694-B0D5-48F6-A190-A18BF04B290B}">
      <dgm:prSet/>
      <dgm:spPr/>
      <dgm:t>
        <a:bodyPr/>
        <a:lstStyle/>
        <a:p>
          <a:endParaRPr lang="en-GB"/>
        </a:p>
      </dgm:t>
    </dgm:pt>
    <dgm:pt modelId="{A4ACEFE1-4A86-488C-8F6B-E6CB22D3DA57}" type="sibTrans" cxnId="{22FBB694-B0D5-48F6-A190-A18BF04B290B}">
      <dgm:prSet/>
      <dgm:spPr/>
      <dgm:t>
        <a:bodyPr/>
        <a:lstStyle/>
        <a:p>
          <a:endParaRPr lang="en-GB"/>
        </a:p>
      </dgm:t>
    </dgm:pt>
    <dgm:pt modelId="{8BE29813-2C92-4E00-A576-6F965141A766}" type="pres">
      <dgm:prSet presAssocID="{461AF9CB-E7D8-41C4-B2CE-B1255D80DFA7}" presName="root" presStyleCnt="0">
        <dgm:presLayoutVars>
          <dgm:dir/>
          <dgm:resizeHandles val="exact"/>
        </dgm:presLayoutVars>
      </dgm:prSet>
      <dgm:spPr/>
    </dgm:pt>
    <dgm:pt modelId="{39CD2670-FCA2-433D-95D8-B62AAA237EF2}" type="pres">
      <dgm:prSet presAssocID="{CCCCDDE9-EA99-44F4-A13B-7CC1D5489C63}" presName="compNode" presStyleCnt="0"/>
      <dgm:spPr/>
    </dgm:pt>
    <dgm:pt modelId="{542B4A1F-B1C9-4A92-9B96-67099FB9E5C5}" type="pres">
      <dgm:prSet presAssocID="{CCCCDDE9-EA99-44F4-A13B-7CC1D5489C6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ney"/>
        </a:ext>
      </dgm:extLst>
    </dgm:pt>
    <dgm:pt modelId="{D5B36AAD-F478-4F49-A2A5-E6E39487E891}" type="pres">
      <dgm:prSet presAssocID="{CCCCDDE9-EA99-44F4-A13B-7CC1D5489C63}" presName="spaceRect" presStyleCnt="0"/>
      <dgm:spPr/>
    </dgm:pt>
    <dgm:pt modelId="{6A1D7D95-3C2B-4E1C-988D-5346F8913765}" type="pres">
      <dgm:prSet presAssocID="{CCCCDDE9-EA99-44F4-A13B-7CC1D5489C63}" presName="textRect" presStyleLbl="revTx" presStyleIdx="0" presStyleCnt="6">
        <dgm:presLayoutVars>
          <dgm:chMax val="1"/>
          <dgm:chPref val="1"/>
        </dgm:presLayoutVars>
      </dgm:prSet>
      <dgm:spPr/>
    </dgm:pt>
    <dgm:pt modelId="{8127AC4C-1B15-4A5B-8258-8797CFC9A6E8}" type="pres">
      <dgm:prSet presAssocID="{4A47A34A-0746-45E2-8C6D-79FB856BEC13}" presName="sibTrans" presStyleCnt="0"/>
      <dgm:spPr/>
    </dgm:pt>
    <dgm:pt modelId="{631719FA-D368-4692-B11D-859A1FE01B65}" type="pres">
      <dgm:prSet presAssocID="{CF140EF7-7904-4636-BF9D-74A0412C6601}" presName="compNode" presStyleCnt="0"/>
      <dgm:spPr/>
    </dgm:pt>
    <dgm:pt modelId="{3A1AD012-B0BD-4A89-9252-997DBA98BD1B}" type="pres">
      <dgm:prSet presAssocID="{CF140EF7-7904-4636-BF9D-74A0412C6601}"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C915BE85-0A87-422A-9FFA-317F22B44C8D}" type="pres">
      <dgm:prSet presAssocID="{CF140EF7-7904-4636-BF9D-74A0412C6601}" presName="spaceRect" presStyleCnt="0"/>
      <dgm:spPr/>
    </dgm:pt>
    <dgm:pt modelId="{B015DF47-2992-4437-BA34-2455C50DE652}" type="pres">
      <dgm:prSet presAssocID="{CF140EF7-7904-4636-BF9D-74A0412C6601}" presName="textRect" presStyleLbl="revTx" presStyleIdx="1" presStyleCnt="6">
        <dgm:presLayoutVars>
          <dgm:chMax val="1"/>
          <dgm:chPref val="1"/>
        </dgm:presLayoutVars>
      </dgm:prSet>
      <dgm:spPr/>
    </dgm:pt>
    <dgm:pt modelId="{428DF88E-34E9-49BA-BE4F-1B4C58E2B5CA}" type="pres">
      <dgm:prSet presAssocID="{51272C19-5578-40D5-A446-34129A34E287}" presName="sibTrans" presStyleCnt="0"/>
      <dgm:spPr/>
    </dgm:pt>
    <dgm:pt modelId="{3B497097-5D5C-4573-83AD-A0A1F698E6EB}" type="pres">
      <dgm:prSet presAssocID="{52AFF0B4-BF39-41A1-8360-6BEEB6D49C40}" presName="compNode" presStyleCnt="0"/>
      <dgm:spPr/>
    </dgm:pt>
    <dgm:pt modelId="{610E1EFC-6B96-425A-94F2-9B778CE23468}" type="pres">
      <dgm:prSet presAssocID="{52AFF0B4-BF39-41A1-8360-6BEEB6D49C4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B478D79F-4101-4598-A739-CFD317CE38FF}" type="pres">
      <dgm:prSet presAssocID="{52AFF0B4-BF39-41A1-8360-6BEEB6D49C40}" presName="spaceRect" presStyleCnt="0"/>
      <dgm:spPr/>
    </dgm:pt>
    <dgm:pt modelId="{E1B264D6-DA3F-4892-B766-1AE1B6F8B6E2}" type="pres">
      <dgm:prSet presAssocID="{52AFF0B4-BF39-41A1-8360-6BEEB6D49C40}" presName="textRect" presStyleLbl="revTx" presStyleIdx="2" presStyleCnt="6" custScaleX="115100">
        <dgm:presLayoutVars>
          <dgm:chMax val="1"/>
          <dgm:chPref val="1"/>
        </dgm:presLayoutVars>
      </dgm:prSet>
      <dgm:spPr/>
    </dgm:pt>
    <dgm:pt modelId="{2245BA15-2F7A-44A8-A47D-D3DA61BB3D6C}" type="pres">
      <dgm:prSet presAssocID="{2BCE3316-5B56-4F2B-8F51-0BA61CDBEEB8}" presName="sibTrans" presStyleCnt="0"/>
      <dgm:spPr/>
    </dgm:pt>
    <dgm:pt modelId="{483A015C-69E2-4B77-8CF5-556497543EA0}" type="pres">
      <dgm:prSet presAssocID="{A4263D4E-C5BA-4AD3-899D-62A397770461}" presName="compNode" presStyleCnt="0"/>
      <dgm:spPr/>
    </dgm:pt>
    <dgm:pt modelId="{BAAF8ED0-9223-4672-94DD-56D2020A8C27}" type="pres">
      <dgm:prSet presAssocID="{A4263D4E-C5BA-4AD3-899D-62A39777046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oins"/>
        </a:ext>
      </dgm:extLst>
    </dgm:pt>
    <dgm:pt modelId="{4BC8E31A-A178-468B-AC6C-6628EA203931}" type="pres">
      <dgm:prSet presAssocID="{A4263D4E-C5BA-4AD3-899D-62A397770461}" presName="spaceRect" presStyleCnt="0"/>
      <dgm:spPr/>
    </dgm:pt>
    <dgm:pt modelId="{A145FC7D-FE94-4239-9922-578BE98A000A}" type="pres">
      <dgm:prSet presAssocID="{A4263D4E-C5BA-4AD3-899D-62A397770461}" presName="textRect" presStyleLbl="revTx" presStyleIdx="3" presStyleCnt="6" custScaleX="146760">
        <dgm:presLayoutVars>
          <dgm:chMax val="1"/>
          <dgm:chPref val="1"/>
        </dgm:presLayoutVars>
      </dgm:prSet>
      <dgm:spPr/>
    </dgm:pt>
    <dgm:pt modelId="{69DB78A6-AA1F-45CA-929F-D076F5CDCE21}" type="pres">
      <dgm:prSet presAssocID="{7CF6E256-78C3-49BD-AECF-54AF16C4EF9D}" presName="sibTrans" presStyleCnt="0"/>
      <dgm:spPr/>
    </dgm:pt>
    <dgm:pt modelId="{9D5B787A-65E9-43E0-BBC5-8052E7A28BB9}" type="pres">
      <dgm:prSet presAssocID="{9EE557C9-F9D4-4C6A-BACB-FDBB005A2AFF}" presName="compNode" presStyleCnt="0"/>
      <dgm:spPr/>
    </dgm:pt>
    <dgm:pt modelId="{5C5E8DF4-88FF-4D3F-B9B9-56E8E1634B0B}" type="pres">
      <dgm:prSet presAssocID="{9EE557C9-F9D4-4C6A-BACB-FDBB005A2AF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torcycle"/>
        </a:ext>
      </dgm:extLst>
    </dgm:pt>
    <dgm:pt modelId="{574EBCA0-F91E-4316-9484-35213374F21F}" type="pres">
      <dgm:prSet presAssocID="{9EE557C9-F9D4-4C6A-BACB-FDBB005A2AFF}" presName="spaceRect" presStyleCnt="0"/>
      <dgm:spPr/>
    </dgm:pt>
    <dgm:pt modelId="{97C9D8EB-DD9E-49AD-9876-F85685B3207B}" type="pres">
      <dgm:prSet presAssocID="{9EE557C9-F9D4-4C6A-BACB-FDBB005A2AFF}" presName="textRect" presStyleLbl="revTx" presStyleIdx="4" presStyleCnt="6" custScaleX="120126">
        <dgm:presLayoutVars>
          <dgm:chMax val="1"/>
          <dgm:chPref val="1"/>
        </dgm:presLayoutVars>
      </dgm:prSet>
      <dgm:spPr/>
    </dgm:pt>
    <dgm:pt modelId="{1665F673-F0DE-4912-B610-EFD2D294B11B}" type="pres">
      <dgm:prSet presAssocID="{623A987B-C6FC-42D6-BFD5-B3C562014AE5}" presName="sibTrans" presStyleCnt="0"/>
      <dgm:spPr/>
    </dgm:pt>
    <dgm:pt modelId="{63F924BE-2A9C-461A-A405-C19668D70F64}" type="pres">
      <dgm:prSet presAssocID="{B95126E9-7BEB-4FA6-B911-0B91D23685D7}" presName="compNode" presStyleCnt="0"/>
      <dgm:spPr/>
    </dgm:pt>
    <dgm:pt modelId="{C6951413-BD51-4A7B-A5A5-C21A49FAC96C}" type="pres">
      <dgm:prSet presAssocID="{B95126E9-7BEB-4FA6-B911-0B91D23685D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dgm:spPr>
      <dgm:extLst>
        <a:ext uri="{E40237B7-FDA0-4F09-8148-C483321AD2D9}">
          <dgm14:cNvPr xmlns:dgm14="http://schemas.microsoft.com/office/drawing/2010/diagram" id="0" name="" descr="Group of people with solid fill"/>
        </a:ext>
      </dgm:extLst>
    </dgm:pt>
    <dgm:pt modelId="{714FF5F5-A9B1-4796-AEA7-9ACB655C8AB4}" type="pres">
      <dgm:prSet presAssocID="{B95126E9-7BEB-4FA6-B911-0B91D23685D7}" presName="spaceRect" presStyleCnt="0"/>
      <dgm:spPr/>
    </dgm:pt>
    <dgm:pt modelId="{953166A1-5F9B-450C-AC7B-A511794F1049}" type="pres">
      <dgm:prSet presAssocID="{B95126E9-7BEB-4FA6-B911-0B91D23685D7}" presName="textRect" presStyleLbl="revTx" presStyleIdx="5" presStyleCnt="6">
        <dgm:presLayoutVars>
          <dgm:chMax val="1"/>
          <dgm:chPref val="1"/>
        </dgm:presLayoutVars>
      </dgm:prSet>
      <dgm:spPr/>
    </dgm:pt>
  </dgm:ptLst>
  <dgm:cxnLst>
    <dgm:cxn modelId="{0DC53014-09C9-47C7-B67D-834B4A8166B4}" type="presOf" srcId="{461AF9CB-E7D8-41C4-B2CE-B1255D80DFA7}" destId="{8BE29813-2C92-4E00-A576-6F965141A766}" srcOrd="0" destOrd="0" presId="urn:microsoft.com/office/officeart/2018/2/layout/IconLabelList"/>
    <dgm:cxn modelId="{52141E5F-705F-423E-9EDF-80CC3E364421}" srcId="{461AF9CB-E7D8-41C4-B2CE-B1255D80DFA7}" destId="{CF140EF7-7904-4636-BF9D-74A0412C6601}" srcOrd="1" destOrd="0" parTransId="{4E496AD5-75C2-40DB-A931-EC1AC8F97073}" sibTransId="{51272C19-5578-40D5-A446-34129A34E287}"/>
    <dgm:cxn modelId="{99697D59-3201-4713-96B4-E8C734944BC4}" type="presOf" srcId="{52AFF0B4-BF39-41A1-8360-6BEEB6D49C40}" destId="{E1B264D6-DA3F-4892-B766-1AE1B6F8B6E2}" srcOrd="0" destOrd="0" presId="urn:microsoft.com/office/officeart/2018/2/layout/IconLabelList"/>
    <dgm:cxn modelId="{8B197B5A-2440-4E53-8BAD-58E06FCD31FC}" type="presOf" srcId="{CCCCDDE9-EA99-44F4-A13B-7CC1D5489C63}" destId="{6A1D7D95-3C2B-4E1C-988D-5346F8913765}" srcOrd="0" destOrd="0" presId="urn:microsoft.com/office/officeart/2018/2/layout/IconLabelList"/>
    <dgm:cxn modelId="{020C777F-C814-46BA-B3B4-634EB71359E7}" type="presOf" srcId="{CF140EF7-7904-4636-BF9D-74A0412C6601}" destId="{B015DF47-2992-4437-BA34-2455C50DE652}" srcOrd="0" destOrd="0" presId="urn:microsoft.com/office/officeart/2018/2/layout/IconLabelList"/>
    <dgm:cxn modelId="{22FBB694-B0D5-48F6-A190-A18BF04B290B}" srcId="{461AF9CB-E7D8-41C4-B2CE-B1255D80DFA7}" destId="{B95126E9-7BEB-4FA6-B911-0B91D23685D7}" srcOrd="5" destOrd="0" parTransId="{406AAD86-42C8-4E61-A275-BBFC52B09A81}" sibTransId="{A4ACEFE1-4A86-488C-8F6B-E6CB22D3DA57}"/>
    <dgm:cxn modelId="{6BAFC195-B4F4-44B9-8288-D2664A1BA637}" srcId="{461AF9CB-E7D8-41C4-B2CE-B1255D80DFA7}" destId="{CCCCDDE9-EA99-44F4-A13B-7CC1D5489C63}" srcOrd="0" destOrd="0" parTransId="{9ECCF499-7D66-47E3-A9C0-1D257FB6288E}" sibTransId="{4A47A34A-0746-45E2-8C6D-79FB856BEC13}"/>
    <dgm:cxn modelId="{A2425B97-8842-4522-850B-5A927AD2C99A}" srcId="{461AF9CB-E7D8-41C4-B2CE-B1255D80DFA7}" destId="{52AFF0B4-BF39-41A1-8360-6BEEB6D49C40}" srcOrd="2" destOrd="0" parTransId="{48756200-10E4-4A2C-A6FD-21ECBE108298}" sibTransId="{2BCE3316-5B56-4F2B-8F51-0BA61CDBEEB8}"/>
    <dgm:cxn modelId="{A8FC24A7-877C-41BB-8FEC-2D723B1BF16A}" type="presOf" srcId="{9EE557C9-F9D4-4C6A-BACB-FDBB005A2AFF}" destId="{97C9D8EB-DD9E-49AD-9876-F85685B3207B}" srcOrd="0" destOrd="0" presId="urn:microsoft.com/office/officeart/2018/2/layout/IconLabelList"/>
    <dgm:cxn modelId="{A19D11AC-FF88-4925-9F03-E5F556013544}" type="presOf" srcId="{B95126E9-7BEB-4FA6-B911-0B91D23685D7}" destId="{953166A1-5F9B-450C-AC7B-A511794F1049}" srcOrd="0" destOrd="0" presId="urn:microsoft.com/office/officeart/2018/2/layout/IconLabelList"/>
    <dgm:cxn modelId="{770944B2-DBE6-48BE-B60D-4702EA4863F1}" type="presOf" srcId="{A4263D4E-C5BA-4AD3-899D-62A397770461}" destId="{A145FC7D-FE94-4239-9922-578BE98A000A}" srcOrd="0" destOrd="0" presId="urn:microsoft.com/office/officeart/2018/2/layout/IconLabelList"/>
    <dgm:cxn modelId="{93887ECB-A38C-4BD3-B67E-6CEFDA85577D}" srcId="{461AF9CB-E7D8-41C4-B2CE-B1255D80DFA7}" destId="{A4263D4E-C5BA-4AD3-899D-62A397770461}" srcOrd="3" destOrd="0" parTransId="{B47E9861-35C3-4E17-821B-81DDD0FB63DC}" sibTransId="{7CF6E256-78C3-49BD-AECF-54AF16C4EF9D}"/>
    <dgm:cxn modelId="{1BF578CC-09A5-43A7-A340-DBE016D38F0D}" srcId="{461AF9CB-E7D8-41C4-B2CE-B1255D80DFA7}" destId="{9EE557C9-F9D4-4C6A-BACB-FDBB005A2AFF}" srcOrd="4" destOrd="0" parTransId="{D072FC45-2787-4602-958C-4EF85AEC6451}" sibTransId="{623A987B-C6FC-42D6-BFD5-B3C562014AE5}"/>
    <dgm:cxn modelId="{818BB8DA-E7EE-494B-954C-BA71CB19638A}" type="presParOf" srcId="{8BE29813-2C92-4E00-A576-6F965141A766}" destId="{39CD2670-FCA2-433D-95D8-B62AAA237EF2}" srcOrd="0" destOrd="0" presId="urn:microsoft.com/office/officeart/2018/2/layout/IconLabelList"/>
    <dgm:cxn modelId="{730EC8FB-8867-4557-AE59-7FCF22AC47D3}" type="presParOf" srcId="{39CD2670-FCA2-433D-95D8-B62AAA237EF2}" destId="{542B4A1F-B1C9-4A92-9B96-67099FB9E5C5}" srcOrd="0" destOrd="0" presId="urn:microsoft.com/office/officeart/2018/2/layout/IconLabelList"/>
    <dgm:cxn modelId="{D6701A48-C5A1-4002-AACD-23C2A5046742}" type="presParOf" srcId="{39CD2670-FCA2-433D-95D8-B62AAA237EF2}" destId="{D5B36AAD-F478-4F49-A2A5-E6E39487E891}" srcOrd="1" destOrd="0" presId="urn:microsoft.com/office/officeart/2018/2/layout/IconLabelList"/>
    <dgm:cxn modelId="{77C90979-8DE6-45C4-9E5A-91C15E28FAC0}" type="presParOf" srcId="{39CD2670-FCA2-433D-95D8-B62AAA237EF2}" destId="{6A1D7D95-3C2B-4E1C-988D-5346F8913765}" srcOrd="2" destOrd="0" presId="urn:microsoft.com/office/officeart/2018/2/layout/IconLabelList"/>
    <dgm:cxn modelId="{CD997359-41F8-402E-8F7E-C63814FD44A4}" type="presParOf" srcId="{8BE29813-2C92-4E00-A576-6F965141A766}" destId="{8127AC4C-1B15-4A5B-8258-8797CFC9A6E8}" srcOrd="1" destOrd="0" presId="urn:microsoft.com/office/officeart/2018/2/layout/IconLabelList"/>
    <dgm:cxn modelId="{561AA7D9-1929-4665-BF23-104D89BB98BF}" type="presParOf" srcId="{8BE29813-2C92-4E00-A576-6F965141A766}" destId="{631719FA-D368-4692-B11D-859A1FE01B65}" srcOrd="2" destOrd="0" presId="urn:microsoft.com/office/officeart/2018/2/layout/IconLabelList"/>
    <dgm:cxn modelId="{1E5C6758-B0F1-425D-8BA4-75E0C1A631E2}" type="presParOf" srcId="{631719FA-D368-4692-B11D-859A1FE01B65}" destId="{3A1AD012-B0BD-4A89-9252-997DBA98BD1B}" srcOrd="0" destOrd="0" presId="urn:microsoft.com/office/officeart/2018/2/layout/IconLabelList"/>
    <dgm:cxn modelId="{3F514732-13E5-4F6B-9F02-41705F20B1A9}" type="presParOf" srcId="{631719FA-D368-4692-B11D-859A1FE01B65}" destId="{C915BE85-0A87-422A-9FFA-317F22B44C8D}" srcOrd="1" destOrd="0" presId="urn:microsoft.com/office/officeart/2018/2/layout/IconLabelList"/>
    <dgm:cxn modelId="{5DEBC3B3-3978-4A2D-98CF-46FEDC6FDE19}" type="presParOf" srcId="{631719FA-D368-4692-B11D-859A1FE01B65}" destId="{B015DF47-2992-4437-BA34-2455C50DE652}" srcOrd="2" destOrd="0" presId="urn:microsoft.com/office/officeart/2018/2/layout/IconLabelList"/>
    <dgm:cxn modelId="{C329F0BD-F595-4861-991A-33BF3CE86F4F}" type="presParOf" srcId="{8BE29813-2C92-4E00-A576-6F965141A766}" destId="{428DF88E-34E9-49BA-BE4F-1B4C58E2B5CA}" srcOrd="3" destOrd="0" presId="urn:microsoft.com/office/officeart/2018/2/layout/IconLabelList"/>
    <dgm:cxn modelId="{7B1FEE6F-287D-4B87-8557-28A0DBBEF741}" type="presParOf" srcId="{8BE29813-2C92-4E00-A576-6F965141A766}" destId="{3B497097-5D5C-4573-83AD-A0A1F698E6EB}" srcOrd="4" destOrd="0" presId="urn:microsoft.com/office/officeart/2018/2/layout/IconLabelList"/>
    <dgm:cxn modelId="{21FB109C-144E-40F3-9EBB-49B1142DA2F8}" type="presParOf" srcId="{3B497097-5D5C-4573-83AD-A0A1F698E6EB}" destId="{610E1EFC-6B96-425A-94F2-9B778CE23468}" srcOrd="0" destOrd="0" presId="urn:microsoft.com/office/officeart/2018/2/layout/IconLabelList"/>
    <dgm:cxn modelId="{46443107-977A-4BBC-8747-A80CBDBE850D}" type="presParOf" srcId="{3B497097-5D5C-4573-83AD-A0A1F698E6EB}" destId="{B478D79F-4101-4598-A739-CFD317CE38FF}" srcOrd="1" destOrd="0" presId="urn:microsoft.com/office/officeart/2018/2/layout/IconLabelList"/>
    <dgm:cxn modelId="{4C204357-138B-460C-BC34-F2AA8EDE9D1A}" type="presParOf" srcId="{3B497097-5D5C-4573-83AD-A0A1F698E6EB}" destId="{E1B264D6-DA3F-4892-B766-1AE1B6F8B6E2}" srcOrd="2" destOrd="0" presId="urn:microsoft.com/office/officeart/2018/2/layout/IconLabelList"/>
    <dgm:cxn modelId="{7AC90AC6-AD78-4A7D-BE19-D512EE210577}" type="presParOf" srcId="{8BE29813-2C92-4E00-A576-6F965141A766}" destId="{2245BA15-2F7A-44A8-A47D-D3DA61BB3D6C}" srcOrd="5" destOrd="0" presId="urn:microsoft.com/office/officeart/2018/2/layout/IconLabelList"/>
    <dgm:cxn modelId="{891B61FB-B5F2-45EF-BF13-EB753427EB54}" type="presParOf" srcId="{8BE29813-2C92-4E00-A576-6F965141A766}" destId="{483A015C-69E2-4B77-8CF5-556497543EA0}" srcOrd="6" destOrd="0" presId="urn:microsoft.com/office/officeart/2018/2/layout/IconLabelList"/>
    <dgm:cxn modelId="{D6BE7481-D532-4EE6-BFDA-7BE2CD5040AE}" type="presParOf" srcId="{483A015C-69E2-4B77-8CF5-556497543EA0}" destId="{BAAF8ED0-9223-4672-94DD-56D2020A8C27}" srcOrd="0" destOrd="0" presId="urn:microsoft.com/office/officeart/2018/2/layout/IconLabelList"/>
    <dgm:cxn modelId="{3B20719B-27F0-41FC-8892-492FA01B454B}" type="presParOf" srcId="{483A015C-69E2-4B77-8CF5-556497543EA0}" destId="{4BC8E31A-A178-468B-AC6C-6628EA203931}" srcOrd="1" destOrd="0" presId="urn:microsoft.com/office/officeart/2018/2/layout/IconLabelList"/>
    <dgm:cxn modelId="{9E95E062-0D2D-442D-9368-B14FE9C075EA}" type="presParOf" srcId="{483A015C-69E2-4B77-8CF5-556497543EA0}" destId="{A145FC7D-FE94-4239-9922-578BE98A000A}" srcOrd="2" destOrd="0" presId="urn:microsoft.com/office/officeart/2018/2/layout/IconLabelList"/>
    <dgm:cxn modelId="{6B176318-D7C2-4260-BE5F-6C96337660AB}" type="presParOf" srcId="{8BE29813-2C92-4E00-A576-6F965141A766}" destId="{69DB78A6-AA1F-45CA-929F-D076F5CDCE21}" srcOrd="7" destOrd="0" presId="urn:microsoft.com/office/officeart/2018/2/layout/IconLabelList"/>
    <dgm:cxn modelId="{4B73293B-FE12-49A0-9E30-12F9185B820F}" type="presParOf" srcId="{8BE29813-2C92-4E00-A576-6F965141A766}" destId="{9D5B787A-65E9-43E0-BBC5-8052E7A28BB9}" srcOrd="8" destOrd="0" presId="urn:microsoft.com/office/officeart/2018/2/layout/IconLabelList"/>
    <dgm:cxn modelId="{0C65F790-CE88-4AB4-96B2-F4D2CAAC4853}" type="presParOf" srcId="{9D5B787A-65E9-43E0-BBC5-8052E7A28BB9}" destId="{5C5E8DF4-88FF-4D3F-B9B9-56E8E1634B0B}" srcOrd="0" destOrd="0" presId="urn:microsoft.com/office/officeart/2018/2/layout/IconLabelList"/>
    <dgm:cxn modelId="{15E37F6A-63C4-46D4-9ECF-E1F8A991DA50}" type="presParOf" srcId="{9D5B787A-65E9-43E0-BBC5-8052E7A28BB9}" destId="{574EBCA0-F91E-4316-9484-35213374F21F}" srcOrd="1" destOrd="0" presId="urn:microsoft.com/office/officeart/2018/2/layout/IconLabelList"/>
    <dgm:cxn modelId="{01914244-B47B-427C-A6E5-90453B091BBE}" type="presParOf" srcId="{9D5B787A-65E9-43E0-BBC5-8052E7A28BB9}" destId="{97C9D8EB-DD9E-49AD-9876-F85685B3207B}" srcOrd="2" destOrd="0" presId="urn:microsoft.com/office/officeart/2018/2/layout/IconLabelList"/>
    <dgm:cxn modelId="{53747E3B-38DA-4C70-A836-C4BA50C04291}" type="presParOf" srcId="{8BE29813-2C92-4E00-A576-6F965141A766}" destId="{1665F673-F0DE-4912-B610-EFD2D294B11B}" srcOrd="9" destOrd="0" presId="urn:microsoft.com/office/officeart/2018/2/layout/IconLabelList"/>
    <dgm:cxn modelId="{05448398-01FB-4ADA-AB51-096419F8F622}" type="presParOf" srcId="{8BE29813-2C92-4E00-A576-6F965141A766}" destId="{63F924BE-2A9C-461A-A405-C19668D70F64}" srcOrd="10" destOrd="0" presId="urn:microsoft.com/office/officeart/2018/2/layout/IconLabelList"/>
    <dgm:cxn modelId="{73B3D3E0-D320-43BA-A852-35B2002FDCD5}" type="presParOf" srcId="{63F924BE-2A9C-461A-A405-C19668D70F64}" destId="{C6951413-BD51-4A7B-A5A5-C21A49FAC96C}" srcOrd="0" destOrd="0" presId="urn:microsoft.com/office/officeart/2018/2/layout/IconLabelList"/>
    <dgm:cxn modelId="{82708840-AD9C-4AB2-9A27-7BF03A819D11}" type="presParOf" srcId="{63F924BE-2A9C-461A-A405-C19668D70F64}" destId="{714FF5F5-A9B1-4796-AEA7-9ACB655C8AB4}" srcOrd="1" destOrd="0" presId="urn:microsoft.com/office/officeart/2018/2/layout/IconLabelList"/>
    <dgm:cxn modelId="{64629093-7E0B-425E-86B9-764115B0BBFB}" type="presParOf" srcId="{63F924BE-2A9C-461A-A405-C19668D70F64}" destId="{953166A1-5F9B-450C-AC7B-A511794F104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45818F-9A58-4BAF-A640-C438D5F562F7}">
      <dsp:nvSpPr>
        <dsp:cNvPr id="0" name=""/>
        <dsp:cNvSpPr/>
      </dsp:nvSpPr>
      <dsp:spPr>
        <a:xfrm>
          <a:off x="0" y="594"/>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84D4C1-44ED-4D94-ADC9-39D8E830E65B}">
      <dsp:nvSpPr>
        <dsp:cNvPr id="0" name=""/>
        <dsp:cNvSpPr/>
      </dsp:nvSpPr>
      <dsp:spPr>
        <a:xfrm>
          <a:off x="0" y="594"/>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t>Honda Motor Co., Ltd. is a Japanese public multinational corporation that manufacture automobiles, motorcycles, and power equipment. </a:t>
          </a:r>
          <a:endParaRPr lang="en-US" sz="1800" kern="1200" dirty="0"/>
        </a:p>
      </dsp:txBody>
      <dsp:txXfrm>
        <a:off x="0" y="594"/>
        <a:ext cx="6172199" cy="974487"/>
      </dsp:txXfrm>
    </dsp:sp>
    <dsp:sp modelId="{4C5E469C-3AA8-4424-9A49-F1FDB6E8A0C1}">
      <dsp:nvSpPr>
        <dsp:cNvPr id="0" name=""/>
        <dsp:cNvSpPr/>
      </dsp:nvSpPr>
      <dsp:spPr>
        <a:xfrm>
          <a:off x="0" y="975081"/>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70341E7-F7E9-4A3E-B537-3C0773D71DE1}">
      <dsp:nvSpPr>
        <dsp:cNvPr id="0" name=""/>
        <dsp:cNvSpPr/>
      </dsp:nvSpPr>
      <dsp:spPr>
        <a:xfrm>
          <a:off x="0" y="975081"/>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GB" sz="1800" kern="1200" dirty="0"/>
        </a:p>
        <a:p>
          <a:pPr marL="0" lvl="0" indent="0" algn="l" defTabSz="800100">
            <a:lnSpc>
              <a:spcPct val="90000"/>
            </a:lnSpc>
            <a:spcBef>
              <a:spcPct val="0"/>
            </a:spcBef>
            <a:spcAft>
              <a:spcPct val="35000"/>
            </a:spcAft>
            <a:buNone/>
          </a:pPr>
          <a:r>
            <a:rPr lang="en-GB" sz="1800" kern="1200" dirty="0"/>
            <a:t>Established September 1948. </a:t>
          </a:r>
          <a:endParaRPr lang="en-US" sz="1800" kern="1200" dirty="0"/>
        </a:p>
      </dsp:txBody>
      <dsp:txXfrm>
        <a:off x="0" y="975081"/>
        <a:ext cx="6172199" cy="974487"/>
      </dsp:txXfrm>
    </dsp:sp>
    <dsp:sp modelId="{E420283D-8AA7-485E-82FF-D2E5A18A945A}">
      <dsp:nvSpPr>
        <dsp:cNvPr id="0" name=""/>
        <dsp:cNvSpPr/>
      </dsp:nvSpPr>
      <dsp:spPr>
        <a:xfrm>
          <a:off x="0" y="1949568"/>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7F35C10-1B6F-4530-A9A8-EC2909CFE9CF}">
      <dsp:nvSpPr>
        <dsp:cNvPr id="0" name=""/>
        <dsp:cNvSpPr/>
      </dsp:nvSpPr>
      <dsp:spPr>
        <a:xfrm>
          <a:off x="0" y="1949568"/>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GB" sz="1800" kern="1200" dirty="0"/>
        </a:p>
        <a:p>
          <a:pPr marL="0" lvl="0" indent="0" algn="l" defTabSz="800100">
            <a:lnSpc>
              <a:spcPct val="90000"/>
            </a:lnSpc>
            <a:spcBef>
              <a:spcPct val="0"/>
            </a:spcBef>
            <a:spcAft>
              <a:spcPct val="35000"/>
            </a:spcAft>
            <a:buNone/>
          </a:pPr>
          <a:r>
            <a:rPr lang="en-GB" sz="1800" kern="1200" dirty="0"/>
            <a:t>The headquarters are located </a:t>
          </a:r>
          <a:r>
            <a:rPr lang="en-GB" sz="1800" b="0" i="0" kern="1200" dirty="0"/>
            <a:t>Minato City, Tokyo, Japan. </a:t>
          </a:r>
          <a:endParaRPr lang="en-US" sz="1800" kern="1200" dirty="0"/>
        </a:p>
      </dsp:txBody>
      <dsp:txXfrm>
        <a:off x="0" y="1949568"/>
        <a:ext cx="6172199" cy="974487"/>
      </dsp:txXfrm>
    </dsp:sp>
    <dsp:sp modelId="{54475CE3-D14E-44CA-950B-094EF5EDA152}">
      <dsp:nvSpPr>
        <dsp:cNvPr id="0" name=""/>
        <dsp:cNvSpPr/>
      </dsp:nvSpPr>
      <dsp:spPr>
        <a:xfrm>
          <a:off x="0" y="2924056"/>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1E1F7C-4D76-46AF-B6E6-ED8E97B75553}">
      <dsp:nvSpPr>
        <dsp:cNvPr id="0" name=""/>
        <dsp:cNvSpPr/>
      </dsp:nvSpPr>
      <dsp:spPr>
        <a:xfrm>
          <a:off x="0" y="3038324"/>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i="0" kern="1200" dirty="0"/>
            <a:t>Director, President and Representative Executive Officer of Honda is </a:t>
          </a:r>
          <a:r>
            <a:rPr lang="en-GB" sz="1800" i="0" kern="1200" dirty="0" err="1"/>
            <a:t>Toshihrio</a:t>
          </a:r>
          <a:r>
            <a:rPr lang="en-GB" sz="1800" i="0" kern="1200" dirty="0"/>
            <a:t> </a:t>
          </a:r>
          <a:r>
            <a:rPr lang="en-GB" sz="1800" i="0" kern="1200" dirty="0" err="1"/>
            <a:t>Mibe</a:t>
          </a:r>
          <a:r>
            <a:rPr lang="en-GB" sz="1800" i="0" kern="1200" dirty="0"/>
            <a:t>.</a:t>
          </a:r>
          <a:endParaRPr lang="en-US" sz="1800" kern="1200" dirty="0"/>
        </a:p>
      </dsp:txBody>
      <dsp:txXfrm>
        <a:off x="0" y="3038324"/>
        <a:ext cx="6172199" cy="974487"/>
      </dsp:txXfrm>
    </dsp:sp>
    <dsp:sp modelId="{6DF9D60D-786A-4C9E-BCC2-7550BF4122BA}">
      <dsp:nvSpPr>
        <dsp:cNvPr id="0" name=""/>
        <dsp:cNvSpPr/>
      </dsp:nvSpPr>
      <dsp:spPr>
        <a:xfrm>
          <a:off x="0" y="3898543"/>
          <a:ext cx="61721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732C3-35F9-447A-B315-D76B3437B916}">
      <dsp:nvSpPr>
        <dsp:cNvPr id="0" name=""/>
        <dsp:cNvSpPr/>
      </dsp:nvSpPr>
      <dsp:spPr>
        <a:xfrm>
          <a:off x="0" y="3898543"/>
          <a:ext cx="6172199" cy="9744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dirty="0"/>
            <a:t>Honda is counted among the </a:t>
          </a:r>
          <a:r>
            <a:rPr lang="en-GB" sz="1800" b="0" i="0" u="none" kern="1200" dirty="0"/>
            <a:t>leading vehicle manufacturing companies worldwide.</a:t>
          </a:r>
          <a:endParaRPr lang="en-GB" sz="1800" i="0" u="none" kern="1200" dirty="0"/>
        </a:p>
        <a:p>
          <a:pPr marL="0" lvl="0" indent="0" algn="l" defTabSz="800100">
            <a:lnSpc>
              <a:spcPct val="90000"/>
            </a:lnSpc>
            <a:spcBef>
              <a:spcPct val="0"/>
            </a:spcBef>
            <a:spcAft>
              <a:spcPct val="35000"/>
            </a:spcAft>
            <a:buNone/>
          </a:pPr>
          <a:endParaRPr lang="en-GB" sz="1300" i="0" kern="1200" dirty="0"/>
        </a:p>
        <a:p>
          <a:pPr marL="0" lvl="0" indent="0" algn="l" defTabSz="800100">
            <a:lnSpc>
              <a:spcPct val="90000"/>
            </a:lnSpc>
            <a:spcBef>
              <a:spcPct val="0"/>
            </a:spcBef>
            <a:spcAft>
              <a:spcPct val="35000"/>
            </a:spcAft>
            <a:buNone/>
          </a:pPr>
          <a:endParaRPr lang="en-US" sz="1300" kern="1200" dirty="0"/>
        </a:p>
      </dsp:txBody>
      <dsp:txXfrm>
        <a:off x="0" y="3898543"/>
        <a:ext cx="6172199" cy="9744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2B4A1F-B1C9-4A92-9B96-67099FB9E5C5}">
      <dsp:nvSpPr>
        <dsp:cNvPr id="0" name=""/>
        <dsp:cNvSpPr/>
      </dsp:nvSpPr>
      <dsp:spPr>
        <a:xfrm>
          <a:off x="910925" y="800785"/>
          <a:ext cx="765703" cy="7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D7D95-3C2B-4E1C-988D-5346F8913765}">
      <dsp:nvSpPr>
        <dsp:cNvPr id="0" name=""/>
        <dsp:cNvSpPr/>
      </dsp:nvSpPr>
      <dsp:spPr>
        <a:xfrm>
          <a:off x="442995" y="1917110"/>
          <a:ext cx="1701562" cy="93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Honda’s capital is worth 86 Billion Yen </a:t>
          </a:r>
          <a:endParaRPr lang="en-US" sz="1600" kern="1200" dirty="0"/>
        </a:p>
      </dsp:txBody>
      <dsp:txXfrm>
        <a:off x="442995" y="1917110"/>
        <a:ext cx="1701562" cy="937687"/>
      </dsp:txXfrm>
    </dsp:sp>
    <dsp:sp modelId="{3A1AD012-B0BD-4A89-9252-997DBA98BD1B}">
      <dsp:nvSpPr>
        <dsp:cNvPr id="0" name=""/>
        <dsp:cNvSpPr/>
      </dsp:nvSpPr>
      <dsp:spPr>
        <a:xfrm>
          <a:off x="2910260" y="800785"/>
          <a:ext cx="765703" cy="7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15DF47-2992-4437-BA34-2455C50DE652}">
      <dsp:nvSpPr>
        <dsp:cNvPr id="0" name=""/>
        <dsp:cNvSpPr/>
      </dsp:nvSpPr>
      <dsp:spPr>
        <a:xfrm>
          <a:off x="2442331" y="1917110"/>
          <a:ext cx="1701562" cy="93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kern="1200" dirty="0"/>
            <a:t>Honda Group Companies = 406 in total</a:t>
          </a:r>
          <a:endParaRPr lang="en-US" sz="1600" kern="1200" dirty="0"/>
        </a:p>
      </dsp:txBody>
      <dsp:txXfrm>
        <a:off x="2442331" y="1917110"/>
        <a:ext cx="1701562" cy="937687"/>
      </dsp:txXfrm>
    </dsp:sp>
    <dsp:sp modelId="{610E1EFC-6B96-425A-94F2-9B778CE23468}">
      <dsp:nvSpPr>
        <dsp:cNvPr id="0" name=""/>
        <dsp:cNvSpPr/>
      </dsp:nvSpPr>
      <dsp:spPr>
        <a:xfrm>
          <a:off x="5038064" y="800785"/>
          <a:ext cx="765703" cy="7657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B264D6-DA3F-4892-B766-1AE1B6F8B6E2}">
      <dsp:nvSpPr>
        <dsp:cNvPr id="0" name=""/>
        <dsp:cNvSpPr/>
      </dsp:nvSpPr>
      <dsp:spPr>
        <a:xfrm>
          <a:off x="4441667" y="1917110"/>
          <a:ext cx="1958498" cy="93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i="0" kern="1200" dirty="0"/>
            <a:t>Consolidated sales revenue = 14,552 Billion yen</a:t>
          </a:r>
          <a:endParaRPr lang="en-US" sz="1600" kern="1200" dirty="0"/>
        </a:p>
      </dsp:txBody>
      <dsp:txXfrm>
        <a:off x="4441667" y="1917110"/>
        <a:ext cx="1958498" cy="937687"/>
      </dsp:txXfrm>
    </dsp:sp>
    <dsp:sp modelId="{BAAF8ED0-9223-4672-94DD-56D2020A8C27}">
      <dsp:nvSpPr>
        <dsp:cNvPr id="0" name=""/>
        <dsp:cNvSpPr/>
      </dsp:nvSpPr>
      <dsp:spPr>
        <a:xfrm>
          <a:off x="868164" y="3280188"/>
          <a:ext cx="765703" cy="7657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45FC7D-FE94-4239-9922-578BE98A000A}">
      <dsp:nvSpPr>
        <dsp:cNvPr id="0" name=""/>
        <dsp:cNvSpPr/>
      </dsp:nvSpPr>
      <dsp:spPr>
        <a:xfrm>
          <a:off x="2409" y="4396513"/>
          <a:ext cx="2497213" cy="93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i="0" kern="1200" dirty="0"/>
            <a:t>Consolidated operating profit = 871.2 Billion yen</a:t>
          </a:r>
          <a:endParaRPr lang="en-US" sz="1600" kern="1200" dirty="0"/>
        </a:p>
      </dsp:txBody>
      <dsp:txXfrm>
        <a:off x="2409" y="4396513"/>
        <a:ext cx="2497213" cy="937687"/>
      </dsp:txXfrm>
    </dsp:sp>
    <dsp:sp modelId="{5C5E8DF4-88FF-4D3F-B9B9-56E8E1634B0B}">
      <dsp:nvSpPr>
        <dsp:cNvPr id="0" name=""/>
        <dsp:cNvSpPr/>
      </dsp:nvSpPr>
      <dsp:spPr>
        <a:xfrm>
          <a:off x="3436554" y="3280188"/>
          <a:ext cx="765703" cy="76570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C9D8EB-DD9E-49AD-9876-F85685B3207B}">
      <dsp:nvSpPr>
        <dsp:cNvPr id="0" name=""/>
        <dsp:cNvSpPr/>
      </dsp:nvSpPr>
      <dsp:spPr>
        <a:xfrm>
          <a:off x="2797396" y="4396513"/>
          <a:ext cx="2044018" cy="93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t>Worldwide unit sales (Motorcycles/Automobiles/Power Products) for 2022 = 27.30 Million Units </a:t>
          </a:r>
          <a:endParaRPr lang="en-US" sz="1400" kern="1200" dirty="0"/>
        </a:p>
      </dsp:txBody>
      <dsp:txXfrm>
        <a:off x="2797396" y="4396513"/>
        <a:ext cx="2044018" cy="937687"/>
      </dsp:txXfrm>
    </dsp:sp>
    <dsp:sp modelId="{C6951413-BD51-4A7B-A5A5-C21A49FAC96C}">
      <dsp:nvSpPr>
        <dsp:cNvPr id="0" name=""/>
        <dsp:cNvSpPr/>
      </dsp:nvSpPr>
      <dsp:spPr>
        <a:xfrm>
          <a:off x="5607118" y="3280188"/>
          <a:ext cx="765703" cy="76570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3166A1-5F9B-450C-AC7B-A511794F1049}">
      <dsp:nvSpPr>
        <dsp:cNvPr id="0" name=""/>
        <dsp:cNvSpPr/>
      </dsp:nvSpPr>
      <dsp:spPr>
        <a:xfrm>
          <a:off x="5139188" y="4396513"/>
          <a:ext cx="1701562" cy="93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i="0" kern="1200" dirty="0"/>
            <a:t>Honda’s workforce accumulates to around 200,000 people.</a:t>
          </a:r>
          <a:endParaRPr lang="en-US" sz="1600" kern="1200" dirty="0"/>
        </a:p>
      </dsp:txBody>
      <dsp:txXfrm>
        <a:off x="5139188" y="4396513"/>
        <a:ext cx="1701562" cy="93768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2/25/2023</a:t>
            </a:fld>
            <a:endParaRPr lang="en-US" dirty="0"/>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2261643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2/25/2023</a:t>
            </a:fld>
            <a:endParaRPr lang="en-US" dirty="0"/>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59187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2/25/2023</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412481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2/25/2023</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716639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2/25/2023</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831826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2/25/2023</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39656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2/25/2023</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964514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2/25/2023</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441529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2/25/2023</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762506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2/25/2023</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68871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2/25/2023</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657510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2/25/2023</a:t>
            </a:fld>
            <a:endParaRPr lang="en-US" dirty="0"/>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dirty="0">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dirty="0"/>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316694962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9"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6.jpeg"/><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9.jpe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9.xml"/><Relationship Id="rId5" Type="http://schemas.openxmlformats.org/officeDocument/2006/relationships/image" Target="../media/image22.jpe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4.xml"/><Relationship Id="rId5" Type="http://schemas.openxmlformats.org/officeDocument/2006/relationships/image" Target="../media/image23.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global.honda/about/history.html?from=navi_drawer" TargetMode="External"/><Relationship Id="rId3" Type="http://schemas.openxmlformats.org/officeDocument/2006/relationships/hyperlink" Target="https://www.statista.com/statistics/267275/worldwide-number-of-honda-employees/" TargetMode="External"/><Relationship Id="rId7" Type="http://schemas.openxmlformats.org/officeDocument/2006/relationships/hyperlink" Target="https://global.honda/about/overview.html" TargetMode="External"/><Relationship Id="rId12" Type="http://schemas.openxmlformats.org/officeDocument/2006/relationships/hyperlink" Target="https://www.un.org/en/climatechange/net-zero-coalition" TargetMode="External"/><Relationship Id="rId2" Type="http://schemas.openxmlformats.org/officeDocument/2006/relationships/hyperlink" Target="https://dictionary.cambridge.org/dictionary/english/change" TargetMode="External"/><Relationship Id="rId1" Type="http://schemas.openxmlformats.org/officeDocument/2006/relationships/slideLayout" Target="../slideLayouts/slideLayout2.xml"/><Relationship Id="rId6" Type="http://schemas.openxmlformats.org/officeDocument/2006/relationships/hyperlink" Target="https://global.honda/newsroom/news/2022/c220218beng.html" TargetMode="External"/><Relationship Id="rId11" Type="http://schemas.openxmlformats.org/officeDocument/2006/relationships/hyperlink" Target="https://www.statista.com/outlook/mmo/electric-vehicles/worldwide" TargetMode="External"/><Relationship Id="rId5" Type="http://schemas.openxmlformats.org/officeDocument/2006/relationships/hyperlink" Target="https://www.gov.uk/government/news/government-takes-historic-step-towards-net-zero-with-end-of-sale-of-new-petrol-and-diesel-cars-by-2030" TargetMode="External"/><Relationship Id="rId10" Type="http://schemas.openxmlformats.org/officeDocument/2006/relationships/hyperlink" Target="https://global.honda/about/message.html" TargetMode="External"/><Relationship Id="rId4" Type="http://schemas.openxmlformats.org/officeDocument/2006/relationships/hyperlink" Target="https://www.statista.com/topics/6534/car-brands-honda/" TargetMode="External"/><Relationship Id="rId9" Type="http://schemas.openxmlformats.org/officeDocument/2006/relationships/hyperlink" Target="https://www.mckinsey.com/industries/automotive-and-assembly/our-insights/why-the-automotive-future-is-electr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7" name="Rectangle 2056">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8" name="Rectangle 2058">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52" name="Picture 4" descr="HD honda logo wallpapers | Peakpx">
            <a:extLst>
              <a:ext uri="{FF2B5EF4-FFF2-40B4-BE49-F238E27FC236}">
                <a16:creationId xmlns:a16="http://schemas.microsoft.com/office/drawing/2014/main" id="{E8E9E59C-620C-7CFD-8058-561B01382630}"/>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3890" r="1" b="2026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069" name="Rectangle 2060">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0" y="0"/>
            <a:ext cx="6858000" cy="68580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70B1AF-CE4B-0473-7150-D3D52AE3804C}"/>
              </a:ext>
            </a:extLst>
          </p:cNvPr>
          <p:cNvSpPr>
            <a:spLocks noGrp="1"/>
          </p:cNvSpPr>
          <p:nvPr>
            <p:ph type="ctrTitle"/>
          </p:nvPr>
        </p:nvSpPr>
        <p:spPr>
          <a:xfrm>
            <a:off x="1005654" y="565846"/>
            <a:ext cx="4958128" cy="3755144"/>
          </a:xfrm>
        </p:spPr>
        <p:txBody>
          <a:bodyPr anchor="b">
            <a:normAutofit/>
          </a:bodyPr>
          <a:lstStyle/>
          <a:p>
            <a:pPr algn="l"/>
            <a:r>
              <a:rPr lang="en-GB">
                <a:solidFill>
                  <a:srgbClr val="FFFFFF"/>
                </a:solidFill>
              </a:rPr>
              <a:t>Organisational Change Case Study</a:t>
            </a:r>
          </a:p>
        </p:txBody>
      </p:sp>
      <p:sp>
        <p:nvSpPr>
          <p:cNvPr id="3" name="Subtitle 2">
            <a:extLst>
              <a:ext uri="{FF2B5EF4-FFF2-40B4-BE49-F238E27FC236}">
                <a16:creationId xmlns:a16="http://schemas.microsoft.com/office/drawing/2014/main" id="{4BE30F30-5F7B-6B67-BF46-EA7837DBD9A6}"/>
              </a:ext>
            </a:extLst>
          </p:cNvPr>
          <p:cNvSpPr>
            <a:spLocks noGrp="1"/>
          </p:cNvSpPr>
          <p:nvPr>
            <p:ph type="subTitle" idx="1"/>
          </p:nvPr>
        </p:nvSpPr>
        <p:spPr>
          <a:xfrm>
            <a:off x="1005654" y="4456143"/>
            <a:ext cx="4958128" cy="1765055"/>
          </a:xfrm>
        </p:spPr>
        <p:txBody>
          <a:bodyPr anchor="t">
            <a:normAutofit/>
          </a:bodyPr>
          <a:lstStyle/>
          <a:p>
            <a:pPr algn="l"/>
            <a:r>
              <a:rPr lang="en-GB" sz="2200">
                <a:solidFill>
                  <a:srgbClr val="FFFFFF"/>
                </a:solidFill>
              </a:rPr>
              <a:t>By Brooklyn Billy Jones</a:t>
            </a:r>
          </a:p>
        </p:txBody>
      </p:sp>
    </p:spTree>
    <p:extLst>
      <p:ext uri="{BB962C8B-B14F-4D97-AF65-F5344CB8AC3E}">
        <p14:creationId xmlns:p14="http://schemas.microsoft.com/office/powerpoint/2010/main" val="2783585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3" name="Rectangle 1032">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5" name="Rectangle 1034">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26" name="Picture 2" descr="Why Change Is Inevitable, But How You &amp; Your Business Manage It Isn't">
            <a:extLst>
              <a:ext uri="{FF2B5EF4-FFF2-40B4-BE49-F238E27FC236}">
                <a16:creationId xmlns:a16="http://schemas.microsoft.com/office/drawing/2014/main" id="{E0A6108C-B838-542A-1FBC-0D378F7B177D}"/>
              </a:ext>
            </a:extLst>
          </p:cNvPr>
          <p:cNvPicPr>
            <a:picLocks noChangeAspect="1" noChangeArrowheads="1"/>
          </p:cNvPicPr>
          <p:nvPr/>
        </p:nvPicPr>
        <p:blipFill rotWithShape="1">
          <a:blip r:embed="rId2">
            <a:alphaModFix amt="60000"/>
            <a:extLst>
              <a:ext uri="{28A0092B-C50C-407E-A947-70E740481C1C}">
                <a14:useLocalDpi xmlns:a14="http://schemas.microsoft.com/office/drawing/2010/main" val="0"/>
              </a:ext>
            </a:extLst>
          </a:blip>
          <a:srcRect l="3" t="17035" r="-4" b="1741"/>
          <a:stretch/>
        </p:blipFill>
        <p:spPr bwMode="auto">
          <a:xfrm>
            <a:off x="20" y="-1376"/>
            <a:ext cx="12188932" cy="6858000"/>
          </a:xfrm>
          <a:prstGeom prst="rect">
            <a:avLst/>
          </a:prstGeom>
          <a:noFill/>
          <a:extLst>
            <a:ext uri="{909E8E84-426E-40DD-AFC4-6F175D3DCCD1}">
              <a14:hiddenFill xmlns:a14="http://schemas.microsoft.com/office/drawing/2010/main">
                <a:solidFill>
                  <a:srgbClr val="FFFFFF"/>
                </a:solidFill>
              </a14:hiddenFill>
            </a:ext>
          </a:extLst>
        </p:spPr>
      </p:pic>
      <p:grpSp>
        <p:nvGrpSpPr>
          <p:cNvPr id="1037" name="Group 1036">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038" name="Picture 1037">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039" name="Picture 1038">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3" name="Content Placeholder 2">
            <a:extLst>
              <a:ext uri="{FF2B5EF4-FFF2-40B4-BE49-F238E27FC236}">
                <a16:creationId xmlns:a16="http://schemas.microsoft.com/office/drawing/2014/main" id="{D4E9DE6C-B13B-82E4-126D-BB0A15A9C9C9}"/>
              </a:ext>
            </a:extLst>
          </p:cNvPr>
          <p:cNvSpPr>
            <a:spLocks noGrp="1"/>
          </p:cNvSpPr>
          <p:nvPr>
            <p:ph idx="1"/>
          </p:nvPr>
        </p:nvSpPr>
        <p:spPr>
          <a:xfrm>
            <a:off x="182880" y="2834640"/>
            <a:ext cx="11541760" cy="3749040"/>
          </a:xfrm>
        </p:spPr>
        <p:txBody>
          <a:bodyPr anchor="ctr">
            <a:normAutofit/>
          </a:bodyPr>
          <a:lstStyle/>
          <a:p>
            <a:pPr marL="0" indent="0" algn="ctr">
              <a:lnSpc>
                <a:spcPct val="100000"/>
              </a:lnSpc>
              <a:buNone/>
            </a:pPr>
            <a:r>
              <a:rPr lang="en-GB" sz="1800" dirty="0">
                <a:solidFill>
                  <a:srgbClr val="FFFFFF"/>
                </a:solidFill>
                <a:latin typeface="Arial" panose="020B0604020202020204" pitchFamily="34" charset="0"/>
                <a:cs typeface="Arial" panose="020B0604020202020204" pitchFamily="34" charset="0"/>
              </a:rPr>
              <a:t>Cambridge Dictionary (2023) defines CHANGE as “</a:t>
            </a:r>
            <a:r>
              <a:rPr lang="en-GB" sz="1800" i="0" dirty="0">
                <a:solidFill>
                  <a:srgbClr val="FFFFFF"/>
                </a:solidFill>
                <a:effectLst/>
                <a:latin typeface="Arial" panose="020B0604020202020204" pitchFamily="34" charset="0"/>
                <a:cs typeface="Arial" panose="020B0604020202020204" pitchFamily="34" charset="0"/>
              </a:rPr>
              <a:t>to exchange one thing for another thing, </a:t>
            </a:r>
            <a:r>
              <a:rPr lang="en-GB" sz="1800" dirty="0">
                <a:solidFill>
                  <a:srgbClr val="FFFFFF"/>
                </a:solidFill>
                <a:latin typeface="Arial" panose="020B0604020202020204" pitchFamily="34" charset="0"/>
                <a:cs typeface="Arial" panose="020B0604020202020204" pitchFamily="34" charset="0"/>
              </a:rPr>
              <a:t>especially</a:t>
            </a:r>
            <a:r>
              <a:rPr lang="en-GB" sz="1800" i="0" dirty="0">
                <a:solidFill>
                  <a:srgbClr val="FFFFFF"/>
                </a:solidFill>
                <a:effectLst/>
                <a:latin typeface="Arial" panose="020B0604020202020204" pitchFamily="34" charset="0"/>
                <a:cs typeface="Arial" panose="020B0604020202020204" pitchFamily="34" charset="0"/>
              </a:rPr>
              <a:t> of a </a:t>
            </a:r>
            <a:r>
              <a:rPr lang="en-GB" sz="1800" dirty="0">
                <a:solidFill>
                  <a:srgbClr val="FFFFFF"/>
                </a:solidFill>
                <a:latin typeface="Arial" panose="020B0604020202020204" pitchFamily="34" charset="0"/>
                <a:cs typeface="Arial" panose="020B0604020202020204" pitchFamily="34" charset="0"/>
              </a:rPr>
              <a:t>similar</a:t>
            </a:r>
            <a:r>
              <a:rPr lang="en-GB" sz="1800" i="0" dirty="0">
                <a:solidFill>
                  <a:srgbClr val="FFFFFF"/>
                </a:solidFill>
                <a:effectLst/>
                <a:latin typeface="Arial" panose="020B0604020202020204" pitchFamily="34" charset="0"/>
                <a:cs typeface="Arial" panose="020B0604020202020204" pitchFamily="34" charset="0"/>
              </a:rPr>
              <a:t> </a:t>
            </a:r>
            <a:r>
              <a:rPr lang="en-GB" sz="1800" dirty="0">
                <a:solidFill>
                  <a:srgbClr val="FFFFFF"/>
                </a:solidFill>
                <a:latin typeface="Arial" panose="020B0604020202020204" pitchFamily="34" charset="0"/>
                <a:cs typeface="Arial" panose="020B0604020202020204" pitchFamily="34" charset="0"/>
              </a:rPr>
              <a:t>type” or “</a:t>
            </a:r>
            <a:r>
              <a:rPr lang="en-GB" sz="1800" i="0" dirty="0">
                <a:solidFill>
                  <a:srgbClr val="FFFFFF"/>
                </a:solidFill>
                <a:effectLst/>
                <a:latin typeface="Arial" panose="020B0604020202020204" pitchFamily="34" charset="0"/>
                <a:cs typeface="Arial" panose="020B0604020202020204" pitchFamily="34" charset="0"/>
              </a:rPr>
              <a:t>to make or </a:t>
            </a:r>
            <a:r>
              <a:rPr lang="en-GB" sz="1800" dirty="0">
                <a:solidFill>
                  <a:srgbClr val="FFFFFF"/>
                </a:solidFill>
                <a:latin typeface="Arial" panose="020B0604020202020204" pitchFamily="34" charset="0"/>
                <a:cs typeface="Arial" panose="020B0604020202020204" pitchFamily="34" charset="0"/>
              </a:rPr>
              <a:t>become </a:t>
            </a:r>
            <a:r>
              <a:rPr lang="en-GB" sz="1800" i="0" dirty="0">
                <a:solidFill>
                  <a:srgbClr val="FFFFFF"/>
                </a:solidFill>
                <a:effectLst/>
                <a:latin typeface="Arial" panose="020B0604020202020204" pitchFamily="34" charset="0"/>
                <a:cs typeface="Arial" panose="020B0604020202020204" pitchFamily="34" charset="0"/>
              </a:rPr>
              <a:t>different.”</a:t>
            </a:r>
          </a:p>
          <a:p>
            <a:pPr marL="0" indent="0" algn="ctr">
              <a:lnSpc>
                <a:spcPct val="100000"/>
              </a:lnSpc>
              <a:buNone/>
            </a:pPr>
            <a:endParaRPr lang="en-GB" sz="1800" dirty="0">
              <a:solidFill>
                <a:srgbClr val="FFFFFF"/>
              </a:solidFill>
              <a:latin typeface="Arial" panose="020B0604020202020204" pitchFamily="34" charset="0"/>
              <a:cs typeface="Arial" panose="020B0604020202020204" pitchFamily="34" charset="0"/>
            </a:endParaRPr>
          </a:p>
          <a:p>
            <a:pPr marL="0" indent="0" algn="ctr">
              <a:lnSpc>
                <a:spcPct val="100000"/>
              </a:lnSpc>
              <a:buNone/>
            </a:pPr>
            <a:r>
              <a:rPr lang="en-GB" sz="1800" i="0" dirty="0">
                <a:solidFill>
                  <a:schemeClr val="bg1"/>
                </a:solidFill>
                <a:effectLst/>
                <a:latin typeface="Arial" panose="020B0604020202020204" pitchFamily="34" charset="0"/>
                <a:cs typeface="Arial" panose="020B0604020202020204" pitchFamily="34" charset="0"/>
              </a:rPr>
              <a:t>Hayes (2022) </a:t>
            </a:r>
            <a:r>
              <a:rPr lang="en-GB" sz="1800" dirty="0">
                <a:solidFill>
                  <a:srgbClr val="FFFFFF"/>
                </a:solidFill>
                <a:effectLst/>
                <a:latin typeface="Arial" panose="020B0604020202020204" pitchFamily="34" charset="0"/>
                <a:cs typeface="Arial" panose="020B0604020202020204" pitchFamily="34" charset="0"/>
              </a:rPr>
              <a:t>defines CHANGE MANAGEMENT as “</a:t>
            </a:r>
            <a:r>
              <a:rPr lang="en-GB" sz="1800" dirty="0">
                <a:solidFill>
                  <a:schemeClr val="bg1"/>
                </a:solidFill>
                <a:latin typeface="Arial" panose="020B0604020202020204" pitchFamily="34" charset="0"/>
                <a:cs typeface="Arial" panose="020B0604020202020204" pitchFamily="34" charset="0"/>
              </a:rPr>
              <a:t>a way to transform organizations in order to maintain or improve their effectiveness”</a:t>
            </a:r>
          </a:p>
          <a:p>
            <a:pPr marL="0" indent="0" algn="ctr">
              <a:lnSpc>
                <a:spcPct val="100000"/>
              </a:lnSpc>
              <a:buNone/>
            </a:pPr>
            <a:r>
              <a:rPr lang="en-GB" sz="1800" dirty="0">
                <a:latin typeface="Arial" panose="020B0604020202020204" pitchFamily="34" charset="0"/>
                <a:cs typeface="Arial" panose="020B0604020202020204" pitchFamily="34" charset="0"/>
              </a:rPr>
              <a:t>.</a:t>
            </a:r>
            <a:endParaRPr lang="en-GB" sz="1800" dirty="0">
              <a:solidFill>
                <a:srgbClr val="FFFFFF"/>
              </a:solidFill>
              <a:latin typeface="Arial" panose="020B0604020202020204" pitchFamily="34" charset="0"/>
              <a:cs typeface="Arial" panose="020B0604020202020204" pitchFamily="34" charset="0"/>
            </a:endParaRPr>
          </a:p>
          <a:p>
            <a:pPr marL="0" indent="0" algn="ctr">
              <a:lnSpc>
                <a:spcPct val="100000"/>
              </a:lnSpc>
              <a:buNone/>
            </a:pPr>
            <a:r>
              <a:rPr lang="en-GB" sz="1800" dirty="0">
                <a:solidFill>
                  <a:srgbClr val="FFFFFF"/>
                </a:solidFill>
                <a:latin typeface="Arial" panose="020B0604020202020204" pitchFamily="34" charset="0"/>
                <a:cs typeface="Arial" panose="020B0604020202020204" pitchFamily="34" charset="0"/>
              </a:rPr>
              <a:t>“The most effective way to manage change is to create it” (Drucker, 2012, p.295)</a:t>
            </a:r>
            <a:endParaRPr lang="en-GB" sz="1800" i="0" u="none" strike="noStrike" dirty="0">
              <a:solidFill>
                <a:srgbClr val="FFFFFF"/>
              </a:solidFill>
              <a:effectLst/>
              <a:latin typeface="Arial" panose="020B0604020202020204" pitchFamily="34" charset="0"/>
              <a:cs typeface="Arial" panose="020B0604020202020204" pitchFamily="34" charset="0"/>
            </a:endParaRPr>
          </a:p>
          <a:p>
            <a:pPr marL="0" indent="0" algn="ctr">
              <a:lnSpc>
                <a:spcPct val="100000"/>
              </a:lnSpc>
              <a:buNone/>
            </a:pPr>
            <a:endParaRPr lang="en-GB" sz="1800" dirty="0">
              <a:solidFill>
                <a:srgbClr val="FFFFFF"/>
              </a:solidFill>
              <a:latin typeface="Arial" panose="020B0604020202020204" pitchFamily="34" charset="0"/>
              <a:cs typeface="Arial" panose="020B0604020202020204" pitchFamily="34" charset="0"/>
            </a:endParaRPr>
          </a:p>
          <a:p>
            <a:pPr marL="0" indent="0" algn="ctr">
              <a:lnSpc>
                <a:spcPct val="100000"/>
              </a:lnSpc>
              <a:buNone/>
            </a:pPr>
            <a:r>
              <a:rPr lang="en-GB" sz="1800" dirty="0">
                <a:solidFill>
                  <a:srgbClr val="FFFFFF"/>
                </a:solidFill>
                <a:latin typeface="Arial" panose="020B0604020202020204" pitchFamily="34" charset="0"/>
                <a:cs typeface="Arial" panose="020B0604020202020204" pitchFamily="34" charset="0"/>
              </a:rPr>
              <a:t>“One cannot manage change. One can only be ahead of it.” (Drucker, 2012, p.62)</a:t>
            </a:r>
          </a:p>
          <a:p>
            <a:pPr marL="0" indent="0" algn="ctr">
              <a:lnSpc>
                <a:spcPct val="100000"/>
              </a:lnSpc>
              <a:buNone/>
            </a:pPr>
            <a:endParaRPr lang="en-GB" sz="1100" dirty="0">
              <a:solidFill>
                <a:srgbClr val="FFFF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18667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B7FDA-02C1-15AB-1ED6-DAD044140F6F}"/>
              </a:ext>
            </a:extLst>
          </p:cNvPr>
          <p:cNvSpPr>
            <a:spLocks noGrp="1"/>
          </p:cNvSpPr>
          <p:nvPr>
            <p:ph type="title"/>
          </p:nvPr>
        </p:nvSpPr>
        <p:spPr>
          <a:xfrm>
            <a:off x="-30163" y="750412"/>
            <a:ext cx="5035549" cy="1076325"/>
          </a:xfrm>
        </p:spPr>
        <p:txBody>
          <a:bodyPr>
            <a:normAutofit fontScale="90000"/>
          </a:bodyPr>
          <a:lstStyle/>
          <a:p>
            <a:pPr algn="ctr"/>
            <a:r>
              <a:rPr lang="en-GB" sz="4000" dirty="0"/>
              <a:t>Introduction of Honda Motor Co, LTD.</a:t>
            </a:r>
          </a:p>
        </p:txBody>
      </p:sp>
      <p:graphicFrame>
        <p:nvGraphicFramePr>
          <p:cNvPr id="3082" name="Content Placeholder 2">
            <a:extLst>
              <a:ext uri="{FF2B5EF4-FFF2-40B4-BE49-F238E27FC236}">
                <a16:creationId xmlns:a16="http://schemas.microsoft.com/office/drawing/2014/main" id="{A91CA9AB-02B0-B8CC-E8B9-562A0167B75F}"/>
              </a:ext>
            </a:extLst>
          </p:cNvPr>
          <p:cNvGraphicFramePr>
            <a:graphicFrameLocks noGrp="1"/>
          </p:cNvGraphicFramePr>
          <p:nvPr>
            <p:ph idx="1"/>
            <p:extLst>
              <p:ext uri="{D42A27DB-BD31-4B8C-83A1-F6EECF244321}">
                <p14:modId xmlns:p14="http://schemas.microsoft.com/office/powerpoint/2010/main" val="2304187712"/>
              </p:ext>
            </p:extLst>
          </p:nvPr>
        </p:nvGraphicFramePr>
        <p:xfrm>
          <a:off x="5370512" y="1664494"/>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 Placeholder 3">
            <a:extLst>
              <a:ext uri="{FF2B5EF4-FFF2-40B4-BE49-F238E27FC236}">
                <a16:creationId xmlns:a16="http://schemas.microsoft.com/office/drawing/2014/main" id="{D4F565C3-DDC8-DCBB-1504-70033DDDBF74}"/>
              </a:ext>
            </a:extLst>
          </p:cNvPr>
          <p:cNvSpPr>
            <a:spLocks noGrp="1"/>
          </p:cNvSpPr>
          <p:nvPr>
            <p:ph type="body" sz="half" idx="2"/>
          </p:nvPr>
        </p:nvSpPr>
        <p:spPr>
          <a:xfrm>
            <a:off x="0" y="6376987"/>
            <a:ext cx="4860923" cy="481013"/>
          </a:xfrm>
        </p:spPr>
        <p:txBody>
          <a:bodyPr>
            <a:normAutofit/>
          </a:bodyPr>
          <a:lstStyle/>
          <a:p>
            <a:r>
              <a:rPr lang="en-GB" dirty="0"/>
              <a:t>Honda (2023) Company overview / </a:t>
            </a:r>
            <a:r>
              <a:rPr lang="en-GB" sz="1600" dirty="0" err="1">
                <a:effectLst/>
              </a:rPr>
              <a:t>Carlier</a:t>
            </a:r>
            <a:r>
              <a:rPr lang="en-GB" dirty="0"/>
              <a:t> </a:t>
            </a:r>
            <a:r>
              <a:rPr lang="en-GB" sz="1600" dirty="0">
                <a:effectLst/>
              </a:rPr>
              <a:t>(2022) </a:t>
            </a:r>
            <a:endParaRPr lang="en-GB" dirty="0"/>
          </a:p>
        </p:txBody>
      </p:sp>
      <p:sp>
        <p:nvSpPr>
          <p:cNvPr id="6" name="AutoShape 4" descr="History of Honda Motor Company | History of Branding">
            <a:extLst>
              <a:ext uri="{FF2B5EF4-FFF2-40B4-BE49-F238E27FC236}">
                <a16:creationId xmlns:a16="http://schemas.microsoft.com/office/drawing/2014/main" id="{30D0CD80-B87F-2581-07BE-5FDDB5AE4FD8}"/>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History of Honda Motor Co. in America | AutoNation Honda Renton">
            <a:extLst>
              <a:ext uri="{FF2B5EF4-FFF2-40B4-BE49-F238E27FC236}">
                <a16:creationId xmlns:a16="http://schemas.microsoft.com/office/drawing/2014/main" id="{DA921CFF-6D29-8F99-2C3C-6F6CA79F65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4462" y="1895474"/>
            <a:ext cx="4882487" cy="43910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57230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95945-946B-F28F-7305-6F6EF8BDE80A}"/>
              </a:ext>
            </a:extLst>
          </p:cNvPr>
          <p:cNvSpPr>
            <a:spLocks noGrp="1"/>
          </p:cNvSpPr>
          <p:nvPr>
            <p:ph type="title"/>
          </p:nvPr>
        </p:nvSpPr>
        <p:spPr>
          <a:xfrm>
            <a:off x="0" y="474662"/>
            <a:ext cx="5082364" cy="1277421"/>
          </a:xfrm>
        </p:spPr>
        <p:txBody>
          <a:bodyPr>
            <a:noAutofit/>
          </a:bodyPr>
          <a:lstStyle/>
          <a:p>
            <a:pPr algn="ctr"/>
            <a:r>
              <a:rPr lang="en-GB" sz="3600" dirty="0"/>
              <a:t>Contextual figures of Honda Motor Co, LTD. </a:t>
            </a:r>
          </a:p>
        </p:txBody>
      </p:sp>
      <p:graphicFrame>
        <p:nvGraphicFramePr>
          <p:cNvPr id="4102" name="Content Placeholder 2">
            <a:extLst>
              <a:ext uri="{FF2B5EF4-FFF2-40B4-BE49-F238E27FC236}">
                <a16:creationId xmlns:a16="http://schemas.microsoft.com/office/drawing/2014/main" id="{E4A10CE5-0BA4-2E5A-1E5D-DCA01E5EDB22}"/>
              </a:ext>
            </a:extLst>
          </p:cNvPr>
          <p:cNvGraphicFramePr>
            <a:graphicFrameLocks noGrp="1"/>
          </p:cNvGraphicFramePr>
          <p:nvPr>
            <p:ph idx="1"/>
            <p:extLst>
              <p:ext uri="{D42A27DB-BD31-4B8C-83A1-F6EECF244321}">
                <p14:modId xmlns:p14="http://schemas.microsoft.com/office/powerpoint/2010/main" val="709377385"/>
              </p:ext>
            </p:extLst>
          </p:nvPr>
        </p:nvGraphicFramePr>
        <p:xfrm>
          <a:off x="5272638" y="457200"/>
          <a:ext cx="6843161" cy="61349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3">
            <a:extLst>
              <a:ext uri="{FF2B5EF4-FFF2-40B4-BE49-F238E27FC236}">
                <a16:creationId xmlns:a16="http://schemas.microsoft.com/office/drawing/2014/main" id="{D00A6B0A-B303-4A66-B91E-18E4A44D3FE3}"/>
              </a:ext>
            </a:extLst>
          </p:cNvPr>
          <p:cNvSpPr txBox="1">
            <a:spLocks/>
          </p:cNvSpPr>
          <p:nvPr/>
        </p:nvSpPr>
        <p:spPr>
          <a:xfrm>
            <a:off x="120078" y="6380254"/>
            <a:ext cx="4962286" cy="423863"/>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Clr>
                <a:schemeClr val="accent1"/>
              </a:buClr>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110000"/>
              </a:lnSpc>
              <a:spcBef>
                <a:spcPts val="500"/>
              </a:spcBef>
              <a:buClr>
                <a:schemeClr val="accent1"/>
              </a:buClr>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110000"/>
              </a:lnSpc>
              <a:spcBef>
                <a:spcPts val="500"/>
              </a:spcBef>
              <a:buClr>
                <a:schemeClr val="accent1"/>
              </a:buClr>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110000"/>
              </a:lnSpc>
              <a:spcBef>
                <a:spcPts val="500"/>
              </a:spcBef>
              <a:buClr>
                <a:schemeClr val="accent1"/>
              </a:buClr>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110000"/>
              </a:lnSpc>
              <a:spcBef>
                <a:spcPts val="500"/>
              </a:spcBef>
              <a:buClr>
                <a:schemeClr val="accent1"/>
              </a:buClr>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r>
              <a:rPr lang="en-GB" dirty="0"/>
              <a:t>Honda (2023) Company overview / </a:t>
            </a:r>
            <a:r>
              <a:rPr lang="en-GB" sz="1600" dirty="0" err="1">
                <a:effectLst/>
              </a:rPr>
              <a:t>Carlier</a:t>
            </a:r>
            <a:r>
              <a:rPr lang="en-GB" dirty="0"/>
              <a:t> </a:t>
            </a:r>
            <a:r>
              <a:rPr lang="en-GB" sz="1600" dirty="0">
                <a:effectLst/>
              </a:rPr>
              <a:t>(2022) </a:t>
            </a:r>
            <a:endParaRPr lang="en-GB" dirty="0"/>
          </a:p>
        </p:txBody>
      </p:sp>
      <p:pic>
        <p:nvPicPr>
          <p:cNvPr id="4100" name="Picture 4" descr="Honda Motor Company, Ltd. | Definition, History, &amp; Facts | Britannica">
            <a:extLst>
              <a:ext uri="{FF2B5EF4-FFF2-40B4-BE49-F238E27FC236}">
                <a16:creationId xmlns:a16="http://schemas.microsoft.com/office/drawing/2014/main" id="{700609AF-0CA2-62F8-2EC1-452F4ACE43A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44463" y="1752083"/>
            <a:ext cx="4842207" cy="4467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3209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033" name="Picture 1032">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035" name="Rectangle 1034">
            <a:extLst>
              <a:ext uri="{FF2B5EF4-FFF2-40B4-BE49-F238E27FC236}">
                <a16:creationId xmlns:a16="http://schemas.microsoft.com/office/drawing/2014/main" id="{DE61FBD7-E37C-4B38-BE44-A6D4978D7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037" name="Rectangle 1036">
            <a:extLst>
              <a:ext uri="{FF2B5EF4-FFF2-40B4-BE49-F238E27FC236}">
                <a16:creationId xmlns:a16="http://schemas.microsoft.com/office/drawing/2014/main" id="{392BFCFE-FD78-4EDF-BEFE-CC444DC5F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039" name="Group 1038">
            <a:extLst>
              <a:ext uri="{FF2B5EF4-FFF2-40B4-BE49-F238E27FC236}">
                <a16:creationId xmlns:a16="http://schemas.microsoft.com/office/drawing/2014/main" id="{D4740DDA-1854-4D6E-A4B8-C6380C778C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040" name="Picture 1039">
              <a:extLst>
                <a:ext uri="{FF2B5EF4-FFF2-40B4-BE49-F238E27FC236}">
                  <a16:creationId xmlns:a16="http://schemas.microsoft.com/office/drawing/2014/main" id="{50ADD32E-1836-4679-8F1D-F7E1CF6AD1C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041" name="Picture 1040">
              <a:extLst>
                <a:ext uri="{FF2B5EF4-FFF2-40B4-BE49-F238E27FC236}">
                  <a16:creationId xmlns:a16="http://schemas.microsoft.com/office/drawing/2014/main" id="{91EE408C-AE65-4F7D-8361-C4D4426BA05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1043" name="Rectangle 1042">
            <a:extLst>
              <a:ext uri="{FF2B5EF4-FFF2-40B4-BE49-F238E27FC236}">
                <a16:creationId xmlns:a16="http://schemas.microsoft.com/office/drawing/2014/main" id="{33AC5ED2-7560-4690-BDE5-563A974562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457" y="739600"/>
            <a:ext cx="10768226" cy="5390959"/>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Rectangle 1">
            <a:extLst>
              <a:ext uri="{FF2B5EF4-FFF2-40B4-BE49-F238E27FC236}">
                <a16:creationId xmlns:a16="http://schemas.microsoft.com/office/drawing/2014/main" id="{227EB64E-C045-3909-C171-529A10CC5B29}"/>
              </a:ext>
            </a:extLst>
          </p:cNvPr>
          <p:cNvSpPr/>
          <p:nvPr/>
        </p:nvSpPr>
        <p:spPr>
          <a:xfrm>
            <a:off x="6084803" y="2815550"/>
            <a:ext cx="4893217" cy="1226899"/>
          </a:xfrm>
          <a:prstGeom prst="rect">
            <a:avLst/>
          </a:prstGeom>
        </p:spPr>
        <p:txBody>
          <a:bodyPr vert="horz" lIns="91440" tIns="45720" rIns="91440" bIns="45720" rtlCol="0" anchor="b">
            <a:normAutofit/>
          </a:bodyPr>
          <a:lstStyle/>
          <a:p>
            <a:pPr algn="ctr">
              <a:spcBef>
                <a:spcPct val="0"/>
              </a:spcBef>
              <a:spcAft>
                <a:spcPts val="600"/>
              </a:spcAft>
            </a:pPr>
            <a:r>
              <a:rPr lang="en-US" sz="5400" cap="none" spc="0" dirty="0">
                <a:ln w="0"/>
                <a:effectLst>
                  <a:outerShdw blurRad="38100" dist="19050" dir="2700000" algn="tl" rotWithShape="0">
                    <a:schemeClr val="dk1">
                      <a:alpha val="40000"/>
                    </a:schemeClr>
                  </a:outerShdw>
                </a:effectLst>
                <a:latin typeface="+mj-lt"/>
                <a:ea typeface="+mj-ea"/>
                <a:cs typeface="+mj-cs"/>
              </a:rPr>
              <a:t>WHY HONDA?</a:t>
            </a:r>
          </a:p>
        </p:txBody>
      </p:sp>
      <p:pic>
        <p:nvPicPr>
          <p:cNvPr id="1026" name="Picture 2" descr="Listers Honda UK - New &amp; Used Honda Dealers">
            <a:extLst>
              <a:ext uri="{FF2B5EF4-FFF2-40B4-BE49-F238E27FC236}">
                <a16:creationId xmlns:a16="http://schemas.microsoft.com/office/drawing/2014/main" id="{16F32FA5-66D5-D3E3-BE16-A289BE09AA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4561" r="-2" b="10225"/>
          <a:stretch/>
        </p:blipFill>
        <p:spPr bwMode="auto">
          <a:xfrm>
            <a:off x="339511" y="739599"/>
            <a:ext cx="5115697" cy="539095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3E38F04-521E-69EB-6AE8-F68FCDA585DF}"/>
              </a:ext>
            </a:extLst>
          </p:cNvPr>
          <p:cNvSpPr txBox="1"/>
          <p:nvPr/>
        </p:nvSpPr>
        <p:spPr>
          <a:xfrm>
            <a:off x="187162" y="6429375"/>
            <a:ext cx="5423063" cy="338554"/>
          </a:xfrm>
          <a:prstGeom prst="rect">
            <a:avLst/>
          </a:prstGeom>
          <a:noFill/>
        </p:spPr>
        <p:txBody>
          <a:bodyPr wrap="square">
            <a:spAutoFit/>
          </a:bodyPr>
          <a:lstStyle/>
          <a:p>
            <a:r>
              <a:rPr lang="en-GB" sz="1600" i="1" dirty="0">
                <a:effectLst/>
                <a:cs typeface="Arial" panose="020B0604020202020204" pitchFamily="34" charset="0"/>
              </a:rPr>
              <a:t>Honda (2023) History: About Honda / </a:t>
            </a:r>
            <a:r>
              <a:rPr lang="en-GB" sz="1600" b="0" i="0" dirty="0">
                <a:effectLst/>
              </a:rPr>
              <a:t>Lewis (2019) </a:t>
            </a:r>
            <a:endParaRPr lang="en-GB" sz="1600" dirty="0"/>
          </a:p>
        </p:txBody>
      </p:sp>
    </p:spTree>
    <p:extLst>
      <p:ext uri="{BB962C8B-B14F-4D97-AF65-F5344CB8AC3E}">
        <p14:creationId xmlns:p14="http://schemas.microsoft.com/office/powerpoint/2010/main" val="25115659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8" name="Rectangle 205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69" name="Picture 205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070" name="Rectangle 205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71" name="Rectangle 206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72" name="Rectangle 2062">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50" name="Picture 2" descr="Honda to slash production by 50% at domestic plant in early May | Reuters">
            <a:extLst>
              <a:ext uri="{FF2B5EF4-FFF2-40B4-BE49-F238E27FC236}">
                <a16:creationId xmlns:a16="http://schemas.microsoft.com/office/drawing/2014/main" id="{C93EBB36-48D4-AE74-512D-522998A1A95C}"/>
              </a:ext>
            </a:extLst>
          </p:cNvPr>
          <p:cNvPicPr>
            <a:picLocks noChangeAspect="1" noChangeArrowheads="1"/>
          </p:cNvPicPr>
          <p:nvPr/>
        </p:nvPicPr>
        <p:blipFill rotWithShape="1">
          <a:blip r:embed="rId3">
            <a:alphaModFix amt="60000"/>
            <a:extLst>
              <a:ext uri="{28A0092B-C50C-407E-A947-70E740481C1C}">
                <a14:useLocalDpi xmlns:a14="http://schemas.microsoft.com/office/drawing/2010/main" val="0"/>
              </a:ext>
            </a:extLst>
          </a:blip>
          <a:srcRect t="1103" r="-1" b="16171"/>
          <a:stretch/>
        </p:blipFill>
        <p:spPr bwMode="auto">
          <a:xfrm>
            <a:off x="20" y="10"/>
            <a:ext cx="12188932" cy="6856614"/>
          </a:xfrm>
          <a:prstGeom prst="rect">
            <a:avLst/>
          </a:prstGeom>
          <a:noFill/>
          <a:extLst>
            <a:ext uri="{909E8E84-426E-40DD-AFC4-6F175D3DCCD1}">
              <a14:hiddenFill xmlns:a14="http://schemas.microsoft.com/office/drawing/2010/main">
                <a:solidFill>
                  <a:srgbClr val="FFFFFF"/>
                </a:solidFill>
              </a14:hiddenFill>
            </a:ext>
          </a:extLst>
        </p:spPr>
      </p:pic>
      <p:grpSp>
        <p:nvGrpSpPr>
          <p:cNvPr id="2065" name="Group 206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066" name="Picture 206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067" name="Picture 206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70A6285-29D7-CDAD-23B0-345D714EAB09}"/>
              </a:ext>
            </a:extLst>
          </p:cNvPr>
          <p:cNvSpPr>
            <a:spLocks noGrp="1"/>
          </p:cNvSpPr>
          <p:nvPr>
            <p:ph type="title"/>
          </p:nvPr>
        </p:nvSpPr>
        <p:spPr>
          <a:xfrm>
            <a:off x="1198180" y="726066"/>
            <a:ext cx="9774619" cy="2474333"/>
          </a:xfrm>
        </p:spPr>
        <p:txBody>
          <a:bodyPr vert="horz" lIns="91440" tIns="45720" rIns="91440" bIns="45720" rtlCol="0" anchor="b">
            <a:normAutofit/>
          </a:bodyPr>
          <a:lstStyle/>
          <a:p>
            <a:pPr algn="ctr"/>
            <a:r>
              <a:rPr lang="en-US" sz="4800" dirty="0">
                <a:solidFill>
                  <a:srgbClr val="FFFFFF"/>
                </a:solidFill>
              </a:rPr>
              <a:t>Transformation of Honda  </a:t>
            </a:r>
          </a:p>
        </p:txBody>
      </p:sp>
      <p:sp>
        <p:nvSpPr>
          <p:cNvPr id="3" name="Content Placeholder 2">
            <a:extLst>
              <a:ext uri="{FF2B5EF4-FFF2-40B4-BE49-F238E27FC236}">
                <a16:creationId xmlns:a16="http://schemas.microsoft.com/office/drawing/2014/main" id="{45DC095F-9598-736A-EDED-24BE5D182098}"/>
              </a:ext>
            </a:extLst>
          </p:cNvPr>
          <p:cNvSpPr>
            <a:spLocks noGrp="1"/>
          </p:cNvSpPr>
          <p:nvPr>
            <p:ph sz="half" idx="1"/>
          </p:nvPr>
        </p:nvSpPr>
        <p:spPr>
          <a:xfrm>
            <a:off x="1219202" y="3429000"/>
            <a:ext cx="9954076" cy="2514600"/>
          </a:xfrm>
        </p:spPr>
        <p:txBody>
          <a:bodyPr vert="horz" lIns="91440" tIns="45720" rIns="91440" bIns="45720" rtlCol="0" anchor="ctr">
            <a:normAutofit/>
          </a:bodyPr>
          <a:lstStyle/>
          <a:p>
            <a:pPr marL="0" indent="0" algn="ctr">
              <a:buNone/>
            </a:pPr>
            <a:r>
              <a:rPr lang="en-US" sz="1800" i="1" dirty="0">
                <a:solidFill>
                  <a:srgbClr val="FFFFFF"/>
                </a:solidFill>
                <a:effectLst/>
              </a:rPr>
              <a:t>According to Honda (2022) website, the organization is </a:t>
            </a:r>
            <a:r>
              <a:rPr lang="en-US" sz="1800" i="1" dirty="0">
                <a:solidFill>
                  <a:srgbClr val="FFFFFF"/>
                </a:solidFill>
              </a:rPr>
              <a:t>in the process of t</a:t>
            </a:r>
            <a:r>
              <a:rPr lang="en-US" sz="1800" b="0" i="0" dirty="0">
                <a:solidFill>
                  <a:srgbClr val="FFFFFF"/>
                </a:solidFill>
                <a:effectLst/>
              </a:rPr>
              <a:t>ransforming itself into a mobility company focused on services and solutions that can achieve new growth and new value creation, striving to fulfill its goal to serve people worldwide with the joy of expanding their life’s potential in the areas of mobility and people’s daily lives. </a:t>
            </a:r>
            <a:endParaRPr lang="en-US" sz="1800" dirty="0">
              <a:solidFill>
                <a:srgbClr val="FFFFFF"/>
              </a:solidFill>
            </a:endParaRPr>
          </a:p>
        </p:txBody>
      </p:sp>
    </p:spTree>
    <p:extLst>
      <p:ext uri="{BB962C8B-B14F-4D97-AF65-F5344CB8AC3E}">
        <p14:creationId xmlns:p14="http://schemas.microsoft.com/office/powerpoint/2010/main" val="17830066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2057" name="Picture 2056">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2059" name="Rectangle 205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061" name="Rectangle 2060">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2073" name="Group 2062">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2064" name="Picture 206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065" name="Picture 206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78D571BD-B4EB-36C1-5F4A-413E122DB6B5}"/>
              </a:ext>
            </a:extLst>
          </p:cNvPr>
          <p:cNvSpPr>
            <a:spLocks noGrp="1"/>
          </p:cNvSpPr>
          <p:nvPr>
            <p:ph type="title"/>
          </p:nvPr>
        </p:nvSpPr>
        <p:spPr>
          <a:xfrm>
            <a:off x="18171" y="536257"/>
            <a:ext cx="6838949" cy="2461008"/>
          </a:xfrm>
        </p:spPr>
        <p:txBody>
          <a:bodyPr vert="horz" lIns="91440" tIns="45720" rIns="91440" bIns="45720" rtlCol="0" anchor="ctr">
            <a:normAutofit/>
          </a:bodyPr>
          <a:lstStyle/>
          <a:p>
            <a:pPr algn="ctr"/>
            <a:r>
              <a:rPr lang="en-GB" sz="4800" dirty="0"/>
              <a:t>What is Honda doing to achieve this?</a:t>
            </a:r>
            <a:endParaRPr lang="en-US" sz="3600" dirty="0"/>
          </a:p>
        </p:txBody>
      </p:sp>
      <p:sp>
        <p:nvSpPr>
          <p:cNvPr id="4" name="Text Placeholder 3">
            <a:extLst>
              <a:ext uri="{FF2B5EF4-FFF2-40B4-BE49-F238E27FC236}">
                <a16:creationId xmlns:a16="http://schemas.microsoft.com/office/drawing/2014/main" id="{36C271E6-86B7-F693-9FD5-FCFE7BB221D3}"/>
              </a:ext>
            </a:extLst>
          </p:cNvPr>
          <p:cNvSpPr>
            <a:spLocks noGrp="1"/>
          </p:cNvSpPr>
          <p:nvPr>
            <p:ph type="body" sz="half" idx="2"/>
          </p:nvPr>
        </p:nvSpPr>
        <p:spPr>
          <a:xfrm>
            <a:off x="264942" y="2997265"/>
            <a:ext cx="6345408" cy="3156166"/>
          </a:xfrm>
        </p:spPr>
        <p:txBody>
          <a:bodyPr vert="horz" lIns="91440" tIns="45720" rIns="91440" bIns="45720" rtlCol="0" anchor="ctr">
            <a:normAutofit/>
          </a:bodyPr>
          <a:lstStyle/>
          <a:p>
            <a:pPr marL="342900" indent="-342900" algn="ctr">
              <a:buFont typeface="Arial" panose="020B0604020202020204" pitchFamily="34" charset="0"/>
              <a:buChar char="•"/>
            </a:pPr>
            <a:r>
              <a:rPr lang="en-GB" sz="2400" dirty="0"/>
              <a:t>A key organisational change that Honda are going through is the transformation from creating petrol and diesel cars to fully electric / Hydrogen cars.</a:t>
            </a:r>
            <a:endParaRPr lang="en-US" sz="2400" dirty="0"/>
          </a:p>
          <a:p>
            <a:pPr indent="-228600">
              <a:buFont typeface="Arial" panose="020B0604020202020204" pitchFamily="34" charset="0"/>
              <a:buChar char="•"/>
            </a:pPr>
            <a:endParaRPr lang="en-US" sz="1800" dirty="0"/>
          </a:p>
        </p:txBody>
      </p:sp>
      <p:pic>
        <p:nvPicPr>
          <p:cNvPr id="2050" name="Picture 2" descr="Honda discontinues Clarity hydrogen fuel cell and plug-in hybrid">
            <a:extLst>
              <a:ext uri="{FF2B5EF4-FFF2-40B4-BE49-F238E27FC236}">
                <a16:creationId xmlns:a16="http://schemas.microsoft.com/office/drawing/2014/main" id="{0E9885D0-B566-5F96-C06B-B16722C4D12F}"/>
              </a:ext>
            </a:extLst>
          </p:cNvPr>
          <p:cNvPicPr>
            <a:picLocks noGrp="1" noChangeAspect="1" noChangeArrowheads="1"/>
          </p:cNvPicPr>
          <p:nvPr>
            <p:ph type="pic" idx="1"/>
          </p:nvPr>
        </p:nvPicPr>
        <p:blipFill rotWithShape="1">
          <a:blip r:embed="rId5">
            <a:extLst>
              <a:ext uri="{28A0092B-C50C-407E-A947-70E740481C1C}">
                <a14:useLocalDpi xmlns:a14="http://schemas.microsoft.com/office/drawing/2010/main" val="0"/>
              </a:ext>
            </a:extLst>
          </a:blip>
          <a:srcRect l="31168" r="6256" b="-1"/>
          <a:stretch/>
        </p:blipFill>
        <p:spPr bwMode="auto">
          <a:xfrm>
            <a:off x="6908800" y="1"/>
            <a:ext cx="52832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443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13" name="Rectangle 3099">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3114" name="Picture 3101">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3115" name="Rectangle 3103">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116" name="Rectangle 3105">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3117" name="Group 3107">
            <a:extLst>
              <a:ext uri="{FF2B5EF4-FFF2-40B4-BE49-F238E27FC236}">
                <a16:creationId xmlns:a16="http://schemas.microsoft.com/office/drawing/2014/main" id="{8B308828-4749-4D6D-9CEA-433D2BD27E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3109" name="Picture 3108">
              <a:extLst>
                <a:ext uri="{FF2B5EF4-FFF2-40B4-BE49-F238E27FC236}">
                  <a16:creationId xmlns:a16="http://schemas.microsoft.com/office/drawing/2014/main" id="{FA43358F-8AF6-45AF-B1D4-3EA84DDE724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110" name="Picture 3109">
              <a:extLst>
                <a:ext uri="{FF2B5EF4-FFF2-40B4-BE49-F238E27FC236}">
                  <a16:creationId xmlns:a16="http://schemas.microsoft.com/office/drawing/2014/main" id="{33B887FE-73E4-4849-9FF5-BEBA0406869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3112" name="Rectangle 3111">
            <a:extLst>
              <a:ext uri="{FF2B5EF4-FFF2-40B4-BE49-F238E27FC236}">
                <a16:creationId xmlns:a16="http://schemas.microsoft.com/office/drawing/2014/main" id="{0DADC141-2CF4-4D22-BFEF-05FB358E4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1228" y="685800"/>
            <a:ext cx="10820400"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97960F-0E02-F304-9C78-057F9D9A2EC7}"/>
              </a:ext>
            </a:extLst>
          </p:cNvPr>
          <p:cNvSpPr>
            <a:spLocks noGrp="1"/>
          </p:cNvSpPr>
          <p:nvPr>
            <p:ph type="title"/>
          </p:nvPr>
        </p:nvSpPr>
        <p:spPr>
          <a:xfrm>
            <a:off x="1143000" y="1066800"/>
            <a:ext cx="5410200" cy="1997075"/>
          </a:xfrm>
        </p:spPr>
        <p:txBody>
          <a:bodyPr vert="horz" lIns="91440" tIns="45720" rIns="91440" bIns="45720" rtlCol="0" anchor="ctr">
            <a:normAutofit/>
          </a:bodyPr>
          <a:lstStyle/>
          <a:p>
            <a:pPr algn="ctr"/>
            <a:r>
              <a:rPr lang="en-US" sz="4800" dirty="0"/>
              <a:t>The reason?</a:t>
            </a:r>
          </a:p>
        </p:txBody>
      </p:sp>
      <p:sp>
        <p:nvSpPr>
          <p:cNvPr id="3" name="Content Placeholder 2">
            <a:extLst>
              <a:ext uri="{FF2B5EF4-FFF2-40B4-BE49-F238E27FC236}">
                <a16:creationId xmlns:a16="http://schemas.microsoft.com/office/drawing/2014/main" id="{E7F0BADC-7A76-476B-5E11-6C1791323D6F}"/>
              </a:ext>
            </a:extLst>
          </p:cNvPr>
          <p:cNvSpPr>
            <a:spLocks noGrp="1"/>
          </p:cNvSpPr>
          <p:nvPr>
            <p:ph sz="half" idx="1"/>
          </p:nvPr>
        </p:nvSpPr>
        <p:spPr>
          <a:xfrm>
            <a:off x="1143000" y="2981325"/>
            <a:ext cx="5410200" cy="2809875"/>
          </a:xfrm>
        </p:spPr>
        <p:txBody>
          <a:bodyPr vert="horz" lIns="91440" tIns="45720" rIns="91440" bIns="45720" rtlCol="0">
            <a:normAutofit/>
          </a:bodyPr>
          <a:lstStyle/>
          <a:p>
            <a:r>
              <a:rPr lang="en-US" sz="2000" dirty="0">
                <a:effectLst/>
              </a:rPr>
              <a:t>United Nations (2022) states that in 2015, 196 countries have agreed to the Paris agreement which involves achieving net zero greenhouse gas emissions. </a:t>
            </a:r>
          </a:p>
          <a:p>
            <a:r>
              <a:rPr lang="en-GB" sz="2000" i="1" dirty="0">
                <a:effectLst/>
                <a:cs typeface="Arial" panose="020B0604020202020204" pitchFamily="34" charset="0"/>
              </a:rPr>
              <a:t>GOV.UK</a:t>
            </a:r>
            <a:r>
              <a:rPr lang="en-GB" sz="2000" dirty="0">
                <a:effectLst/>
                <a:cs typeface="Arial" panose="020B0604020202020204" pitchFamily="34" charset="0"/>
              </a:rPr>
              <a:t> (2020) states the </a:t>
            </a:r>
            <a:r>
              <a:rPr lang="en-GB" sz="2000" i="0" dirty="0">
                <a:solidFill>
                  <a:srgbClr val="0B0C0C"/>
                </a:solidFill>
                <a:effectLst/>
              </a:rPr>
              <a:t>end of sales of new petrol and diesel cars by 2030. </a:t>
            </a:r>
            <a:endParaRPr lang="en-US" sz="2000" dirty="0">
              <a:effectLst/>
            </a:endParaRPr>
          </a:p>
          <a:p>
            <a:endParaRPr lang="en-US" sz="1800" dirty="0">
              <a:effectLst/>
            </a:endParaRPr>
          </a:p>
          <a:p>
            <a:endParaRPr lang="en-US" sz="1800" dirty="0"/>
          </a:p>
        </p:txBody>
      </p:sp>
      <p:pic>
        <p:nvPicPr>
          <p:cNvPr id="3076" name="Picture 4" descr="Data access and user experience: key success factors to reach Net Zero  objectives - pro-manchester">
            <a:extLst>
              <a:ext uri="{FF2B5EF4-FFF2-40B4-BE49-F238E27FC236}">
                <a16:creationId xmlns:a16="http://schemas.microsoft.com/office/drawing/2014/main" id="{A3D22652-27CE-FF2F-16D7-7938C6895F0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101311" y="990600"/>
            <a:ext cx="4027802" cy="4876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607A5D2-00A1-148A-1752-8AC3C9FCA37F}"/>
              </a:ext>
            </a:extLst>
          </p:cNvPr>
          <p:cNvSpPr txBox="1"/>
          <p:nvPr/>
        </p:nvSpPr>
        <p:spPr>
          <a:xfrm>
            <a:off x="0" y="6464470"/>
            <a:ext cx="6096000" cy="338554"/>
          </a:xfrm>
          <a:prstGeom prst="rect">
            <a:avLst/>
          </a:prstGeom>
          <a:noFill/>
        </p:spPr>
        <p:txBody>
          <a:bodyPr wrap="square">
            <a:spAutoFit/>
          </a:bodyPr>
          <a:lstStyle/>
          <a:p>
            <a:r>
              <a:rPr lang="en-GB" sz="1600" dirty="0" err="1">
                <a:solidFill>
                  <a:srgbClr val="000000"/>
                </a:solidFill>
              </a:rPr>
              <a:t>Mibe</a:t>
            </a:r>
            <a:r>
              <a:rPr lang="en-GB" sz="1600" dirty="0">
                <a:solidFill>
                  <a:srgbClr val="000000"/>
                </a:solidFill>
              </a:rPr>
              <a:t> (2023)</a:t>
            </a:r>
            <a:endParaRPr lang="en-GB" sz="1600" dirty="0"/>
          </a:p>
        </p:txBody>
      </p:sp>
    </p:spTree>
    <p:extLst>
      <p:ext uri="{BB962C8B-B14F-4D97-AF65-F5344CB8AC3E}">
        <p14:creationId xmlns:p14="http://schemas.microsoft.com/office/powerpoint/2010/main" val="11915674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1CC2B-E2AB-0865-68E0-4C4F03484BEC}"/>
              </a:ext>
            </a:extLst>
          </p:cNvPr>
          <p:cNvSpPr>
            <a:spLocks noGrp="1"/>
          </p:cNvSpPr>
          <p:nvPr>
            <p:ph type="title"/>
          </p:nvPr>
        </p:nvSpPr>
        <p:spPr>
          <a:xfrm>
            <a:off x="457200" y="457200"/>
            <a:ext cx="4314825" cy="1600200"/>
          </a:xfrm>
        </p:spPr>
        <p:txBody>
          <a:bodyPr>
            <a:normAutofit/>
          </a:bodyPr>
          <a:lstStyle/>
          <a:p>
            <a:pPr algn="ctr"/>
            <a:r>
              <a:rPr lang="en-GB" sz="4800" i="0" dirty="0">
                <a:effectLst/>
              </a:rPr>
              <a:t>Typology of change</a:t>
            </a:r>
            <a:endParaRPr lang="en-GB" sz="4800" dirty="0"/>
          </a:p>
        </p:txBody>
      </p:sp>
      <p:pic>
        <p:nvPicPr>
          <p:cNvPr id="3078" name="Picture 6" descr="10 Powerful Benefits of Change &amp; Why We Should Embrace It">
            <a:extLst>
              <a:ext uri="{FF2B5EF4-FFF2-40B4-BE49-F238E27FC236}">
                <a16:creationId xmlns:a16="http://schemas.microsoft.com/office/drawing/2014/main" id="{50C71E52-766E-F0CF-512F-DD4D2442ABBF}"/>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7752" r="7752"/>
          <a:stretch>
            <a:fillRect/>
          </a:stretch>
        </p:blipFill>
        <p:spPr bwMode="auto">
          <a:xfrm>
            <a:off x="5183188" y="987425"/>
            <a:ext cx="6747200" cy="5327650"/>
          </a:xfrm>
          <a:prstGeom prst="rect">
            <a:avLst/>
          </a:prstGeom>
          <a:noFill/>
          <a:extLst>
            <a:ext uri="{909E8E84-426E-40DD-AFC4-6F175D3DCCD1}">
              <a14:hiddenFill xmlns:a14="http://schemas.microsoft.com/office/drawing/2010/main">
                <a:solidFill>
                  <a:srgbClr val="FFFFFF"/>
                </a:solidFill>
              </a14:hiddenFill>
            </a:ext>
          </a:extLst>
        </p:spPr>
      </p:pic>
      <p:sp>
        <p:nvSpPr>
          <p:cNvPr id="6" name="Text Placeholder 2">
            <a:extLst>
              <a:ext uri="{FF2B5EF4-FFF2-40B4-BE49-F238E27FC236}">
                <a16:creationId xmlns:a16="http://schemas.microsoft.com/office/drawing/2014/main" id="{15772DAB-6F9F-42F2-B5F2-6EF6752ED420}"/>
              </a:ext>
            </a:extLst>
          </p:cNvPr>
          <p:cNvSpPr txBox="1">
            <a:spLocks/>
          </p:cNvSpPr>
          <p:nvPr/>
        </p:nvSpPr>
        <p:spPr>
          <a:xfrm rot="21002967">
            <a:off x="341432" y="2844791"/>
            <a:ext cx="3620969" cy="823912"/>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Clr>
                <a:schemeClr val="accent1"/>
              </a:buClr>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110000"/>
              </a:lnSpc>
              <a:spcBef>
                <a:spcPts val="500"/>
              </a:spcBef>
              <a:buClr>
                <a:schemeClr val="accent1"/>
              </a:buClr>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110000"/>
              </a:lnSpc>
              <a:spcBef>
                <a:spcPts val="500"/>
              </a:spcBef>
              <a:buClr>
                <a:schemeClr val="accent1"/>
              </a:buClr>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110000"/>
              </a:lnSpc>
              <a:spcBef>
                <a:spcPts val="500"/>
              </a:spcBef>
              <a:buClr>
                <a:schemeClr val="accent1"/>
              </a:buClr>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110000"/>
              </a:lnSpc>
              <a:spcBef>
                <a:spcPts val="500"/>
              </a:spcBef>
              <a:buClr>
                <a:schemeClr val="accent1"/>
              </a:buClr>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dirty="0"/>
              <a:t>Planned change </a:t>
            </a:r>
          </a:p>
        </p:txBody>
      </p:sp>
      <p:sp>
        <p:nvSpPr>
          <p:cNvPr id="7" name="Text Placeholder 2">
            <a:extLst>
              <a:ext uri="{FF2B5EF4-FFF2-40B4-BE49-F238E27FC236}">
                <a16:creationId xmlns:a16="http://schemas.microsoft.com/office/drawing/2014/main" id="{9DFC3B4E-7FEB-E485-416E-1A3018A13D73}"/>
              </a:ext>
            </a:extLst>
          </p:cNvPr>
          <p:cNvSpPr txBox="1">
            <a:spLocks/>
          </p:cNvSpPr>
          <p:nvPr/>
        </p:nvSpPr>
        <p:spPr>
          <a:xfrm rot="814180">
            <a:off x="1019214" y="4776121"/>
            <a:ext cx="3620969" cy="823912"/>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Clr>
                <a:schemeClr val="accent1"/>
              </a:buClr>
              <a:buFont typeface="Arial" panose="020B0604020202020204" pitchFamily="34" charset="0"/>
              <a:buNone/>
              <a:defRPr sz="3200" kern="1200">
                <a:solidFill>
                  <a:schemeClr val="tx1"/>
                </a:solidFill>
                <a:latin typeface="+mn-lt"/>
                <a:ea typeface="+mn-ea"/>
                <a:cs typeface="+mn-cs"/>
              </a:defRPr>
            </a:lvl1pPr>
            <a:lvl2pPr marL="457200" indent="0" algn="l" defTabSz="914400" rtl="0" eaLnBrk="1" latinLnBrk="0" hangingPunct="1">
              <a:lnSpc>
                <a:spcPct val="110000"/>
              </a:lnSpc>
              <a:spcBef>
                <a:spcPts val="500"/>
              </a:spcBef>
              <a:buClr>
                <a:schemeClr val="accent1"/>
              </a:buClr>
              <a:buFont typeface="Arial" panose="020B0604020202020204" pitchFamily="34" charset="0"/>
              <a:buNone/>
              <a:defRPr sz="2800" kern="1200">
                <a:solidFill>
                  <a:schemeClr val="tx1"/>
                </a:solidFill>
                <a:latin typeface="+mn-lt"/>
                <a:ea typeface="+mn-ea"/>
                <a:cs typeface="+mn-cs"/>
              </a:defRPr>
            </a:lvl2pPr>
            <a:lvl3pPr marL="914400" indent="0" algn="l" defTabSz="914400" rtl="0" eaLnBrk="1" latinLnBrk="0" hangingPunct="1">
              <a:lnSpc>
                <a:spcPct val="110000"/>
              </a:lnSpc>
              <a:spcBef>
                <a:spcPts val="500"/>
              </a:spcBef>
              <a:buClr>
                <a:schemeClr val="accent1"/>
              </a:buClr>
              <a:buFont typeface="Arial" panose="020B0604020202020204" pitchFamily="34" charset="0"/>
              <a:buNone/>
              <a:defRPr sz="2400" kern="1200">
                <a:solidFill>
                  <a:schemeClr val="tx1"/>
                </a:solidFill>
                <a:latin typeface="+mn-lt"/>
                <a:ea typeface="+mn-ea"/>
                <a:cs typeface="+mn-cs"/>
              </a:defRPr>
            </a:lvl3pPr>
            <a:lvl4pPr marL="1371600" indent="0" algn="l" defTabSz="914400" rtl="0" eaLnBrk="1" latinLnBrk="0" hangingPunct="1">
              <a:lnSpc>
                <a:spcPct val="110000"/>
              </a:lnSpc>
              <a:spcBef>
                <a:spcPts val="500"/>
              </a:spcBef>
              <a:buClr>
                <a:schemeClr val="accent1"/>
              </a:buClr>
              <a:buFont typeface="Arial" panose="020B0604020202020204" pitchFamily="34" charset="0"/>
              <a:buNone/>
              <a:defRPr sz="2000" kern="1200">
                <a:solidFill>
                  <a:schemeClr val="tx1"/>
                </a:solidFill>
                <a:latin typeface="+mn-lt"/>
                <a:ea typeface="+mn-ea"/>
                <a:cs typeface="+mn-cs"/>
              </a:defRPr>
            </a:lvl4pPr>
            <a:lvl5pPr marL="1828800" indent="0" algn="l" defTabSz="914400" rtl="0" eaLnBrk="1" latinLnBrk="0" hangingPunct="1">
              <a:lnSpc>
                <a:spcPct val="110000"/>
              </a:lnSpc>
              <a:spcBef>
                <a:spcPts val="500"/>
              </a:spcBef>
              <a:buClr>
                <a:schemeClr val="accent1"/>
              </a:buClr>
              <a:buFont typeface="Arial" panose="020B0604020202020204" pitchFamily="34" charset="0"/>
              <a:buNone/>
              <a:defRPr sz="2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9pPr>
          </a:lstStyle>
          <a:p>
            <a:r>
              <a:rPr lang="en-GB" dirty="0"/>
              <a:t>Emergent change </a:t>
            </a:r>
          </a:p>
        </p:txBody>
      </p:sp>
      <p:sp>
        <p:nvSpPr>
          <p:cNvPr id="9" name="TextBox 8">
            <a:extLst>
              <a:ext uri="{FF2B5EF4-FFF2-40B4-BE49-F238E27FC236}">
                <a16:creationId xmlns:a16="http://schemas.microsoft.com/office/drawing/2014/main" id="{FCC95DE4-91B7-6917-F59C-4A726400DB21}"/>
              </a:ext>
            </a:extLst>
          </p:cNvPr>
          <p:cNvSpPr txBox="1"/>
          <p:nvPr/>
        </p:nvSpPr>
        <p:spPr>
          <a:xfrm>
            <a:off x="0" y="6400800"/>
            <a:ext cx="6096000" cy="369332"/>
          </a:xfrm>
          <a:prstGeom prst="rect">
            <a:avLst/>
          </a:prstGeom>
          <a:noFill/>
        </p:spPr>
        <p:txBody>
          <a:bodyPr wrap="square">
            <a:spAutoFit/>
          </a:bodyPr>
          <a:lstStyle/>
          <a:p>
            <a:r>
              <a:rPr lang="en-GB" sz="1800" b="0" i="0" dirty="0">
                <a:effectLst/>
              </a:rPr>
              <a:t>Hodges and Gill (2014) / </a:t>
            </a:r>
            <a:r>
              <a:rPr lang="en-GB" sz="1800" b="0" dirty="0" err="1">
                <a:effectLst/>
              </a:rPr>
              <a:t>Gelmanova</a:t>
            </a:r>
            <a:r>
              <a:rPr lang="en-GB" sz="1800" b="0" dirty="0">
                <a:effectLst/>
              </a:rPr>
              <a:t> et al. (2018) </a:t>
            </a:r>
            <a:endParaRPr lang="en-GB" sz="1800" dirty="0"/>
          </a:p>
        </p:txBody>
      </p:sp>
    </p:spTree>
    <p:extLst>
      <p:ext uri="{BB962C8B-B14F-4D97-AF65-F5344CB8AC3E}">
        <p14:creationId xmlns:p14="http://schemas.microsoft.com/office/powerpoint/2010/main" val="1028907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AAE6F-4C28-1BF1-B14B-344F0A41BD0C}"/>
              </a:ext>
            </a:extLst>
          </p:cNvPr>
          <p:cNvSpPr>
            <a:spLocks noGrp="1"/>
          </p:cNvSpPr>
          <p:nvPr>
            <p:ph type="title"/>
          </p:nvPr>
        </p:nvSpPr>
        <p:spPr>
          <a:xfrm>
            <a:off x="458788" y="70486"/>
            <a:ext cx="10895106" cy="967740"/>
          </a:xfrm>
        </p:spPr>
        <p:txBody>
          <a:bodyPr/>
          <a:lstStyle/>
          <a:p>
            <a:pPr algn="ctr"/>
            <a:r>
              <a:rPr lang="en-GB" dirty="0"/>
              <a:t>SWOT</a:t>
            </a:r>
          </a:p>
        </p:txBody>
      </p:sp>
      <p:graphicFrame>
        <p:nvGraphicFramePr>
          <p:cNvPr id="6" name="Content Placeholder 5">
            <a:extLst>
              <a:ext uri="{FF2B5EF4-FFF2-40B4-BE49-F238E27FC236}">
                <a16:creationId xmlns:a16="http://schemas.microsoft.com/office/drawing/2014/main" id="{08F21CE0-99A6-911E-7EA4-F671D0DEF259}"/>
              </a:ext>
            </a:extLst>
          </p:cNvPr>
          <p:cNvGraphicFramePr>
            <a:graphicFrameLocks noGrp="1"/>
          </p:cNvGraphicFramePr>
          <p:nvPr>
            <p:ph idx="1"/>
            <p:extLst>
              <p:ext uri="{D42A27DB-BD31-4B8C-83A1-F6EECF244321}">
                <p14:modId xmlns:p14="http://schemas.microsoft.com/office/powerpoint/2010/main" val="3534310938"/>
              </p:ext>
            </p:extLst>
          </p:nvPr>
        </p:nvGraphicFramePr>
        <p:xfrm>
          <a:off x="390620" y="831184"/>
          <a:ext cx="10963274" cy="5746923"/>
        </p:xfrm>
        <a:graphic>
          <a:graphicData uri="http://schemas.openxmlformats.org/drawingml/2006/table">
            <a:tbl>
              <a:tblPr firstRow="1" firstCol="1" bandRow="1">
                <a:tableStyleId>{5C22544A-7EE6-4342-B048-85BDC9FD1C3A}</a:tableStyleId>
              </a:tblPr>
              <a:tblGrid>
                <a:gridCol w="5507907">
                  <a:extLst>
                    <a:ext uri="{9D8B030D-6E8A-4147-A177-3AD203B41FA5}">
                      <a16:colId xmlns:a16="http://schemas.microsoft.com/office/drawing/2014/main" val="2949579206"/>
                    </a:ext>
                  </a:extLst>
                </a:gridCol>
                <a:gridCol w="5455367">
                  <a:extLst>
                    <a:ext uri="{9D8B030D-6E8A-4147-A177-3AD203B41FA5}">
                      <a16:colId xmlns:a16="http://schemas.microsoft.com/office/drawing/2014/main" val="3897683460"/>
                    </a:ext>
                  </a:extLst>
                </a:gridCol>
              </a:tblGrid>
              <a:tr h="264091">
                <a:tc gridSpan="2">
                  <a:txBody>
                    <a:bodyPr/>
                    <a:lstStyle/>
                    <a:p>
                      <a:pPr algn="ctr">
                        <a:lnSpc>
                          <a:spcPct val="150000"/>
                        </a:lnSpc>
                        <a:spcAft>
                          <a:spcPts val="800"/>
                        </a:spcAft>
                      </a:pPr>
                      <a:r>
                        <a:rPr lang="en-GB" sz="1100" u="sng" dirty="0">
                          <a:effectLst/>
                        </a:rPr>
                        <a:t>Internal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25651" marR="25651" marT="0" marB="0"/>
                </a:tc>
                <a:tc hMerge="1">
                  <a:txBody>
                    <a:bodyPr/>
                    <a:lstStyle/>
                    <a:p>
                      <a:endParaRPr lang="en-GB"/>
                    </a:p>
                  </a:txBody>
                  <a:tcPr/>
                </a:tc>
                <a:extLst>
                  <a:ext uri="{0D108BD9-81ED-4DB2-BD59-A6C34878D82A}">
                    <a16:rowId xmlns:a16="http://schemas.microsoft.com/office/drawing/2014/main" val="1939584594"/>
                  </a:ext>
                </a:extLst>
              </a:tr>
              <a:tr h="2928339">
                <a:tc>
                  <a:txBody>
                    <a:bodyPr/>
                    <a:lstStyle/>
                    <a:p>
                      <a:pPr algn="ctr">
                        <a:lnSpc>
                          <a:spcPct val="150000"/>
                        </a:lnSpc>
                        <a:spcAft>
                          <a:spcPts val="800"/>
                        </a:spcAft>
                      </a:pPr>
                      <a:r>
                        <a:rPr lang="en-GB" sz="1200" u="sng" dirty="0">
                          <a:effectLst/>
                        </a:rPr>
                        <a:t>Strength </a:t>
                      </a:r>
                      <a:endParaRPr lang="en-GB" sz="1200" dirty="0">
                        <a:effectLst/>
                      </a:endParaRPr>
                    </a:p>
                    <a:p>
                      <a:pPr>
                        <a:lnSpc>
                          <a:spcPct val="150000"/>
                        </a:lnSpc>
                        <a:spcAft>
                          <a:spcPts val="800"/>
                        </a:spcAft>
                      </a:pPr>
                      <a:r>
                        <a:rPr lang="en-GB" sz="900" u="none" strike="noStrike" dirty="0">
                          <a:effectLst/>
                        </a:rPr>
                        <a:t> </a:t>
                      </a:r>
                      <a:endParaRPr lang="en-GB" sz="900" dirty="0">
                        <a:effectLst/>
                      </a:endParaRPr>
                    </a:p>
                    <a:p>
                      <a:pPr marL="0" lvl="0" indent="0">
                        <a:lnSpc>
                          <a:spcPct val="150000"/>
                        </a:lnSpc>
                        <a:buFont typeface="+mj-lt"/>
                        <a:buNone/>
                      </a:pPr>
                      <a:r>
                        <a:rPr lang="en-GB" sz="900" dirty="0">
                          <a:effectLst/>
                        </a:rPr>
                        <a:t>1. Excellent brand recognition  (</a:t>
                      </a:r>
                      <a:r>
                        <a:rPr lang="en-GB" sz="900" dirty="0" err="1">
                          <a:effectLst/>
                          <a:latin typeface="Arial" panose="020B0604020202020204" pitchFamily="34" charset="0"/>
                          <a:cs typeface="Arial" panose="020B0604020202020204" pitchFamily="34" charset="0"/>
                        </a:rPr>
                        <a:t>Carlier</a:t>
                      </a:r>
                      <a:r>
                        <a:rPr lang="en-GB" sz="900" dirty="0">
                          <a:effectLst/>
                          <a:latin typeface="Arial" panose="020B0604020202020204" pitchFamily="34" charset="0"/>
                          <a:cs typeface="Arial" panose="020B0604020202020204" pitchFamily="34" charset="0"/>
                        </a:rPr>
                        <a:t>, 2021)</a:t>
                      </a:r>
                      <a:endParaRPr lang="en-GB" sz="900" dirty="0">
                        <a:effectLst/>
                      </a:endParaRPr>
                    </a:p>
                    <a:p>
                      <a:pPr marL="0" lvl="0" indent="0">
                        <a:lnSpc>
                          <a:spcPct val="150000"/>
                        </a:lnSpc>
                        <a:buFont typeface="+mj-lt"/>
                        <a:buNone/>
                      </a:pPr>
                      <a:endParaRPr lang="en-GB" sz="900" dirty="0">
                        <a:effectLst/>
                      </a:endParaRPr>
                    </a:p>
                    <a:p>
                      <a:pPr marL="0" lvl="0" indent="0">
                        <a:lnSpc>
                          <a:spcPct val="150000"/>
                        </a:lnSpc>
                        <a:buFont typeface="+mj-lt"/>
                        <a:buNone/>
                      </a:pPr>
                      <a:r>
                        <a:rPr lang="en-GB" sz="900" dirty="0">
                          <a:effectLst/>
                        </a:rPr>
                        <a:t>2. Strong global production network </a:t>
                      </a:r>
                    </a:p>
                    <a:p>
                      <a:pPr marL="457200">
                        <a:lnSpc>
                          <a:spcPct val="150000"/>
                        </a:lnSpc>
                      </a:pPr>
                      <a:r>
                        <a:rPr lang="en-GB" sz="900" dirty="0">
                          <a:effectLst/>
                        </a:rPr>
                        <a:t> </a:t>
                      </a:r>
                    </a:p>
                    <a:p>
                      <a:pPr marL="0" lvl="0" indent="0">
                        <a:lnSpc>
                          <a:spcPct val="150000"/>
                        </a:lnSpc>
                        <a:buFont typeface="+mj-lt"/>
                        <a:buNone/>
                      </a:pPr>
                      <a:r>
                        <a:rPr lang="en-GB" sz="900" dirty="0">
                          <a:effectLst/>
                        </a:rPr>
                        <a:t>3. </a:t>
                      </a:r>
                      <a:r>
                        <a:rPr lang="en-GB" sz="900" b="1" i="0" kern="1200" dirty="0">
                          <a:solidFill>
                            <a:schemeClr val="lt1"/>
                          </a:solidFill>
                          <a:effectLst/>
                          <a:latin typeface="+mn-lt"/>
                          <a:ea typeface="+mn-ea"/>
                          <a:cs typeface="+mn-cs"/>
                        </a:rPr>
                        <a:t>Dominance in motorcycle and engine industries leading to a high brand awareness (</a:t>
                      </a:r>
                      <a:r>
                        <a:rPr lang="en-GB" sz="900" b="1" i="0" kern="1200" dirty="0" err="1">
                          <a:solidFill>
                            <a:schemeClr val="lt1"/>
                          </a:solidFill>
                          <a:effectLst/>
                          <a:latin typeface="+mn-lt"/>
                          <a:ea typeface="+mn-ea"/>
                          <a:cs typeface="+mn-cs"/>
                        </a:rPr>
                        <a:t>Carlier</a:t>
                      </a:r>
                      <a:r>
                        <a:rPr lang="en-GB" sz="900" b="1" i="0" kern="1200" dirty="0">
                          <a:solidFill>
                            <a:schemeClr val="lt1"/>
                          </a:solidFill>
                          <a:effectLst/>
                          <a:latin typeface="+mn-lt"/>
                          <a:ea typeface="+mn-ea"/>
                          <a:cs typeface="+mn-cs"/>
                        </a:rPr>
                        <a:t>, 2021)</a:t>
                      </a:r>
                      <a:endParaRPr lang="en-GB" sz="900" b="1" dirty="0">
                        <a:effectLst/>
                      </a:endParaRPr>
                    </a:p>
                    <a:p>
                      <a:pPr marL="0" lvl="0" indent="0">
                        <a:lnSpc>
                          <a:spcPct val="150000"/>
                        </a:lnSpc>
                        <a:buFont typeface="+mj-lt"/>
                        <a:buNone/>
                      </a:pPr>
                      <a:endParaRPr lang="en-GB" sz="900" dirty="0">
                        <a:effectLst/>
                      </a:endParaRPr>
                    </a:p>
                    <a:p>
                      <a:pPr marL="0" lvl="0" indent="0">
                        <a:lnSpc>
                          <a:spcPct val="150000"/>
                        </a:lnSpc>
                        <a:buFont typeface="+mj-lt"/>
                        <a:buNone/>
                      </a:pPr>
                      <a:r>
                        <a:rPr lang="en-GB" sz="900" dirty="0">
                          <a:effectLst/>
                        </a:rPr>
                        <a:t>4. Diverse portfolio of products </a:t>
                      </a:r>
                    </a:p>
                  </a:txBody>
                  <a:tcPr marL="25651" marR="25651" marT="0" marB="0"/>
                </a:tc>
                <a:tc>
                  <a:txBody>
                    <a:bodyPr/>
                    <a:lstStyle/>
                    <a:p>
                      <a:pPr algn="ctr">
                        <a:lnSpc>
                          <a:spcPct val="150000"/>
                        </a:lnSpc>
                        <a:spcAft>
                          <a:spcPts val="800"/>
                        </a:spcAft>
                      </a:pPr>
                      <a:r>
                        <a:rPr lang="en-GB" sz="1200" u="sng" dirty="0">
                          <a:effectLst/>
                        </a:rPr>
                        <a:t>Weakness</a:t>
                      </a:r>
                      <a:endParaRPr lang="en-GB" sz="900" dirty="0">
                        <a:effectLst/>
                      </a:endParaRPr>
                    </a:p>
                    <a:p>
                      <a:pPr marL="228600" lvl="0" indent="-228600">
                        <a:lnSpc>
                          <a:spcPct val="150000"/>
                        </a:lnSpc>
                        <a:spcAft>
                          <a:spcPts val="800"/>
                        </a:spcAft>
                        <a:buFont typeface="+mj-lt"/>
                        <a:buAutoNum type="arabicPeriod"/>
                      </a:pPr>
                      <a:r>
                        <a:rPr lang="en-GB" sz="1050" dirty="0">
                          <a:effectLst/>
                        </a:rPr>
                        <a:t>Little expertise/experience in making electric cars.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25651" marR="25651" marT="0" marB="0"/>
                </a:tc>
                <a:extLst>
                  <a:ext uri="{0D108BD9-81ED-4DB2-BD59-A6C34878D82A}">
                    <a16:rowId xmlns:a16="http://schemas.microsoft.com/office/drawing/2014/main" val="886684974"/>
                  </a:ext>
                </a:extLst>
              </a:tr>
              <a:tr h="164589">
                <a:tc gridSpan="2">
                  <a:txBody>
                    <a:bodyPr/>
                    <a:lstStyle/>
                    <a:p>
                      <a:pPr algn="ctr">
                        <a:lnSpc>
                          <a:spcPct val="150000"/>
                        </a:lnSpc>
                        <a:spcAft>
                          <a:spcPts val="800"/>
                        </a:spcAft>
                      </a:pPr>
                      <a:r>
                        <a:rPr lang="en-GB" sz="900" u="sng" dirty="0">
                          <a:effectLst/>
                        </a:rPr>
                        <a:t>External</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5651" marR="25651" marT="0" marB="0"/>
                </a:tc>
                <a:tc hMerge="1">
                  <a:txBody>
                    <a:bodyPr/>
                    <a:lstStyle/>
                    <a:p>
                      <a:endParaRPr lang="en-GB"/>
                    </a:p>
                  </a:txBody>
                  <a:tcPr/>
                </a:tc>
                <a:extLst>
                  <a:ext uri="{0D108BD9-81ED-4DB2-BD59-A6C34878D82A}">
                    <a16:rowId xmlns:a16="http://schemas.microsoft.com/office/drawing/2014/main" val="144663405"/>
                  </a:ext>
                </a:extLst>
              </a:tr>
              <a:tr h="2370470">
                <a:tc>
                  <a:txBody>
                    <a:bodyPr/>
                    <a:lstStyle/>
                    <a:p>
                      <a:pPr algn="ctr">
                        <a:lnSpc>
                          <a:spcPct val="150000"/>
                        </a:lnSpc>
                        <a:spcAft>
                          <a:spcPts val="800"/>
                        </a:spcAft>
                      </a:pPr>
                      <a:r>
                        <a:rPr lang="en-GB" sz="1100" u="sng" dirty="0">
                          <a:effectLst/>
                        </a:rPr>
                        <a:t>Opportunity </a:t>
                      </a:r>
                      <a:endParaRPr lang="en-GB" sz="1100" dirty="0">
                        <a:effectLst/>
                      </a:endParaRPr>
                    </a:p>
                    <a:p>
                      <a:pPr algn="just">
                        <a:lnSpc>
                          <a:spcPct val="150000"/>
                        </a:lnSpc>
                        <a:spcAft>
                          <a:spcPts val="800"/>
                        </a:spcAft>
                      </a:pPr>
                      <a:r>
                        <a:rPr lang="en-GB" sz="900" dirty="0">
                          <a:effectLst/>
                        </a:rPr>
                        <a:t>  </a:t>
                      </a:r>
                    </a:p>
                    <a:p>
                      <a:pPr marL="342900" lvl="0" indent="-342900" algn="just">
                        <a:lnSpc>
                          <a:spcPct val="150000"/>
                        </a:lnSpc>
                        <a:spcAft>
                          <a:spcPts val="800"/>
                        </a:spcAft>
                        <a:buFont typeface="+mj-lt"/>
                        <a:buAutoNum type="arabicPeriod"/>
                      </a:pPr>
                      <a:r>
                        <a:rPr lang="en-GB" sz="1050" dirty="0">
                          <a:effectLst/>
                        </a:rPr>
                        <a:t>Huge focus on electric and Hybrid cars for the future. McKinsey &amp; Company. (2021).</a:t>
                      </a:r>
                    </a:p>
                  </a:txBody>
                  <a:tcPr marL="25651" marR="25651" marT="0" marB="0"/>
                </a:tc>
                <a:tc>
                  <a:txBody>
                    <a:bodyPr/>
                    <a:lstStyle/>
                    <a:p>
                      <a:pPr algn="ctr">
                        <a:lnSpc>
                          <a:spcPct val="150000"/>
                        </a:lnSpc>
                        <a:spcAft>
                          <a:spcPts val="800"/>
                        </a:spcAft>
                      </a:pPr>
                      <a:r>
                        <a:rPr lang="en-GB" sz="1200" u="sng" dirty="0">
                          <a:effectLst/>
                        </a:rPr>
                        <a:t>Threat</a:t>
                      </a:r>
                    </a:p>
                    <a:p>
                      <a:pPr marL="228600" indent="-228600" algn="l">
                        <a:lnSpc>
                          <a:spcPct val="150000"/>
                        </a:lnSpc>
                        <a:spcAft>
                          <a:spcPts val="800"/>
                        </a:spcAft>
                        <a:buAutoNum type="arabicPeriod"/>
                      </a:pPr>
                      <a:r>
                        <a:rPr lang="en-GB" sz="1100" dirty="0">
                          <a:effectLst/>
                        </a:rPr>
                        <a:t>Powerful competitors (Tesla, Toyota, Mercedes, and BMW)</a:t>
                      </a:r>
                    </a:p>
                    <a:p>
                      <a:pPr marL="228600" indent="-228600" algn="l">
                        <a:lnSpc>
                          <a:spcPct val="150000"/>
                        </a:lnSpc>
                        <a:spcAft>
                          <a:spcPts val="800"/>
                        </a:spcAft>
                        <a:buAutoNum type="arabicPeriod"/>
                      </a:pPr>
                      <a:r>
                        <a:rPr lang="en-GB" sz="1100" dirty="0">
                          <a:effectLst/>
                        </a:rPr>
                        <a:t>Government regulations</a:t>
                      </a:r>
                    </a:p>
                    <a:p>
                      <a:pPr marL="228600" indent="-228600" algn="l">
                        <a:lnSpc>
                          <a:spcPct val="150000"/>
                        </a:lnSpc>
                        <a:spcAft>
                          <a:spcPts val="800"/>
                        </a:spcAft>
                        <a:buAutoNum type="arabicPeriod"/>
                      </a:pPr>
                      <a:r>
                        <a:rPr lang="en-GB" sz="1100" dirty="0">
                          <a:effectLst/>
                        </a:rPr>
                        <a:t>Environment regulations</a:t>
                      </a:r>
                    </a:p>
                    <a:p>
                      <a:pPr marL="228600" indent="-228600" algn="l">
                        <a:lnSpc>
                          <a:spcPct val="150000"/>
                        </a:lnSpc>
                        <a:spcAft>
                          <a:spcPts val="800"/>
                        </a:spcAft>
                        <a:buAutoNum type="arabicPeriod"/>
                      </a:pPr>
                      <a:r>
                        <a:rPr lang="en-GB" sz="1100" dirty="0">
                          <a:effectLst/>
                        </a:rPr>
                        <a:t>COVID-19 pandemic backdrop</a:t>
                      </a:r>
                    </a:p>
                    <a:p>
                      <a:pPr marL="457200">
                        <a:lnSpc>
                          <a:spcPct val="150000"/>
                        </a:lnSpc>
                      </a:pPr>
                      <a:r>
                        <a:rPr lang="en-GB" sz="900" dirty="0">
                          <a:effectLst/>
                        </a:rPr>
                        <a:t> </a:t>
                      </a:r>
                    </a:p>
                    <a:p>
                      <a:pPr marL="457200">
                        <a:lnSpc>
                          <a:spcPct val="150000"/>
                        </a:lnSpc>
                        <a:spcAft>
                          <a:spcPts val="80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5651" marR="25651" marT="0" marB="0"/>
                </a:tc>
                <a:extLst>
                  <a:ext uri="{0D108BD9-81ED-4DB2-BD59-A6C34878D82A}">
                    <a16:rowId xmlns:a16="http://schemas.microsoft.com/office/drawing/2014/main" val="168116847"/>
                  </a:ext>
                </a:extLst>
              </a:tr>
            </a:tbl>
          </a:graphicData>
        </a:graphic>
      </p:graphicFrame>
    </p:spTree>
    <p:extLst>
      <p:ext uri="{BB962C8B-B14F-4D97-AF65-F5344CB8AC3E}">
        <p14:creationId xmlns:p14="http://schemas.microsoft.com/office/powerpoint/2010/main" val="16912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AAE6F-4C28-1BF1-B14B-344F0A41BD0C}"/>
              </a:ext>
            </a:extLst>
          </p:cNvPr>
          <p:cNvSpPr>
            <a:spLocks noGrp="1"/>
          </p:cNvSpPr>
          <p:nvPr>
            <p:ph type="title"/>
          </p:nvPr>
        </p:nvSpPr>
        <p:spPr>
          <a:xfrm>
            <a:off x="458788" y="70486"/>
            <a:ext cx="10895106" cy="967740"/>
          </a:xfrm>
        </p:spPr>
        <p:txBody>
          <a:bodyPr/>
          <a:lstStyle/>
          <a:p>
            <a:pPr algn="ctr"/>
            <a:r>
              <a:rPr lang="en-GB" dirty="0"/>
              <a:t>PESTLE</a:t>
            </a:r>
          </a:p>
        </p:txBody>
      </p:sp>
      <p:graphicFrame>
        <p:nvGraphicFramePr>
          <p:cNvPr id="4" name="Table 4">
            <a:extLst>
              <a:ext uri="{FF2B5EF4-FFF2-40B4-BE49-F238E27FC236}">
                <a16:creationId xmlns:a16="http://schemas.microsoft.com/office/drawing/2014/main" id="{5970101C-929A-5049-0731-D1185C44E332}"/>
              </a:ext>
            </a:extLst>
          </p:cNvPr>
          <p:cNvGraphicFramePr>
            <a:graphicFrameLocks noGrp="1"/>
          </p:cNvGraphicFramePr>
          <p:nvPr>
            <p:ph idx="1"/>
            <p:extLst>
              <p:ext uri="{D42A27DB-BD31-4B8C-83A1-F6EECF244321}">
                <p14:modId xmlns:p14="http://schemas.microsoft.com/office/powerpoint/2010/main" val="3072040791"/>
              </p:ext>
            </p:extLst>
          </p:nvPr>
        </p:nvGraphicFramePr>
        <p:xfrm>
          <a:off x="458789" y="885824"/>
          <a:ext cx="11418885" cy="5743575"/>
        </p:xfrm>
        <a:graphic>
          <a:graphicData uri="http://schemas.openxmlformats.org/drawingml/2006/table">
            <a:tbl>
              <a:tblPr firstRow="1" bandRow="1">
                <a:tableStyleId>{5C22544A-7EE6-4342-B048-85BDC9FD1C3A}</a:tableStyleId>
              </a:tblPr>
              <a:tblGrid>
                <a:gridCol w="2044401">
                  <a:extLst>
                    <a:ext uri="{9D8B030D-6E8A-4147-A177-3AD203B41FA5}">
                      <a16:colId xmlns:a16="http://schemas.microsoft.com/office/drawing/2014/main" val="100958707"/>
                    </a:ext>
                  </a:extLst>
                </a:gridCol>
                <a:gridCol w="1885392">
                  <a:extLst>
                    <a:ext uri="{9D8B030D-6E8A-4147-A177-3AD203B41FA5}">
                      <a16:colId xmlns:a16="http://schemas.microsoft.com/office/drawing/2014/main" val="3683243668"/>
                    </a:ext>
                  </a:extLst>
                </a:gridCol>
                <a:gridCol w="1692753">
                  <a:extLst>
                    <a:ext uri="{9D8B030D-6E8A-4147-A177-3AD203B41FA5}">
                      <a16:colId xmlns:a16="http://schemas.microsoft.com/office/drawing/2014/main" val="2648793844"/>
                    </a:ext>
                  </a:extLst>
                </a:gridCol>
                <a:gridCol w="2106412">
                  <a:extLst>
                    <a:ext uri="{9D8B030D-6E8A-4147-A177-3AD203B41FA5}">
                      <a16:colId xmlns:a16="http://schemas.microsoft.com/office/drawing/2014/main" val="3818518342"/>
                    </a:ext>
                  </a:extLst>
                </a:gridCol>
                <a:gridCol w="1875528">
                  <a:extLst>
                    <a:ext uri="{9D8B030D-6E8A-4147-A177-3AD203B41FA5}">
                      <a16:colId xmlns:a16="http://schemas.microsoft.com/office/drawing/2014/main" val="3183810507"/>
                    </a:ext>
                  </a:extLst>
                </a:gridCol>
                <a:gridCol w="1814399">
                  <a:extLst>
                    <a:ext uri="{9D8B030D-6E8A-4147-A177-3AD203B41FA5}">
                      <a16:colId xmlns:a16="http://schemas.microsoft.com/office/drawing/2014/main" val="1639519399"/>
                    </a:ext>
                  </a:extLst>
                </a:gridCol>
              </a:tblGrid>
              <a:tr h="602618">
                <a:tc>
                  <a:txBody>
                    <a:bodyPr/>
                    <a:lstStyle/>
                    <a:p>
                      <a:pPr algn="ctr"/>
                      <a:r>
                        <a:rPr lang="en-GB" dirty="0"/>
                        <a:t>Political </a:t>
                      </a:r>
                    </a:p>
                  </a:txBody>
                  <a:tcPr/>
                </a:tc>
                <a:tc>
                  <a:txBody>
                    <a:bodyPr/>
                    <a:lstStyle/>
                    <a:p>
                      <a:pPr algn="ctr"/>
                      <a:r>
                        <a:rPr lang="en-GB" dirty="0"/>
                        <a:t>Economical </a:t>
                      </a:r>
                    </a:p>
                  </a:txBody>
                  <a:tcPr/>
                </a:tc>
                <a:tc>
                  <a:txBody>
                    <a:bodyPr/>
                    <a:lstStyle/>
                    <a:p>
                      <a:pPr algn="ctr"/>
                      <a:r>
                        <a:rPr lang="en-GB" dirty="0"/>
                        <a:t>Social </a:t>
                      </a:r>
                    </a:p>
                  </a:txBody>
                  <a:tcPr/>
                </a:tc>
                <a:tc>
                  <a:txBody>
                    <a:bodyPr/>
                    <a:lstStyle/>
                    <a:p>
                      <a:pPr algn="ctr"/>
                      <a:r>
                        <a:rPr lang="en-GB" dirty="0"/>
                        <a:t>Technological</a:t>
                      </a:r>
                    </a:p>
                  </a:txBody>
                  <a:tcPr/>
                </a:tc>
                <a:tc>
                  <a:txBody>
                    <a:bodyPr/>
                    <a:lstStyle/>
                    <a:p>
                      <a:pPr algn="ctr"/>
                      <a:r>
                        <a:rPr lang="en-GB" dirty="0"/>
                        <a:t>Legal</a:t>
                      </a:r>
                    </a:p>
                  </a:txBody>
                  <a:tcPr/>
                </a:tc>
                <a:tc>
                  <a:txBody>
                    <a:bodyPr/>
                    <a:lstStyle/>
                    <a:p>
                      <a:r>
                        <a:rPr lang="en-GB" dirty="0"/>
                        <a:t>Environmental</a:t>
                      </a:r>
                    </a:p>
                  </a:txBody>
                  <a:tcPr/>
                </a:tc>
                <a:extLst>
                  <a:ext uri="{0D108BD9-81ED-4DB2-BD59-A6C34878D82A}">
                    <a16:rowId xmlns:a16="http://schemas.microsoft.com/office/drawing/2014/main" val="4163058320"/>
                  </a:ext>
                </a:extLst>
              </a:tr>
              <a:tr h="5140957">
                <a:tc>
                  <a:txBody>
                    <a:bodyPr/>
                    <a:lstStyle/>
                    <a:p>
                      <a:pPr marL="285750" indent="-285750" algn="ctr">
                        <a:buFont typeface="Arial" panose="020B0604020202020204" pitchFamily="34" charset="0"/>
                        <a:buChar char="•"/>
                      </a:pPr>
                      <a:r>
                        <a:rPr lang="en-GB" sz="1200" dirty="0"/>
                        <a:t>As heavily mentioned the growing trend of </a:t>
                      </a:r>
                      <a:r>
                        <a:rPr lang="en-GB" sz="1200" b="0" i="0" kern="1200" dirty="0">
                          <a:solidFill>
                            <a:schemeClr val="dk1"/>
                          </a:solidFill>
                          <a:effectLst/>
                          <a:latin typeface="+mn-lt"/>
                          <a:ea typeface="+mn-ea"/>
                          <a:cs typeface="+mn-cs"/>
                        </a:rPr>
                        <a:t>environmental sustainability is putting pressure on the government to introduce new laws in order to decrease pollution</a:t>
                      </a:r>
                      <a:endParaRPr lang="en-GB" sz="12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p>
                      <a:pPr algn="ctr"/>
                      <a:endParaRPr lang="en-GB" sz="1100" dirty="0"/>
                    </a:p>
                  </a:txBody>
                  <a:tcPr/>
                </a:tc>
                <a:tc>
                  <a:txBody>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dk1"/>
                          </a:solidFill>
                          <a:effectLst/>
                          <a:latin typeface="+mn-lt"/>
                          <a:ea typeface="+mn-ea"/>
                          <a:cs typeface="+mn-cs"/>
                        </a:rPr>
                        <a:t>Statista (2023) states that “Revenue in the Electric Vehicles market is projected to reach US$457.60bn in 2023”.</a:t>
                      </a: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kern="1200" dirty="0">
                        <a:solidFill>
                          <a:schemeClr val="dk1"/>
                        </a:solidFill>
                        <a:effectLst/>
                        <a:latin typeface="+mn-lt"/>
                        <a:ea typeface="+mn-ea"/>
                        <a:cs typeface="+mn-cs"/>
                      </a:endParaRPr>
                    </a:p>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dk1"/>
                          </a:solidFill>
                          <a:effectLst/>
                          <a:latin typeface="+mn-lt"/>
                          <a:ea typeface="+mn-ea"/>
                          <a:cs typeface="+mn-cs"/>
                        </a:rPr>
                        <a:t>Statista (2023) states that  “Revenue is expected to show an annual growth rate (CAGR 2023-2027) of 17.02%, resulting in a projected market volume of US$858.00bn by 2027”</a:t>
                      </a:r>
                    </a:p>
                  </a:txBody>
                  <a:tcPr/>
                </a:tc>
                <a:tc>
                  <a:txBody>
                    <a:bodyPr/>
                    <a:lstStyle/>
                    <a:p>
                      <a:pPr marL="285750" indent="-285750">
                        <a:buFont typeface="Arial" panose="020B0604020202020204" pitchFamily="34" charset="0"/>
                        <a:buChar char="•"/>
                      </a:pPr>
                      <a:r>
                        <a:rPr lang="en-GB" sz="1400" dirty="0"/>
                        <a:t>Customers favourite brands or loyalties. </a:t>
                      </a:r>
                    </a:p>
                  </a:txBody>
                  <a:tcPr/>
                </a:tc>
                <a:tc>
                  <a:txBody>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err="1">
                          <a:solidFill>
                            <a:schemeClr val="dk1"/>
                          </a:solidFill>
                          <a:effectLst/>
                          <a:latin typeface="+mn-lt"/>
                          <a:ea typeface="+mn-ea"/>
                          <a:cs typeface="+mn-cs"/>
                        </a:rPr>
                        <a:t>Omonov</a:t>
                      </a:r>
                      <a:r>
                        <a:rPr lang="en-GB" sz="1200" kern="1200" dirty="0">
                          <a:solidFill>
                            <a:schemeClr val="dk1"/>
                          </a:solidFill>
                          <a:effectLst/>
                          <a:latin typeface="+mn-lt"/>
                          <a:ea typeface="+mn-ea"/>
                          <a:cs typeface="+mn-cs"/>
                        </a:rPr>
                        <a:t> and  </a:t>
                      </a:r>
                      <a:r>
                        <a:rPr lang="en-GB" sz="1200" kern="1200" dirty="0" err="1">
                          <a:solidFill>
                            <a:schemeClr val="dk1"/>
                          </a:solidFill>
                          <a:effectLst/>
                          <a:latin typeface="+mn-lt"/>
                          <a:ea typeface="+mn-ea"/>
                          <a:cs typeface="+mn-cs"/>
                        </a:rPr>
                        <a:t>Dehqonov</a:t>
                      </a:r>
                      <a:r>
                        <a:rPr lang="en-GB" sz="1200" kern="1200" dirty="0">
                          <a:solidFill>
                            <a:schemeClr val="dk1"/>
                          </a:solidFill>
                          <a:effectLst/>
                          <a:latin typeface="+mn-lt"/>
                          <a:ea typeface="+mn-ea"/>
                          <a:cs typeface="+mn-cs"/>
                        </a:rPr>
                        <a:t> (2022), note that electric cars are great technological advancements within the car industry with the majority of major car manufacturers now planning to create fully electric cars.  Furthermore, this also counts as a key driver for change within the organisation. </a:t>
                      </a:r>
                    </a:p>
                  </a:txBody>
                  <a:tcPr/>
                </a:tc>
                <a:tc>
                  <a:txBody>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400" i="1" dirty="0">
                          <a:effectLst/>
                          <a:cs typeface="Arial" panose="020B0604020202020204" pitchFamily="34" charset="0"/>
                        </a:rPr>
                        <a:t>GOV.UK</a:t>
                      </a:r>
                      <a:r>
                        <a:rPr lang="en-GB" sz="1400" dirty="0">
                          <a:effectLst/>
                          <a:cs typeface="Arial" panose="020B0604020202020204" pitchFamily="34" charset="0"/>
                        </a:rPr>
                        <a:t> (2020) states the </a:t>
                      </a:r>
                      <a:r>
                        <a:rPr lang="en-GB" sz="1400" i="0" dirty="0">
                          <a:solidFill>
                            <a:srgbClr val="0B0C0C"/>
                          </a:solidFill>
                          <a:effectLst/>
                        </a:rPr>
                        <a:t>end of sales of new petrol and diesel cars by 2030. </a:t>
                      </a:r>
                      <a:endParaRPr lang="en-US" sz="1400" dirty="0">
                        <a:effectLst/>
                      </a:endParaRPr>
                    </a:p>
                    <a:p>
                      <a:endParaRPr lang="en-GB" sz="1100" dirty="0"/>
                    </a:p>
                  </a:txBody>
                  <a:tcPr/>
                </a:tc>
                <a:tc>
                  <a:txBody>
                    <a:bodyPr/>
                    <a:lstStyle/>
                    <a:p>
                      <a:pPr marL="285750" marR="0" lvl="0" indent="-285750" algn="ctr"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dk1"/>
                          </a:solidFill>
                          <a:effectLst/>
                          <a:latin typeface="+mn-lt"/>
                          <a:ea typeface="+mn-ea"/>
                          <a:cs typeface="+mn-cs"/>
                        </a:rPr>
                        <a:t>The United Nations (2022) have created the Paris Agreement which involves the worlds emissions being reduced by 45% by 2030 and reach net zero by 2050.</a:t>
                      </a:r>
                    </a:p>
                    <a:p>
                      <a:endParaRPr lang="en-GB" sz="1100" dirty="0"/>
                    </a:p>
                  </a:txBody>
                  <a:tcPr/>
                </a:tc>
                <a:extLst>
                  <a:ext uri="{0D108BD9-81ED-4DB2-BD59-A6C34878D82A}">
                    <a16:rowId xmlns:a16="http://schemas.microsoft.com/office/drawing/2014/main" val="4084997811"/>
                  </a:ext>
                </a:extLst>
              </a:tr>
            </a:tbl>
          </a:graphicData>
        </a:graphic>
      </p:graphicFrame>
    </p:spTree>
    <p:extLst>
      <p:ext uri="{BB962C8B-B14F-4D97-AF65-F5344CB8AC3E}">
        <p14:creationId xmlns:p14="http://schemas.microsoft.com/office/powerpoint/2010/main" val="23387934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954C2-4BE0-DAF3-C8CE-AEC2AE41FB05}"/>
              </a:ext>
            </a:extLst>
          </p:cNvPr>
          <p:cNvSpPr>
            <a:spLocks noGrp="1"/>
          </p:cNvSpPr>
          <p:nvPr>
            <p:ph type="title"/>
          </p:nvPr>
        </p:nvSpPr>
        <p:spPr/>
        <p:txBody>
          <a:bodyPr/>
          <a:lstStyle/>
          <a:p>
            <a:endParaRPr lang="en-GB"/>
          </a:p>
        </p:txBody>
      </p:sp>
      <p:pic>
        <p:nvPicPr>
          <p:cNvPr id="1026" name="Picture 2" descr="John Kotter Model of Change | Kotter's 8 Step Change Model Template">
            <a:extLst>
              <a:ext uri="{FF2B5EF4-FFF2-40B4-BE49-F238E27FC236}">
                <a16:creationId xmlns:a16="http://schemas.microsoft.com/office/drawing/2014/main" id="{0BEDD085-9197-B373-D791-9424C4AC684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 y="0"/>
            <a:ext cx="12199523" cy="64922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433965C-B9D9-3794-CDEA-19C0509461A9}"/>
              </a:ext>
            </a:extLst>
          </p:cNvPr>
          <p:cNvSpPr txBox="1"/>
          <p:nvPr/>
        </p:nvSpPr>
        <p:spPr>
          <a:xfrm>
            <a:off x="107315" y="6488668"/>
            <a:ext cx="6101080" cy="369332"/>
          </a:xfrm>
          <a:prstGeom prst="rect">
            <a:avLst/>
          </a:prstGeom>
          <a:noFill/>
        </p:spPr>
        <p:txBody>
          <a:bodyPr wrap="square">
            <a:spAutoFit/>
          </a:bodyPr>
          <a:lstStyle/>
          <a:p>
            <a:r>
              <a:rPr lang="en-GB" sz="1800" b="0" i="0" dirty="0">
                <a:solidFill>
                  <a:srgbClr val="222222"/>
                </a:solidFill>
                <a:effectLst/>
              </a:rPr>
              <a:t>Kotter (2012)</a:t>
            </a:r>
            <a:endParaRPr lang="en-GB" dirty="0"/>
          </a:p>
        </p:txBody>
      </p:sp>
    </p:spTree>
    <p:extLst>
      <p:ext uri="{BB962C8B-B14F-4D97-AF65-F5344CB8AC3E}">
        <p14:creationId xmlns:p14="http://schemas.microsoft.com/office/powerpoint/2010/main" val="2229429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11" name="Picture 10">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3" name="Rectangle 12">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BF991FCB-5132-414C-B377-526F56121B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pic>
        <p:nvPicPr>
          <p:cNvPr id="5" name="Picture 4">
            <a:extLst>
              <a:ext uri="{FF2B5EF4-FFF2-40B4-BE49-F238E27FC236}">
                <a16:creationId xmlns:a16="http://schemas.microsoft.com/office/drawing/2014/main" id="{A7A69A15-F292-89BA-FF97-3B73EFB80070}"/>
              </a:ext>
            </a:extLst>
          </p:cNvPr>
          <p:cNvPicPr>
            <a:picLocks noChangeAspect="1"/>
          </p:cNvPicPr>
          <p:nvPr/>
        </p:nvPicPr>
        <p:blipFill rotWithShape="1">
          <a:blip r:embed="rId3">
            <a:extLst>
              <a:ext uri="{28A0092B-C50C-407E-A947-70E740481C1C}">
                <a14:useLocalDpi xmlns:a14="http://schemas.microsoft.com/office/drawing/2010/main" val="0"/>
              </a:ext>
            </a:extLst>
          </a:blip>
          <a:srcRect t="7802" b="7802"/>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F23DAFF7-4C98-4E0E-8986-198D54B6C1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800600" y="-533400"/>
            <a:ext cx="6858000" cy="7924800"/>
          </a:xfrm>
          <a:prstGeom prst="rect">
            <a:avLst/>
          </a:prstGeom>
          <a:gradFill>
            <a:gsLst>
              <a:gs pos="100000">
                <a:srgbClr val="000000">
                  <a:alpha val="0"/>
                </a:srgbClr>
              </a:gs>
              <a:gs pos="0">
                <a:schemeClr val="tx1"/>
              </a:gs>
              <a:gs pos="0">
                <a:srgbClr val="000000">
                  <a:alpha val="6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B33056-58DB-0D81-06A7-A5E0C5B085C6}"/>
              </a:ext>
            </a:extLst>
          </p:cNvPr>
          <p:cNvSpPr>
            <a:spLocks noGrp="1"/>
          </p:cNvSpPr>
          <p:nvPr>
            <p:ph type="title"/>
          </p:nvPr>
        </p:nvSpPr>
        <p:spPr>
          <a:xfrm>
            <a:off x="6775178" y="565846"/>
            <a:ext cx="4958128" cy="3755144"/>
          </a:xfrm>
        </p:spPr>
        <p:txBody>
          <a:bodyPr vert="horz" lIns="91440" tIns="45720" rIns="91440" bIns="45720" rtlCol="0" anchor="b">
            <a:normAutofit/>
          </a:bodyPr>
          <a:lstStyle/>
          <a:p>
            <a:r>
              <a:rPr lang="en-US">
                <a:solidFill>
                  <a:srgbClr val="FFFFFF"/>
                </a:solidFill>
              </a:rPr>
              <a:t>Conclusion </a:t>
            </a:r>
          </a:p>
        </p:txBody>
      </p:sp>
    </p:spTree>
    <p:extLst>
      <p:ext uri="{BB962C8B-B14F-4D97-AF65-F5344CB8AC3E}">
        <p14:creationId xmlns:p14="http://schemas.microsoft.com/office/powerpoint/2010/main" val="2788108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AEE191-AC0F-F30E-3A8F-47B3C237022F}"/>
              </a:ext>
            </a:extLst>
          </p:cNvPr>
          <p:cNvSpPr>
            <a:spLocks noGrp="1"/>
          </p:cNvSpPr>
          <p:nvPr>
            <p:ph type="title"/>
          </p:nvPr>
        </p:nvSpPr>
        <p:spPr>
          <a:xfrm>
            <a:off x="0" y="-291465"/>
            <a:ext cx="4037106" cy="1325563"/>
          </a:xfrm>
        </p:spPr>
        <p:txBody>
          <a:bodyPr/>
          <a:lstStyle/>
          <a:p>
            <a:r>
              <a:rPr lang="en-GB" dirty="0"/>
              <a:t>References:</a:t>
            </a:r>
          </a:p>
        </p:txBody>
      </p:sp>
      <p:sp>
        <p:nvSpPr>
          <p:cNvPr id="3" name="Content Placeholder 2">
            <a:extLst>
              <a:ext uri="{FF2B5EF4-FFF2-40B4-BE49-F238E27FC236}">
                <a16:creationId xmlns:a16="http://schemas.microsoft.com/office/drawing/2014/main" id="{EE79681A-93CD-40F8-8E6F-5531A58E3DE3}"/>
              </a:ext>
            </a:extLst>
          </p:cNvPr>
          <p:cNvSpPr>
            <a:spLocks noGrp="1"/>
          </p:cNvSpPr>
          <p:nvPr>
            <p:ph idx="1"/>
          </p:nvPr>
        </p:nvSpPr>
        <p:spPr>
          <a:xfrm>
            <a:off x="0" y="695326"/>
            <a:ext cx="11982450" cy="6076949"/>
          </a:xfrm>
        </p:spPr>
        <p:txBody>
          <a:bodyPr>
            <a:normAutofit fontScale="70000" lnSpcReduction="20000"/>
          </a:bodyPr>
          <a:lstStyle/>
          <a:p>
            <a:pPr marL="0" indent="0" algn="just">
              <a:buNone/>
            </a:pPr>
            <a:r>
              <a:rPr lang="en-GB" sz="1500" dirty="0">
                <a:effectLst/>
                <a:latin typeface="Arial" panose="020B0604020202020204" pitchFamily="34" charset="0"/>
                <a:cs typeface="Arial" panose="020B0604020202020204" pitchFamily="34" charset="0"/>
              </a:rPr>
              <a:t>Cambridge Dictionary (2023). Change.  Available at: </a:t>
            </a:r>
            <a:r>
              <a:rPr lang="en-GB" sz="1500" dirty="0">
                <a:effectLst/>
                <a:latin typeface="Arial" panose="020B0604020202020204" pitchFamily="34" charset="0"/>
                <a:cs typeface="Arial" panose="020B0604020202020204" pitchFamily="34" charset="0"/>
                <a:hlinkClick r:id="rId2"/>
              </a:rPr>
              <a:t>https://dictionary.cambridge.org/dictionary/english/change</a:t>
            </a:r>
            <a:r>
              <a:rPr lang="en-GB" sz="1500" dirty="0">
                <a:effectLst/>
                <a:latin typeface="Arial" panose="020B0604020202020204" pitchFamily="34" charset="0"/>
                <a:cs typeface="Arial" panose="020B0604020202020204" pitchFamily="34" charset="0"/>
              </a:rPr>
              <a:t>  (Accessed: February 18, 2023). </a:t>
            </a:r>
          </a:p>
          <a:p>
            <a:pPr marL="0" indent="0" algn="just">
              <a:buNone/>
            </a:pPr>
            <a:r>
              <a:rPr lang="en-GB" sz="1500" dirty="0" err="1">
                <a:effectLst/>
                <a:latin typeface="Arial" panose="020B0604020202020204" pitchFamily="34" charset="0"/>
                <a:cs typeface="Arial" panose="020B0604020202020204" pitchFamily="34" charset="0"/>
              </a:rPr>
              <a:t>Carlier</a:t>
            </a:r>
            <a:r>
              <a:rPr lang="en-GB" sz="1500" dirty="0">
                <a:effectLst/>
                <a:latin typeface="Arial" panose="020B0604020202020204" pitchFamily="34" charset="0"/>
                <a:cs typeface="Arial" panose="020B0604020202020204" pitchFamily="34" charset="0"/>
              </a:rPr>
              <a:t>, M. (2022). </a:t>
            </a:r>
            <a:r>
              <a:rPr lang="en-GB" sz="1500" i="1" dirty="0">
                <a:effectLst/>
                <a:latin typeface="Arial" panose="020B0604020202020204" pitchFamily="34" charset="0"/>
                <a:cs typeface="Arial" panose="020B0604020202020204" pitchFamily="34" charset="0"/>
              </a:rPr>
              <a:t>Honda- number of employees worldwide 2022</a:t>
            </a:r>
            <a:r>
              <a:rPr lang="en-GB" sz="1500" dirty="0">
                <a:effectLst/>
                <a:latin typeface="Arial" panose="020B0604020202020204" pitchFamily="34" charset="0"/>
                <a:cs typeface="Arial" panose="020B0604020202020204" pitchFamily="34" charset="0"/>
              </a:rPr>
              <a:t>, </a:t>
            </a:r>
            <a:r>
              <a:rPr lang="en-GB" sz="1500" i="1" dirty="0">
                <a:effectLst/>
                <a:latin typeface="Arial" panose="020B0604020202020204" pitchFamily="34" charset="0"/>
                <a:cs typeface="Arial" panose="020B0604020202020204" pitchFamily="34" charset="0"/>
              </a:rPr>
              <a:t>Statista</a:t>
            </a:r>
            <a:r>
              <a:rPr lang="en-GB" sz="1500" dirty="0">
                <a:effectLst/>
                <a:latin typeface="Arial" panose="020B0604020202020204" pitchFamily="34" charset="0"/>
                <a:cs typeface="Arial" panose="020B0604020202020204" pitchFamily="34" charset="0"/>
              </a:rPr>
              <a:t>. Available at: </a:t>
            </a:r>
            <a:r>
              <a:rPr lang="en-GB" sz="1500" dirty="0">
                <a:effectLst/>
                <a:latin typeface="Arial" panose="020B0604020202020204" pitchFamily="34" charset="0"/>
                <a:cs typeface="Arial" panose="020B0604020202020204" pitchFamily="34" charset="0"/>
                <a:hlinkClick r:id="rId3"/>
              </a:rPr>
              <a:t>https://www.statista.com/statistics/267275/worldwide-number-of-honda-employees/</a:t>
            </a:r>
            <a:r>
              <a:rPr lang="en-GB" sz="1500" dirty="0">
                <a:effectLst/>
                <a:latin typeface="Arial" panose="020B0604020202020204" pitchFamily="34" charset="0"/>
                <a:cs typeface="Arial" panose="020B0604020202020204" pitchFamily="34" charset="0"/>
              </a:rPr>
              <a:t>  (Accessed: February 16, 2023). </a:t>
            </a:r>
          </a:p>
          <a:p>
            <a:pPr marL="0" indent="0" algn="just">
              <a:buNone/>
            </a:pPr>
            <a:r>
              <a:rPr lang="en-GB" sz="1600" dirty="0" err="1">
                <a:effectLst/>
                <a:latin typeface="Arial" panose="020B0604020202020204" pitchFamily="34" charset="0"/>
                <a:cs typeface="Arial" panose="020B0604020202020204" pitchFamily="34" charset="0"/>
              </a:rPr>
              <a:t>Carlier</a:t>
            </a:r>
            <a:r>
              <a:rPr lang="en-GB" sz="1600" dirty="0">
                <a:effectLst/>
                <a:latin typeface="Arial" panose="020B0604020202020204" pitchFamily="34" charset="0"/>
                <a:cs typeface="Arial" panose="020B0604020202020204" pitchFamily="34" charset="0"/>
              </a:rPr>
              <a:t>, M. (2021). </a:t>
            </a:r>
            <a:r>
              <a:rPr lang="en-GB" sz="1600" i="1" dirty="0">
                <a:effectLst/>
                <a:latin typeface="Arial" panose="020B0604020202020204" pitchFamily="34" charset="0"/>
                <a:cs typeface="Arial" panose="020B0604020202020204" pitchFamily="34" charset="0"/>
              </a:rPr>
              <a:t>Topic: Car brands: Honda</a:t>
            </a:r>
            <a:r>
              <a:rPr lang="en-GB" sz="1600" dirty="0">
                <a:effectLst/>
                <a:latin typeface="Arial" panose="020B0604020202020204" pitchFamily="34" charset="0"/>
                <a:cs typeface="Arial" panose="020B0604020202020204" pitchFamily="34" charset="0"/>
              </a:rPr>
              <a:t>, </a:t>
            </a:r>
            <a:r>
              <a:rPr lang="en-GB" sz="1600" i="1" dirty="0">
                <a:effectLst/>
                <a:latin typeface="Arial" panose="020B0604020202020204" pitchFamily="34" charset="0"/>
                <a:cs typeface="Arial" panose="020B0604020202020204" pitchFamily="34" charset="0"/>
              </a:rPr>
              <a:t>Statista</a:t>
            </a:r>
            <a:r>
              <a:rPr lang="en-GB" sz="1600" dirty="0">
                <a:effectLst/>
                <a:latin typeface="Arial" panose="020B0604020202020204" pitchFamily="34" charset="0"/>
                <a:cs typeface="Arial" panose="020B0604020202020204" pitchFamily="34" charset="0"/>
              </a:rPr>
              <a:t>. Available at: </a:t>
            </a:r>
            <a:r>
              <a:rPr lang="en-GB" sz="1600" dirty="0">
                <a:effectLst/>
                <a:latin typeface="Arial" panose="020B0604020202020204" pitchFamily="34" charset="0"/>
                <a:cs typeface="Arial" panose="020B0604020202020204" pitchFamily="34" charset="0"/>
                <a:hlinkClick r:id="rId4"/>
              </a:rPr>
              <a:t>https://www.statista.com/topics/6534/car-brands-honda/</a:t>
            </a:r>
            <a:r>
              <a:rPr lang="en-GB" sz="1600" dirty="0">
                <a:effectLst/>
                <a:latin typeface="Arial" panose="020B0604020202020204" pitchFamily="34" charset="0"/>
                <a:cs typeface="Arial" panose="020B0604020202020204" pitchFamily="34" charset="0"/>
              </a:rPr>
              <a:t>  (Accessed: February 25, 2023). </a:t>
            </a:r>
            <a:endParaRPr lang="en-GB" sz="1500" dirty="0">
              <a:effectLst/>
              <a:latin typeface="Arial" panose="020B0604020202020204" pitchFamily="34" charset="0"/>
              <a:cs typeface="Arial" panose="020B0604020202020204" pitchFamily="34" charset="0"/>
            </a:endParaRPr>
          </a:p>
          <a:p>
            <a:pPr marL="0" indent="0" algn="just">
              <a:buNone/>
            </a:pPr>
            <a:r>
              <a:rPr lang="en-GB" sz="1500" b="0" dirty="0">
                <a:effectLst/>
                <a:latin typeface="Arial" panose="020B0604020202020204" pitchFamily="34" charset="0"/>
                <a:cs typeface="Arial" panose="020B0604020202020204" pitchFamily="34" charset="0"/>
              </a:rPr>
              <a:t>Drucker, P. </a:t>
            </a:r>
            <a:r>
              <a:rPr lang="en-GB" sz="1500" b="0" i="1" dirty="0">
                <a:effectLst/>
                <a:latin typeface="Arial" panose="020B0604020202020204" pitchFamily="34" charset="0"/>
                <a:cs typeface="Arial" panose="020B0604020202020204" pitchFamily="34" charset="0"/>
              </a:rPr>
              <a:t>(2012). “Management Challenges for the 21st Century”, </a:t>
            </a:r>
            <a:r>
              <a:rPr lang="en-GB" sz="1500" b="0" dirty="0">
                <a:effectLst/>
                <a:latin typeface="Arial" panose="020B0604020202020204" pitchFamily="34" charset="0"/>
                <a:cs typeface="Arial" panose="020B0604020202020204" pitchFamily="34" charset="0"/>
              </a:rPr>
              <a:t>Routledge, p.62.</a:t>
            </a:r>
            <a:endParaRPr lang="en-GB" sz="1500" dirty="0">
              <a:effectLst/>
              <a:latin typeface="Arial" panose="020B0604020202020204" pitchFamily="34" charset="0"/>
              <a:cs typeface="Arial" panose="020B0604020202020204" pitchFamily="34" charset="0"/>
            </a:endParaRPr>
          </a:p>
          <a:p>
            <a:pPr marL="0" indent="0" algn="just">
              <a:buNone/>
            </a:pPr>
            <a:r>
              <a:rPr lang="en-GB" sz="1500" b="0" dirty="0">
                <a:effectLst/>
                <a:latin typeface="Arial" panose="020B0604020202020204" pitchFamily="34" charset="0"/>
                <a:cs typeface="Arial" panose="020B0604020202020204" pitchFamily="34" charset="0"/>
              </a:rPr>
              <a:t>Drucker, P. (2012). “</a:t>
            </a:r>
            <a:r>
              <a:rPr lang="en-GB" sz="1500" b="0" i="1" dirty="0">
                <a:effectLst/>
                <a:latin typeface="Arial" panose="020B0604020202020204" pitchFamily="34" charset="0"/>
                <a:cs typeface="Arial" panose="020B0604020202020204" pitchFamily="34" charset="0"/>
              </a:rPr>
              <a:t>Managing in the Next Society</a:t>
            </a:r>
            <a:r>
              <a:rPr lang="en-GB" sz="1500" b="0" dirty="0">
                <a:effectLst/>
                <a:latin typeface="Arial" panose="020B0604020202020204" pitchFamily="34" charset="0"/>
                <a:cs typeface="Arial" panose="020B0604020202020204" pitchFamily="34" charset="0"/>
              </a:rPr>
              <a:t>”, Routledge, p.295.</a:t>
            </a:r>
          </a:p>
          <a:p>
            <a:pPr marL="0" indent="0" algn="just">
              <a:buNone/>
            </a:pPr>
            <a:r>
              <a:rPr lang="en-GB" sz="1500" b="0" i="0" dirty="0" err="1">
                <a:solidFill>
                  <a:srgbClr val="222222"/>
                </a:solidFill>
                <a:effectLst/>
                <a:latin typeface="Arial" panose="020B0604020202020204" pitchFamily="34" charset="0"/>
              </a:rPr>
              <a:t>Gelmanova</a:t>
            </a:r>
            <a:r>
              <a:rPr lang="en-GB" sz="1500" b="0" i="0" dirty="0">
                <a:solidFill>
                  <a:srgbClr val="222222"/>
                </a:solidFill>
                <a:effectLst/>
                <a:latin typeface="Arial" panose="020B0604020202020204" pitchFamily="34" charset="0"/>
              </a:rPr>
              <a:t>, Z.S., </a:t>
            </a:r>
            <a:r>
              <a:rPr lang="en-GB" sz="1500" b="0" i="0" dirty="0" err="1">
                <a:solidFill>
                  <a:srgbClr val="222222"/>
                </a:solidFill>
                <a:effectLst/>
                <a:latin typeface="Arial" panose="020B0604020202020204" pitchFamily="34" charset="0"/>
              </a:rPr>
              <a:t>Zhabalova</a:t>
            </a:r>
            <a:r>
              <a:rPr lang="en-GB" sz="1500" b="0" i="0" dirty="0">
                <a:solidFill>
                  <a:srgbClr val="222222"/>
                </a:solidFill>
                <a:effectLst/>
                <a:latin typeface="Arial" panose="020B0604020202020204" pitchFamily="34" charset="0"/>
              </a:rPr>
              <a:t>, G.G., </a:t>
            </a:r>
            <a:r>
              <a:rPr lang="en-GB" sz="1500" b="0" i="0" dirty="0" err="1">
                <a:solidFill>
                  <a:srgbClr val="222222"/>
                </a:solidFill>
                <a:effectLst/>
                <a:latin typeface="Arial" panose="020B0604020202020204" pitchFamily="34" charset="0"/>
              </a:rPr>
              <a:t>Sivyakova</a:t>
            </a:r>
            <a:r>
              <a:rPr lang="en-GB" sz="1500" b="0" i="0" dirty="0">
                <a:solidFill>
                  <a:srgbClr val="222222"/>
                </a:solidFill>
                <a:effectLst/>
                <a:latin typeface="Arial" panose="020B0604020202020204" pitchFamily="34" charset="0"/>
              </a:rPr>
              <a:t>, G.A., </a:t>
            </a:r>
            <a:r>
              <a:rPr lang="en-GB" sz="1500" b="0" i="0" dirty="0" err="1">
                <a:solidFill>
                  <a:srgbClr val="222222"/>
                </a:solidFill>
                <a:effectLst/>
                <a:latin typeface="Arial" panose="020B0604020202020204" pitchFamily="34" charset="0"/>
              </a:rPr>
              <a:t>Lelikova</a:t>
            </a:r>
            <a:r>
              <a:rPr lang="en-GB" sz="1500" b="0" i="0" dirty="0">
                <a:solidFill>
                  <a:srgbClr val="222222"/>
                </a:solidFill>
                <a:effectLst/>
                <a:latin typeface="Arial" panose="020B0604020202020204" pitchFamily="34" charset="0"/>
              </a:rPr>
              <a:t>, O.N., Onishchenko, O.N., </a:t>
            </a:r>
            <a:r>
              <a:rPr lang="en-GB" sz="1500" b="0" i="0" dirty="0" err="1">
                <a:solidFill>
                  <a:srgbClr val="222222"/>
                </a:solidFill>
                <a:effectLst/>
                <a:latin typeface="Arial" panose="020B0604020202020204" pitchFamily="34" charset="0"/>
              </a:rPr>
              <a:t>Smailova</a:t>
            </a:r>
            <a:r>
              <a:rPr lang="en-GB" sz="1500" b="0" i="0" dirty="0">
                <a:solidFill>
                  <a:srgbClr val="222222"/>
                </a:solidFill>
                <a:effectLst/>
                <a:latin typeface="Arial" panose="020B0604020202020204" pitchFamily="34" charset="0"/>
              </a:rPr>
              <a:t>, A.A. and </a:t>
            </a:r>
            <a:r>
              <a:rPr lang="en-GB" sz="1500" b="0" i="0" dirty="0" err="1">
                <a:solidFill>
                  <a:srgbClr val="222222"/>
                </a:solidFill>
                <a:effectLst/>
                <a:latin typeface="Arial" panose="020B0604020202020204" pitchFamily="34" charset="0"/>
              </a:rPr>
              <a:t>Kamarova</a:t>
            </a:r>
            <a:r>
              <a:rPr lang="en-GB" sz="1500" b="0" i="0" dirty="0">
                <a:solidFill>
                  <a:srgbClr val="222222"/>
                </a:solidFill>
                <a:effectLst/>
                <a:latin typeface="Arial" panose="020B0604020202020204" pitchFamily="34" charset="0"/>
              </a:rPr>
              <a:t>, S.N. (2018). Electric cars. Advantages and disadvantages. In </a:t>
            </a:r>
            <a:r>
              <a:rPr lang="en-GB" sz="1500" b="0" i="1" dirty="0">
                <a:solidFill>
                  <a:srgbClr val="222222"/>
                </a:solidFill>
                <a:effectLst/>
                <a:latin typeface="Arial" panose="020B0604020202020204" pitchFamily="34" charset="0"/>
              </a:rPr>
              <a:t>Journal of Physics: Conference Series</a:t>
            </a:r>
            <a:r>
              <a:rPr lang="en-GB" sz="1500" b="0" i="0" dirty="0">
                <a:solidFill>
                  <a:srgbClr val="222222"/>
                </a:solidFill>
                <a:effectLst/>
                <a:latin typeface="Arial" panose="020B0604020202020204" pitchFamily="34" charset="0"/>
              </a:rPr>
              <a:t> (Vol. 1015, No. 5, p. 052029). IOP Publishing.</a:t>
            </a:r>
            <a:endParaRPr lang="en-GB" sz="1500" dirty="0">
              <a:effectLst/>
              <a:latin typeface="Arial" panose="020B0604020202020204" pitchFamily="34" charset="0"/>
              <a:cs typeface="Arial" panose="020B0604020202020204" pitchFamily="34" charset="0"/>
            </a:endParaRPr>
          </a:p>
          <a:p>
            <a:pPr marL="0" indent="0" algn="just">
              <a:buNone/>
            </a:pPr>
            <a:r>
              <a:rPr lang="en-GB" sz="1500" i="1" dirty="0">
                <a:effectLst/>
                <a:latin typeface="Arial" panose="020B0604020202020204" pitchFamily="34" charset="0"/>
                <a:cs typeface="Arial" panose="020B0604020202020204" pitchFamily="34" charset="0"/>
              </a:rPr>
              <a:t>GOV.UK</a:t>
            </a:r>
            <a:r>
              <a:rPr lang="en-GB" sz="1500" dirty="0">
                <a:effectLst/>
                <a:latin typeface="Arial" panose="020B0604020202020204" pitchFamily="34" charset="0"/>
                <a:cs typeface="Arial" panose="020B0604020202020204" pitchFamily="34" charset="0"/>
              </a:rPr>
              <a:t>. (2020). </a:t>
            </a:r>
            <a:r>
              <a:rPr lang="en-GB" sz="1500" i="1" dirty="0">
                <a:effectLst/>
                <a:latin typeface="Arial" panose="020B0604020202020204" pitchFamily="34" charset="0"/>
                <a:cs typeface="Arial" panose="020B0604020202020204" pitchFamily="34" charset="0"/>
              </a:rPr>
              <a:t>Government takes historic step towards net-zero with end of sale of new petrol and diesel cars by 2030</a:t>
            </a:r>
            <a:r>
              <a:rPr lang="en-GB" sz="1500" i="1" dirty="0">
                <a:latin typeface="Arial" panose="020B0604020202020204" pitchFamily="34" charset="0"/>
                <a:cs typeface="Arial" panose="020B0604020202020204" pitchFamily="34" charset="0"/>
              </a:rPr>
              <a:t>. </a:t>
            </a:r>
            <a:r>
              <a:rPr lang="en-GB" sz="1500" dirty="0">
                <a:effectLst/>
                <a:latin typeface="Arial" panose="020B0604020202020204" pitchFamily="34" charset="0"/>
                <a:cs typeface="Arial" panose="020B0604020202020204" pitchFamily="34" charset="0"/>
              </a:rPr>
              <a:t>Available at: </a:t>
            </a:r>
            <a:r>
              <a:rPr lang="en-GB" sz="1500" dirty="0">
                <a:effectLst/>
                <a:latin typeface="Arial" panose="020B0604020202020204" pitchFamily="34" charset="0"/>
                <a:cs typeface="Arial" panose="020B0604020202020204" pitchFamily="34" charset="0"/>
                <a:hlinkClick r:id="rId5"/>
              </a:rPr>
              <a:t>https://www.gov.uk/government/news/government-takes-historic-step-towards-net-zero-with-end-of-sale-of-new-petrol-and-diesel-cars-by-2030</a:t>
            </a:r>
            <a:r>
              <a:rPr lang="en-GB" sz="1500" dirty="0">
                <a:effectLst/>
                <a:latin typeface="Arial" panose="020B0604020202020204" pitchFamily="34" charset="0"/>
                <a:cs typeface="Arial" panose="020B0604020202020204" pitchFamily="34" charset="0"/>
              </a:rPr>
              <a:t>  (Accessed: February 17, 2023). </a:t>
            </a:r>
          </a:p>
          <a:p>
            <a:pPr marL="0" indent="0" algn="just">
              <a:buNone/>
            </a:pPr>
            <a:r>
              <a:rPr lang="en-GB" sz="1500" b="0" i="0" dirty="0">
                <a:solidFill>
                  <a:srgbClr val="222222"/>
                </a:solidFill>
                <a:effectLst/>
                <a:latin typeface="Arial" panose="020B0604020202020204" pitchFamily="34" charset="0"/>
                <a:cs typeface="Arial" panose="020B0604020202020204" pitchFamily="34" charset="0"/>
              </a:rPr>
              <a:t>Hayes, J. (2022). </a:t>
            </a:r>
            <a:r>
              <a:rPr lang="en-GB" sz="1500" b="0" i="1" dirty="0">
                <a:solidFill>
                  <a:srgbClr val="222222"/>
                </a:solidFill>
                <a:effectLst/>
                <a:latin typeface="Arial" panose="020B0604020202020204" pitchFamily="34" charset="0"/>
                <a:cs typeface="Arial" panose="020B0604020202020204" pitchFamily="34" charset="0"/>
              </a:rPr>
              <a:t>The theory and practice of change management</a:t>
            </a:r>
            <a:r>
              <a:rPr lang="en-GB" sz="1500" b="0" i="0" dirty="0">
                <a:solidFill>
                  <a:srgbClr val="222222"/>
                </a:solidFill>
                <a:effectLst/>
                <a:latin typeface="Arial" panose="020B0604020202020204" pitchFamily="34" charset="0"/>
                <a:cs typeface="Arial" panose="020B0604020202020204" pitchFamily="34" charset="0"/>
              </a:rPr>
              <a:t>. Bloomsbury Publishing.</a:t>
            </a:r>
            <a:endParaRPr lang="en-GB" sz="1500" dirty="0">
              <a:effectLst/>
              <a:latin typeface="Arial" panose="020B0604020202020204" pitchFamily="34" charset="0"/>
              <a:cs typeface="Arial" panose="020B0604020202020204" pitchFamily="34" charset="0"/>
            </a:endParaRPr>
          </a:p>
          <a:p>
            <a:pPr marL="0" indent="0" algn="just">
              <a:buNone/>
            </a:pPr>
            <a:r>
              <a:rPr lang="en-GB" sz="1500" b="0" i="0" dirty="0">
                <a:solidFill>
                  <a:srgbClr val="222222"/>
                </a:solidFill>
                <a:effectLst/>
                <a:latin typeface="Arial" panose="020B0604020202020204" pitchFamily="34" charset="0"/>
                <a:cs typeface="Arial" panose="020B0604020202020204" pitchFamily="34" charset="0"/>
              </a:rPr>
              <a:t>Hodges, J. and Gill, R. (2014). </a:t>
            </a:r>
            <a:r>
              <a:rPr lang="en-GB" sz="1500" b="0" i="1" dirty="0">
                <a:solidFill>
                  <a:srgbClr val="222222"/>
                </a:solidFill>
                <a:effectLst/>
                <a:latin typeface="Arial" panose="020B0604020202020204" pitchFamily="34" charset="0"/>
                <a:cs typeface="Arial" panose="020B0604020202020204" pitchFamily="34" charset="0"/>
              </a:rPr>
              <a:t>Sustaining change in organizations</a:t>
            </a:r>
            <a:r>
              <a:rPr lang="en-GB" sz="1500" b="0" i="0" dirty="0">
                <a:solidFill>
                  <a:srgbClr val="222222"/>
                </a:solidFill>
                <a:effectLst/>
                <a:latin typeface="Arial" panose="020B0604020202020204" pitchFamily="34" charset="0"/>
                <a:cs typeface="Arial" panose="020B0604020202020204" pitchFamily="34" charset="0"/>
              </a:rPr>
              <a:t>. Sage.</a:t>
            </a:r>
            <a:endParaRPr lang="en-GB" sz="1500" dirty="0">
              <a:effectLst/>
              <a:latin typeface="Arial" panose="020B0604020202020204" pitchFamily="34" charset="0"/>
              <a:cs typeface="Arial" panose="020B0604020202020204" pitchFamily="34" charset="0"/>
            </a:endParaRPr>
          </a:p>
          <a:p>
            <a:pPr marL="0" indent="0" algn="just">
              <a:buNone/>
            </a:pPr>
            <a:r>
              <a:rPr lang="en-GB" sz="1500" i="1" dirty="0">
                <a:effectLst/>
                <a:latin typeface="Arial" panose="020B0604020202020204" pitchFamily="34" charset="0"/>
                <a:cs typeface="Arial" panose="020B0604020202020204" pitchFamily="34" charset="0"/>
              </a:rPr>
              <a:t>Honda (2022). Honda Global News Release: Honda to make organizational changes (effective April, 1, 2022) to transform into a company that can achieve new growth and New Value Creation</a:t>
            </a:r>
            <a:r>
              <a:rPr lang="en-GB" sz="1500" dirty="0">
                <a:effectLst/>
                <a:latin typeface="Arial" panose="020B0604020202020204" pitchFamily="34" charset="0"/>
                <a:cs typeface="Arial" panose="020B0604020202020204" pitchFamily="34" charset="0"/>
              </a:rPr>
              <a:t> (2022). Available at: </a:t>
            </a:r>
            <a:r>
              <a:rPr lang="en-GB" sz="1500" dirty="0">
                <a:effectLst/>
                <a:latin typeface="Arial" panose="020B0604020202020204" pitchFamily="34" charset="0"/>
                <a:cs typeface="Arial" panose="020B0604020202020204" pitchFamily="34" charset="0"/>
                <a:hlinkClick r:id="rId6"/>
              </a:rPr>
              <a:t>https://global.honda/newsroom/news/2022/c220218beng.html</a:t>
            </a:r>
            <a:r>
              <a:rPr lang="en-GB" sz="1500" dirty="0">
                <a:effectLst/>
                <a:latin typeface="Arial" panose="020B0604020202020204" pitchFamily="34" charset="0"/>
                <a:cs typeface="Arial" panose="020B0604020202020204" pitchFamily="34" charset="0"/>
              </a:rPr>
              <a:t>  (Accessed: February 16, 2023). </a:t>
            </a:r>
          </a:p>
          <a:p>
            <a:pPr marL="0" indent="0" algn="just">
              <a:buNone/>
            </a:pPr>
            <a:r>
              <a:rPr lang="en-GB" sz="1500" i="1" dirty="0">
                <a:effectLst/>
                <a:latin typeface="Arial" panose="020B0604020202020204" pitchFamily="34" charset="0"/>
                <a:cs typeface="Arial" panose="020B0604020202020204" pitchFamily="34" charset="0"/>
              </a:rPr>
              <a:t>Honda (2023). Company overview: About Honda: Honda Global</a:t>
            </a:r>
            <a:r>
              <a:rPr lang="en-GB" sz="1500" dirty="0">
                <a:effectLst/>
                <a:latin typeface="Arial" panose="020B0604020202020204" pitchFamily="34" charset="0"/>
                <a:cs typeface="Arial" panose="020B0604020202020204" pitchFamily="34" charset="0"/>
              </a:rPr>
              <a:t> </a:t>
            </a:r>
            <a:r>
              <a:rPr lang="en-GB" sz="1500" i="1" dirty="0">
                <a:effectLst/>
                <a:latin typeface="Arial" panose="020B0604020202020204" pitchFamily="34" charset="0"/>
                <a:cs typeface="Arial" panose="020B0604020202020204" pitchFamily="34" charset="0"/>
              </a:rPr>
              <a:t>| Honda Motor </a:t>
            </a:r>
            <a:r>
              <a:rPr lang="en-GB" sz="1500" i="1" dirty="0" err="1">
                <a:effectLst/>
                <a:latin typeface="Arial" panose="020B0604020202020204" pitchFamily="34" charset="0"/>
                <a:cs typeface="Arial" panose="020B0604020202020204" pitchFamily="34" charset="0"/>
              </a:rPr>
              <a:t>Co.,Ltd</a:t>
            </a:r>
            <a:r>
              <a:rPr lang="en-GB" sz="1500" i="1" dirty="0">
                <a:effectLst/>
                <a:latin typeface="Arial" panose="020B0604020202020204" pitchFamily="34" charset="0"/>
                <a:cs typeface="Arial" panose="020B0604020202020204" pitchFamily="34" charset="0"/>
              </a:rPr>
              <a:t>.</a:t>
            </a:r>
            <a:r>
              <a:rPr lang="en-GB" sz="1500" dirty="0">
                <a:effectLst/>
                <a:latin typeface="Arial" panose="020B0604020202020204" pitchFamily="34" charset="0"/>
                <a:cs typeface="Arial" panose="020B0604020202020204" pitchFamily="34" charset="0"/>
              </a:rPr>
              <a:t> Available at: </a:t>
            </a:r>
            <a:r>
              <a:rPr lang="en-GB" sz="1500" dirty="0">
                <a:effectLst/>
                <a:latin typeface="Arial" panose="020B0604020202020204" pitchFamily="34" charset="0"/>
                <a:cs typeface="Arial" panose="020B0604020202020204" pitchFamily="34" charset="0"/>
                <a:hlinkClick r:id="rId7"/>
              </a:rPr>
              <a:t>https://global.honda/about/overview.html</a:t>
            </a:r>
            <a:r>
              <a:rPr lang="en-GB" sz="1500" dirty="0">
                <a:effectLst/>
                <a:latin typeface="Arial" panose="020B0604020202020204" pitchFamily="34" charset="0"/>
                <a:cs typeface="Arial" panose="020B0604020202020204" pitchFamily="34" charset="0"/>
              </a:rPr>
              <a:t>  (Accessed: February 15, 2023).</a:t>
            </a:r>
          </a:p>
          <a:p>
            <a:pPr marL="0" indent="0" algn="just">
              <a:buNone/>
            </a:pPr>
            <a:r>
              <a:rPr lang="en-GB" sz="1500" i="1" dirty="0">
                <a:effectLst/>
                <a:latin typeface="Arial" panose="020B0604020202020204" pitchFamily="34" charset="0"/>
                <a:cs typeface="Arial" panose="020B0604020202020204" pitchFamily="34" charset="0"/>
              </a:rPr>
              <a:t>Honda (2023). History: About Honda: Honda Global | Honda Motor </a:t>
            </a:r>
            <a:r>
              <a:rPr lang="en-GB" sz="1500" i="1" dirty="0" err="1">
                <a:effectLst/>
                <a:latin typeface="Arial" panose="020B0604020202020204" pitchFamily="34" charset="0"/>
                <a:cs typeface="Arial" panose="020B0604020202020204" pitchFamily="34" charset="0"/>
              </a:rPr>
              <a:t>Co.,Ltd</a:t>
            </a:r>
            <a:r>
              <a:rPr lang="en-GB" sz="1500" i="1" dirty="0">
                <a:effectLst/>
                <a:latin typeface="Arial" panose="020B0604020202020204" pitchFamily="34" charset="0"/>
                <a:cs typeface="Arial" panose="020B0604020202020204" pitchFamily="34" charset="0"/>
              </a:rPr>
              <a:t>.</a:t>
            </a:r>
            <a:r>
              <a:rPr lang="en-GB" sz="1500" dirty="0">
                <a:effectLst/>
                <a:latin typeface="Arial" panose="020B0604020202020204" pitchFamily="34" charset="0"/>
                <a:cs typeface="Arial" panose="020B0604020202020204" pitchFamily="34" charset="0"/>
              </a:rPr>
              <a:t> Available at: </a:t>
            </a:r>
            <a:r>
              <a:rPr lang="en-GB" sz="1500" dirty="0">
                <a:effectLst/>
                <a:latin typeface="Arial" panose="020B0604020202020204" pitchFamily="34" charset="0"/>
                <a:cs typeface="Arial" panose="020B0604020202020204" pitchFamily="34" charset="0"/>
                <a:hlinkClick r:id="rId8"/>
              </a:rPr>
              <a:t>https://global.honda/about/history.html?from=navi_drawer</a:t>
            </a:r>
            <a:r>
              <a:rPr lang="en-GB" sz="1500" dirty="0">
                <a:effectLst/>
                <a:latin typeface="Arial" panose="020B0604020202020204" pitchFamily="34" charset="0"/>
                <a:cs typeface="Arial" panose="020B0604020202020204" pitchFamily="34" charset="0"/>
              </a:rPr>
              <a:t>  (Accessed: February 16, 2023). </a:t>
            </a:r>
          </a:p>
          <a:p>
            <a:pPr marL="0" indent="0" algn="just">
              <a:buNone/>
            </a:pPr>
            <a:r>
              <a:rPr lang="en-GB" sz="1500" b="0" i="0" dirty="0">
                <a:solidFill>
                  <a:srgbClr val="222222"/>
                </a:solidFill>
                <a:effectLst/>
                <a:latin typeface="Arial" panose="020B0604020202020204" pitchFamily="34" charset="0"/>
              </a:rPr>
              <a:t>Kotter, J. (2012). The 8-step process for leading change. Kotter International.</a:t>
            </a:r>
            <a:endParaRPr lang="en-GB" sz="1500" dirty="0">
              <a:effectLst/>
              <a:latin typeface="Arial" panose="020B0604020202020204" pitchFamily="34" charset="0"/>
              <a:cs typeface="Arial" panose="020B0604020202020204" pitchFamily="34" charset="0"/>
            </a:endParaRPr>
          </a:p>
          <a:p>
            <a:pPr marL="0" indent="0" algn="just">
              <a:buNone/>
            </a:pPr>
            <a:r>
              <a:rPr lang="en-GB" sz="1500" b="0" i="0" dirty="0">
                <a:solidFill>
                  <a:srgbClr val="222222"/>
                </a:solidFill>
                <a:effectLst/>
                <a:latin typeface="Arial" panose="020B0604020202020204" pitchFamily="34" charset="0"/>
                <a:cs typeface="Arial" panose="020B0604020202020204" pitchFamily="34" charset="0"/>
              </a:rPr>
              <a:t>Lewis, L. (2019). Organizational change. In </a:t>
            </a:r>
            <a:r>
              <a:rPr lang="en-GB" sz="1500" b="0" i="1" dirty="0">
                <a:solidFill>
                  <a:srgbClr val="222222"/>
                </a:solidFill>
                <a:effectLst/>
                <a:latin typeface="Arial" panose="020B0604020202020204" pitchFamily="34" charset="0"/>
                <a:cs typeface="Arial" panose="020B0604020202020204" pitchFamily="34" charset="0"/>
              </a:rPr>
              <a:t>Origins and traditions of organizational communication</a:t>
            </a:r>
            <a:r>
              <a:rPr lang="en-GB" sz="1500" b="0" i="0" dirty="0">
                <a:solidFill>
                  <a:srgbClr val="222222"/>
                </a:solidFill>
                <a:effectLst/>
                <a:latin typeface="Arial" panose="020B0604020202020204" pitchFamily="34" charset="0"/>
                <a:cs typeface="Arial" panose="020B0604020202020204" pitchFamily="34" charset="0"/>
              </a:rPr>
              <a:t> (pp. 406-423). Routledge.</a:t>
            </a:r>
            <a:r>
              <a:rPr lang="en-GB" sz="1500" dirty="0">
                <a:effectLst/>
                <a:latin typeface="Arial" panose="020B0604020202020204" pitchFamily="34" charset="0"/>
                <a:cs typeface="Arial" panose="020B0604020202020204" pitchFamily="34" charset="0"/>
              </a:rPr>
              <a:t> </a:t>
            </a:r>
          </a:p>
          <a:p>
            <a:pPr marL="0" indent="0" algn="just">
              <a:buNone/>
            </a:pPr>
            <a:r>
              <a:rPr lang="en-GB" sz="1600" i="1" dirty="0">
                <a:effectLst/>
                <a:latin typeface="Arial" panose="020B0604020202020204" pitchFamily="34" charset="0"/>
                <a:ea typeface="Calibri" panose="020F0502020204030204" pitchFamily="34" charset="0"/>
                <a:cs typeface="Times New Roman" panose="02020603050405020304" pitchFamily="18" charset="0"/>
              </a:rPr>
              <a:t>McKinsey &amp; Company</a:t>
            </a:r>
            <a:r>
              <a:rPr lang="en-GB" sz="1600" dirty="0">
                <a:effectLst/>
                <a:latin typeface="Arial" panose="020B0604020202020204" pitchFamily="34" charset="0"/>
                <a:ea typeface="Calibri" panose="020F0502020204030204" pitchFamily="34" charset="0"/>
                <a:cs typeface="Times New Roman" panose="02020603050405020304" pitchFamily="18" charset="0"/>
              </a:rPr>
              <a:t>. (2021). </a:t>
            </a:r>
            <a:r>
              <a:rPr lang="en-GB" sz="1600" i="1" dirty="0">
                <a:effectLst/>
                <a:latin typeface="Arial" panose="020B0604020202020204" pitchFamily="34" charset="0"/>
                <a:ea typeface="Calibri" panose="020F0502020204030204" pitchFamily="34" charset="0"/>
                <a:cs typeface="Times New Roman" panose="02020603050405020304" pitchFamily="18" charset="0"/>
              </a:rPr>
              <a:t>Why the Automotive Future Is Electric. </a:t>
            </a:r>
            <a:r>
              <a:rPr lang="en-GB" sz="1600" dirty="0">
                <a:effectLst/>
                <a:latin typeface="Arial" panose="020B0604020202020204" pitchFamily="34" charset="0"/>
                <a:ea typeface="Calibri" panose="020F0502020204030204" pitchFamily="34" charset="0"/>
                <a:cs typeface="Times New Roman" panose="02020603050405020304" pitchFamily="18" charset="0"/>
              </a:rPr>
              <a:t>Available at: </a:t>
            </a:r>
            <a:r>
              <a:rPr lang="en-GB" sz="16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9"/>
              </a:rPr>
              <a:t>https://www.mckinsey.com/industries/automotive-and-assembly/our-insights/why-the-automotive-future-is-electric</a:t>
            </a:r>
            <a:r>
              <a:rPr lang="en-GB" sz="1600" dirty="0">
                <a:effectLst/>
                <a:latin typeface="Arial" panose="020B0604020202020204" pitchFamily="34" charset="0"/>
                <a:ea typeface="Calibri" panose="020F0502020204030204" pitchFamily="34" charset="0"/>
                <a:cs typeface="Times New Roman" panose="02020603050405020304" pitchFamily="18" charset="0"/>
              </a:rPr>
              <a:t>  (Accessed: February 25, 2023).</a:t>
            </a:r>
            <a:endParaRPr lang="en-GB" sz="1600" dirty="0">
              <a:effectLst/>
              <a:latin typeface="Arial" panose="020B0604020202020204" pitchFamily="34" charset="0"/>
              <a:cs typeface="Arial" panose="020B0604020202020204" pitchFamily="34" charset="0"/>
            </a:endParaRPr>
          </a:p>
          <a:p>
            <a:pPr marL="0" indent="0" algn="just">
              <a:buNone/>
            </a:pPr>
            <a:r>
              <a:rPr lang="en-GB" sz="1500" dirty="0" err="1">
                <a:effectLst/>
                <a:latin typeface="Arial" panose="020B0604020202020204" pitchFamily="34" charset="0"/>
                <a:cs typeface="Arial" panose="020B0604020202020204" pitchFamily="34" charset="0"/>
              </a:rPr>
              <a:t>Mibe</a:t>
            </a:r>
            <a:r>
              <a:rPr lang="en-GB" sz="1500" dirty="0">
                <a:effectLst/>
                <a:latin typeface="Arial" panose="020B0604020202020204" pitchFamily="34" charset="0"/>
                <a:cs typeface="Arial" panose="020B0604020202020204" pitchFamily="34" charset="0"/>
              </a:rPr>
              <a:t>, T. (2023). </a:t>
            </a:r>
            <a:r>
              <a:rPr lang="en-GB" sz="1500" i="1" dirty="0">
                <a:effectLst/>
                <a:latin typeface="Arial" panose="020B0604020202020204" pitchFamily="34" charset="0"/>
                <a:cs typeface="Arial" panose="020B0604020202020204" pitchFamily="34" charset="0"/>
              </a:rPr>
              <a:t>Message: About Honda: Honda Global</a:t>
            </a:r>
            <a:r>
              <a:rPr lang="en-GB" sz="1500" dirty="0">
                <a:effectLst/>
                <a:latin typeface="Arial" panose="020B0604020202020204" pitchFamily="34" charset="0"/>
                <a:cs typeface="Arial" panose="020B0604020202020204" pitchFamily="34" charset="0"/>
              </a:rPr>
              <a:t>, </a:t>
            </a:r>
            <a:r>
              <a:rPr lang="en-GB" sz="1500" i="1" dirty="0">
                <a:effectLst/>
                <a:latin typeface="Arial" panose="020B0604020202020204" pitchFamily="34" charset="0"/>
                <a:cs typeface="Arial" panose="020B0604020202020204" pitchFamily="34" charset="0"/>
              </a:rPr>
              <a:t>Honda Global | Honda Motor </a:t>
            </a:r>
            <a:r>
              <a:rPr lang="en-GB" sz="1500" i="1" dirty="0" err="1">
                <a:effectLst/>
                <a:latin typeface="Arial" panose="020B0604020202020204" pitchFamily="34" charset="0"/>
                <a:cs typeface="Arial" panose="020B0604020202020204" pitchFamily="34" charset="0"/>
              </a:rPr>
              <a:t>Co.,Ltd</a:t>
            </a:r>
            <a:r>
              <a:rPr lang="en-GB" sz="1500" i="1" dirty="0">
                <a:effectLst/>
                <a:latin typeface="Arial" panose="020B0604020202020204" pitchFamily="34" charset="0"/>
                <a:cs typeface="Arial" panose="020B0604020202020204" pitchFamily="34" charset="0"/>
              </a:rPr>
              <a:t>.</a:t>
            </a:r>
            <a:r>
              <a:rPr lang="en-GB" sz="1500" dirty="0">
                <a:effectLst/>
                <a:latin typeface="Arial" panose="020B0604020202020204" pitchFamily="34" charset="0"/>
                <a:cs typeface="Arial" panose="020B0604020202020204" pitchFamily="34" charset="0"/>
              </a:rPr>
              <a:t> Available at: </a:t>
            </a:r>
            <a:r>
              <a:rPr lang="en-GB" sz="1500" dirty="0">
                <a:effectLst/>
                <a:latin typeface="Arial" panose="020B0604020202020204" pitchFamily="34" charset="0"/>
                <a:cs typeface="Arial" panose="020B0604020202020204" pitchFamily="34" charset="0"/>
                <a:hlinkClick r:id="rId10"/>
              </a:rPr>
              <a:t>https://global.honda/about/message.html</a:t>
            </a:r>
            <a:r>
              <a:rPr lang="en-GB" sz="1500" dirty="0">
                <a:effectLst/>
                <a:latin typeface="Arial" panose="020B0604020202020204" pitchFamily="34" charset="0"/>
                <a:cs typeface="Arial" panose="020B0604020202020204" pitchFamily="34" charset="0"/>
              </a:rPr>
              <a:t> (Accessed: February 17, 2023). </a:t>
            </a:r>
          </a:p>
          <a:p>
            <a:pPr marL="0" indent="0" algn="just">
              <a:buNone/>
            </a:pPr>
            <a:r>
              <a:rPr lang="en-GB" sz="1500" b="0" i="0" dirty="0" err="1">
                <a:solidFill>
                  <a:srgbClr val="222222"/>
                </a:solidFill>
                <a:effectLst/>
                <a:latin typeface="Arial" panose="020B0604020202020204" pitchFamily="34" charset="0"/>
                <a:cs typeface="Arial" panose="020B0604020202020204" pitchFamily="34" charset="0"/>
              </a:rPr>
              <a:t>Omonov</a:t>
            </a:r>
            <a:r>
              <a:rPr lang="en-GB" sz="1500" b="0" i="0" dirty="0">
                <a:solidFill>
                  <a:srgbClr val="222222"/>
                </a:solidFill>
                <a:effectLst/>
                <a:latin typeface="Arial" panose="020B0604020202020204" pitchFamily="34" charset="0"/>
                <a:cs typeface="Arial" panose="020B0604020202020204" pitchFamily="34" charset="0"/>
              </a:rPr>
              <a:t>, F.A. and </a:t>
            </a:r>
            <a:r>
              <a:rPr lang="en-GB" sz="1500" b="0" i="0" dirty="0" err="1">
                <a:solidFill>
                  <a:srgbClr val="222222"/>
                </a:solidFill>
                <a:effectLst/>
                <a:latin typeface="Arial" panose="020B0604020202020204" pitchFamily="34" charset="0"/>
                <a:cs typeface="Arial" panose="020B0604020202020204" pitchFamily="34" charset="0"/>
              </a:rPr>
              <a:t>Dehqonov</a:t>
            </a:r>
            <a:r>
              <a:rPr lang="en-GB" sz="1500" b="0" i="0" dirty="0">
                <a:solidFill>
                  <a:srgbClr val="222222"/>
                </a:solidFill>
                <a:effectLst/>
                <a:latin typeface="Arial" panose="020B0604020202020204" pitchFamily="34" charset="0"/>
                <a:cs typeface="Arial" panose="020B0604020202020204" pitchFamily="34" charset="0"/>
              </a:rPr>
              <a:t>, Q.M. (2022). Electric Cars as the Cars of the Future. </a:t>
            </a:r>
            <a:r>
              <a:rPr lang="en-GB" sz="1500" b="0" i="1" dirty="0">
                <a:solidFill>
                  <a:srgbClr val="222222"/>
                </a:solidFill>
                <a:effectLst/>
                <a:latin typeface="Arial" panose="020B0604020202020204" pitchFamily="34" charset="0"/>
                <a:cs typeface="Arial" panose="020B0604020202020204" pitchFamily="34" charset="0"/>
              </a:rPr>
              <a:t>Eurasian Journal of Engineering and Technology</a:t>
            </a:r>
            <a:r>
              <a:rPr lang="en-GB" sz="1500" b="0" i="0" dirty="0">
                <a:solidFill>
                  <a:srgbClr val="222222"/>
                </a:solidFill>
                <a:effectLst/>
                <a:latin typeface="Arial" panose="020B0604020202020204" pitchFamily="34" charset="0"/>
                <a:cs typeface="Arial" panose="020B0604020202020204" pitchFamily="34" charset="0"/>
              </a:rPr>
              <a:t>, </a:t>
            </a:r>
            <a:r>
              <a:rPr lang="en-GB" sz="1500" b="0" i="1" dirty="0">
                <a:solidFill>
                  <a:srgbClr val="222222"/>
                </a:solidFill>
                <a:effectLst/>
                <a:latin typeface="Arial" panose="020B0604020202020204" pitchFamily="34" charset="0"/>
                <a:cs typeface="Arial" panose="020B0604020202020204" pitchFamily="34" charset="0"/>
              </a:rPr>
              <a:t>4</a:t>
            </a:r>
            <a:r>
              <a:rPr lang="en-GB" sz="1500" b="0" i="0" dirty="0">
                <a:solidFill>
                  <a:srgbClr val="222222"/>
                </a:solidFill>
                <a:effectLst/>
                <a:latin typeface="Arial" panose="020B0604020202020204" pitchFamily="34" charset="0"/>
                <a:cs typeface="Arial" panose="020B0604020202020204" pitchFamily="34" charset="0"/>
              </a:rPr>
              <a:t>, pp.128-133.</a:t>
            </a:r>
          </a:p>
          <a:p>
            <a:pPr marL="0" indent="0" algn="just">
              <a:buNone/>
            </a:pPr>
            <a:r>
              <a:rPr lang="en-GB" sz="1500" dirty="0">
                <a:effectLst/>
                <a:latin typeface="Arial" panose="020B0604020202020204" pitchFamily="34" charset="0"/>
                <a:cs typeface="Arial" panose="020B0604020202020204" pitchFamily="34" charset="0"/>
              </a:rPr>
              <a:t>Statista (2023). </a:t>
            </a:r>
            <a:r>
              <a:rPr lang="en-GB" sz="1500" i="1" dirty="0">
                <a:effectLst/>
                <a:latin typeface="Arial" panose="020B0604020202020204" pitchFamily="34" charset="0"/>
                <a:cs typeface="Arial" panose="020B0604020202020204" pitchFamily="34" charset="0"/>
              </a:rPr>
              <a:t>Electric vehicles - worldwide: Statista market forecast</a:t>
            </a:r>
            <a:r>
              <a:rPr lang="en-GB" sz="1500" dirty="0">
                <a:effectLst/>
                <a:latin typeface="Arial" panose="020B0604020202020204" pitchFamily="34" charset="0"/>
                <a:cs typeface="Arial" panose="020B0604020202020204" pitchFamily="34" charset="0"/>
              </a:rPr>
              <a:t>, </a:t>
            </a:r>
            <a:r>
              <a:rPr lang="en-GB" sz="1500" i="1" dirty="0">
                <a:effectLst/>
                <a:latin typeface="Arial" panose="020B0604020202020204" pitchFamily="34" charset="0"/>
                <a:cs typeface="Arial" panose="020B0604020202020204" pitchFamily="34" charset="0"/>
              </a:rPr>
              <a:t>Statista</a:t>
            </a:r>
            <a:r>
              <a:rPr lang="en-GB" sz="1500" dirty="0">
                <a:effectLst/>
                <a:latin typeface="Arial" panose="020B0604020202020204" pitchFamily="34" charset="0"/>
                <a:cs typeface="Arial" panose="020B0604020202020204" pitchFamily="34" charset="0"/>
              </a:rPr>
              <a:t>. Available at: </a:t>
            </a:r>
            <a:r>
              <a:rPr lang="en-GB" sz="1500" dirty="0">
                <a:effectLst/>
                <a:latin typeface="Arial" panose="020B0604020202020204" pitchFamily="34" charset="0"/>
                <a:cs typeface="Arial" panose="020B0604020202020204" pitchFamily="34" charset="0"/>
                <a:hlinkClick r:id="rId11"/>
              </a:rPr>
              <a:t>https://www.statista.com/outlook/mmo/electric-vehicles/worldwide</a:t>
            </a:r>
            <a:r>
              <a:rPr lang="en-GB" sz="1500" dirty="0">
                <a:effectLst/>
                <a:latin typeface="Arial" panose="020B0604020202020204" pitchFamily="34" charset="0"/>
                <a:cs typeface="Arial" panose="020B0604020202020204" pitchFamily="34" charset="0"/>
              </a:rPr>
              <a:t>  (Accessed: February 18, 2023). </a:t>
            </a:r>
          </a:p>
          <a:p>
            <a:pPr marL="0" indent="0" algn="just">
              <a:buNone/>
            </a:pPr>
            <a:r>
              <a:rPr lang="en-GB" sz="1500" dirty="0">
                <a:effectLst/>
                <a:latin typeface="Arial" panose="020B0604020202020204" pitchFamily="34" charset="0"/>
                <a:ea typeface="Calibri" panose="020F0502020204030204" pitchFamily="34" charset="0"/>
                <a:cs typeface="Arial" panose="020B0604020202020204" pitchFamily="34" charset="0"/>
              </a:rPr>
              <a:t>United Nations. (2022). </a:t>
            </a:r>
            <a:r>
              <a:rPr lang="en-GB" sz="1500" i="1" dirty="0">
                <a:effectLst/>
                <a:latin typeface="Arial" panose="020B0604020202020204" pitchFamily="34" charset="0"/>
                <a:ea typeface="Calibri" panose="020F0502020204030204" pitchFamily="34" charset="0"/>
                <a:cs typeface="Arial" panose="020B0604020202020204" pitchFamily="34" charset="0"/>
              </a:rPr>
              <a:t>Net zero coalition</a:t>
            </a:r>
            <a:r>
              <a:rPr lang="en-GB" sz="1500" dirty="0">
                <a:effectLst/>
                <a:latin typeface="Arial" panose="020B0604020202020204" pitchFamily="34" charset="0"/>
                <a:ea typeface="Calibri" panose="020F0502020204030204" pitchFamily="34" charset="0"/>
                <a:cs typeface="Arial" panose="020B0604020202020204" pitchFamily="34" charset="0"/>
              </a:rPr>
              <a:t>, </a:t>
            </a:r>
            <a:r>
              <a:rPr lang="en-GB" sz="1500" i="1" dirty="0">
                <a:effectLst/>
                <a:latin typeface="Arial" panose="020B0604020202020204" pitchFamily="34" charset="0"/>
                <a:ea typeface="Calibri" panose="020F0502020204030204" pitchFamily="34" charset="0"/>
                <a:cs typeface="Arial" panose="020B0604020202020204" pitchFamily="34" charset="0"/>
              </a:rPr>
              <a:t>United Nations</a:t>
            </a:r>
            <a:r>
              <a:rPr lang="en-GB" sz="1500" dirty="0">
                <a:effectLst/>
                <a:latin typeface="Arial" panose="020B0604020202020204" pitchFamily="34" charset="0"/>
                <a:ea typeface="Calibri" panose="020F0502020204030204" pitchFamily="34" charset="0"/>
                <a:cs typeface="Arial" panose="020B0604020202020204" pitchFamily="34" charset="0"/>
              </a:rPr>
              <a:t>. Available at: </a:t>
            </a:r>
            <a:r>
              <a:rPr lang="en-GB" sz="15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12"/>
              </a:rPr>
              <a:t>https://www.un.org/en/climatechange/net-zero-coalition</a:t>
            </a:r>
            <a:r>
              <a:rPr lang="en-GB" sz="1500" dirty="0">
                <a:effectLst/>
                <a:latin typeface="Arial" panose="020B0604020202020204" pitchFamily="34" charset="0"/>
                <a:ea typeface="Calibri" panose="020F0502020204030204" pitchFamily="34" charset="0"/>
                <a:cs typeface="Arial" panose="020B0604020202020204" pitchFamily="34" charset="0"/>
              </a:rPr>
              <a:t> (Accessed: February 17, 2023).</a:t>
            </a:r>
            <a:endParaRPr lang="en-GB" sz="150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97700320"/>
      </p:ext>
    </p:extLst>
  </p:cSld>
  <p:clrMapOvr>
    <a:masterClrMapping/>
  </p:clrMapOvr>
</p:sld>
</file>

<file path=ppt/theme/theme1.xml><?xml version="1.0" encoding="utf-8"?>
<a:theme xmlns:a="http://schemas.openxmlformats.org/drawingml/2006/main" name="DappledVTI">
  <a:themeElements>
    <a:clrScheme name="AnalogousFromDarkSeedLeftStep">
      <a:dk1>
        <a:srgbClr val="000000"/>
      </a:dk1>
      <a:lt1>
        <a:srgbClr val="FFFFFF"/>
      </a:lt1>
      <a:dk2>
        <a:srgbClr val="2A301B"/>
      </a:dk2>
      <a:lt2>
        <a:srgbClr val="F0F3F2"/>
      </a:lt2>
      <a:accent1>
        <a:srgbClr val="C34D80"/>
      </a:accent1>
      <a:accent2>
        <a:srgbClr val="B13BA0"/>
      </a:accent2>
      <a:accent3>
        <a:srgbClr val="A34DC3"/>
      </a:accent3>
      <a:accent4>
        <a:srgbClr val="6A47B6"/>
      </a:accent4>
      <a:accent5>
        <a:srgbClr val="4D59C3"/>
      </a:accent5>
      <a:accent6>
        <a:srgbClr val="3B78B1"/>
      </a:accent6>
      <a:hlink>
        <a:srgbClr val="483FBF"/>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otalTime>825</TotalTime>
  <Words>1463</Words>
  <Application>Microsoft Office PowerPoint</Application>
  <PresentationFormat>Widescreen</PresentationFormat>
  <Paragraphs>114</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Avenir Next LT Pro</vt:lpstr>
      <vt:lpstr>AvenirNext LT Pro Medium</vt:lpstr>
      <vt:lpstr>Calibri</vt:lpstr>
      <vt:lpstr>Sabon Next LT</vt:lpstr>
      <vt:lpstr>DappledVTI</vt:lpstr>
      <vt:lpstr>Organisational Change Case Study</vt:lpstr>
      <vt:lpstr>PowerPoint Presentation</vt:lpstr>
      <vt:lpstr>Introduction of Honda Motor Co, LTD.</vt:lpstr>
      <vt:lpstr>Contextual figures of Honda Motor Co, LTD. </vt:lpstr>
      <vt:lpstr>PowerPoint Presentation</vt:lpstr>
      <vt:lpstr>Transformation of Honda  </vt:lpstr>
      <vt:lpstr>What is Honda doing to achieve this?</vt:lpstr>
      <vt:lpstr>The reason?</vt:lpstr>
      <vt:lpstr>Typology of change</vt:lpstr>
      <vt:lpstr>SWOT</vt:lpstr>
      <vt:lpstr>PESTLE</vt:lpstr>
      <vt:lpstr>PowerPoint Presentation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Change Case Study</dc:title>
  <dc:creator>Brooklyn Jones (1902065)</dc:creator>
  <cp:lastModifiedBy>Brooklyn Jones (1902065)</cp:lastModifiedBy>
  <cp:revision>9</cp:revision>
  <dcterms:created xsi:type="dcterms:W3CDTF">2023-02-15T10:51:56Z</dcterms:created>
  <dcterms:modified xsi:type="dcterms:W3CDTF">2023-02-25T23:05:21Z</dcterms:modified>
</cp:coreProperties>
</file>