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</p:sldMasterIdLst>
  <p:notesMasterIdLst>
    <p:notesMasterId r:id="rId65"/>
  </p:notesMasterIdLst>
  <p:handoutMasterIdLst>
    <p:handoutMasterId r:id="rId66"/>
  </p:handoutMasterIdLst>
  <p:sldIdLst>
    <p:sldId id="271" r:id="rId2"/>
    <p:sldId id="312" r:id="rId3"/>
    <p:sldId id="337" r:id="rId4"/>
    <p:sldId id="338" r:id="rId5"/>
    <p:sldId id="327" r:id="rId6"/>
    <p:sldId id="309" r:id="rId7"/>
    <p:sldId id="313" r:id="rId8"/>
    <p:sldId id="328" r:id="rId9"/>
    <p:sldId id="314" r:id="rId10"/>
    <p:sldId id="366" r:id="rId11"/>
    <p:sldId id="367" r:id="rId12"/>
    <p:sldId id="278" r:id="rId13"/>
    <p:sldId id="329" r:id="rId14"/>
    <p:sldId id="290" r:id="rId15"/>
    <p:sldId id="330" r:id="rId16"/>
    <p:sldId id="332" r:id="rId17"/>
    <p:sldId id="331" r:id="rId18"/>
    <p:sldId id="333" r:id="rId19"/>
    <p:sldId id="335" r:id="rId20"/>
    <p:sldId id="339" r:id="rId21"/>
    <p:sldId id="340" r:id="rId22"/>
    <p:sldId id="341" r:id="rId23"/>
    <p:sldId id="342" r:id="rId24"/>
    <p:sldId id="343" r:id="rId25"/>
    <p:sldId id="344" r:id="rId26"/>
    <p:sldId id="345" r:id="rId27"/>
    <p:sldId id="346" r:id="rId28"/>
    <p:sldId id="347" r:id="rId29"/>
    <p:sldId id="292" r:id="rId30"/>
    <p:sldId id="348" r:id="rId31"/>
    <p:sldId id="315" r:id="rId32"/>
    <p:sldId id="349" r:id="rId33"/>
    <p:sldId id="350" r:id="rId34"/>
    <p:sldId id="351" r:id="rId35"/>
    <p:sldId id="352" r:id="rId36"/>
    <p:sldId id="353" r:id="rId37"/>
    <p:sldId id="354" r:id="rId38"/>
    <p:sldId id="355" r:id="rId39"/>
    <p:sldId id="356" r:id="rId40"/>
    <p:sldId id="357" r:id="rId41"/>
    <p:sldId id="358" r:id="rId42"/>
    <p:sldId id="359" r:id="rId43"/>
    <p:sldId id="360" r:id="rId44"/>
    <p:sldId id="361" r:id="rId45"/>
    <p:sldId id="362" r:id="rId46"/>
    <p:sldId id="316" r:id="rId47"/>
    <p:sldId id="317" r:id="rId48"/>
    <p:sldId id="318" r:id="rId49"/>
    <p:sldId id="319" r:id="rId50"/>
    <p:sldId id="320" r:id="rId51"/>
    <p:sldId id="321" r:id="rId52"/>
    <p:sldId id="322" r:id="rId53"/>
    <p:sldId id="323" r:id="rId54"/>
    <p:sldId id="324" r:id="rId55"/>
    <p:sldId id="325" r:id="rId56"/>
    <p:sldId id="298" r:id="rId57"/>
    <p:sldId id="304" r:id="rId58"/>
    <p:sldId id="305" r:id="rId59"/>
    <p:sldId id="363" r:id="rId60"/>
    <p:sldId id="364" r:id="rId61"/>
    <p:sldId id="365" r:id="rId62"/>
    <p:sldId id="326" r:id="rId63"/>
    <p:sldId id="288" r:id="rId64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324" autoAdjust="0"/>
    <p:restoredTop sz="94633" autoAdjust="0"/>
  </p:normalViewPr>
  <p:slideViewPr>
    <p:cSldViewPr snapToGrid="0" snapToObjects="1">
      <p:cViewPr varScale="1">
        <p:scale>
          <a:sx n="117" d="100"/>
          <a:sy n="117" d="100"/>
        </p:scale>
        <p:origin x="-213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BCF12FD1-8B30-4D3C-9882-D1D40485142A}" type="datetimeFigureOut">
              <a:rPr lang="en-US" smtClean="0"/>
              <a:t>10/3/2018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18526BDA-FC4F-4EA5-81F9-0844255C7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7867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F7CCD1A-61D2-1E45-962A-BF49F1150ED6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B1508D1-2A63-C84E-80FE-C4042A513C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271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hwb.wales.gov.uk/Resources/browse?sort=recommendation&amp;language=en&amp;category=Focus%20on%20Science&amp;tags=Year%20of%20Science&amp;tags=Focus%20on%20Science" TargetMode="External"/><Relationship Id="rId2" Type="http://schemas.openxmlformats.org/officeDocument/2006/relationships/hyperlink" Target="https://www.stem.org.uk/cross-curricular-topics-resour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xplorify.wellcome.ac.uk/" TargetMode="External"/><Relationship Id="rId5" Type="http://schemas.openxmlformats.org/officeDocument/2006/relationships/hyperlink" Target="http://www.crestawards.org/all-star-activities/" TargetMode="External"/><Relationship Id="rId4" Type="http://schemas.openxmlformats.org/officeDocument/2006/relationships/hyperlink" Target="http://enews.pearson.com/rsps/m/mpTHYqT802Zy92SrPzlAxY3qNv741vaqoJbN1vmV1cQ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?skip=1&amp;lang=cy" TargetMode="External"/><Relationship Id="rId2" Type="http://schemas.openxmlformats.org/officeDocument/2006/relationships/hyperlink" Target="http://learning.gov.wales/docs/learningwales/publications/140624-science-standards-of-progression-poster-en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ata.org.uk/for-education/primary/" TargetMode="Externa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50803-fp-framework-cy.pdf" TargetMode="External"/><Relationship Id="rId2" Type="http://schemas.openxmlformats.org/officeDocument/2006/relationships/hyperlink" Target="http://learning.gov.wales/docs/learningwales/publications/150803-fp-framework-en.pdf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ionalstemcentre.org.uk/elibrary/collection/455/nuffield-primary-science-teachers-guides-ages-7-12" TargetMode="External"/><Relationship Id="rId2" Type="http://schemas.openxmlformats.org/officeDocument/2006/relationships/hyperlink" Target="http://www.nuffieldfoundation.org/primary-science-and-space" TargetMode="Externa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50803-fp-framework-cy.pdf" TargetMode="External"/><Relationship Id="rId2" Type="http://schemas.openxmlformats.org/officeDocument/2006/relationships/hyperlink" Target="http://learning.gov.wales/resources/browse-all/foundation-phase-framework/?lang=en" TargetMode="Externa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://hwb.wales.gov.uk/Resources/browse?sort=recommendation&amp;language=en&amp;category=Focus%20on%20Science&amp;tags=Year%20of%20Science&amp;tags=Focus%20on%20Science" TargetMode="External"/><Relationship Id="rId2" Type="http://schemas.openxmlformats.org/officeDocument/2006/relationships/hyperlink" Target="https://www.stem.org.uk/cross-curricular-topics-resourc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restawards.org/all-star-activities/" TargetMode="External"/><Relationship Id="rId4" Type="http://schemas.openxmlformats.org/officeDocument/2006/relationships/hyperlink" Target="http://enews.pearson.com/rsps/m/mpTHYqT802Zy92SrPzlAxY3qNv741vaqoJbN1vmV1cQ" TargetMode="Externa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7396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5400" dirty="0" err="1" smtClean="0"/>
              <a:t>Dysgu</a:t>
            </a:r>
            <a:r>
              <a:rPr lang="en-GB" sz="5400" dirty="0" smtClean="0"/>
              <a:t> </a:t>
            </a:r>
            <a:r>
              <a:rPr lang="en-GB" sz="5400" dirty="0"/>
              <a:t>ac </a:t>
            </a:r>
            <a:r>
              <a:rPr lang="en-GB" sz="5400" dirty="0" err="1"/>
              <a:t>Addysgu</a:t>
            </a:r>
            <a:r>
              <a:rPr lang="en-GB" sz="5400" dirty="0"/>
              <a:t> </a:t>
            </a:r>
            <a:r>
              <a:rPr lang="en-GB" sz="5400" dirty="0" err="1"/>
              <a:t>yn</a:t>
            </a:r>
            <a:r>
              <a:rPr lang="en-GB" sz="5400" dirty="0"/>
              <a:t> </a:t>
            </a:r>
            <a:r>
              <a:rPr lang="en-GB" sz="5400" dirty="0" err="1"/>
              <a:t>yr</a:t>
            </a:r>
            <a:r>
              <a:rPr lang="en-GB" sz="5400" dirty="0"/>
              <a:t> </a:t>
            </a:r>
            <a:r>
              <a:rPr lang="en-GB" sz="5400" dirty="0" err="1"/>
              <a:t>Ysgol</a:t>
            </a:r>
            <a:r>
              <a:rPr lang="en-GB" sz="5400" dirty="0"/>
              <a:t> </a:t>
            </a:r>
            <a:r>
              <a:rPr lang="en-GB" sz="5400" dirty="0" err="1"/>
              <a:t>Gynradd</a:t>
            </a:r>
            <a:endParaRPr lang="en-US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9646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Thechnoleg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Darlith1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>
                <a:solidFill>
                  <a:schemeClr val="tx1"/>
                </a:solidFill>
              </a:rPr>
              <a:t/>
            </a:r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 smtClean="0">
                <a:solidFill>
                  <a:schemeClr val="tx1"/>
                </a:solidFill>
              </a:rPr>
              <a:t/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US" sz="2800" dirty="0">
                <a:effectLst/>
              </a:rPr>
              <a:t/>
            </a:r>
            <a:br>
              <a:rPr lang="en-US" sz="2800" dirty="0">
                <a:effectLst/>
              </a:rPr>
            </a:br>
            <a:endParaRPr lang="en-US" sz="2800" dirty="0"/>
          </a:p>
        </p:txBody>
      </p:sp>
      <p:sp>
        <p:nvSpPr>
          <p:cNvPr id="4" name="Rectangle 3"/>
          <p:cNvSpPr/>
          <p:nvPr/>
        </p:nvSpPr>
        <p:spPr>
          <a:xfrm>
            <a:off x="2179865" y="439637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Ceri Lewis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Mathew Jones</a:t>
            </a:r>
          </a:p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Iwan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Ellis-Williams</a:t>
            </a:r>
          </a:p>
          <a:p>
            <a:pPr algn="ctr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2018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9759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uccess-Quotes-July-2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1498" y="738188"/>
            <a:ext cx="6761004" cy="4525962"/>
          </a:xfrm>
        </p:spPr>
      </p:pic>
    </p:spTree>
    <p:extLst>
      <p:ext uri="{BB962C8B-B14F-4D97-AF65-F5344CB8AC3E}">
        <p14:creationId xmlns:p14="http://schemas.microsoft.com/office/powerpoint/2010/main" val="620224616"/>
      </p:ext>
    </p:extLst>
  </p:cSld>
  <p:clrMapOvr>
    <a:masterClrMapping/>
  </p:clrMapOvr>
  <p:transition advTm="30547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Dyfodol</a:t>
            </a:r>
            <a:r>
              <a:rPr lang="en-US" dirty="0" smtClean="0"/>
              <a:t> </a:t>
            </a:r>
            <a:r>
              <a:rPr lang="en-US" dirty="0" err="1" smtClean="0"/>
              <a:t>Llwyddiannus</a:t>
            </a:r>
            <a:r>
              <a:rPr lang="en-US" dirty="0" smtClean="0"/>
              <a:t> /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Successful </a:t>
            </a:r>
            <a:r>
              <a:rPr lang="en-US" dirty="0" smtClean="0"/>
              <a:t>Futures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Cyd-ddibyniaeth</a:t>
            </a:r>
            <a:r>
              <a:rPr lang="en-US" dirty="0" smtClean="0"/>
              <a:t> / Interdependence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3031067" y="29464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12" name="Picture 11" descr="cyd-ddibyniaeth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1" y="1870412"/>
            <a:ext cx="4096914" cy="2890639"/>
          </a:xfrm>
          <a:prstGeom prst="rect">
            <a:avLst/>
          </a:prstGeom>
        </p:spPr>
      </p:pic>
      <p:pic>
        <p:nvPicPr>
          <p:cNvPr id="13" name="Content Placeholder 8" descr="GwyddTec.png"/>
          <p:cNvPicPr>
            <a:picLocks noGrp="1" noChangeAspect="1"/>
          </p:cNvPicPr>
          <p:nvPr/>
        </p:nvPicPr>
        <p:blipFill>
          <a:blip r:embed="rId3"/>
          <a:srcRect t="-55647" b="-55647"/>
          <a:stretch>
            <a:fillRect/>
          </a:stretch>
        </p:blipFill>
        <p:spPr>
          <a:xfrm>
            <a:off x="4497388" y="50795"/>
            <a:ext cx="4402667" cy="4710256"/>
          </a:xfrm>
          <a:prstGeom prst="rect">
            <a:avLst/>
          </a:prstGeom>
        </p:spPr>
      </p:pic>
      <p:pic>
        <p:nvPicPr>
          <p:cNvPr id="15" name="Picture 14" descr="SciTech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3055" y="3327400"/>
            <a:ext cx="3937000" cy="208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38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Pedwar</a:t>
            </a:r>
            <a:r>
              <a:rPr lang="en-US" dirty="0" smtClean="0"/>
              <a:t> </a:t>
            </a:r>
            <a:r>
              <a:rPr lang="en-US" dirty="0" err="1" smtClean="0"/>
              <a:t>Pwrpas</a:t>
            </a:r>
            <a:r>
              <a:rPr lang="en-US" dirty="0" smtClean="0"/>
              <a:t> / Four purposes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44294"/>
            <a:ext cx="4040188" cy="4727906"/>
          </a:xfrm>
        </p:spPr>
        <p:txBody>
          <a:bodyPr>
            <a:normAutofit/>
          </a:bodyPr>
          <a:lstStyle/>
          <a:p>
            <a:r>
              <a:rPr lang="en-US" dirty="0" err="1" smtClean="0"/>
              <a:t>Unigolion</a:t>
            </a:r>
            <a:r>
              <a:rPr lang="en-US" dirty="0" smtClean="0"/>
              <a:t> </a:t>
            </a:r>
            <a:r>
              <a:rPr lang="en-US" dirty="0" err="1" smtClean="0"/>
              <a:t>iach/hyderus</a:t>
            </a:r>
            <a:endParaRPr lang="en-US" dirty="0" smtClean="0"/>
          </a:p>
          <a:p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uchelgeisiol</a:t>
            </a:r>
            <a:r>
              <a:rPr lang="en-US" dirty="0" smtClean="0"/>
              <a:t>, </a:t>
            </a:r>
            <a:r>
              <a:rPr lang="en-US" dirty="0" err="1" smtClean="0"/>
              <a:t>galluog</a:t>
            </a:r>
            <a:endParaRPr lang="en-US" dirty="0" smtClean="0"/>
          </a:p>
          <a:p>
            <a:r>
              <a:rPr lang="en-US" dirty="0" err="1" smtClean="0"/>
              <a:t>Cyfranwyr</a:t>
            </a:r>
            <a:r>
              <a:rPr lang="en-US" dirty="0" smtClean="0"/>
              <a:t> </a:t>
            </a:r>
            <a:r>
              <a:rPr lang="en-US" dirty="0" err="1" smtClean="0"/>
              <a:t>mentrus</a:t>
            </a:r>
            <a:r>
              <a:rPr lang="en-US" dirty="0" smtClean="0"/>
              <a:t>, </a:t>
            </a:r>
            <a:r>
              <a:rPr lang="en-US" dirty="0" err="1" smtClean="0"/>
              <a:t>creadigol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Dinasyddion</a:t>
            </a:r>
            <a:r>
              <a:rPr lang="en-US" dirty="0" smtClean="0"/>
              <a:t> </a:t>
            </a:r>
            <a:r>
              <a:rPr lang="en-US" dirty="0" err="1" smtClean="0"/>
              <a:t>egwyddorol</a:t>
            </a:r>
            <a:r>
              <a:rPr lang="en-US" dirty="0" smtClean="0"/>
              <a:t> </a:t>
            </a:r>
            <a:r>
              <a:rPr lang="en-US" dirty="0" err="1" smtClean="0"/>
              <a:t>gwybodus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1444294"/>
            <a:ext cx="4041775" cy="4727906"/>
          </a:xfrm>
        </p:spPr>
        <p:txBody>
          <a:bodyPr>
            <a:normAutofit/>
          </a:bodyPr>
          <a:lstStyle/>
          <a:p>
            <a:r>
              <a:rPr lang="en-US" dirty="0" smtClean="0"/>
              <a:t>Healthy confident individuals</a:t>
            </a:r>
          </a:p>
          <a:p>
            <a:r>
              <a:rPr lang="en-US" dirty="0" smtClean="0"/>
              <a:t>Ambitious capable learners</a:t>
            </a:r>
          </a:p>
          <a:p>
            <a:r>
              <a:rPr lang="en-US" dirty="0" smtClean="0"/>
              <a:t>Creative and enterprising contributors</a:t>
            </a:r>
          </a:p>
          <a:p>
            <a:r>
              <a:rPr lang="en-US" dirty="0" smtClean="0"/>
              <a:t>Ethically informed citizens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718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73579" y="620423"/>
            <a:ext cx="76581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cysylltiad</a:t>
            </a:r>
            <a:r>
              <a:rPr lang="en-GB" sz="2400" dirty="0"/>
              <a:t> </a:t>
            </a:r>
            <a:r>
              <a:rPr lang="en-GB" sz="2400" dirty="0" err="1"/>
              <a:t>agos</a:t>
            </a:r>
            <a:r>
              <a:rPr lang="en-GB" sz="2400" dirty="0"/>
              <a:t> </a:t>
            </a:r>
            <a:r>
              <a:rPr lang="en-GB" sz="2400" dirty="0" err="1"/>
              <a:t>rhwng</a:t>
            </a:r>
            <a:r>
              <a:rPr lang="en-GB" sz="2400" dirty="0"/>
              <a:t> </a:t>
            </a:r>
            <a:r>
              <a:rPr lang="en-GB" sz="2400" dirty="0" err="1"/>
              <a:t>gwyddoniaeth</a:t>
            </a:r>
            <a:r>
              <a:rPr lang="en-GB" sz="2400" dirty="0"/>
              <a:t> a </a:t>
            </a:r>
            <a:r>
              <a:rPr lang="en-GB" sz="2400" dirty="0" err="1"/>
              <a:t>thechnoleg</a:t>
            </a:r>
            <a:r>
              <a:rPr lang="en-GB" sz="2400" dirty="0"/>
              <a:t>, ac 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ddwy’n</a:t>
            </a:r>
            <a:r>
              <a:rPr lang="en-GB" sz="2400" dirty="0"/>
              <a:t> </a:t>
            </a:r>
            <a:r>
              <a:rPr lang="en-GB" sz="2400" dirty="0" err="1"/>
              <a:t>dibynnu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gilydd</a:t>
            </a:r>
            <a:r>
              <a:rPr lang="en-GB" sz="2400" dirty="0"/>
              <a:t>. Mae </a:t>
            </a:r>
            <a:r>
              <a:rPr lang="en-GB" sz="2400" dirty="0" err="1"/>
              <a:t>gwyddoniaeth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golygu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drwy</a:t>
            </a:r>
            <a:r>
              <a:rPr lang="en-GB" sz="2400" dirty="0"/>
              <a:t> </a:t>
            </a:r>
            <a:r>
              <a:rPr lang="en-GB" sz="2400" dirty="0" err="1"/>
              <a:t>arsylwi</a:t>
            </a:r>
            <a:r>
              <a:rPr lang="en-GB" sz="2400" dirty="0"/>
              <a:t> ac </a:t>
            </a:r>
            <a:r>
              <a:rPr lang="en-GB" sz="2400" dirty="0" err="1"/>
              <a:t>arbrofi</a:t>
            </a:r>
            <a:r>
              <a:rPr lang="en-GB" sz="2400" dirty="0"/>
              <a:t>, ac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technoleg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cymhwyso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wyddonol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ffyrdd</a:t>
            </a:r>
            <a:r>
              <a:rPr lang="en-GB" sz="2400" dirty="0"/>
              <a:t> </a:t>
            </a:r>
            <a:r>
              <a:rPr lang="en-GB" sz="2400" dirty="0" err="1"/>
              <a:t>ymarferol</a:t>
            </a:r>
            <a:r>
              <a:rPr lang="en-GB" sz="2400" dirty="0"/>
              <a:t>. 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Maes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 </a:t>
            </a:r>
            <a:r>
              <a:rPr lang="en-GB" sz="2400" dirty="0" err="1"/>
              <a:t>Phrofiad</a:t>
            </a:r>
            <a:r>
              <a:rPr lang="en-GB" sz="2400" dirty="0"/>
              <a:t> </a:t>
            </a:r>
            <a:r>
              <a:rPr lang="en-GB" sz="2400" dirty="0" err="1"/>
              <a:t>hwn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elwa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chwilfrydedd</a:t>
            </a:r>
            <a:r>
              <a:rPr lang="en-GB" sz="2400" dirty="0"/>
              <a:t> plant a </a:t>
            </a:r>
            <a:r>
              <a:rPr lang="en-GB" sz="2400" dirty="0" err="1"/>
              <a:t>phobl</a:t>
            </a:r>
            <a:r>
              <a:rPr lang="en-GB" sz="2400" dirty="0"/>
              <a:t> </a:t>
            </a:r>
            <a:r>
              <a:rPr lang="en-GB" sz="2400" dirty="0" err="1"/>
              <a:t>ifanc</a:t>
            </a:r>
            <a:r>
              <a:rPr lang="en-GB" sz="2400" dirty="0"/>
              <a:t> </a:t>
            </a:r>
            <a:r>
              <a:rPr lang="en-GB" sz="2400" dirty="0" err="1"/>
              <a:t>ynghylch</a:t>
            </a:r>
            <a:r>
              <a:rPr lang="en-GB" sz="2400" dirty="0"/>
              <a:t> </a:t>
            </a:r>
            <a:r>
              <a:rPr lang="en-GB" sz="2400" dirty="0" err="1"/>
              <a:t>ein</a:t>
            </a:r>
            <a:r>
              <a:rPr lang="en-GB" sz="2400" dirty="0"/>
              <a:t> </a:t>
            </a:r>
            <a:r>
              <a:rPr lang="en-GB" sz="2400" dirty="0" err="1"/>
              <a:t>byd</a:t>
            </a:r>
            <a:r>
              <a:rPr lang="en-GB" sz="2400" dirty="0"/>
              <a:t> </a:t>
            </a:r>
            <a:r>
              <a:rPr lang="en-GB" sz="2400" dirty="0" err="1"/>
              <a:t>a’n</a:t>
            </a:r>
            <a:r>
              <a:rPr lang="en-GB" sz="2400" dirty="0"/>
              <a:t> </a:t>
            </a:r>
            <a:r>
              <a:rPr lang="en-GB" sz="2400" dirty="0" err="1"/>
              <a:t>bydysawd</a:t>
            </a:r>
            <a:r>
              <a:rPr lang="en-GB" sz="2400" dirty="0"/>
              <a:t> </a:t>
            </a:r>
            <a:r>
              <a:rPr lang="en-GB" sz="2400" dirty="0" err="1"/>
              <a:t>ffisegol</a:t>
            </a:r>
            <a:r>
              <a:rPr lang="en-GB" sz="2400" dirty="0"/>
              <a:t>, </a:t>
            </a:r>
            <a:r>
              <a:rPr lang="en-GB" sz="2400" dirty="0" err="1"/>
              <a:t>naturiol</a:t>
            </a:r>
            <a:r>
              <a:rPr lang="en-GB" sz="2400" dirty="0"/>
              <a:t> </a:t>
            </a:r>
            <a:r>
              <a:rPr lang="en-GB" sz="2400" dirty="0" err="1"/>
              <a:t>drwy</a:t>
            </a:r>
            <a:r>
              <a:rPr lang="en-GB" sz="2400" dirty="0"/>
              <a:t> </a:t>
            </a:r>
            <a:r>
              <a:rPr lang="en-GB" sz="2400" dirty="0" err="1"/>
              <a:t>ymchwilio</a:t>
            </a:r>
            <a:r>
              <a:rPr lang="en-GB" sz="2400" dirty="0"/>
              <a:t>, </a:t>
            </a:r>
            <a:r>
              <a:rPr lang="en-GB" sz="2400" dirty="0" err="1"/>
              <a:t>deall</a:t>
            </a:r>
            <a:r>
              <a:rPr lang="en-GB" sz="2400" dirty="0"/>
              <a:t> ac </a:t>
            </a:r>
            <a:r>
              <a:rPr lang="en-GB" sz="2400" dirty="0" err="1"/>
              <a:t>egluro</a:t>
            </a:r>
            <a:r>
              <a:rPr lang="en-GB" sz="2400" dirty="0"/>
              <a:t>. </a:t>
            </a:r>
            <a:r>
              <a:rPr lang="en-GB" sz="2400" dirty="0" err="1"/>
              <a:t>Byddant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gynhyrchu</a:t>
            </a:r>
            <a:r>
              <a:rPr lang="en-GB" sz="2400" dirty="0"/>
              <a:t> </a:t>
            </a:r>
            <a:r>
              <a:rPr lang="en-GB" sz="2400" dirty="0" err="1"/>
              <a:t>syniadau</a:t>
            </a:r>
            <a:r>
              <a:rPr lang="en-GB" sz="2400" dirty="0"/>
              <a:t> a </a:t>
            </a:r>
            <a:r>
              <a:rPr lang="en-GB" sz="2400" dirty="0" err="1"/>
              <a:t>rhoi</a:t>
            </a:r>
            <a:r>
              <a:rPr lang="en-GB" sz="2400" dirty="0"/>
              <a:t> </a:t>
            </a:r>
            <a:r>
              <a:rPr lang="en-GB" sz="2400" dirty="0" err="1"/>
              <a:t>prawf</a:t>
            </a:r>
            <a:r>
              <a:rPr lang="en-GB" sz="2400" dirty="0"/>
              <a:t> </a:t>
            </a:r>
            <a:r>
              <a:rPr lang="en-GB" sz="2400" dirty="0" err="1"/>
              <a:t>arnynt</a:t>
            </a:r>
            <a:r>
              <a:rPr lang="en-GB" sz="2400" dirty="0"/>
              <a:t>, </a:t>
            </a:r>
            <a:r>
              <a:rPr lang="en-GB" sz="2400" dirty="0" err="1"/>
              <a:t>casglu</a:t>
            </a:r>
            <a:r>
              <a:rPr lang="en-GB" sz="2400" dirty="0"/>
              <a:t> </a:t>
            </a:r>
            <a:r>
              <a:rPr lang="en-GB" sz="2400" dirty="0" err="1"/>
              <a:t>tystiolaeth</a:t>
            </a:r>
            <a:r>
              <a:rPr lang="en-GB" sz="2400" dirty="0"/>
              <a:t>, </a:t>
            </a:r>
            <a:r>
              <a:rPr lang="en-GB" sz="2400" dirty="0" err="1"/>
              <a:t>arsylwi</a:t>
            </a:r>
            <a:r>
              <a:rPr lang="en-GB" sz="2400" dirty="0"/>
              <a:t>, </a:t>
            </a:r>
            <a:r>
              <a:rPr lang="en-GB" sz="2400" dirty="0" err="1"/>
              <a:t>ymchwilio’n</a:t>
            </a:r>
            <a:r>
              <a:rPr lang="en-GB" sz="2400" dirty="0"/>
              <a:t> </a:t>
            </a:r>
            <a:r>
              <a:rPr lang="en-GB" sz="2400" dirty="0" err="1"/>
              <a:t>ymarferol</a:t>
            </a:r>
            <a:r>
              <a:rPr lang="en-GB" sz="2400" dirty="0"/>
              <a:t>, a </a:t>
            </a:r>
            <a:r>
              <a:rPr lang="en-GB" sz="2400" dirty="0" err="1"/>
              <a:t>chyfathrebu</a:t>
            </a:r>
            <a:r>
              <a:rPr lang="en-GB" sz="2400" dirty="0"/>
              <a:t> ag </a:t>
            </a:r>
            <a:r>
              <a:rPr lang="en-GB" sz="2400" dirty="0" err="1"/>
              <a:t>eraill</a:t>
            </a:r>
            <a:r>
              <a:rPr lang="en-GB" sz="2400" dirty="0"/>
              <a:t>. </a:t>
            </a:r>
            <a:r>
              <a:rPr lang="en-GB" sz="2400" dirty="0" err="1"/>
              <a:t>Byddant</a:t>
            </a:r>
            <a:r>
              <a:rPr lang="en-GB" sz="2400" dirty="0"/>
              <a:t> </a:t>
            </a:r>
            <a:r>
              <a:rPr lang="en-GB" sz="2400" dirty="0" err="1"/>
              <a:t>hefyd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drwy</a:t>
            </a:r>
            <a:r>
              <a:rPr lang="en-GB" sz="2400" dirty="0"/>
              <a:t> </a:t>
            </a:r>
            <a:r>
              <a:rPr lang="en-GB" sz="2400" dirty="0" err="1"/>
              <a:t>gyfrifiadureg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ymestyn</a:t>
            </a:r>
            <a:r>
              <a:rPr lang="en-GB" sz="2400" dirty="0"/>
              <a:t> </a:t>
            </a:r>
            <a:r>
              <a:rPr lang="en-GB" sz="2400" dirty="0" err="1"/>
              <a:t>ein</a:t>
            </a:r>
            <a:r>
              <a:rPr lang="en-GB" sz="2400" dirty="0"/>
              <a:t> </a:t>
            </a:r>
            <a:r>
              <a:rPr lang="en-GB" sz="2400" dirty="0" err="1"/>
              <a:t>syniadau</a:t>
            </a:r>
            <a:r>
              <a:rPr lang="en-GB" sz="2400" dirty="0"/>
              <a:t> </a:t>
            </a:r>
            <a:r>
              <a:rPr lang="en-GB" sz="2400" dirty="0" err="1"/>
              <a:t>ynghylch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bosibl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1769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853166"/>
          </a:xfrm>
        </p:spPr>
        <p:txBody>
          <a:bodyPr/>
          <a:lstStyle/>
          <a:p>
            <a:endParaRPr lang="en-GB" dirty="0" smtClean="0"/>
          </a:p>
          <a:p>
            <a:r>
              <a:rPr lang="en-GB" sz="4400" dirty="0" err="1" smtClean="0"/>
              <a:t>Ble</a:t>
            </a:r>
            <a:r>
              <a:rPr lang="en-GB" sz="4400" dirty="0" smtClean="0"/>
              <a:t> </a:t>
            </a:r>
            <a:r>
              <a:rPr lang="en-GB" sz="4400" dirty="0" err="1" smtClean="0"/>
              <a:t>wyt</a:t>
            </a:r>
            <a:r>
              <a:rPr lang="en-GB" sz="4400" dirty="0" smtClean="0"/>
              <a:t> ti </a:t>
            </a:r>
            <a:r>
              <a:rPr lang="en-GB" sz="4400" dirty="0" err="1" smtClean="0"/>
              <a:t>yn</a:t>
            </a:r>
            <a:r>
              <a:rPr lang="en-GB" sz="4400" dirty="0" smtClean="0"/>
              <a:t> y </a:t>
            </a:r>
            <a:r>
              <a:rPr lang="en-GB" sz="4400" dirty="0" err="1" smtClean="0"/>
              <a:t>baddonau</a:t>
            </a:r>
            <a:r>
              <a:rPr lang="en-GB" sz="4400" dirty="0" smtClean="0"/>
              <a:t> </a:t>
            </a:r>
            <a:r>
              <a:rPr lang="en-GB" sz="4400" dirty="0" err="1" smtClean="0"/>
              <a:t>gwyddoniaeth</a:t>
            </a:r>
            <a:r>
              <a:rPr lang="en-GB" sz="4400" dirty="0" smtClean="0"/>
              <a:t>?</a:t>
            </a:r>
            <a:endParaRPr lang="en-US" sz="4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Pwll</a:t>
            </a:r>
            <a:r>
              <a:rPr lang="en-GB" dirty="0" smtClean="0"/>
              <a:t> </a:t>
            </a:r>
            <a:r>
              <a:rPr lang="en-GB" dirty="0" err="1" smtClean="0"/>
              <a:t>Nofio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96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err="1" smtClean="0"/>
              <a:t>Gweithgaredd</a:t>
            </a:r>
            <a:r>
              <a:rPr lang="en-GB" dirty="0" smtClean="0"/>
              <a:t>: </a:t>
            </a:r>
            <a:r>
              <a:rPr lang="en-GB" dirty="0" err="1" smtClean="0"/>
              <a:t>Echdynnu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cychwynol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hyrwyddo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a </a:t>
            </a:r>
            <a:r>
              <a:rPr lang="en-GB" dirty="0" err="1" smtClean="0"/>
              <a:t>siarad</a:t>
            </a:r>
            <a:r>
              <a:rPr lang="en-GB" dirty="0" smtClean="0"/>
              <a:t> am </a:t>
            </a:r>
            <a:r>
              <a:rPr lang="en-GB" dirty="0" err="1" smtClean="0"/>
              <a:t>gysyniadau</a:t>
            </a:r>
            <a:r>
              <a:rPr lang="en-GB" dirty="0" smtClean="0"/>
              <a:t> </a:t>
            </a:r>
            <a:r>
              <a:rPr lang="en-GB" dirty="0" err="1" smtClean="0"/>
              <a:t>gwyddonol</a:t>
            </a:r>
            <a:r>
              <a:rPr lang="en-GB" dirty="0" smtClean="0"/>
              <a:t> – </a:t>
            </a:r>
            <a:r>
              <a:rPr lang="en-GB" dirty="0" err="1" smtClean="0"/>
              <a:t>Cartwnau</a:t>
            </a:r>
            <a:r>
              <a:rPr lang="en-GB" dirty="0" smtClean="0"/>
              <a:t> </a:t>
            </a:r>
            <a:r>
              <a:rPr lang="en-GB" dirty="0" err="1" smtClean="0"/>
              <a:t>cysyniad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 smtClean="0"/>
              <a:t>Cytuno</a:t>
            </a:r>
            <a:r>
              <a:rPr lang="en-GB" dirty="0" smtClean="0"/>
              <a:t>? </a:t>
            </a:r>
            <a:r>
              <a:rPr lang="en-GB" dirty="0" err="1" smtClean="0"/>
              <a:t>Anghytuno</a:t>
            </a:r>
            <a:r>
              <a:rPr lang="en-GB" dirty="0" smtClean="0"/>
              <a:t>?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siwr</a:t>
            </a:r>
            <a:r>
              <a:rPr lang="en-GB" dirty="0" smtClean="0"/>
              <a:t>?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allwn</a:t>
            </a:r>
            <a:r>
              <a:rPr lang="en-GB" dirty="0" smtClean="0"/>
              <a:t> </a:t>
            </a:r>
            <a:r>
              <a:rPr lang="en-GB" dirty="0" err="1" smtClean="0"/>
              <a:t>fynd</a:t>
            </a:r>
            <a:r>
              <a:rPr lang="en-GB" dirty="0" smtClean="0"/>
              <a:t> </a:t>
            </a:r>
            <a:r>
              <a:rPr lang="en-GB" dirty="0" err="1" smtClean="0"/>
              <a:t>ati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ddarganfod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/>
              <a:t>“The Science You Need to Know”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/>
              <a:t>Moodle</a:t>
            </a:r>
          </a:p>
          <a:p>
            <a:endParaRPr lang="en-GB" dirty="0" smtClean="0"/>
          </a:p>
          <a:p>
            <a:endParaRPr lang="en-GB" i="1" dirty="0" smtClean="0"/>
          </a:p>
          <a:p>
            <a:pPr marL="109728" indent="0">
              <a:buNone/>
            </a:pPr>
            <a:endParaRPr lang="en-GB" i="1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Hyder </a:t>
            </a:r>
            <a:r>
              <a:rPr lang="en-GB" sz="2800" dirty="0" err="1">
                <a:solidFill>
                  <a:schemeClr val="tx1"/>
                </a:solidFill>
              </a:rPr>
              <a:t>athro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ddatblygu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gwybodaeth</a:t>
            </a:r>
            <a:r>
              <a:rPr lang="en-GB" sz="2800" dirty="0">
                <a:solidFill>
                  <a:schemeClr val="tx1"/>
                </a:solidFill>
              </a:rPr>
              <a:t> a </a:t>
            </a:r>
            <a:r>
              <a:rPr lang="en-GB" sz="2800" dirty="0" err="1">
                <a:solidFill>
                  <a:schemeClr val="tx1"/>
                </a:solidFill>
              </a:rPr>
              <a:t>dealltwriaeth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wyddonol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dysgwyr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79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en-GB" u="sng" dirty="0" smtClean="0"/>
              <a:t>STEM </a:t>
            </a:r>
            <a:r>
              <a:rPr lang="en-GB" u="sng" dirty="0"/>
              <a:t>LINKS </a:t>
            </a:r>
            <a:r>
              <a:rPr lang="en-GB" u="sng" dirty="0" smtClean="0"/>
              <a:t>2018</a:t>
            </a:r>
            <a:endParaRPr lang="en-GB" dirty="0"/>
          </a:p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www.stem.org.uk/cross-curricular-topics-resources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HWB </a:t>
            </a:r>
            <a:r>
              <a:rPr lang="en-GB" u="sng" dirty="0"/>
              <a:t>SCIENCE</a:t>
            </a:r>
            <a:endParaRPr lang="en-GB" dirty="0"/>
          </a:p>
          <a:p>
            <a:r>
              <a:rPr lang="en-GB" u="sng" dirty="0">
                <a:hlinkClick r:id="rId3"/>
              </a:rPr>
              <a:t>http://hwb.wales.gov.uk/Resources/browse?sort=recommendation&amp;language=en&amp;category=Focus%20on%20Science&amp;tags=Year%20of%20Science&amp;tags=Focus%20on%20Science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The Crunch</a:t>
            </a:r>
          </a:p>
          <a:p>
            <a:r>
              <a:rPr lang="en-GB" b="1" u="sng" dirty="0" smtClean="0">
                <a:hlinkClick r:id="rId4"/>
              </a:rPr>
              <a:t>thecrunch.wellcome.ac.uk/schools</a:t>
            </a:r>
            <a:endParaRPr lang="en-GB" b="1" u="sng" dirty="0" smtClean="0"/>
          </a:p>
          <a:p>
            <a:pPr marL="109728" indent="0">
              <a:buNone/>
            </a:pPr>
            <a:r>
              <a:rPr lang="en-GB" b="1" u="sng" dirty="0" smtClean="0"/>
              <a:t>Crest Star Science</a:t>
            </a:r>
          </a:p>
          <a:p>
            <a:r>
              <a:rPr lang="en-GB" dirty="0" smtClean="0">
                <a:hlinkClick r:id="rId5"/>
              </a:rPr>
              <a:t>http</a:t>
            </a:r>
            <a:r>
              <a:rPr lang="en-GB" dirty="0">
                <a:hlinkClick r:id="rId5"/>
              </a:rPr>
              <a:t>://www.crestawards.org/all-star-activities</a:t>
            </a:r>
            <a:r>
              <a:rPr lang="en-GB" dirty="0" smtClean="0">
                <a:hlinkClick r:id="rId5"/>
              </a:rPr>
              <a:t>/</a:t>
            </a:r>
            <a:endParaRPr lang="en-GB" u="sng" dirty="0" smtClean="0">
              <a:hlinkClick r:id="rId6"/>
            </a:endParaRPr>
          </a:p>
          <a:p>
            <a:pPr marL="109728" indent="0">
              <a:buNone/>
            </a:pPr>
            <a:r>
              <a:rPr lang="en-GB" b="1" u="sng" dirty="0" smtClean="0"/>
              <a:t>EXPLORIFY</a:t>
            </a:r>
            <a:endParaRPr lang="en-GB" u="sng" dirty="0">
              <a:hlinkClick r:id="rId6"/>
            </a:endParaRPr>
          </a:p>
          <a:p>
            <a:r>
              <a:rPr lang="en-GB" u="sng" dirty="0" smtClean="0">
                <a:hlinkClick r:id="rId6"/>
              </a:rPr>
              <a:t>https</a:t>
            </a:r>
            <a:r>
              <a:rPr lang="en-GB" u="sng" dirty="0">
                <a:hlinkClick r:id="rId6"/>
              </a:rPr>
              <a:t>://explorify.wellcome.ac.uk/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109728" indent="0">
              <a:buNone/>
            </a:pPr>
            <a:endParaRPr lang="en-GB" u="sng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58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pecyn</a:t>
            </a:r>
            <a:r>
              <a:rPr lang="en-GB" dirty="0" smtClean="0"/>
              <a:t>:</a:t>
            </a:r>
          </a:p>
          <a:p>
            <a:endParaRPr lang="en-GB" dirty="0" smtClean="0"/>
          </a:p>
          <a:p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 </a:t>
            </a:r>
            <a:r>
              <a:rPr lang="en-GB" dirty="0" err="1" smtClean="0"/>
              <a:t>gwyddoniaeth</a:t>
            </a:r>
            <a:endParaRPr lang="en-GB" dirty="0" smtClean="0"/>
          </a:p>
          <a:p>
            <a:r>
              <a:rPr lang="en-GB" dirty="0" smtClean="0"/>
              <a:t>Model </a:t>
            </a:r>
            <a:r>
              <a:rPr lang="en-GB" dirty="0" err="1" smtClean="0"/>
              <a:t>ymholiad</a:t>
            </a:r>
            <a:r>
              <a:rPr lang="en-GB" dirty="0" smtClean="0"/>
              <a:t> </a:t>
            </a:r>
            <a:r>
              <a:rPr lang="en-GB" dirty="0" err="1" smtClean="0"/>
              <a:t>gwyddoniaeth</a:t>
            </a:r>
            <a:endParaRPr lang="en-GB" dirty="0" smtClean="0"/>
          </a:p>
          <a:p>
            <a:endParaRPr lang="en-GB" dirty="0"/>
          </a:p>
          <a:p>
            <a:pPr marL="109728" indent="0">
              <a:buNone/>
            </a:pPr>
            <a:r>
              <a:rPr lang="en-GB" b="1" dirty="0" err="1" smtClean="0"/>
              <a:t>Darllen</a:t>
            </a:r>
            <a:r>
              <a:rPr lang="en-GB" b="1" dirty="0" smtClean="0"/>
              <a:t> </a:t>
            </a:r>
            <a:r>
              <a:rPr lang="en-GB" b="1" dirty="0" err="1" smtClean="0"/>
              <a:t>cyfeiriol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Moodle:</a:t>
            </a:r>
          </a:p>
          <a:p>
            <a:r>
              <a:rPr lang="en-GB" b="1" dirty="0" smtClean="0"/>
              <a:t>Harlen, W. (2015) “Working with the Big Ideas of science education”. Trieste. SEP.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Cyhoeddiad</a:t>
            </a:r>
            <a:r>
              <a:rPr lang="en-GB" sz="2800" dirty="0" smtClean="0"/>
              <a:t> </a:t>
            </a:r>
            <a:r>
              <a:rPr lang="en-GB" sz="2800" dirty="0" err="1" smtClean="0"/>
              <a:t>sydd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tanseilio</a:t>
            </a:r>
            <a:r>
              <a:rPr lang="en-GB" sz="2800" dirty="0" smtClean="0"/>
              <a:t> </a:t>
            </a:r>
            <a:r>
              <a:rPr lang="en-GB" sz="2800" dirty="0" err="1" smtClean="0"/>
              <a:t>esblygiad</a:t>
            </a:r>
            <a:r>
              <a:rPr lang="en-GB" sz="2800" dirty="0" smtClean="0"/>
              <a:t>  </a:t>
            </a:r>
            <a:r>
              <a:rPr lang="en-GB" sz="2800" dirty="0" err="1" smtClean="0"/>
              <a:t>gwyddoniaeth</a:t>
            </a:r>
            <a:r>
              <a:rPr lang="en-GB" sz="2800" dirty="0" smtClean="0"/>
              <a:t> a </a:t>
            </a:r>
            <a:r>
              <a:rPr lang="en-GB" sz="2800" dirty="0" err="1" smtClean="0"/>
              <a:t>thechnoleg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ôl</a:t>
            </a:r>
            <a:r>
              <a:rPr lang="en-GB" sz="2800" dirty="0" smtClean="0"/>
              <a:t> Donaldson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1799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97b2cdc0-c69c-42b2-b10b-15d83116f795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321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Geirfa’r</a:t>
            </a:r>
            <a:r>
              <a:rPr lang="en-GB" dirty="0" smtClean="0"/>
              <a:t> Model </a:t>
            </a:r>
            <a:r>
              <a:rPr lang="en-GB" dirty="0" err="1" smtClean="0"/>
              <a:t>Ymholi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/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ymholi</a:t>
            </a:r>
            <a:endParaRPr lang="en-GB" dirty="0" smtClean="0"/>
          </a:p>
          <a:p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sail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endParaRPr lang="en-GB" dirty="0" smtClean="0"/>
          </a:p>
          <a:p>
            <a:r>
              <a:rPr lang="en-GB" dirty="0" err="1" smtClean="0"/>
              <a:t>Rhagfynegiad</a:t>
            </a:r>
            <a:endParaRPr lang="en-GB" dirty="0" smtClean="0"/>
          </a:p>
          <a:p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gasglu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endParaRPr lang="en-GB" dirty="0" smtClean="0"/>
          </a:p>
          <a:p>
            <a:r>
              <a:rPr lang="en-GB" dirty="0" err="1" smtClean="0"/>
              <a:t>Trafod</a:t>
            </a:r>
            <a:r>
              <a:rPr lang="en-GB" dirty="0" smtClean="0"/>
              <a:t> y </a:t>
            </a:r>
            <a:r>
              <a:rPr lang="en-GB" dirty="0" err="1" smtClean="0"/>
              <a:t>canlyniadau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cymharu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rhagfynegiad</a:t>
            </a:r>
            <a:endParaRPr lang="en-GB" dirty="0" smtClean="0"/>
          </a:p>
          <a:p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gasgliad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feddwl</a:t>
            </a:r>
            <a:r>
              <a:rPr lang="en-GB" dirty="0" smtClean="0"/>
              <a:t> am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gwreiddiol</a:t>
            </a:r>
            <a:endParaRPr lang="en-GB" dirty="0" smtClean="0"/>
          </a:p>
          <a:p>
            <a:r>
              <a:rPr lang="en-GB" dirty="0" err="1" smtClean="0"/>
              <a:t>Cysylltiad</a:t>
            </a:r>
            <a:r>
              <a:rPr lang="en-GB" dirty="0" smtClean="0"/>
              <a:t> – </a:t>
            </a:r>
            <a:r>
              <a:rPr lang="en-GB" dirty="0" err="1" smtClean="0"/>
              <a:t>atgyfnerthu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gwreiddiol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am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sail </a:t>
            </a:r>
            <a:r>
              <a:rPr lang="en-GB" dirty="0" err="1" smtClean="0"/>
              <a:t>tystiolaeth</a:t>
            </a:r>
            <a:endParaRPr lang="en-GB" dirty="0" smtClean="0"/>
          </a:p>
          <a:p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tuag</a:t>
            </a:r>
            <a:r>
              <a:rPr lang="en-GB" dirty="0" smtClean="0"/>
              <a:t> at y </a:t>
            </a:r>
            <a:r>
              <a:rPr lang="en-GB" dirty="0" err="1" smtClean="0"/>
              <a:t>syniad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52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109728" indent="0">
              <a:buNone/>
            </a:pPr>
            <a:endParaRPr lang="en-GB" alt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(7-11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mlwydd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</a:p>
          <a:p>
            <a:endParaRPr lang="en-GB" alt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prosesu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)  </a:t>
            </a: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endParaRPr lang="en-GB" alt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alt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gysyniadau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gwyddonol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)	</a:t>
            </a: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4200" b="1" u="sng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4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4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4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gyfeiriol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Dechreuwch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ymgyfarwyddo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canllaw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cyfeirir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atynt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109728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109728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109728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109728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400" dirty="0"/>
              <a:t>Gwyddoniaeth </a:t>
            </a:r>
            <a:r>
              <a:rPr lang="en-GB" altLang="en-US" sz="2400" dirty="0" err="1" smtClean="0"/>
              <a:t>yng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Nghwricwlwm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Cenedlaethol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Cymru</a:t>
            </a:r>
            <a:r>
              <a:rPr lang="en-GB" altLang="en-US" sz="2400" dirty="0"/>
              <a:t>: </a:t>
            </a:r>
            <a:r>
              <a:rPr lang="en-GB" altLang="en-US" sz="2400" dirty="0" err="1"/>
              <a:t>Canllawiau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gael</a:t>
            </a:r>
            <a:r>
              <a:rPr lang="en-GB" altLang="en-US" sz="2400" dirty="0" smtClean="0"/>
              <a:t>:</a:t>
            </a:r>
            <a:r>
              <a:rPr lang="en-GB" altLang="en-US" sz="2400" dirty="0">
                <a:hlinkClick r:id="rId3"/>
              </a:rPr>
              <a:t> http://learning.gov.wales/?skip=1&amp;lang=cy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89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Cyd-ddibyniaeth</a:t>
            </a:r>
            <a:r>
              <a:rPr lang="en-GB" dirty="0" smtClean="0"/>
              <a:t> </a:t>
            </a:r>
            <a:r>
              <a:rPr lang="en-GB" dirty="0" err="1" smtClean="0"/>
              <a:t>Organebau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Y </a:t>
            </a:r>
            <a:r>
              <a:rPr lang="en-GB" dirty="0" err="1" smtClean="0"/>
              <a:t>Ddaear</a:t>
            </a:r>
            <a:r>
              <a:rPr lang="en-GB" dirty="0" smtClean="0"/>
              <a:t> </a:t>
            </a:r>
            <a:r>
              <a:rPr lang="en-GB" dirty="0" err="1" smtClean="0"/>
              <a:t>Gynaliadwy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pethau’n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Ystod</a:t>
            </a:r>
            <a:r>
              <a:rPr lang="en-GB" sz="3200" dirty="0" smtClean="0"/>
              <a:t> </a:t>
            </a:r>
            <a:r>
              <a:rPr lang="en-GB" sz="3200" dirty="0" err="1" smtClean="0"/>
              <a:t>yng</a:t>
            </a:r>
            <a:r>
              <a:rPr lang="en-GB" sz="3200" dirty="0" smtClean="0"/>
              <a:t> </a:t>
            </a:r>
            <a:r>
              <a:rPr lang="en-GB" sz="3200" dirty="0" err="1" smtClean="0"/>
              <a:t>Nghyfnod</a:t>
            </a:r>
            <a:r>
              <a:rPr lang="en-GB" sz="3200" dirty="0" smtClean="0"/>
              <a:t> </a:t>
            </a:r>
            <a:r>
              <a:rPr lang="en-GB" sz="3200" dirty="0" err="1" smtClean="0"/>
              <a:t>Allweddol</a:t>
            </a:r>
            <a:r>
              <a:rPr lang="en-GB" sz="3200" dirty="0" smtClean="0"/>
              <a:t> 2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6177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89819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Mae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sgiliau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ymholi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gwyddoniaeth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datblygu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drwy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“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gynllunio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datblygu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myfyrio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”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gan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ddefnyddio’r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ystod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lawn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mathau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gwahanol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o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ymholi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chyd-destunau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Ystod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Cyfathrebu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/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Llythrennedd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Gwyddoniaeth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Mynegi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rhannu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syniadau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chasglu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gwerthuso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tystiolaeth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wrth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galon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addysgu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dysgu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gwyddoniaeth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dda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. Mae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hyn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cynnwys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y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defnydd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o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TGCh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y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Fframwaith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Cymhwysedd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Digidol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. 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Beth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yw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“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Rhifedd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gwyddonol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”?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19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itchFamily="34" charset="-128"/>
              </a:rPr>
              <a:t>Beth yw Ymholiad Gwyddonol?</a:t>
            </a:r>
            <a:endParaRPr lang="en-US" altLang="en-US" smtClean="0">
              <a:ea typeface="ＭＳ Ｐゴシック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err="1" smtClean="0">
                <a:latin typeface="+mj-lt"/>
              </a:rPr>
              <a:t>Ymholiad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gwyddonol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yw’r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hyn</a:t>
            </a:r>
            <a:r>
              <a:rPr lang="en-GB" dirty="0" smtClean="0">
                <a:latin typeface="+mj-lt"/>
              </a:rPr>
              <a:t> a </a:t>
            </a:r>
            <a:r>
              <a:rPr lang="en-GB" dirty="0" err="1" smtClean="0">
                <a:latin typeface="+mj-lt"/>
              </a:rPr>
              <a:t>wna</a:t>
            </a:r>
            <a:r>
              <a:rPr lang="en-GB" dirty="0" smtClean="0">
                <a:latin typeface="+mj-lt"/>
              </a:rPr>
              <a:t> plant </a:t>
            </a:r>
            <a:r>
              <a:rPr lang="en-GB" dirty="0" err="1" smtClean="0">
                <a:latin typeface="+mj-lt"/>
              </a:rPr>
              <a:t>er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mwyn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ateb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cwestiynau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penodol</a:t>
            </a:r>
            <a:r>
              <a:rPr lang="en-GB" dirty="0" smtClean="0">
                <a:latin typeface="+mj-lt"/>
              </a:rPr>
              <a:t> am y </a:t>
            </a:r>
            <a:r>
              <a:rPr lang="en-GB" dirty="0" err="1" smtClean="0">
                <a:latin typeface="+mj-lt"/>
              </a:rPr>
              <a:t>byd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o’u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cwmpas</a:t>
            </a:r>
            <a:r>
              <a:rPr lang="en-GB" dirty="0" smtClean="0">
                <a:latin typeface="+mj-lt"/>
              </a:rPr>
              <a:t>. 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7530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y-GB" sz="2400" b="1" dirty="0"/>
              <a:t>Profi teg </a:t>
            </a:r>
            <a:r>
              <a:rPr lang="cy-GB" sz="2400" dirty="0"/>
              <a:t>– newid un ffactor ac arsylwi/mesur yr effaith, tra’n cadw ffactorau eraill yr un fath </a:t>
            </a:r>
          </a:p>
          <a:p>
            <a:r>
              <a:rPr lang="cy-GB" sz="2400" b="1" dirty="0"/>
              <a:t>Dosbarthu ac adnabod – </a:t>
            </a:r>
            <a:r>
              <a:rPr lang="cy-GB" sz="2400" dirty="0"/>
              <a:t>grwpio yn ôl nodweddion/ priodweddau </a:t>
            </a:r>
          </a:p>
          <a:p>
            <a:pPr lvl="0"/>
            <a:r>
              <a:rPr lang="cy-GB" sz="2400" b="1" dirty="0"/>
              <a:t>Archwilio – </a:t>
            </a:r>
            <a:r>
              <a:rPr lang="cy-GB" sz="2400" dirty="0"/>
              <a:t>e.e. drwy arsylwi/mesur dros gyfnod o amser </a:t>
            </a:r>
          </a:p>
          <a:p>
            <a:r>
              <a:rPr lang="cy-GB" sz="2400" b="1" dirty="0"/>
              <a:t>Chwilio am batrymau </a:t>
            </a:r>
            <a:r>
              <a:rPr lang="cy-GB" sz="2400" dirty="0"/>
              <a:t>– e.e. gwneud arolwg</a:t>
            </a:r>
          </a:p>
          <a:p>
            <a:pPr lvl="0"/>
            <a:r>
              <a:rPr lang="cy-GB" sz="2400" b="1" dirty="0"/>
              <a:t>Gwneud pethau – </a:t>
            </a:r>
            <a:r>
              <a:rPr lang="cy-GB" sz="2400" dirty="0"/>
              <a:t>e.e. i ddatrys problem (cyswllt uniongyrchol â thechnoleg)</a:t>
            </a:r>
          </a:p>
          <a:p>
            <a:r>
              <a:rPr lang="cy-GB" sz="2400" b="1" dirty="0"/>
              <a:t>Cymhwyso a Defnyddio Modelau </a:t>
            </a:r>
            <a:r>
              <a:rPr lang="cy-GB" sz="2400" dirty="0"/>
              <a:t>– profi esboniad/model i weld a yw’n gweithio e.e. cylch dŵr</a:t>
            </a:r>
          </a:p>
          <a:p>
            <a:pPr lvl="0"/>
            <a:endParaRPr lang="cy-GB" sz="1200" dirty="0"/>
          </a:p>
          <a:p>
            <a:r>
              <a:rPr lang="en-GB" sz="2400" dirty="0"/>
              <a:t>Mae </a:t>
            </a:r>
            <a:r>
              <a:rPr lang="en-GB" sz="2400" dirty="0" err="1"/>
              <a:t>Cyfeirio</a:t>
            </a:r>
            <a:r>
              <a:rPr lang="en-GB" sz="2400" dirty="0"/>
              <a:t>/</a:t>
            </a:r>
            <a:r>
              <a:rPr lang="en-GB" sz="2400" dirty="0" err="1"/>
              <a:t>Ymchwil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cyd-destunio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cefnogi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proses </a:t>
            </a:r>
            <a:r>
              <a:rPr lang="en-GB" sz="2400" dirty="0" err="1"/>
              <a:t>ymholi</a:t>
            </a:r>
            <a:r>
              <a:rPr lang="en-GB" sz="2400" dirty="0"/>
              <a:t>.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Gall plant </a:t>
            </a:r>
            <a:r>
              <a:rPr lang="en-GB" sz="2800" dirty="0" err="1"/>
              <a:t>ateb</a:t>
            </a:r>
            <a:r>
              <a:rPr lang="en-GB" sz="2800" dirty="0"/>
              <a:t> </a:t>
            </a:r>
            <a:r>
              <a:rPr lang="en-GB" sz="2800" dirty="0" err="1"/>
              <a:t>cwestiynau</a:t>
            </a:r>
            <a:r>
              <a:rPr lang="en-GB" sz="2800" dirty="0"/>
              <a:t> </a:t>
            </a:r>
            <a:r>
              <a:rPr lang="en-GB" sz="2800" dirty="0" err="1"/>
              <a:t>gwyddonol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ddefnyddio’r</a:t>
            </a:r>
            <a:r>
              <a:rPr lang="en-GB" sz="2800" dirty="0"/>
              <a:t> </a:t>
            </a:r>
            <a:r>
              <a:rPr lang="en-GB" sz="2800" dirty="0" err="1"/>
              <a:t>prosesau</a:t>
            </a:r>
            <a:r>
              <a:rPr lang="en-GB" sz="2800" dirty="0"/>
              <a:t> </a:t>
            </a:r>
            <a:r>
              <a:rPr lang="en-GB" sz="2800" dirty="0" err="1"/>
              <a:t>ymholi</a:t>
            </a:r>
            <a:r>
              <a:rPr lang="en-GB" sz="2800" dirty="0"/>
              <a:t> </a:t>
            </a:r>
            <a:r>
              <a:rPr lang="en-GB" sz="2800" dirty="0" err="1"/>
              <a:t>gwyddoniaeth</a:t>
            </a:r>
            <a:r>
              <a:rPr lang="en-GB" sz="28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65635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1042988" y="301625"/>
            <a:ext cx="7640637" cy="1143000"/>
          </a:xfrm>
        </p:spPr>
        <p:txBody>
          <a:bodyPr>
            <a:normAutofit/>
          </a:bodyPr>
          <a:lstStyle/>
          <a:p>
            <a:r>
              <a:rPr lang="en-GB" altLang="en-US" sz="2700" dirty="0" err="1" smtClean="0">
                <a:ea typeface="ＭＳ Ｐゴシック" pitchFamily="34" charset="-128"/>
              </a:rPr>
              <a:t>Gellir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adnabod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camau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ymchwiliad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ar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gyfer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pob</a:t>
            </a:r>
            <a:r>
              <a:rPr lang="en-GB" altLang="en-US" sz="2700" dirty="0" smtClean="0">
                <a:ea typeface="ＭＳ Ｐゴシック" pitchFamily="34" charset="-128"/>
              </a:rPr>
              <a:t> math o </a:t>
            </a:r>
            <a:r>
              <a:rPr lang="en-GB" altLang="en-US" sz="2700" dirty="0" err="1" smtClean="0">
                <a:ea typeface="ＭＳ Ｐゴシック" pitchFamily="34" charset="-128"/>
              </a:rPr>
              <a:t>ymchwiliad</a:t>
            </a:r>
            <a:r>
              <a:rPr lang="en-GB" altLang="en-US" dirty="0" smtClean="0">
                <a:ea typeface="ＭＳ Ｐゴシック" pitchFamily="34" charset="-128"/>
              </a:rPr>
              <a:t> </a:t>
            </a:r>
            <a:endParaRPr lang="en-US" altLang="en-US" dirty="0" smtClean="0">
              <a:ea typeface="ＭＳ Ｐゴシック" pitchFamily="34" charset="-128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370013" y="1827213"/>
          <a:ext cx="7313612" cy="4389437"/>
        </p:xfrm>
        <a:graphic>
          <a:graphicData uri="http://schemas.openxmlformats.org/drawingml/2006/table">
            <a:tbl>
              <a:tblPr/>
              <a:tblGrid>
                <a:gridCol w="2769939"/>
                <a:gridCol w="4543673"/>
              </a:tblGrid>
              <a:tr h="118880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datganiad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problem,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syniad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peth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byw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ddigwyddiad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fel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pwynt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cychwyn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6314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Casglu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arsylwi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dros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amser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batrymau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adnabod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dosbarthu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ddefnyddio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ffynonellau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eilaidd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prawf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teg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cofnodi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canfyddiadau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17374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boddhaol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datrys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problem,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ateb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datblygu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esboniad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gwerthuso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system,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darparu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gyfiawnhau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mwy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o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gwestiynau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iddynt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207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endParaRPr lang="en-GB" dirty="0" smtClean="0"/>
          </a:p>
          <a:p>
            <a:pPr marL="624078" indent="-514350">
              <a:buAutoNum type="arabicPeriod"/>
            </a:pPr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Eirfa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wybodaeth</a:t>
            </a:r>
            <a:r>
              <a:rPr lang="en-GB" dirty="0"/>
              <a:t> a </a:t>
            </a:r>
            <a:r>
              <a:rPr lang="en-GB" dirty="0" err="1"/>
              <a:t>ddosbarthwyd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benderfynu</a:t>
            </a:r>
            <a:r>
              <a:rPr lang="en-GB" dirty="0"/>
              <a:t> 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ymholiad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 </a:t>
            </a:r>
            <a:r>
              <a:rPr lang="en-GB" dirty="0" err="1"/>
              <a:t>fyddai’r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gasglu’r</a:t>
            </a:r>
            <a:r>
              <a:rPr lang="en-GB" dirty="0"/>
              <a:t> </a:t>
            </a:r>
            <a:r>
              <a:rPr lang="en-GB" dirty="0" err="1"/>
              <a:t>d</a:t>
            </a:r>
            <a:r>
              <a:rPr lang="en-GB" dirty="0" err="1" smtClean="0"/>
              <a:t>ystiolaeth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cwestiwn</a:t>
            </a:r>
            <a:r>
              <a:rPr lang="en-GB" dirty="0"/>
              <a:t> a </a:t>
            </a:r>
            <a:r>
              <a:rPr lang="en-GB" dirty="0" err="1"/>
              <a:t>ofynnir</a:t>
            </a:r>
            <a:r>
              <a:rPr lang="en-GB" dirty="0"/>
              <a:t>. </a:t>
            </a:r>
          </a:p>
          <a:p>
            <a:pPr marL="624078" indent="-514350">
              <a:buAutoNum type="arabicPeriod"/>
            </a:pPr>
            <a:r>
              <a:rPr lang="en-GB" dirty="0" err="1"/>
              <a:t>Defnyddiwch</a:t>
            </a:r>
            <a:r>
              <a:rPr lang="en-GB" dirty="0"/>
              <a:t> y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canllaw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benderfynu</a:t>
            </a:r>
            <a:r>
              <a:rPr lang="en-GB" dirty="0"/>
              <a:t> 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gofnod</a:t>
            </a:r>
            <a:r>
              <a:rPr lang="en-GB" dirty="0"/>
              <a:t> data/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orau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math o </a:t>
            </a:r>
            <a:r>
              <a:rPr lang="en-GB" dirty="0" err="1"/>
              <a:t>ymholi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; </a:t>
            </a:r>
            <a:r>
              <a:rPr lang="en-GB" dirty="0" err="1"/>
              <a:t>Tabl</a:t>
            </a:r>
            <a:r>
              <a:rPr lang="en-GB" dirty="0"/>
              <a:t>, </a:t>
            </a:r>
            <a:r>
              <a:rPr lang="en-GB" dirty="0" err="1"/>
              <a:t>Siart</a:t>
            </a:r>
            <a:r>
              <a:rPr lang="en-GB" dirty="0"/>
              <a:t> Bar, Graff </a:t>
            </a:r>
            <a:r>
              <a:rPr lang="en-GB" dirty="0" err="1"/>
              <a:t>Llinell</a:t>
            </a:r>
            <a:r>
              <a:rPr lang="en-GB" dirty="0"/>
              <a:t>, Graff </a:t>
            </a:r>
            <a:r>
              <a:rPr lang="en-GB" dirty="0" err="1"/>
              <a:t>Gwasgar</a:t>
            </a:r>
            <a:r>
              <a:rPr lang="en-GB" dirty="0"/>
              <a:t>. </a:t>
            </a:r>
          </a:p>
          <a:p>
            <a:pPr marL="624078" indent="-514350">
              <a:buAutoNum type="arabicPeriod"/>
            </a:pPr>
            <a:r>
              <a:rPr lang="en-GB" dirty="0" err="1"/>
              <a:t>Enwebwch</a:t>
            </a:r>
            <a:r>
              <a:rPr lang="en-GB" dirty="0"/>
              <a:t> “</a:t>
            </a:r>
            <a:r>
              <a:rPr lang="en-GB" dirty="0" err="1"/>
              <a:t>Poswr</a:t>
            </a:r>
            <a:r>
              <a:rPr lang="en-GB" dirty="0"/>
              <a:t>”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esbonio</a:t>
            </a:r>
            <a:r>
              <a:rPr lang="en-GB" dirty="0"/>
              <a:t> a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“</a:t>
            </a:r>
            <a:r>
              <a:rPr lang="en-GB" dirty="0" err="1"/>
              <a:t>posau</a:t>
            </a:r>
            <a:r>
              <a:rPr lang="en-GB" dirty="0"/>
              <a:t>” </a:t>
            </a:r>
            <a:r>
              <a:rPr lang="en-GB" dirty="0" err="1"/>
              <a:t>hyn</a:t>
            </a:r>
            <a:r>
              <a:rPr lang="en-GB" dirty="0"/>
              <a:t>. </a:t>
            </a:r>
          </a:p>
          <a:p>
            <a:pPr marL="624078" indent="-514350">
              <a:buAutoNum type="arabicPeriod"/>
            </a:pPr>
            <a:endParaRPr lang="en-GB" dirty="0" smtClean="0"/>
          </a:p>
          <a:p>
            <a:pPr marL="624078" indent="-514350">
              <a:buAutoNum type="arabicPeriod"/>
            </a:pPr>
            <a:endParaRPr lang="en-GB" dirty="0"/>
          </a:p>
          <a:p>
            <a:pPr marL="624078" indent="-514350"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/>
              <a:t>Gêm</a:t>
            </a:r>
            <a:r>
              <a:rPr lang="en-GB" sz="3200" dirty="0"/>
              <a:t> </a:t>
            </a:r>
            <a:r>
              <a:rPr lang="en-GB" sz="3200" dirty="0" err="1"/>
              <a:t>Ymholi</a:t>
            </a:r>
            <a:r>
              <a:rPr lang="en-GB" sz="3200" dirty="0"/>
              <a:t> </a:t>
            </a:r>
            <a:r>
              <a:rPr lang="en-GB" sz="3200" dirty="0" err="1"/>
              <a:t>Gwyddoniaeth</a:t>
            </a:r>
            <a:r>
              <a:rPr lang="en-GB" sz="3200" dirty="0"/>
              <a:t>: </a:t>
            </a:r>
            <a:r>
              <a:rPr lang="en-GB" sz="3200" dirty="0" err="1"/>
              <a:t>Posau</a:t>
            </a:r>
            <a:r>
              <a:rPr lang="en-GB" sz="3200" dirty="0"/>
              <a:t> </a:t>
            </a:r>
            <a:r>
              <a:rPr lang="en-GB" sz="3200" dirty="0" err="1"/>
              <a:t>Cynllunio</a:t>
            </a:r>
            <a:r>
              <a:rPr lang="en-GB" sz="3200" dirty="0"/>
              <a:t> </a:t>
            </a:r>
            <a:r>
              <a:rPr lang="en-GB" sz="2700" dirty="0"/>
              <a:t>(</a:t>
            </a:r>
            <a:r>
              <a:rPr lang="en-GB" sz="2700" dirty="0" err="1"/>
              <a:t>Peidiwch</a:t>
            </a:r>
            <a:r>
              <a:rPr lang="en-GB" sz="2700" dirty="0"/>
              <a:t> </a:t>
            </a:r>
            <a:r>
              <a:rPr lang="en-GB" sz="2700" dirty="0" err="1"/>
              <a:t>edrych</a:t>
            </a:r>
            <a:r>
              <a:rPr lang="en-GB" sz="2700" dirty="0"/>
              <a:t> </a:t>
            </a:r>
            <a:r>
              <a:rPr lang="en-GB" sz="2700" dirty="0" err="1"/>
              <a:t>ar</a:t>
            </a:r>
            <a:r>
              <a:rPr lang="en-GB" sz="2700" dirty="0"/>
              <a:t> </a:t>
            </a:r>
            <a:r>
              <a:rPr lang="en-GB" sz="2700" dirty="0" err="1"/>
              <a:t>yr</a:t>
            </a:r>
            <a:r>
              <a:rPr lang="en-GB" sz="2700" dirty="0"/>
              <a:t> </a:t>
            </a:r>
            <a:r>
              <a:rPr lang="en-GB" sz="2700" dirty="0" err="1"/>
              <a:t>atebion</a:t>
            </a:r>
            <a:r>
              <a:rPr lang="en-GB" sz="2700" dirty="0"/>
              <a:t> </a:t>
            </a:r>
            <a:r>
              <a:rPr lang="en-GB" sz="2700" dirty="0" err="1"/>
              <a:t>os</a:t>
            </a:r>
            <a:r>
              <a:rPr lang="en-GB" sz="2700" dirty="0"/>
              <a:t> </a:t>
            </a:r>
            <a:r>
              <a:rPr lang="en-GB" sz="2700" dirty="0" err="1"/>
              <a:t>gwelwch</a:t>
            </a:r>
            <a:r>
              <a:rPr lang="en-GB" sz="2700" dirty="0"/>
              <a:t> </a:t>
            </a:r>
            <a:r>
              <a:rPr lang="en-GB" sz="2700" dirty="0" err="1"/>
              <a:t>yn</a:t>
            </a:r>
            <a:r>
              <a:rPr lang="en-GB" sz="2700" dirty="0"/>
              <a:t> </a:t>
            </a:r>
            <a:r>
              <a:rPr lang="en-GB" sz="2700" dirty="0" err="1"/>
              <a:t>dda</a:t>
            </a:r>
            <a:r>
              <a:rPr lang="en-GB" sz="2700" dirty="0"/>
              <a:t>!)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6838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Goldsworthy, A. &amp; </a:t>
            </a:r>
            <a:r>
              <a:rPr lang="en-GB" sz="2400" b="1" dirty="0" err="1"/>
              <a:t>Ponchoud</a:t>
            </a:r>
            <a:r>
              <a:rPr lang="en-GB" sz="2400" b="1" dirty="0"/>
              <a:t>, R. (2008) </a:t>
            </a:r>
            <a:r>
              <a:rPr lang="en-GB" sz="2400" b="1" i="1" dirty="0" err="1" smtClean="0"/>
              <a:t>Gemau</a:t>
            </a:r>
            <a:r>
              <a:rPr lang="en-GB" sz="2400" b="1" i="1" dirty="0" smtClean="0"/>
              <a:t> </a:t>
            </a:r>
            <a:r>
              <a:rPr lang="en-GB" sz="2400" b="1" i="1" dirty="0" err="1" smtClean="0"/>
              <a:t>Ymholiad</a:t>
            </a:r>
            <a:r>
              <a:rPr lang="en-GB" sz="2400" b="1" i="1" dirty="0" smtClean="0"/>
              <a:t> </a:t>
            </a:r>
            <a:r>
              <a:rPr lang="en-GB" sz="2400" b="1" i="1" dirty="0" err="1" smtClean="0"/>
              <a:t>Gwyddonol</a:t>
            </a:r>
            <a:r>
              <a:rPr lang="en-GB" sz="2400" b="1" i="1" dirty="0" smtClean="0"/>
              <a:t>.</a:t>
            </a:r>
            <a:r>
              <a:rPr lang="en-GB" sz="2400" b="1" dirty="0" smtClean="0"/>
              <a:t> </a:t>
            </a:r>
            <a:r>
              <a:rPr lang="en-GB" sz="2400" b="1" dirty="0" err="1"/>
              <a:t>Sandbach</a:t>
            </a:r>
            <a:r>
              <a:rPr lang="en-GB" sz="2400" b="1" dirty="0"/>
              <a:t>: </a:t>
            </a:r>
            <a:r>
              <a:rPr lang="en-GB" sz="2400" b="1" dirty="0" err="1"/>
              <a:t>Millgate</a:t>
            </a:r>
            <a:r>
              <a:rPr lang="en-GB" sz="2400" b="1" dirty="0"/>
              <a:t> House.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Turner, J. et al. (2011)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It’s not fair – or is it? A guide to developing children’s ideas through primary science enquiry. 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Hatfield: ASE. </a:t>
            </a:r>
          </a:p>
          <a:p>
            <a:pPr marL="109728" indent="0">
              <a:buNone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en-GB" sz="2400" dirty="0">
                <a:latin typeface="Arial" pitchFamily="34" charset="0"/>
                <a:cs typeface="Arial" pitchFamily="34" charset="0"/>
              </a:rPr>
              <a:t>Ward, H. and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Roden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, J. (2016)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Teaching Science in The Primary Classroom.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London: Sage.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Cyfeiriadau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24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Dylunio</a:t>
            </a:r>
            <a:r>
              <a:rPr lang="en-US" dirty="0" smtClean="0"/>
              <a:t> a </a:t>
            </a:r>
            <a:r>
              <a:rPr lang="en-US" dirty="0" err="1" smtClean="0"/>
              <a:t>Thechnoleg</a:t>
            </a:r>
            <a:r>
              <a:rPr lang="en-US" dirty="0" smtClean="0"/>
              <a:t> </a:t>
            </a:r>
            <a:r>
              <a:rPr lang="en-US" dirty="0" smtClean="0"/>
              <a:t>/ </a:t>
            </a:r>
            <a:r>
              <a:rPr lang="en-US" dirty="0" smtClean="0"/>
              <a:t>               Design </a:t>
            </a:r>
            <a:r>
              <a:rPr lang="en-US" dirty="0" smtClean="0"/>
              <a:t>Technology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24400"/>
            <a:ext cx="4040188" cy="144780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4724400"/>
            <a:ext cx="4041775" cy="144780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16050"/>
            <a:ext cx="4040188" cy="3941763"/>
          </a:xfrm>
        </p:spPr>
        <p:txBody>
          <a:bodyPr/>
          <a:lstStyle/>
          <a:p>
            <a:r>
              <a:rPr lang="en-US" dirty="0" err="1" smtClean="0"/>
              <a:t>Cynllunio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r>
              <a:rPr lang="en-US" dirty="0" smtClean="0"/>
              <a:t> </a:t>
            </a:r>
            <a:r>
              <a:rPr lang="en-US" dirty="0" err="1" smtClean="0"/>
              <a:t>bywyd</a:t>
            </a:r>
            <a:r>
              <a:rPr lang="en-US" dirty="0" smtClean="0"/>
              <a:t> </a:t>
            </a:r>
            <a:r>
              <a:rPr lang="en-US" dirty="0" err="1" smtClean="0"/>
              <a:t>dynol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Products to improve human life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20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Teclun</a:t>
            </a:r>
            <a:r>
              <a:rPr lang="en-US" dirty="0" smtClean="0"/>
              <a:t> </a:t>
            </a:r>
            <a:r>
              <a:rPr lang="en-US" dirty="0" err="1" smtClean="0"/>
              <a:t>gwerthuso</a:t>
            </a:r>
            <a:r>
              <a:rPr lang="en-US" dirty="0" smtClean="0"/>
              <a:t> / Evaluation tool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4" descr="DTEvaltool.png"/>
          <p:cNvPicPr>
            <a:picLocks noGrp="1" noChangeAspect="1"/>
          </p:cNvPicPr>
          <p:nvPr/>
        </p:nvPicPr>
        <p:blipFill>
          <a:blip r:embed="rId2"/>
          <a:srcRect t="-30195" b="-30195"/>
          <a:stretch>
            <a:fillRect/>
          </a:stretch>
        </p:blipFill>
        <p:spPr>
          <a:xfrm>
            <a:off x="237067" y="273050"/>
            <a:ext cx="8449733" cy="751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29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4" descr="rollbench.png"/>
          <p:cNvPicPr>
            <a:picLocks noGrp="1" noChangeAspect="1"/>
          </p:cNvPicPr>
          <p:nvPr/>
        </p:nvPicPr>
        <p:blipFill>
          <a:blip r:embed="rId2"/>
          <a:srcRect t="-24712" b="-24712"/>
          <a:stretch>
            <a:fillRect/>
          </a:stretch>
        </p:blipFill>
        <p:spPr>
          <a:xfrm>
            <a:off x="301624" y="-1230049"/>
            <a:ext cx="8686801" cy="9208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95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4" descr="beirollwy.jpg"/>
          <p:cNvPicPr>
            <a:picLocks noGrp="1" noChangeAspect="1"/>
          </p:cNvPicPr>
          <p:nvPr/>
        </p:nvPicPr>
        <p:blipFill>
          <a:blip r:embed="rId2"/>
          <a:srcRect l="-1106" r="-1106"/>
          <a:stretch>
            <a:fillRect/>
          </a:stretch>
        </p:blipFill>
        <p:spPr>
          <a:xfrm>
            <a:off x="1" y="0"/>
            <a:ext cx="93810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67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4" descr="daycloc.png"/>
          <p:cNvPicPr>
            <a:picLocks noGrp="1" noChangeAspect="1"/>
          </p:cNvPicPr>
          <p:nvPr/>
        </p:nvPicPr>
        <p:blipFill>
          <a:blip r:embed="rId2"/>
          <a:srcRect t="-4547" b="-4547"/>
          <a:stretch>
            <a:fillRect/>
          </a:stretch>
        </p:blipFill>
        <p:spPr>
          <a:xfrm>
            <a:off x="-270932" y="-526604"/>
            <a:ext cx="9440334" cy="7943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073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4" descr="cupbicky.jpg"/>
          <p:cNvPicPr>
            <a:picLocks noGrp="1" noChangeAspect="1"/>
          </p:cNvPicPr>
          <p:nvPr/>
        </p:nvPicPr>
        <p:blipFill>
          <a:blip r:embed="rId2"/>
          <a:srcRect t="-1925" b="-1925"/>
          <a:stretch>
            <a:fillRect/>
          </a:stretch>
        </p:blipFill>
        <p:spPr>
          <a:xfrm>
            <a:off x="1275292" y="0"/>
            <a:ext cx="67394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26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Y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presennol</a:t>
            </a:r>
            <a:r>
              <a:rPr lang="en-US" dirty="0" smtClean="0"/>
              <a:t> / </a:t>
            </a:r>
            <a:r>
              <a:rPr lang="en-US" dirty="0" smtClean="0"/>
              <a:t>               The </a:t>
            </a:r>
            <a:r>
              <a:rPr lang="en-US" dirty="0" smtClean="0"/>
              <a:t>current curriculum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draws</a:t>
            </a:r>
          </a:p>
          <a:p>
            <a:r>
              <a:rPr lang="en-US" dirty="0" err="1" smtClean="0"/>
              <a:t>Meddwl</a:t>
            </a:r>
            <a:endParaRPr lang="en-US" dirty="0" smtClean="0"/>
          </a:p>
          <a:p>
            <a:r>
              <a:rPr lang="en-US" dirty="0" err="1" smtClean="0"/>
              <a:t>Cyfathrebu</a:t>
            </a:r>
            <a:endParaRPr lang="en-US" dirty="0" smtClean="0"/>
          </a:p>
          <a:p>
            <a:r>
              <a:rPr lang="en-US" dirty="0" err="1" smtClean="0"/>
              <a:t>TGCh</a:t>
            </a:r>
            <a:endParaRPr lang="en-US" dirty="0" smtClean="0"/>
          </a:p>
          <a:p>
            <a:r>
              <a:rPr lang="en-US" dirty="0" err="1" smtClean="0"/>
              <a:t>Rhif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Cymraeg</a:t>
            </a:r>
            <a:endParaRPr lang="en-US" dirty="0" smtClean="0"/>
          </a:p>
          <a:p>
            <a:r>
              <a:rPr lang="en-US" dirty="0" err="1" smtClean="0"/>
              <a:t>Personol</a:t>
            </a:r>
            <a:r>
              <a:rPr lang="en-US" dirty="0" smtClean="0"/>
              <a:t> a </a:t>
            </a:r>
            <a:r>
              <a:rPr lang="en-US" dirty="0" err="1" smtClean="0"/>
              <a:t>Chymdeithasol</a:t>
            </a:r>
            <a:endParaRPr lang="en-US" dirty="0" smtClean="0"/>
          </a:p>
          <a:p>
            <a:r>
              <a:rPr lang="en-US" dirty="0" err="1" smtClean="0"/>
              <a:t>Gyrfaoedd</a:t>
            </a:r>
            <a:r>
              <a:rPr lang="en-US" dirty="0" smtClean="0"/>
              <a:t> a </a:t>
            </a:r>
            <a:r>
              <a:rPr lang="en-US" dirty="0" err="1" smtClean="0"/>
              <a:t>byd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Skills across</a:t>
            </a:r>
          </a:p>
          <a:p>
            <a:r>
              <a:rPr lang="en-US" dirty="0" smtClean="0"/>
              <a:t>Thinking</a:t>
            </a:r>
          </a:p>
          <a:p>
            <a:r>
              <a:rPr lang="en-US" dirty="0" smtClean="0"/>
              <a:t>Communication</a:t>
            </a:r>
          </a:p>
          <a:p>
            <a:r>
              <a:rPr lang="en-US" dirty="0" smtClean="0"/>
              <a:t>ICT</a:t>
            </a:r>
          </a:p>
          <a:p>
            <a:r>
              <a:rPr lang="en-US" dirty="0" smtClean="0"/>
              <a:t>Number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Cymraeg</a:t>
            </a:r>
            <a:endParaRPr lang="en-US" dirty="0" smtClean="0"/>
          </a:p>
          <a:p>
            <a:r>
              <a:rPr lang="en-US" dirty="0" smtClean="0"/>
              <a:t>Personal and Social</a:t>
            </a:r>
          </a:p>
          <a:p>
            <a:r>
              <a:rPr lang="en-US" dirty="0" smtClean="0"/>
              <a:t>Careers + work (sec)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35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CA2</a:t>
            </a:r>
            <a:r>
              <a:rPr lang="en-US" dirty="0" smtClean="0"/>
              <a:t>/ KS2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US" dirty="0" err="1" smtClean="0"/>
              <a:t>Dylunio</a:t>
            </a:r>
            <a:r>
              <a:rPr lang="en-US" dirty="0" smtClean="0"/>
              <a:t> a </a:t>
            </a:r>
            <a:r>
              <a:rPr lang="en-US" dirty="0" err="1" smtClean="0"/>
              <a:t>gwneud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FontTx/>
              <a:buChar char="-"/>
            </a:pPr>
            <a:r>
              <a:rPr lang="en-US" dirty="0" err="1" smtClean="0"/>
              <a:t>Ystod</a:t>
            </a:r>
            <a:endParaRPr lang="en-US" dirty="0" smtClean="0"/>
          </a:p>
          <a:p>
            <a:pPr>
              <a:buFontTx/>
              <a:buChar char="-"/>
            </a:pPr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gallu</a:t>
            </a:r>
            <a:r>
              <a:rPr lang="en-US" dirty="0" smtClean="0"/>
              <a:t> </a:t>
            </a:r>
            <a:r>
              <a:rPr lang="en-US" dirty="0" err="1" smtClean="0"/>
              <a:t>TGCh</a:t>
            </a:r>
            <a:endParaRPr lang="en-US" dirty="0" smtClean="0"/>
          </a:p>
          <a:p>
            <a:pPr>
              <a:buFontTx/>
              <a:buChar char="-"/>
            </a:pPr>
            <a:r>
              <a:rPr lang="en-US" dirty="0" err="1" smtClean="0"/>
              <a:t>Bwyd</a:t>
            </a:r>
            <a:endParaRPr lang="en-US" dirty="0" smtClean="0"/>
          </a:p>
          <a:p>
            <a:pPr>
              <a:buFontTx/>
              <a:buChar char="-"/>
            </a:pPr>
            <a:r>
              <a:rPr lang="en-US" dirty="0" err="1" smtClean="0"/>
              <a:t>Defnyddiau</a:t>
            </a:r>
            <a:r>
              <a:rPr lang="en-US" dirty="0" smtClean="0"/>
              <a:t> </a:t>
            </a:r>
            <a:r>
              <a:rPr lang="en-US" dirty="0" err="1" smtClean="0"/>
              <a:t>hyblyg</a:t>
            </a:r>
            <a:r>
              <a:rPr lang="en-US" dirty="0" smtClean="0"/>
              <a:t> ac </a:t>
            </a:r>
            <a:r>
              <a:rPr lang="en-US" dirty="0" err="1" smtClean="0"/>
              <a:t>anhyblyg</a:t>
            </a:r>
            <a:endParaRPr lang="en-US" dirty="0" smtClean="0"/>
          </a:p>
          <a:p>
            <a:pPr>
              <a:buFontTx/>
              <a:buChar char="-"/>
            </a:pPr>
            <a:r>
              <a:rPr lang="en-US" dirty="0" err="1" smtClean="0"/>
              <a:t>Systemau</a:t>
            </a:r>
            <a:r>
              <a:rPr lang="en-US" dirty="0" smtClean="0"/>
              <a:t> a </a:t>
            </a:r>
            <a:r>
              <a:rPr lang="en-US" dirty="0" err="1" smtClean="0"/>
              <a:t>rheoli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Designing and making</a:t>
            </a:r>
          </a:p>
          <a:p>
            <a:endParaRPr lang="en-US" dirty="0" smtClean="0"/>
          </a:p>
          <a:p>
            <a:pPr>
              <a:buFontTx/>
              <a:buChar char="-"/>
            </a:pPr>
            <a:r>
              <a:rPr lang="en-US" dirty="0" smtClean="0"/>
              <a:t>Range</a:t>
            </a:r>
          </a:p>
          <a:p>
            <a:pPr>
              <a:buFontTx/>
              <a:buChar char="-"/>
            </a:pPr>
            <a:r>
              <a:rPr lang="en-US" dirty="0" smtClean="0"/>
              <a:t>Developing ICT capability</a:t>
            </a:r>
          </a:p>
          <a:p>
            <a:pPr>
              <a:buFontTx/>
              <a:buChar char="-"/>
            </a:pPr>
            <a:r>
              <a:rPr lang="en-US" dirty="0" smtClean="0"/>
              <a:t>Food</a:t>
            </a:r>
          </a:p>
          <a:p>
            <a:pPr>
              <a:buFontTx/>
              <a:buChar char="-"/>
            </a:pPr>
            <a:r>
              <a:rPr lang="en-US" dirty="0" smtClean="0"/>
              <a:t>Rigid and flexible materials</a:t>
            </a:r>
          </a:p>
          <a:p>
            <a:pPr>
              <a:buFontTx/>
              <a:buChar char="-"/>
            </a:pPr>
            <a:r>
              <a:rPr lang="en-US" dirty="0" smtClean="0"/>
              <a:t>Systems and control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4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Her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hofrennydd</a:t>
            </a:r>
            <a:r>
              <a:rPr lang="en-US" dirty="0" smtClean="0"/>
              <a:t> /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Spinner </a:t>
            </a:r>
            <a:r>
              <a:rPr lang="en-US" dirty="0" smtClean="0"/>
              <a:t>challenge</a:t>
            </a:r>
            <a:endParaRPr lang="en-US" dirty="0"/>
          </a:p>
        </p:txBody>
      </p:sp>
      <p:pic>
        <p:nvPicPr>
          <p:cNvPr id="4" name="Content Placeholder 4" descr="spinner.jpg"/>
          <p:cNvPicPr>
            <a:picLocks noGrp="1" noChangeAspect="1"/>
          </p:cNvPicPr>
          <p:nvPr/>
        </p:nvPicPr>
        <p:blipFill>
          <a:blip r:embed="rId2"/>
          <a:srcRect t="-34643" b="-34643"/>
          <a:stretch>
            <a:fillRect/>
          </a:stretch>
        </p:blipFill>
        <p:spPr>
          <a:xfrm>
            <a:off x="748301" y="-203200"/>
            <a:ext cx="7464366" cy="8365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369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>
                <a:latin typeface="Arial" pitchFamily="34" charset="0"/>
                <a:cs typeface="Arial" pitchFamily="34" charset="0"/>
              </a:rPr>
              <a:t>Rydym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eisiau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datblygu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i="1" dirty="0" err="1">
                <a:latin typeface="Arial" pitchFamily="34" charset="0"/>
                <a:cs typeface="Arial" pitchFamily="34" charset="0"/>
              </a:rPr>
              <a:t>dealltwriaeth</a:t>
            </a:r>
            <a:r>
              <a:rPr lang="en-GB" dirty="0">
                <a:latin typeface="Arial" pitchFamily="34" charset="0"/>
                <a:cs typeface="Arial" pitchFamily="34" charset="0"/>
              </a:rPr>
              <a:t>, ac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dibynnu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ddysgwyr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gweithio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pethau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allan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hunain</a:t>
            </a:r>
            <a:r>
              <a:rPr lang="en-GB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109728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>
                <a:latin typeface="Arial" pitchFamily="34" charset="0"/>
                <a:cs typeface="Arial" pitchFamily="34" charset="0"/>
              </a:rPr>
              <a:t>Mae’n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adlewyrchu</a:t>
            </a:r>
            <a:r>
              <a:rPr lang="en-GB" dirty="0">
                <a:latin typeface="Arial" pitchFamily="34" charset="0"/>
                <a:cs typeface="Arial" pitchFamily="34" charset="0"/>
              </a:rPr>
              <a:t> y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ffordd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gwyddonwyr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gweithio</a:t>
            </a:r>
            <a:r>
              <a:rPr lang="en-GB" dirty="0">
                <a:latin typeface="Arial" pitchFamily="34" charset="0"/>
                <a:cs typeface="Arial" pitchFamily="34" charset="0"/>
              </a:rPr>
              <a:t>.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Maent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defnyddio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syniadau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gyntaf</a:t>
            </a:r>
            <a:r>
              <a:rPr lang="en-GB" dirty="0">
                <a:latin typeface="Arial" pitchFamily="34" charset="0"/>
                <a:cs typeface="Arial" pitchFamily="34" charset="0"/>
              </a:rPr>
              <a:t>,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gwneud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rhagfynegiadau</a:t>
            </a:r>
            <a:r>
              <a:rPr lang="en-GB" dirty="0">
                <a:latin typeface="Arial" pitchFamily="34" charset="0"/>
                <a:cs typeface="Arial" pitchFamily="34" charset="0"/>
              </a:rPr>
              <a:t> ac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yna’n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gwneud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arsylwadau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i</a:t>
            </a:r>
            <a:r>
              <a:rPr lang="en-GB" dirty="0">
                <a:latin typeface="Arial" pitchFamily="34" charset="0"/>
                <a:cs typeface="Arial" pitchFamily="34" charset="0"/>
              </a:rPr>
              <a:t> weld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os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oedd</a:t>
            </a:r>
            <a:r>
              <a:rPr lang="en-GB" dirty="0">
                <a:latin typeface="Arial" pitchFamily="34" charset="0"/>
                <a:cs typeface="Arial" pitchFamily="34" charset="0"/>
              </a:rPr>
              <a:t> y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rhagfynegiadau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cefnogi’r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ffeithiau</a:t>
            </a:r>
            <a:r>
              <a:rPr lang="en-GB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>
                <a:latin typeface="Arial" pitchFamily="34" charset="0"/>
                <a:cs typeface="Arial" pitchFamily="34" charset="0"/>
              </a:rPr>
              <a:t>Mae’n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unol</a:t>
            </a:r>
            <a:r>
              <a:rPr lang="en-GB" dirty="0">
                <a:latin typeface="Arial" pitchFamily="34" charset="0"/>
                <a:cs typeface="Arial" pitchFamily="34" charset="0"/>
              </a:rPr>
              <a:t> â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sut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plant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dysgu</a:t>
            </a:r>
            <a:r>
              <a:rPr lang="en-GB" dirty="0">
                <a:latin typeface="Arial" pitchFamily="34" charset="0"/>
                <a:cs typeface="Arial" pitchFamily="34" charset="0"/>
              </a:rPr>
              <a:t>.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lefel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cynradd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meddwl</a:t>
            </a:r>
            <a:r>
              <a:rPr lang="en-GB" dirty="0">
                <a:latin typeface="Arial" pitchFamily="34" charset="0"/>
                <a:cs typeface="Arial" pitchFamily="34" charset="0"/>
              </a:rPr>
              <a:t> a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gwneud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wedi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cysylltu’n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agos</a:t>
            </a:r>
            <a:r>
              <a:rPr lang="en-GB" dirty="0">
                <a:latin typeface="Arial" pitchFamily="34" charset="0"/>
                <a:cs typeface="Arial" pitchFamily="34" charset="0"/>
              </a:rPr>
              <a:t> ac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dealltwriaeth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dibynnu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sut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plant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gallu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gweld</a:t>
            </a:r>
            <a:r>
              <a:rPr lang="en-GB" dirty="0">
                <a:latin typeface="Arial" pitchFamily="34" charset="0"/>
                <a:cs typeface="Arial" pitchFamily="34" charset="0"/>
              </a:rPr>
              <a:t> a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datrys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pethau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hunain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109728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/>
                <a:latin typeface="Arial" pitchFamily="34" charset="0"/>
                <a:cs typeface="Arial" pitchFamily="34" charset="0"/>
              </a:rPr>
              <a:t>Pam </a:t>
            </a:r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>bod </a:t>
            </a:r>
            <a:r>
              <a:rPr lang="en-GB" dirty="0">
                <a:effectLst/>
                <a:latin typeface="Arial" pitchFamily="34" charset="0"/>
                <a:cs typeface="Arial" pitchFamily="34" charset="0"/>
              </a:rPr>
              <a:t>y math </a:t>
            </a:r>
            <a:r>
              <a:rPr lang="en-GB" dirty="0" err="1">
                <a:effectLst/>
                <a:latin typeface="Arial" pitchFamily="34" charset="0"/>
                <a:cs typeface="Arial" pitchFamily="34" charset="0"/>
              </a:rPr>
              <a:t>hyn</a:t>
            </a:r>
            <a:r>
              <a:rPr lang="en-GB" dirty="0">
                <a:effectLst/>
                <a:latin typeface="Arial" pitchFamily="34" charset="0"/>
                <a:cs typeface="Arial" pitchFamily="34" charset="0"/>
              </a:rPr>
              <a:t> o </a:t>
            </a:r>
            <a:r>
              <a:rPr lang="en-GB" dirty="0" err="1">
                <a:effectLst/>
                <a:latin typeface="Arial" pitchFamily="34" charset="0"/>
                <a:cs typeface="Arial" pitchFamily="34" charset="0"/>
              </a:rPr>
              <a:t>ddysgu’n</a:t>
            </a:r>
            <a:r>
              <a:rPr lang="en-GB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effectLst/>
                <a:latin typeface="Arial" pitchFamily="34" charset="0"/>
                <a:cs typeface="Arial" pitchFamily="34" charset="0"/>
              </a:rPr>
              <a:t>bwysig</a:t>
            </a:r>
            <a:r>
              <a:rPr lang="en-GB" dirty="0">
                <a:effectLst/>
                <a:latin typeface="Arial" pitchFamily="34" charset="0"/>
                <a:cs typeface="Arial" pitchFamily="34" charset="0"/>
              </a:rPr>
              <a:t>?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8347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Dosbarthu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ddarlith</a:t>
            </a:r>
            <a:r>
              <a:rPr lang="en-GB" dirty="0" smtClean="0"/>
              <a:t> –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, </a:t>
            </a:r>
            <a:r>
              <a:rPr lang="en-GB" dirty="0" err="1" smtClean="0"/>
              <a:t>templed</a:t>
            </a:r>
            <a:r>
              <a:rPr lang="en-GB" dirty="0" smtClean="0"/>
              <a:t> ac </a:t>
            </a:r>
            <a:r>
              <a:rPr lang="en-GB" dirty="0" err="1" smtClean="0"/>
              <a:t>amserlen</a:t>
            </a:r>
            <a:r>
              <a:rPr lang="en-GB" dirty="0" smtClean="0"/>
              <a:t> </a:t>
            </a:r>
            <a:r>
              <a:rPr lang="en-GB" dirty="0" err="1" smtClean="0"/>
              <a:t>recordio</a:t>
            </a:r>
            <a:r>
              <a:rPr lang="en-GB" dirty="0" smtClean="0"/>
              <a:t> a </a:t>
            </a:r>
            <a:r>
              <a:rPr lang="en-GB" dirty="0" err="1" smtClean="0"/>
              <a:t>ddefnyddir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blwyddyn</a:t>
            </a:r>
            <a:r>
              <a:rPr lang="en-GB" dirty="0" smtClean="0"/>
              <a:t> 6. 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 err="1" smtClean="0"/>
              <a:t>Ymholiad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> </a:t>
            </a:r>
            <a:r>
              <a:rPr lang="en-GB" dirty="0" err="1" smtClean="0"/>
              <a:t>teg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grymoedd</a:t>
            </a:r>
            <a:r>
              <a:rPr lang="en-GB" dirty="0" smtClean="0"/>
              <a:t> </a:t>
            </a:r>
            <a:r>
              <a:rPr lang="en-GB" dirty="0" err="1" smtClean="0"/>
              <a:t>cytbwys</a:t>
            </a:r>
            <a:r>
              <a:rPr lang="en-GB" dirty="0" smtClean="0"/>
              <a:t> /  </a:t>
            </a:r>
            <a:r>
              <a:rPr lang="en-GB" dirty="0" err="1" smtClean="0"/>
              <a:t>disgyrchiant</a:t>
            </a:r>
            <a:r>
              <a:rPr lang="en-GB" dirty="0" smtClean="0"/>
              <a:t> a </a:t>
            </a:r>
            <a:r>
              <a:rPr lang="en-GB" dirty="0" err="1" smtClean="0"/>
              <a:t>chyd-destunau</a:t>
            </a:r>
            <a:r>
              <a:rPr lang="en-GB" dirty="0" smtClean="0"/>
              <a:t> </a:t>
            </a:r>
            <a:r>
              <a:rPr lang="en-GB" dirty="0" err="1" smtClean="0"/>
              <a:t>gwrthian</a:t>
            </a:r>
            <a:r>
              <a:rPr lang="en-GB" dirty="0" err="1" smtClean="0"/>
              <a:t>t</a:t>
            </a:r>
            <a:r>
              <a:rPr lang="en-GB" dirty="0" smtClean="0"/>
              <a:t> </a:t>
            </a:r>
            <a:r>
              <a:rPr lang="en-GB" dirty="0" err="1" smtClean="0"/>
              <a:t>aer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her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cysyniadol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Her </a:t>
            </a:r>
            <a:r>
              <a:rPr lang="en-GB" dirty="0" err="1" smtClean="0"/>
              <a:t>hofrennydd</a:t>
            </a:r>
            <a:r>
              <a:rPr lang="en-GB" dirty="0" smtClean="0"/>
              <a:t> </a:t>
            </a:r>
            <a:r>
              <a:rPr lang="en-GB" dirty="0" err="1" smtClean="0"/>
              <a:t>papur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39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smtClean="0">
                <a:ea typeface="ＭＳ Ｐゴシック" panose="020B0600070205080204" pitchFamily="34" charset="-128"/>
              </a:rPr>
              <a:t>Arsylwi a Deall yn atgyfnerthu ei gilydd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42665" y="1748050"/>
            <a:ext cx="7334250" cy="3724275"/>
          </a:xfrm>
        </p:spPr>
        <p:txBody>
          <a:bodyPr/>
          <a:lstStyle/>
          <a:p>
            <a:pPr algn="just"/>
            <a:r>
              <a:rPr lang="en-GB" altLang="en-US" dirty="0" smtClean="0">
                <a:ea typeface="ＭＳ Ｐゴシック" panose="020B0600070205080204" pitchFamily="34" charset="-128"/>
              </a:rPr>
              <a:t>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mwyaf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ydym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wybod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a’i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ddeall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,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gorau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arsylwi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mwyaf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ydym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arsylwi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mwyaf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ddysgir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.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dirty="0" smtClean="0">
              <a:ea typeface="ＭＳ Ｐゴシック" panose="020B0600070205080204" pitchFamily="34" charset="-128"/>
            </a:endParaRPr>
          </a:p>
          <a:p>
            <a:pPr algn="just"/>
            <a:r>
              <a:rPr lang="en-GB" altLang="en-US" dirty="0" smtClean="0">
                <a:ea typeface="ＭＳ Ｐゴシック" panose="020B0600070205080204" pitchFamily="34" charset="-128"/>
              </a:rPr>
              <a:t>Mae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arsylwi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gwyddonol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fwy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nag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adnabod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.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ystyried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fel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gweld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gyda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dealltwriaeth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1288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</a:t>
            </a:r>
            <a:r>
              <a:rPr lang="en-US" dirty="0" err="1" smtClean="0"/>
              <a:t>allwch</a:t>
            </a:r>
            <a:r>
              <a:rPr lang="en-US" dirty="0" smtClean="0"/>
              <a:t> </a:t>
            </a:r>
            <a:r>
              <a:rPr lang="en-US" dirty="0" err="1" smtClean="0"/>
              <a:t>ddatblygu</a:t>
            </a:r>
            <a:r>
              <a:rPr lang="en-US" dirty="0" smtClean="0"/>
              <a:t> </a:t>
            </a:r>
            <a:r>
              <a:rPr lang="en-US" dirty="0" err="1" smtClean="0"/>
              <a:t>pwrpas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r>
              <a:rPr lang="en-US" dirty="0" smtClean="0"/>
              <a:t>?</a:t>
            </a:r>
          </a:p>
          <a:p>
            <a:r>
              <a:rPr lang="en-US" dirty="0" smtClean="0"/>
              <a:t>Can you develop this for a purpose 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r>
              <a:rPr lang="en-US" dirty="0" smtClean="0"/>
              <a:t> /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Further </a:t>
            </a:r>
            <a:r>
              <a:rPr lang="en-US" dirty="0" smtClean="0"/>
              <a:t>development?</a:t>
            </a:r>
            <a:endParaRPr lang="en-US" dirty="0"/>
          </a:p>
        </p:txBody>
      </p:sp>
      <p:pic>
        <p:nvPicPr>
          <p:cNvPr id="4" name="Content Placeholder 4" descr="whirlwind.jpg"/>
          <p:cNvPicPr>
            <a:picLocks noGrp="1" noChangeAspect="1"/>
          </p:cNvPicPr>
          <p:nvPr/>
        </p:nvPicPr>
        <p:blipFill>
          <a:blip r:embed="rId2"/>
          <a:srcRect t="-24421" b="-24421"/>
          <a:stretch>
            <a:fillRect/>
          </a:stretch>
        </p:blipFill>
        <p:spPr>
          <a:xfrm>
            <a:off x="1794933" y="1481328"/>
            <a:ext cx="5367867" cy="6216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16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14400" y="2082800"/>
            <a:ext cx="8229600" cy="4525963"/>
          </a:xfrm>
        </p:spPr>
        <p:txBody>
          <a:bodyPr/>
          <a:lstStyle/>
          <a:p>
            <a:r>
              <a:rPr lang="en-US" dirty="0" smtClean="0"/>
              <a:t>Mae </a:t>
            </a:r>
            <a:r>
              <a:rPr lang="en-US" dirty="0" err="1" smtClean="0"/>
              <a:t>hwn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ran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bwysig</a:t>
            </a:r>
            <a:r>
              <a:rPr lang="en-US" dirty="0" smtClean="0"/>
              <a:t> o </a:t>
            </a:r>
            <a:r>
              <a:rPr lang="en-US" dirty="0" err="1" smtClean="0"/>
              <a:t>fywyd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gynradd</a:t>
            </a:r>
            <a:r>
              <a:rPr lang="en-US" dirty="0" smtClean="0"/>
              <a:t> – </a:t>
            </a:r>
            <a:r>
              <a:rPr lang="en-US" dirty="0" err="1" smtClean="0"/>
              <a:t>Dinasyddion</a:t>
            </a:r>
            <a:r>
              <a:rPr lang="en-US" dirty="0" smtClean="0"/>
              <a:t> </a:t>
            </a:r>
            <a:r>
              <a:rPr lang="en-US" dirty="0" err="1" smtClean="0"/>
              <a:t>egwyddorol</a:t>
            </a:r>
            <a:r>
              <a:rPr lang="en-US" dirty="0" smtClean="0"/>
              <a:t> a </a:t>
            </a:r>
            <a:r>
              <a:rPr lang="en-US" dirty="0" err="1" smtClean="0"/>
              <a:t>gwybodus</a:t>
            </a:r>
            <a:r>
              <a:rPr lang="en-US" dirty="0" smtClean="0"/>
              <a:t>?</a:t>
            </a:r>
          </a:p>
          <a:p>
            <a:endParaRPr lang="en-US" dirty="0" smtClean="0"/>
          </a:p>
          <a:p>
            <a:r>
              <a:rPr lang="en-US" dirty="0" smtClean="0"/>
              <a:t>This is a centrally important part of the school life – Ethically informed citizens?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tacluso</a:t>
            </a:r>
            <a:r>
              <a:rPr lang="en-US" dirty="0" smtClean="0"/>
              <a:t> / Tidy time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55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Ffynonellau</a:t>
            </a:r>
            <a:r>
              <a:rPr lang="en-US" dirty="0" smtClean="0"/>
              <a:t> </a:t>
            </a:r>
            <a:r>
              <a:rPr lang="en-US" dirty="0" err="1" smtClean="0"/>
              <a:t>defnyddiol</a:t>
            </a:r>
            <a:r>
              <a:rPr lang="en-US" dirty="0" smtClean="0"/>
              <a:t> /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Useful </a:t>
            </a:r>
            <a:r>
              <a:rPr lang="en-US" dirty="0" smtClean="0"/>
              <a:t>sources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https://www.data.org.uk/for-education/primary/#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www.stem.org.uk</a:t>
            </a:r>
            <a:r>
              <a:rPr lang="en-US" dirty="0" smtClean="0"/>
              <a:t>/audience/primary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The Design Technology Association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Science Technology Engineering and </a:t>
            </a:r>
            <a:r>
              <a:rPr lang="en-US" dirty="0" err="1" smtClean="0"/>
              <a:t>Maths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324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324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ynradd</a:t>
            </a:r>
            <a:endParaRPr lang="en-GB" sz="4324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Ceri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Lewis</a:t>
            </a:r>
          </a:p>
          <a:p>
            <a:pPr marL="0" indent="0" algn="ctr">
              <a:buNone/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Sioned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Hughes</a:t>
            </a:r>
          </a:p>
          <a:p>
            <a:pPr marL="0" indent="0" algn="ctr">
              <a:buNone/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Iwan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Ellis-Williams</a:t>
            </a:r>
          </a:p>
          <a:p>
            <a:pPr marL="0" indent="0" algn="ctr">
              <a:buNone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2018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err="1" smtClean="0"/>
              <a:t>Gwyddoniaeth</a:t>
            </a:r>
            <a:r>
              <a:rPr lang="en-GB" sz="2800" dirty="0" smtClean="0"/>
              <a:t> </a:t>
            </a:r>
            <a:r>
              <a:rPr lang="en-GB" sz="2800" dirty="0" smtClean="0"/>
              <a:t>a </a:t>
            </a:r>
            <a:r>
              <a:rPr lang="en-GB" sz="2800" dirty="0" err="1" smtClean="0"/>
              <a:t>Thechnoleg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err="1" smtClean="0"/>
              <a:t>Darlith</a:t>
            </a:r>
            <a:r>
              <a:rPr lang="en-GB" sz="2800" dirty="0" smtClean="0"/>
              <a:t> </a:t>
            </a:r>
            <a:r>
              <a:rPr lang="en-GB" sz="2800" dirty="0" smtClean="0"/>
              <a:t>2: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54796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4000" dirty="0" smtClean="0">
                <a:hlinkClick r:id="rId2"/>
              </a:rPr>
              <a:t>http</a:t>
            </a:r>
            <a:r>
              <a:rPr lang="en-GB" sz="4000" dirty="0">
                <a:hlinkClick r:id="rId2"/>
              </a:rPr>
              <a:t>://learning.gov.wales/docs/learningwales/publications/150803-fp-framework-en.pdf</a:t>
            </a:r>
            <a:endParaRPr lang="en-GB" sz="4000" dirty="0"/>
          </a:p>
          <a:p>
            <a:r>
              <a:rPr lang="en-GB" sz="4000" dirty="0">
                <a:hlinkClick r:id="rId3"/>
              </a:rPr>
              <a:t>http://learning.gov.wales/docs/learningwales/publications/150803-fp-framework-cy.pdf</a:t>
            </a:r>
            <a:endParaRPr lang="en-GB" sz="4000" dirty="0"/>
          </a:p>
          <a:p>
            <a:endParaRPr lang="en-GB" sz="5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err="1" smtClean="0"/>
              <a:t>Fframwaith</a:t>
            </a:r>
            <a:r>
              <a:rPr lang="en-GB" sz="4400" dirty="0" smtClean="0"/>
              <a:t> y </a:t>
            </a:r>
            <a:r>
              <a:rPr lang="en-GB" sz="4400" dirty="0" err="1" smtClean="0"/>
              <a:t>Cyfnod</a:t>
            </a:r>
            <a:r>
              <a:rPr lang="en-GB" sz="4400" dirty="0" smtClean="0"/>
              <a:t> </a:t>
            </a:r>
            <a:r>
              <a:rPr lang="en-GB" sz="4400" dirty="0" err="1" smtClean="0"/>
              <a:t>Sylfaen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15919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332037"/>
            <a:ext cx="4038600" cy="4525963"/>
          </a:xfrm>
        </p:spPr>
        <p:txBody>
          <a:bodyPr>
            <a:normAutofit fontScale="92500"/>
          </a:bodyPr>
          <a:lstStyle/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dirty="0" err="1" smtClean="0"/>
              <a:t>Iaith</a:t>
            </a:r>
            <a:r>
              <a:rPr lang="en-US" dirty="0" smtClean="0"/>
              <a:t> a </a:t>
            </a:r>
            <a:r>
              <a:rPr lang="en-US" dirty="0" err="1" smtClean="0"/>
              <a:t>Chyfathrebu</a:t>
            </a:r>
            <a:endParaRPr lang="en-US" dirty="0" smtClean="0"/>
          </a:p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Cymraeg</a:t>
            </a:r>
            <a:endParaRPr lang="en-US" dirty="0" smtClean="0"/>
          </a:p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Personol</a:t>
            </a:r>
            <a:r>
              <a:rPr lang="en-US" dirty="0" smtClean="0"/>
              <a:t> a </a:t>
            </a:r>
            <a:r>
              <a:rPr lang="en-US" dirty="0" err="1" smtClean="0"/>
              <a:t>Chymdeithasol</a:t>
            </a:r>
            <a:endParaRPr lang="en-US" dirty="0" smtClean="0"/>
          </a:p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Mathemategol</a:t>
            </a:r>
            <a:endParaRPr lang="en-US" dirty="0" smtClean="0"/>
          </a:p>
          <a:p>
            <a:r>
              <a:rPr lang="en-US" dirty="0" err="1" smtClean="0"/>
              <a:t>Gwybodaeth</a:t>
            </a:r>
            <a:r>
              <a:rPr lang="en-US" dirty="0" smtClean="0"/>
              <a:t> a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endParaRPr lang="en-US" dirty="0" smtClean="0"/>
          </a:p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creadigol</a:t>
            </a:r>
            <a:endParaRPr lang="en-US" dirty="0" smtClean="0"/>
          </a:p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Y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r>
              <a:rPr lang="en-US" dirty="0" smtClean="0"/>
              <a:t> </a:t>
            </a:r>
            <a:r>
              <a:rPr lang="en-US" dirty="0" err="1" smtClean="0"/>
              <a:t>Cyfredol</a:t>
            </a:r>
            <a:endParaRPr lang="en-US" dirty="0"/>
          </a:p>
        </p:txBody>
      </p:sp>
      <p:pic>
        <p:nvPicPr>
          <p:cNvPr id="6" name="Content Placeholder 4" descr="flower areas of learning new.jpg"/>
          <p:cNvPicPr>
            <a:picLocks noGrp="1" noChangeAspect="1"/>
          </p:cNvPicPr>
          <p:nvPr/>
        </p:nvPicPr>
        <p:blipFill>
          <a:blip r:embed="rId2"/>
          <a:srcRect t="-7323" b="-7323"/>
          <a:stretch>
            <a:fillRect/>
          </a:stretch>
        </p:blipFill>
        <p:spPr>
          <a:xfrm>
            <a:off x="186267" y="1481328"/>
            <a:ext cx="4309533" cy="4829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52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Crefft</a:t>
            </a:r>
            <a:r>
              <a:rPr lang="en-US" dirty="0" smtClean="0"/>
              <a:t> a </a:t>
            </a:r>
            <a:r>
              <a:rPr lang="en-US" dirty="0" err="1" smtClean="0"/>
              <a:t>dylunio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Gymru</a:t>
            </a:r>
            <a:r>
              <a:rPr lang="en-US" dirty="0" smtClean="0"/>
              <a:t> a </a:t>
            </a:r>
            <a:r>
              <a:rPr lang="en-US" dirty="0" err="1" smtClean="0"/>
              <a:t>diwylliannau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endParaRPr lang="en-US" dirty="0" smtClean="0"/>
          </a:p>
          <a:p>
            <a:r>
              <a:rPr lang="en-US" dirty="0" err="1" smtClean="0"/>
              <a:t>Creadigrwydd</a:t>
            </a:r>
            <a:r>
              <a:rPr lang="en-US" dirty="0" smtClean="0"/>
              <a:t> a </a:t>
            </a:r>
            <a:r>
              <a:rPr lang="en-US" dirty="0" err="1" smtClean="0"/>
              <a:t>mynegiant</a:t>
            </a:r>
            <a:r>
              <a:rPr lang="en-US" dirty="0" smtClean="0"/>
              <a:t> </a:t>
            </a:r>
            <a:r>
              <a:rPr lang="en-US" dirty="0" err="1" smtClean="0"/>
              <a:t>rhydd</a:t>
            </a:r>
            <a:endParaRPr lang="en-US" dirty="0" smtClean="0"/>
          </a:p>
          <a:p>
            <a:r>
              <a:rPr lang="en-US" dirty="0" err="1" smtClean="0"/>
              <a:t>Archwilio</a:t>
            </a:r>
            <a:endParaRPr lang="en-US" dirty="0" smtClean="0"/>
          </a:p>
          <a:p>
            <a:r>
              <a:rPr lang="en-US" dirty="0" err="1" smtClean="0"/>
              <a:t>Arbrofi</a:t>
            </a:r>
            <a:r>
              <a:rPr lang="en-US" dirty="0" smtClean="0"/>
              <a:t> </a:t>
            </a:r>
            <a:r>
              <a:rPr lang="en-US" dirty="0" smtClean="0"/>
              <a:t>â </a:t>
            </a:r>
            <a:r>
              <a:rPr lang="en-US" dirty="0" err="1" smtClean="0"/>
              <a:t>thechnegau</a:t>
            </a:r>
            <a:r>
              <a:rPr lang="en-US" dirty="0" smtClean="0"/>
              <a:t> a </a:t>
            </a:r>
            <a:r>
              <a:rPr lang="en-US" dirty="0" err="1" smtClean="0"/>
              <a:t>deunyddiau</a:t>
            </a:r>
            <a:endParaRPr lang="en-US" dirty="0" smtClean="0"/>
          </a:p>
          <a:p>
            <a:r>
              <a:rPr lang="en-US" dirty="0" err="1" smtClean="0"/>
              <a:t>Cynllunio</a:t>
            </a:r>
            <a:r>
              <a:rPr lang="en-US" dirty="0" smtClean="0"/>
              <a:t>, </a:t>
            </a:r>
            <a:r>
              <a:rPr lang="en-US" dirty="0" err="1" smtClean="0"/>
              <a:t>newid</a:t>
            </a:r>
            <a:r>
              <a:rPr lang="en-US" dirty="0" smtClean="0"/>
              <a:t>, </a:t>
            </a:r>
            <a:r>
              <a:rPr lang="en-US" dirty="0" err="1" smtClean="0"/>
              <a:t>adfyfyrio</a:t>
            </a:r>
            <a:endParaRPr lang="en-US" dirty="0" smtClean="0"/>
          </a:p>
          <a:p>
            <a:r>
              <a:rPr lang="en-US" dirty="0" err="1" smtClean="0"/>
              <a:t>Dylunio</a:t>
            </a:r>
            <a:r>
              <a:rPr lang="en-US" dirty="0" smtClean="0"/>
              <a:t> </a:t>
            </a:r>
            <a:r>
              <a:rPr lang="en-US" dirty="0" err="1" smtClean="0"/>
              <a:t>cynhyrchion</a:t>
            </a:r>
            <a:r>
              <a:rPr lang="en-US" dirty="0" smtClean="0"/>
              <a:t> a </a:t>
            </a:r>
            <a:r>
              <a:rPr lang="en-US" dirty="0" err="1" smtClean="0"/>
              <a:t>mecanweithiau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Craft and design from Wales and other cultures</a:t>
            </a:r>
          </a:p>
          <a:p>
            <a:r>
              <a:rPr lang="en-US" dirty="0" smtClean="0"/>
              <a:t>Creativity and free expression</a:t>
            </a:r>
          </a:p>
          <a:p>
            <a:r>
              <a:rPr lang="en-US" dirty="0" smtClean="0"/>
              <a:t>Exploring</a:t>
            </a:r>
          </a:p>
          <a:p>
            <a:r>
              <a:rPr lang="en-US" dirty="0" smtClean="0"/>
              <a:t>Experimenting with techniques and materials.</a:t>
            </a:r>
          </a:p>
          <a:p>
            <a:r>
              <a:rPr lang="en-US" dirty="0" smtClean="0"/>
              <a:t>Planning, modifying, reflecting</a:t>
            </a:r>
          </a:p>
          <a:p>
            <a:r>
              <a:rPr lang="en-US" dirty="0" smtClean="0"/>
              <a:t>Designing products and mechanisms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creadigol</a:t>
            </a:r>
            <a:r>
              <a:rPr lang="en-US" dirty="0" smtClean="0"/>
              <a:t> /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Creative </a:t>
            </a:r>
            <a:r>
              <a:rPr lang="en-US" dirty="0" smtClean="0"/>
              <a:t>development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32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archwilio</a:t>
            </a:r>
            <a:r>
              <a:rPr lang="en-GB" dirty="0" smtClean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 o </a:t>
            </a:r>
            <a:r>
              <a:rPr lang="en-GB" dirty="0" err="1"/>
              <a:t>ysgogiadau</a:t>
            </a:r>
            <a:endParaRPr lang="en-GB" dirty="0"/>
          </a:p>
          <a:p>
            <a:r>
              <a:rPr lang="en-GB" dirty="0" err="1"/>
              <a:t>ymdrin</a:t>
            </a:r>
            <a:r>
              <a:rPr lang="en-GB" dirty="0"/>
              <a:t> ag </a:t>
            </a:r>
            <a:r>
              <a:rPr lang="en-GB" dirty="0" err="1"/>
              <a:t>adnoddau</a:t>
            </a:r>
            <a:r>
              <a:rPr lang="en-GB" dirty="0"/>
              <a:t> o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gyd-destunau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ffurfiau</a:t>
            </a:r>
            <a:r>
              <a:rPr lang="en-GB" dirty="0"/>
              <a:t> </a:t>
            </a:r>
            <a:r>
              <a:rPr lang="en-GB" dirty="0" err="1"/>
              <a:t>rhyngweithiol</a:t>
            </a:r>
            <a:endParaRPr lang="en-GB" dirty="0"/>
          </a:p>
          <a:p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geir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do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â </a:t>
            </a:r>
            <a:r>
              <a:rPr lang="en-GB" dirty="0" err="1"/>
              <a:t>chynnwys</a:t>
            </a:r>
            <a:r>
              <a:rPr lang="en-GB" dirty="0"/>
              <a:t> </a:t>
            </a:r>
            <a:r>
              <a:rPr lang="en-GB" dirty="0" err="1"/>
              <a:t>amgylchiadau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godi</a:t>
            </a:r>
            <a:endParaRPr lang="en-GB" dirty="0"/>
          </a:p>
          <a:p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ac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a </a:t>
            </a:r>
            <a:r>
              <a:rPr lang="en-GB" dirty="0" err="1"/>
              <a:t>gaiff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y </a:t>
            </a:r>
            <a:r>
              <a:rPr lang="en-GB" dirty="0" err="1"/>
              <a:t>rheiny</a:t>
            </a:r>
            <a:r>
              <a:rPr lang="en-GB" dirty="0"/>
              <a:t> a </a:t>
            </a:r>
            <a:r>
              <a:rPr lang="en-GB" dirty="0" err="1"/>
              <a:t>gychwynnir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plant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rheiny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brofiadau</a:t>
            </a:r>
            <a:r>
              <a:rPr lang="en-GB" dirty="0"/>
              <a:t> </a:t>
            </a:r>
            <a:r>
              <a:rPr lang="en-GB" dirty="0" err="1"/>
              <a:t>blaenorol</a:t>
            </a:r>
            <a:endParaRPr lang="en-GB" dirty="0"/>
          </a:p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pen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,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 ac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 smtClean="0"/>
              <a:t>bach</a:t>
            </a:r>
            <a:endParaRPr lang="en-GB" dirty="0"/>
          </a:p>
          <a:p>
            <a:pPr marL="109728" indent="0">
              <a:buNone/>
            </a:pPr>
            <a:r>
              <a:rPr lang="en-GB" dirty="0"/>
              <a:t>	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, </a:t>
            </a:r>
            <a:r>
              <a:rPr lang="en-GB" dirty="0" err="1"/>
              <a:t>dylid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24460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100" b="1" dirty="0" err="1" smtClean="0"/>
              <a:t>dysgu</a:t>
            </a:r>
            <a:r>
              <a:rPr lang="en-GB" sz="3100" b="1" dirty="0" smtClean="0"/>
              <a:t> </a:t>
            </a:r>
            <a:r>
              <a:rPr lang="en-GB" sz="3100" b="1" dirty="0" err="1"/>
              <a:t>enwau</a:t>
            </a:r>
            <a:r>
              <a:rPr lang="en-GB" sz="3100" b="1" dirty="0"/>
              <a:t> </a:t>
            </a:r>
            <a:r>
              <a:rPr lang="en-GB" sz="3100" b="1" dirty="0" err="1"/>
              <a:t>prif</a:t>
            </a:r>
            <a:r>
              <a:rPr lang="en-GB" sz="3100" b="1" dirty="0"/>
              <a:t> </a:t>
            </a:r>
            <a:r>
              <a:rPr lang="en-GB" sz="3100" b="1" dirty="0" err="1"/>
              <a:t>rannau</a:t>
            </a:r>
            <a:r>
              <a:rPr lang="en-GB" sz="3100" b="1" dirty="0"/>
              <a:t> </a:t>
            </a:r>
            <a:r>
              <a:rPr lang="en-GB" sz="3100" b="1" dirty="0" err="1"/>
              <a:t>allanol</a:t>
            </a:r>
            <a:r>
              <a:rPr lang="en-GB" sz="3100" b="1" dirty="0"/>
              <a:t> y </a:t>
            </a:r>
            <a:r>
              <a:rPr lang="en-GB" sz="3100" b="1" dirty="0" err="1"/>
              <a:t>corff</a:t>
            </a:r>
            <a:r>
              <a:rPr lang="en-GB" sz="3100" b="1" dirty="0"/>
              <a:t> </a:t>
            </a:r>
            <a:r>
              <a:rPr lang="en-GB" sz="3100" b="1" dirty="0" err="1"/>
              <a:t>dynol</a:t>
            </a:r>
            <a:r>
              <a:rPr lang="en-GB" sz="3100" b="1" dirty="0"/>
              <a:t> a </a:t>
            </a:r>
            <a:r>
              <a:rPr lang="en-GB" sz="3100" b="1" dirty="0" err="1"/>
              <a:t>phlanhigion</a:t>
            </a:r>
            <a:r>
              <a:rPr lang="en-GB" sz="3100" b="1" dirty="0"/>
              <a:t>, a </a:t>
            </a:r>
            <a:r>
              <a:rPr lang="en-GB" sz="3100" b="1" dirty="0" err="1"/>
              <a:t>dysgu</a:t>
            </a:r>
            <a:r>
              <a:rPr lang="en-GB" sz="3100" b="1" dirty="0"/>
              <a:t> am y </a:t>
            </a:r>
            <a:r>
              <a:rPr lang="en-GB" sz="3100" b="1" dirty="0" err="1"/>
              <a:t>modd</a:t>
            </a:r>
            <a:r>
              <a:rPr lang="en-GB" sz="3100" b="1" dirty="0"/>
              <a:t> y </a:t>
            </a:r>
            <a:r>
              <a:rPr lang="en-GB" sz="3100" b="1" dirty="0" err="1"/>
              <a:t>cânt</a:t>
            </a:r>
            <a:r>
              <a:rPr lang="en-GB" sz="3100" b="1" dirty="0"/>
              <a:t> </a:t>
            </a:r>
            <a:r>
              <a:rPr lang="en-GB" sz="3100" b="1" dirty="0" err="1"/>
              <a:t>eu</a:t>
            </a:r>
            <a:r>
              <a:rPr lang="en-GB" sz="3100" b="1" dirty="0"/>
              <a:t> </a:t>
            </a:r>
            <a:r>
              <a:rPr lang="en-GB" sz="3100" b="1" dirty="0" err="1"/>
              <a:t>defnyddio</a:t>
            </a:r>
            <a:endParaRPr lang="en-GB" sz="3100" b="1" dirty="0"/>
          </a:p>
          <a:p>
            <a:r>
              <a:rPr lang="en-GB" sz="3100" b="1" dirty="0" err="1"/>
              <a:t>arsylwi</a:t>
            </a:r>
            <a:r>
              <a:rPr lang="en-GB" sz="3100" b="1" dirty="0"/>
              <a:t> </a:t>
            </a:r>
            <a:r>
              <a:rPr lang="en-GB" sz="3100" b="1" dirty="0" err="1"/>
              <a:t>gwahaniaethau</a:t>
            </a:r>
            <a:r>
              <a:rPr lang="en-GB" sz="3100" b="1" dirty="0"/>
              <a:t> </a:t>
            </a:r>
            <a:r>
              <a:rPr lang="en-GB" sz="3100" b="1" dirty="0" err="1"/>
              <a:t>rhwng</a:t>
            </a:r>
            <a:r>
              <a:rPr lang="en-GB" sz="3100" b="1" dirty="0"/>
              <a:t> </a:t>
            </a:r>
            <a:r>
              <a:rPr lang="en-GB" sz="3100" b="1" dirty="0" err="1"/>
              <a:t>anifeiliaid</a:t>
            </a:r>
            <a:r>
              <a:rPr lang="en-GB" sz="3100" b="1" dirty="0"/>
              <a:t> a </a:t>
            </a:r>
            <a:r>
              <a:rPr lang="en-GB" sz="3100" b="1" dirty="0" err="1"/>
              <a:t>phlanhigion</a:t>
            </a:r>
            <a:r>
              <a:rPr lang="en-GB" sz="3100" b="1" dirty="0"/>
              <a:t>, </a:t>
            </a:r>
            <a:r>
              <a:rPr lang="en-GB" sz="3100" b="1" dirty="0" err="1"/>
              <a:t>rhwng</a:t>
            </a:r>
            <a:r>
              <a:rPr lang="en-GB" sz="3100" b="1" dirty="0"/>
              <a:t> </a:t>
            </a:r>
            <a:r>
              <a:rPr lang="en-GB" sz="3100" b="1" dirty="0" err="1"/>
              <a:t>gwahanol</a:t>
            </a:r>
            <a:r>
              <a:rPr lang="en-GB" sz="3100" b="1" dirty="0"/>
              <a:t> </a:t>
            </a:r>
            <a:r>
              <a:rPr lang="en-GB" sz="3100" b="1" dirty="0" err="1"/>
              <a:t>anifeiliaid</a:t>
            </a:r>
            <a:r>
              <a:rPr lang="en-GB" sz="3100" b="1" dirty="0"/>
              <a:t> a </a:t>
            </a:r>
            <a:r>
              <a:rPr lang="en-GB" sz="3100" b="1" dirty="0" err="1"/>
              <a:t>rhwng</a:t>
            </a:r>
            <a:r>
              <a:rPr lang="en-GB" sz="3100" b="1" dirty="0"/>
              <a:t> </a:t>
            </a:r>
            <a:r>
              <a:rPr lang="en-GB" sz="3100" b="1" dirty="0" err="1"/>
              <a:t>gwahanol</a:t>
            </a:r>
            <a:r>
              <a:rPr lang="en-GB" sz="3100" b="1" dirty="0"/>
              <a:t> </a:t>
            </a:r>
            <a:r>
              <a:rPr lang="en-GB" sz="3100" b="1" dirty="0" err="1"/>
              <a:t>blanhigion</a:t>
            </a:r>
            <a:r>
              <a:rPr lang="en-GB" sz="3100" b="1" dirty="0"/>
              <a:t> </a:t>
            </a:r>
            <a:r>
              <a:rPr lang="en-GB" sz="3100" b="1" dirty="0" err="1"/>
              <a:t>er</a:t>
            </a:r>
            <a:r>
              <a:rPr lang="en-GB" sz="3100" b="1" dirty="0"/>
              <a:t> </a:t>
            </a:r>
            <a:r>
              <a:rPr lang="en-GB" sz="3100" b="1" dirty="0" err="1"/>
              <a:t>mwyn</a:t>
            </a:r>
            <a:r>
              <a:rPr lang="en-GB" sz="3100" b="1" dirty="0"/>
              <a:t> </a:t>
            </a:r>
            <a:r>
              <a:rPr lang="en-GB" sz="3100" b="1" dirty="0" err="1"/>
              <a:t>eu</a:t>
            </a:r>
            <a:r>
              <a:rPr lang="en-GB" sz="3100" b="1" dirty="0"/>
              <a:t> </a:t>
            </a:r>
            <a:r>
              <a:rPr lang="en-GB" sz="3100" b="1" dirty="0" err="1"/>
              <a:t>grwpio</a:t>
            </a:r>
            <a:endParaRPr lang="en-GB" sz="3100" b="1" dirty="0"/>
          </a:p>
          <a:p>
            <a:r>
              <a:rPr lang="en-GB" sz="3100" b="1" dirty="0" err="1"/>
              <a:t>adnabod</a:t>
            </a:r>
            <a:r>
              <a:rPr lang="en-GB" sz="3100" b="1" dirty="0"/>
              <a:t> y </a:t>
            </a:r>
            <a:r>
              <a:rPr lang="en-GB" sz="3100" b="1" dirty="0" err="1"/>
              <a:t>tebygrwydd</a:t>
            </a:r>
            <a:r>
              <a:rPr lang="en-GB" sz="3100" b="1" dirty="0"/>
              <a:t> </a:t>
            </a:r>
            <a:r>
              <a:rPr lang="en-GB" sz="3100" b="1" dirty="0" err="1"/>
              <a:t>a’r</a:t>
            </a:r>
            <a:r>
              <a:rPr lang="en-GB" sz="3100" b="1" dirty="0"/>
              <a:t> </a:t>
            </a:r>
            <a:r>
              <a:rPr lang="en-GB" sz="3100" b="1" dirty="0" err="1"/>
              <a:t>gwahaniaethau</a:t>
            </a:r>
            <a:r>
              <a:rPr lang="en-GB" sz="3100" b="1" dirty="0"/>
              <a:t> </a:t>
            </a:r>
            <a:r>
              <a:rPr lang="en-GB" sz="3100" b="1" dirty="0" err="1"/>
              <a:t>rhyngddynt</a:t>
            </a:r>
            <a:r>
              <a:rPr lang="en-GB" sz="3100" b="1" dirty="0"/>
              <a:t> </a:t>
            </a:r>
            <a:r>
              <a:rPr lang="en-GB" sz="3100" b="1" dirty="0" err="1"/>
              <a:t>hwy</a:t>
            </a:r>
            <a:r>
              <a:rPr lang="en-GB" sz="3100" b="1" dirty="0"/>
              <a:t> </a:t>
            </a:r>
            <a:r>
              <a:rPr lang="en-GB" sz="3100" b="1" dirty="0" err="1"/>
              <a:t>eu</a:t>
            </a:r>
            <a:r>
              <a:rPr lang="en-GB" sz="3100" b="1" dirty="0"/>
              <a:t> </a:t>
            </a:r>
            <a:r>
              <a:rPr lang="en-GB" sz="3100" b="1" dirty="0" err="1"/>
              <a:t>hunain</a:t>
            </a:r>
            <a:r>
              <a:rPr lang="en-GB" sz="3100" b="1" dirty="0"/>
              <a:t> a </a:t>
            </a:r>
            <a:r>
              <a:rPr lang="en-GB" sz="3100" b="1" dirty="0" err="1"/>
              <a:t>phlant</a:t>
            </a:r>
            <a:r>
              <a:rPr lang="en-GB" sz="3100" b="1" dirty="0"/>
              <a:t> </a:t>
            </a:r>
            <a:r>
              <a:rPr lang="en-GB" sz="3100" b="1" dirty="0" err="1"/>
              <a:t>eraill</a:t>
            </a:r>
            <a:endParaRPr lang="en-GB" sz="3100" b="1" dirty="0"/>
          </a:p>
          <a:p>
            <a:r>
              <a:rPr lang="en-GB" sz="3100" b="1" dirty="0" err="1"/>
              <a:t>dysgu</a:t>
            </a:r>
            <a:r>
              <a:rPr lang="en-GB" sz="3100" b="1" dirty="0"/>
              <a:t> am y </a:t>
            </a:r>
            <a:r>
              <a:rPr lang="en-GB" sz="3100" b="1" dirty="0" err="1"/>
              <a:t>synhwyrau</a:t>
            </a:r>
            <a:r>
              <a:rPr lang="en-GB" sz="3100" b="1" dirty="0"/>
              <a:t> y </a:t>
            </a:r>
            <a:r>
              <a:rPr lang="en-GB" sz="3100" b="1" dirty="0" err="1"/>
              <a:t>mae</a:t>
            </a:r>
            <a:r>
              <a:rPr lang="en-GB" sz="3100" b="1" dirty="0"/>
              <a:t> </a:t>
            </a:r>
            <a:r>
              <a:rPr lang="en-GB" sz="3100" b="1" dirty="0" err="1"/>
              <a:t>pobl</a:t>
            </a:r>
            <a:r>
              <a:rPr lang="en-GB" sz="3100" b="1" dirty="0"/>
              <a:t> ac </a:t>
            </a:r>
            <a:r>
              <a:rPr lang="en-GB" sz="3100" b="1" dirty="0" err="1"/>
              <a:t>anifeiliaid</a:t>
            </a:r>
            <a:r>
              <a:rPr lang="en-GB" sz="3100" b="1" dirty="0"/>
              <a:t> </a:t>
            </a:r>
            <a:r>
              <a:rPr lang="en-GB" sz="3100" b="1" dirty="0" err="1"/>
              <a:t>eraill</a:t>
            </a:r>
            <a:r>
              <a:rPr lang="en-GB" sz="3100" b="1" dirty="0"/>
              <a:t> </a:t>
            </a:r>
            <a:r>
              <a:rPr lang="en-GB" sz="3100" b="1" dirty="0" err="1"/>
              <a:t>yn</a:t>
            </a:r>
            <a:r>
              <a:rPr lang="en-GB" sz="3100" b="1" dirty="0"/>
              <a:t> </a:t>
            </a:r>
            <a:r>
              <a:rPr lang="en-GB" sz="3100" b="1" dirty="0" err="1"/>
              <a:t>meddu</a:t>
            </a:r>
            <a:r>
              <a:rPr lang="en-GB" sz="3100" b="1" dirty="0"/>
              <a:t> </a:t>
            </a:r>
            <a:r>
              <a:rPr lang="en-GB" sz="3100" b="1" dirty="0" err="1"/>
              <a:t>arnynt</a:t>
            </a:r>
            <a:r>
              <a:rPr lang="en-GB" sz="3100" b="1" dirty="0"/>
              <a:t> ac </a:t>
            </a:r>
            <a:r>
              <a:rPr lang="en-GB" sz="3100" b="1" dirty="0" err="1"/>
              <a:t>yn</a:t>
            </a:r>
            <a:r>
              <a:rPr lang="en-GB" sz="3100" b="1" dirty="0"/>
              <a:t> </a:t>
            </a:r>
            <a:r>
              <a:rPr lang="en-GB" sz="3100" b="1" dirty="0" err="1"/>
              <a:t>eu</a:t>
            </a:r>
            <a:r>
              <a:rPr lang="en-GB" sz="3100" b="1" dirty="0"/>
              <a:t> </a:t>
            </a:r>
            <a:r>
              <a:rPr lang="en-GB" sz="3100" b="1" dirty="0" err="1"/>
              <a:t>defnyddio</a:t>
            </a:r>
            <a:r>
              <a:rPr lang="en-GB" sz="3100" b="1" dirty="0"/>
              <a:t> </a:t>
            </a:r>
            <a:r>
              <a:rPr lang="en-GB" sz="3100" b="1" dirty="0" err="1"/>
              <a:t>i’w</a:t>
            </a:r>
            <a:r>
              <a:rPr lang="en-GB" sz="3100" b="1" dirty="0"/>
              <a:t> </a:t>
            </a:r>
            <a:r>
              <a:rPr lang="en-GB" sz="3100" b="1" dirty="0" err="1"/>
              <a:t>galluogi</a:t>
            </a:r>
            <a:r>
              <a:rPr lang="en-GB" sz="3100" b="1" dirty="0"/>
              <a:t> </a:t>
            </a:r>
            <a:r>
              <a:rPr lang="en-GB" sz="3100" b="1" dirty="0" err="1"/>
              <a:t>i</a:t>
            </a:r>
            <a:r>
              <a:rPr lang="en-GB" sz="3100" b="1" dirty="0"/>
              <a:t> </a:t>
            </a:r>
            <a:r>
              <a:rPr lang="en-GB" sz="3100" b="1" dirty="0" err="1"/>
              <a:t>fod</a:t>
            </a:r>
            <a:r>
              <a:rPr lang="en-GB" sz="3100" b="1" dirty="0"/>
              <a:t> </a:t>
            </a:r>
            <a:r>
              <a:rPr lang="en-GB" sz="3100" b="1" dirty="0" err="1"/>
              <a:t>yn</a:t>
            </a:r>
            <a:r>
              <a:rPr lang="en-GB" sz="3100" b="1" dirty="0"/>
              <a:t> </a:t>
            </a:r>
            <a:r>
              <a:rPr lang="en-GB" sz="3100" b="1" dirty="0" err="1"/>
              <a:t>ymwybodol</a:t>
            </a:r>
            <a:r>
              <a:rPr lang="en-GB" sz="3100" b="1" dirty="0"/>
              <a:t> </a:t>
            </a:r>
            <a:r>
              <a:rPr lang="en-GB" sz="3100" b="1" dirty="0" err="1"/>
              <a:t>o’r</a:t>
            </a:r>
            <a:r>
              <a:rPr lang="en-GB" sz="3100" b="1" dirty="0"/>
              <a:t> </a:t>
            </a:r>
            <a:r>
              <a:rPr lang="en-GB" sz="3100" b="1" dirty="0" err="1"/>
              <a:t>byd</a:t>
            </a:r>
            <a:r>
              <a:rPr lang="en-GB" sz="3100" b="1" dirty="0"/>
              <a:t> </a:t>
            </a:r>
            <a:r>
              <a:rPr lang="en-GB" sz="3100" b="1" dirty="0" err="1"/>
              <a:t>sydd</a:t>
            </a:r>
            <a:r>
              <a:rPr lang="en-GB" sz="3100" b="1" dirty="0"/>
              <a:t> </a:t>
            </a:r>
            <a:r>
              <a:rPr lang="en-GB" sz="3100" b="1" dirty="0" err="1"/>
              <a:t>o’u</a:t>
            </a:r>
            <a:r>
              <a:rPr lang="en-GB" sz="3100" b="1" dirty="0"/>
              <a:t> </a:t>
            </a:r>
            <a:r>
              <a:rPr lang="en-GB" sz="3100" b="1" dirty="0" err="1"/>
              <a:t>cwmpas</a:t>
            </a:r>
            <a:endParaRPr lang="en-GB" sz="3100" b="1" dirty="0"/>
          </a:p>
          <a:p>
            <a:r>
              <a:rPr lang="en-GB" sz="3100" b="1" dirty="0" err="1"/>
              <a:t>adnabod</a:t>
            </a:r>
            <a:r>
              <a:rPr lang="en-GB" sz="3100" b="1" dirty="0"/>
              <a:t> </a:t>
            </a:r>
            <a:r>
              <a:rPr lang="en-GB" sz="3100" b="1" dirty="0" err="1"/>
              <a:t>rhai</a:t>
            </a:r>
            <a:r>
              <a:rPr lang="en-GB" sz="3100" b="1" dirty="0"/>
              <a:t> </a:t>
            </a:r>
            <a:r>
              <a:rPr lang="en-GB" sz="3100" b="1" dirty="0" err="1"/>
              <a:t>anifeiliaid</a:t>
            </a:r>
            <a:r>
              <a:rPr lang="en-GB" sz="3100" b="1" dirty="0"/>
              <a:t> a </a:t>
            </a:r>
            <a:r>
              <a:rPr lang="en-GB" sz="3100" b="1" dirty="0" err="1"/>
              <a:t>phlanhigion</a:t>
            </a:r>
            <a:r>
              <a:rPr lang="en-GB" sz="3100" b="1" dirty="0"/>
              <a:t> </a:t>
            </a:r>
            <a:r>
              <a:rPr lang="en-GB" sz="3100" b="1" dirty="0" err="1"/>
              <a:t>sy’n</a:t>
            </a:r>
            <a:r>
              <a:rPr lang="en-GB" sz="3100" b="1" dirty="0"/>
              <a:t> </a:t>
            </a:r>
            <a:r>
              <a:rPr lang="en-GB" sz="3100" b="1" dirty="0" err="1"/>
              <a:t>byw</a:t>
            </a:r>
            <a:r>
              <a:rPr lang="en-GB" sz="3100" b="1" dirty="0"/>
              <a:t> </a:t>
            </a:r>
            <a:r>
              <a:rPr lang="en-GB" sz="3100" b="1" dirty="0" err="1"/>
              <a:t>yn</a:t>
            </a:r>
            <a:r>
              <a:rPr lang="en-GB" sz="3100" b="1" dirty="0"/>
              <a:t> </a:t>
            </a:r>
            <a:r>
              <a:rPr lang="en-GB" sz="3100" b="1" dirty="0" err="1"/>
              <a:t>yr</a:t>
            </a:r>
            <a:r>
              <a:rPr lang="en-GB" sz="3100" b="1" dirty="0"/>
              <a:t> </a:t>
            </a:r>
            <a:r>
              <a:rPr lang="en-GB" sz="3100" b="1" dirty="0" err="1"/>
              <a:t>amgylchedd</a:t>
            </a:r>
            <a:r>
              <a:rPr lang="en-GB" sz="3100" b="1" dirty="0"/>
              <a:t> a </a:t>
            </a:r>
            <a:r>
              <a:rPr lang="en-GB" sz="3100" b="1" dirty="0" err="1"/>
              <a:t>geir</a:t>
            </a:r>
            <a:r>
              <a:rPr lang="en-GB" sz="3100" b="1" dirty="0"/>
              <a:t> </a:t>
            </a:r>
            <a:r>
              <a:rPr lang="en-GB" sz="3100" b="1" dirty="0" err="1"/>
              <a:t>yn</a:t>
            </a:r>
            <a:r>
              <a:rPr lang="en-GB" sz="3100" b="1" dirty="0"/>
              <a:t> </a:t>
            </a:r>
            <a:r>
              <a:rPr lang="en-GB" sz="3100" b="1" dirty="0" err="1"/>
              <a:t>yr</a:t>
            </a:r>
            <a:r>
              <a:rPr lang="en-GB" sz="3100" b="1" dirty="0"/>
              <a:t> </a:t>
            </a:r>
            <a:r>
              <a:rPr lang="en-GB" sz="3100" b="1" dirty="0" err="1"/>
              <a:t>awyr</a:t>
            </a:r>
            <a:r>
              <a:rPr lang="en-GB" sz="3100" b="1" dirty="0"/>
              <a:t> </a:t>
            </a:r>
            <a:r>
              <a:rPr lang="en-GB" sz="3100" b="1" dirty="0" err="1"/>
              <a:t>agored</a:t>
            </a:r>
            <a:endParaRPr lang="en-GB" sz="3100" b="1" dirty="0"/>
          </a:p>
          <a:p>
            <a:r>
              <a:rPr lang="en-GB" sz="3100" b="1" dirty="0" err="1"/>
              <a:t>adnabod</a:t>
            </a:r>
            <a:r>
              <a:rPr lang="en-GB" sz="3100" b="1" dirty="0"/>
              <a:t> </a:t>
            </a:r>
            <a:r>
              <a:rPr lang="en-GB" sz="3100" b="1" dirty="0" err="1"/>
              <a:t>yr</a:t>
            </a:r>
            <a:r>
              <a:rPr lang="en-GB" sz="3100" b="1" dirty="0"/>
              <a:t> </a:t>
            </a:r>
            <a:r>
              <a:rPr lang="en-GB" sz="3100" b="1" dirty="0" err="1"/>
              <a:t>effeithiau</a:t>
            </a:r>
            <a:r>
              <a:rPr lang="en-GB" sz="3100" b="1" dirty="0"/>
              <a:t> y </a:t>
            </a:r>
            <a:r>
              <a:rPr lang="en-GB" sz="3100" b="1" dirty="0" err="1"/>
              <a:t>mae’r</a:t>
            </a:r>
            <a:r>
              <a:rPr lang="en-GB" sz="3100" b="1" dirty="0"/>
              <a:t> </a:t>
            </a:r>
            <a:r>
              <a:rPr lang="en-GB" sz="3100" b="1" dirty="0" err="1"/>
              <a:t>gwahanol</a:t>
            </a:r>
            <a:r>
              <a:rPr lang="en-GB" sz="3100" b="1" dirty="0"/>
              <a:t> </a:t>
            </a:r>
            <a:r>
              <a:rPr lang="en-GB" sz="3100" b="1" dirty="0" err="1"/>
              <a:t>dymhorau’n</a:t>
            </a:r>
            <a:r>
              <a:rPr lang="en-GB" sz="3100" b="1" dirty="0"/>
              <a:t> </a:t>
            </a:r>
            <a:r>
              <a:rPr lang="en-GB" sz="3100" b="1" dirty="0" err="1"/>
              <a:t>eu</a:t>
            </a:r>
            <a:r>
              <a:rPr lang="en-GB" sz="3100" b="1" dirty="0"/>
              <a:t> </a:t>
            </a:r>
            <a:r>
              <a:rPr lang="en-GB" sz="3100" b="1" dirty="0" err="1"/>
              <a:t>cael</a:t>
            </a:r>
            <a:r>
              <a:rPr lang="en-GB" sz="3100" b="1" dirty="0"/>
              <a:t> </a:t>
            </a:r>
            <a:r>
              <a:rPr lang="en-GB" sz="3100" b="1" dirty="0" err="1"/>
              <a:t>ar</a:t>
            </a:r>
            <a:r>
              <a:rPr lang="en-GB" sz="3100" b="1" dirty="0"/>
              <a:t> </a:t>
            </a:r>
            <a:r>
              <a:rPr lang="en-GB" sz="3100" b="1" dirty="0" err="1"/>
              <a:t>rai</a:t>
            </a:r>
            <a:r>
              <a:rPr lang="en-GB" sz="3100" b="1" dirty="0"/>
              <a:t> </a:t>
            </a:r>
            <a:r>
              <a:rPr lang="en-GB" sz="3100" b="1" dirty="0" err="1"/>
              <a:t>anifeiliaid</a:t>
            </a:r>
            <a:r>
              <a:rPr lang="en-GB" sz="3100" b="1" dirty="0"/>
              <a:t> a </a:t>
            </a:r>
            <a:r>
              <a:rPr lang="en-GB" sz="3100" b="1" dirty="0" err="1" smtClean="0"/>
              <a:t>phlanhigion</a:t>
            </a:r>
            <a:endParaRPr lang="en-GB" sz="3100" b="1" dirty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a </a:t>
            </a:r>
            <a:r>
              <a:rPr lang="en-GB" dirty="0" err="1"/>
              <a:t>phethau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81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96100"/>
            <a:ext cx="8229600" cy="4404220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 err="1" smtClean="0"/>
              <a:t>arbrofi</a:t>
            </a:r>
            <a:r>
              <a:rPr lang="en-GB" sz="3200" dirty="0" smtClean="0"/>
              <a:t> </a:t>
            </a:r>
            <a:r>
              <a:rPr lang="en-GB" sz="3200" dirty="0"/>
              <a:t>â </a:t>
            </a:r>
            <a:r>
              <a:rPr lang="en-GB" sz="3200" dirty="0" err="1"/>
              <a:t>gwahanol</a:t>
            </a:r>
            <a:r>
              <a:rPr lang="en-GB" sz="3200" dirty="0"/>
              <a:t> </a:t>
            </a:r>
            <a:r>
              <a:rPr lang="en-GB" sz="3200" dirty="0" err="1"/>
              <a:t>wrthrychau</a:t>
            </a:r>
            <a:r>
              <a:rPr lang="en-GB" sz="3200" dirty="0"/>
              <a:t> </a:t>
            </a:r>
            <a:r>
              <a:rPr lang="en-GB" sz="3200" dirty="0" err="1"/>
              <a:t>cyffredin</a:t>
            </a:r>
            <a:r>
              <a:rPr lang="en-GB" sz="3200" dirty="0"/>
              <a:t> a </a:t>
            </a:r>
            <a:r>
              <a:rPr lang="en-GB" sz="3200" dirty="0" err="1"/>
              <a:t>defnyddio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synhwyrau</a:t>
            </a:r>
            <a:r>
              <a:rPr lang="en-GB" sz="3200" dirty="0"/>
              <a:t> </a:t>
            </a:r>
            <a:r>
              <a:rPr lang="en-GB" sz="3200" dirty="0" err="1"/>
              <a:t>i’w</a:t>
            </a:r>
            <a:r>
              <a:rPr lang="en-GB" sz="3200" dirty="0"/>
              <a:t> </a:t>
            </a:r>
            <a:r>
              <a:rPr lang="en-GB" sz="3200" dirty="0" err="1"/>
              <a:t>rhoi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ôl</a:t>
            </a:r>
            <a:r>
              <a:rPr lang="en-GB" sz="3200" dirty="0"/>
              <a:t> </a:t>
            </a:r>
            <a:r>
              <a:rPr lang="en-GB" sz="3200" dirty="0" err="1"/>
              <a:t>nodweddion</a:t>
            </a:r>
            <a:r>
              <a:rPr lang="en-GB" sz="3200" dirty="0"/>
              <a:t> </a:t>
            </a:r>
            <a:r>
              <a:rPr lang="en-GB" sz="3200" dirty="0" err="1"/>
              <a:t>syml</a:t>
            </a:r>
            <a:endParaRPr lang="en-GB" sz="3200" dirty="0"/>
          </a:p>
          <a:p>
            <a:r>
              <a:rPr lang="en-GB" sz="3200" dirty="0" err="1"/>
              <a:t>arbrofi</a:t>
            </a:r>
            <a:r>
              <a:rPr lang="en-GB" sz="3200" dirty="0"/>
              <a:t> â </a:t>
            </a:r>
            <a:r>
              <a:rPr lang="en-GB" sz="3200" dirty="0" err="1"/>
              <a:t>gwahanol</a:t>
            </a:r>
            <a:r>
              <a:rPr lang="en-GB" sz="3200" dirty="0"/>
              <a:t> </a:t>
            </a:r>
            <a:r>
              <a:rPr lang="en-GB" sz="3200" dirty="0" err="1"/>
              <a:t>ddefnyddiau</a:t>
            </a:r>
            <a:r>
              <a:rPr lang="en-GB" sz="3200" dirty="0"/>
              <a:t> </a:t>
            </a:r>
            <a:r>
              <a:rPr lang="en-GB" sz="3200" dirty="0" err="1"/>
              <a:t>cyffredin</a:t>
            </a:r>
            <a:r>
              <a:rPr lang="en-GB" sz="3200" dirty="0"/>
              <a:t> a </a:t>
            </a:r>
            <a:r>
              <a:rPr lang="en-GB" sz="3200" dirty="0" err="1"/>
              <a:t>defnyddio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synhwyrau</a:t>
            </a:r>
            <a:r>
              <a:rPr lang="en-GB" sz="3200" dirty="0"/>
              <a:t> </a:t>
            </a:r>
            <a:r>
              <a:rPr lang="en-GB" sz="3200" dirty="0" err="1"/>
              <a:t>i’w</a:t>
            </a:r>
            <a:r>
              <a:rPr lang="en-GB" sz="3200" dirty="0"/>
              <a:t> </a:t>
            </a:r>
            <a:r>
              <a:rPr lang="en-GB" sz="3200" dirty="0" err="1"/>
              <a:t>rhoi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ôl</a:t>
            </a:r>
            <a:r>
              <a:rPr lang="en-GB" sz="3200" dirty="0"/>
              <a:t> </a:t>
            </a:r>
            <a:r>
              <a:rPr lang="en-GB" sz="3200" dirty="0" err="1"/>
              <a:t>priodweddau</a:t>
            </a:r>
            <a:r>
              <a:rPr lang="en-GB" sz="3200" dirty="0"/>
              <a:t> </a:t>
            </a:r>
            <a:r>
              <a:rPr lang="en-GB" sz="3200" dirty="0" err="1"/>
              <a:t>syml</a:t>
            </a:r>
            <a:endParaRPr lang="en-GB" sz="3200" dirty="0"/>
          </a:p>
          <a:p>
            <a:r>
              <a:rPr lang="en-GB" sz="3200" dirty="0" err="1"/>
              <a:t>datblygu</a:t>
            </a:r>
            <a:r>
              <a:rPr lang="en-GB" sz="3200" dirty="0"/>
              <a:t> </a:t>
            </a:r>
            <a:r>
              <a:rPr lang="en-GB" sz="3200" dirty="0" err="1"/>
              <a:t>ymwybyddiaeth</a:t>
            </a:r>
            <a:r>
              <a:rPr lang="en-GB" sz="3200" dirty="0"/>
              <a:t> o </a:t>
            </a:r>
            <a:r>
              <a:rPr lang="en-GB" sz="3200" dirty="0" err="1"/>
              <a:t>ddefnyddiau</a:t>
            </a:r>
            <a:r>
              <a:rPr lang="en-GB" sz="3200" dirty="0"/>
              <a:t> </a:t>
            </a:r>
            <a:r>
              <a:rPr lang="en-GB" sz="3200" dirty="0" err="1"/>
              <a:t>synthetig</a:t>
            </a:r>
            <a:r>
              <a:rPr lang="en-GB" sz="3200" dirty="0"/>
              <a:t> a </a:t>
            </a:r>
            <a:r>
              <a:rPr lang="en-GB" sz="3200" dirty="0" err="1"/>
              <a:t>defnyddiau</a:t>
            </a:r>
            <a:r>
              <a:rPr lang="en-GB" sz="3200" dirty="0"/>
              <a:t> </a:t>
            </a:r>
            <a:r>
              <a:rPr lang="en-GB" sz="3200" dirty="0" err="1"/>
              <a:t>naturiol</a:t>
            </a:r>
            <a:r>
              <a:rPr lang="en-GB" sz="3200" dirty="0"/>
              <a:t>, a </a:t>
            </a:r>
            <a:r>
              <a:rPr lang="en-GB" sz="3200" dirty="0" err="1"/>
              <a:t>gallu</a:t>
            </a:r>
            <a:r>
              <a:rPr lang="en-GB" sz="3200" dirty="0"/>
              <a:t> </a:t>
            </a:r>
            <a:r>
              <a:rPr lang="en-GB" sz="3200" dirty="0" err="1"/>
              <a:t>gwahaniaethu</a:t>
            </a:r>
            <a:r>
              <a:rPr lang="en-GB" sz="3200" dirty="0"/>
              <a:t> </a:t>
            </a:r>
            <a:r>
              <a:rPr lang="en-GB" sz="3200" dirty="0" err="1"/>
              <a:t>rhyngddynt</a:t>
            </a:r>
            <a:endParaRPr lang="en-GB" sz="3200" dirty="0"/>
          </a:p>
          <a:p>
            <a:r>
              <a:rPr lang="en-GB" sz="3200" dirty="0" err="1"/>
              <a:t>deall</a:t>
            </a:r>
            <a:r>
              <a:rPr lang="en-GB" sz="3200" dirty="0"/>
              <a:t> </a:t>
            </a:r>
            <a:r>
              <a:rPr lang="en-GB" sz="3200" dirty="0" err="1"/>
              <a:t>sut</a:t>
            </a:r>
            <a:r>
              <a:rPr lang="en-GB" sz="3200" dirty="0"/>
              <a:t> y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rhai</a:t>
            </a:r>
            <a:r>
              <a:rPr lang="en-GB" sz="3200" dirty="0"/>
              <a:t> </a:t>
            </a:r>
            <a:r>
              <a:rPr lang="en-GB" sz="3200" dirty="0" err="1"/>
              <a:t>defnyddiau</a:t>
            </a:r>
            <a:r>
              <a:rPr lang="en-GB" sz="3200" dirty="0"/>
              <a:t> </a:t>
            </a:r>
            <a:r>
              <a:rPr lang="en-GB" sz="3200" dirty="0" err="1"/>
              <a:t>cyffredin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newid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siâp</a:t>
            </a:r>
            <a:r>
              <a:rPr lang="en-GB" sz="3200" dirty="0"/>
              <a:t> </a:t>
            </a: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iddynt</a:t>
            </a:r>
            <a:r>
              <a:rPr lang="en-GB" sz="3200" dirty="0"/>
              <a:t> </a:t>
            </a:r>
            <a:r>
              <a:rPr lang="en-GB" sz="3200" dirty="0" err="1"/>
              <a:t>gael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hymestyn</a:t>
            </a:r>
            <a:r>
              <a:rPr lang="en-GB" sz="3200" dirty="0"/>
              <a:t>,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gwasgu</a:t>
            </a:r>
            <a:r>
              <a:rPr lang="en-GB" sz="3200" dirty="0"/>
              <a:t>,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plygu</a:t>
            </a:r>
            <a:r>
              <a:rPr lang="en-GB" sz="3200" dirty="0"/>
              <a:t>,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troi</a:t>
            </a:r>
            <a:r>
              <a:rPr lang="en-GB" sz="3200" dirty="0"/>
              <a:t>,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twymo</a:t>
            </a:r>
            <a:r>
              <a:rPr lang="en-GB" sz="3200" dirty="0"/>
              <a:t> </a:t>
            </a:r>
            <a:r>
              <a:rPr lang="en-GB" sz="3200" dirty="0" err="1"/>
              <a:t>neu’u</a:t>
            </a:r>
            <a:r>
              <a:rPr lang="en-GB" sz="3200" dirty="0"/>
              <a:t> </a:t>
            </a:r>
            <a:r>
              <a:rPr lang="en-GB" sz="3200" dirty="0" err="1"/>
              <a:t>hoeri</a:t>
            </a:r>
            <a:endParaRPr lang="en-GB" sz="3200" dirty="0"/>
          </a:p>
          <a:p>
            <a:r>
              <a:rPr lang="en-GB" sz="3200" dirty="0" err="1"/>
              <a:t>deall</a:t>
            </a:r>
            <a:r>
              <a:rPr lang="en-GB" sz="3200" dirty="0"/>
              <a:t> bod </a:t>
            </a:r>
            <a:r>
              <a:rPr lang="en-GB" sz="3200" dirty="0" err="1"/>
              <a:t>goleuni’n</a:t>
            </a:r>
            <a:r>
              <a:rPr lang="en-GB" sz="3200" dirty="0"/>
              <a:t> </a:t>
            </a:r>
            <a:r>
              <a:rPr lang="en-GB" sz="3200" dirty="0" err="1"/>
              <a:t>dod</a:t>
            </a:r>
            <a:r>
              <a:rPr lang="en-GB" sz="3200" dirty="0"/>
              <a:t> o </a:t>
            </a:r>
            <a:r>
              <a:rPr lang="en-GB" sz="3200" dirty="0" err="1"/>
              <a:t>amrywiaeth</a:t>
            </a:r>
            <a:r>
              <a:rPr lang="en-GB" sz="3200" dirty="0"/>
              <a:t> o </a:t>
            </a:r>
            <a:r>
              <a:rPr lang="en-GB" sz="3200" dirty="0" err="1"/>
              <a:t>ffynonellau</a:t>
            </a:r>
            <a:r>
              <a:rPr lang="en-GB" sz="3200" dirty="0"/>
              <a:t>, </a:t>
            </a:r>
            <a:r>
              <a:rPr lang="en-GB" sz="3200" dirty="0" err="1"/>
              <a:t>megis</a:t>
            </a:r>
            <a:r>
              <a:rPr lang="en-GB" sz="3200" dirty="0"/>
              <a:t> </a:t>
            </a:r>
            <a:r>
              <a:rPr lang="en-GB" sz="3200" dirty="0" err="1"/>
              <a:t>yr</a:t>
            </a:r>
            <a:r>
              <a:rPr lang="en-GB" sz="3200" dirty="0"/>
              <a:t> Haul, a bod </a:t>
            </a:r>
            <a:r>
              <a:rPr lang="en-GB" sz="3200" dirty="0" err="1"/>
              <a:t>tywyllwch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deillio</a:t>
            </a:r>
            <a:r>
              <a:rPr lang="en-GB" sz="3200" dirty="0"/>
              <a:t> o </a:t>
            </a:r>
            <a:r>
              <a:rPr lang="en-GB" sz="3200" dirty="0" err="1"/>
              <a:t>ddiffyg</a:t>
            </a:r>
            <a:r>
              <a:rPr lang="en-GB" sz="3200" dirty="0"/>
              <a:t> </a:t>
            </a:r>
            <a:r>
              <a:rPr lang="en-GB" sz="3200" dirty="0" err="1"/>
              <a:t>goleuni</a:t>
            </a:r>
            <a:endParaRPr lang="en-GB" sz="3200" dirty="0"/>
          </a:p>
          <a:p>
            <a:r>
              <a:rPr lang="en-GB" sz="3200" dirty="0" err="1"/>
              <a:t>deall</a:t>
            </a:r>
            <a:r>
              <a:rPr lang="en-GB" sz="3200" dirty="0"/>
              <a:t> bod </a:t>
            </a:r>
            <a:r>
              <a:rPr lang="en-GB" sz="3200" dirty="0" err="1"/>
              <a:t>nifer</a:t>
            </a:r>
            <a:r>
              <a:rPr lang="en-GB" sz="3200" dirty="0"/>
              <a:t> o </a:t>
            </a:r>
            <a:r>
              <a:rPr lang="en-GB" sz="3200" dirty="0" err="1"/>
              <a:t>wahanol</a:t>
            </a:r>
            <a:r>
              <a:rPr lang="en-GB" sz="3200" dirty="0"/>
              <a:t> </a:t>
            </a:r>
            <a:r>
              <a:rPr lang="en-GB" sz="3200" dirty="0" err="1"/>
              <a:t>fathau</a:t>
            </a:r>
            <a:r>
              <a:rPr lang="en-GB" sz="3200" dirty="0"/>
              <a:t> a </a:t>
            </a:r>
            <a:r>
              <a:rPr lang="en-GB" sz="3200" dirty="0" err="1"/>
              <a:t>ffynonellau</a:t>
            </a:r>
            <a:r>
              <a:rPr lang="en-GB" sz="3200" dirty="0"/>
              <a:t> o </a:t>
            </a:r>
            <a:r>
              <a:rPr lang="en-GB" sz="3200" dirty="0" err="1" smtClean="0"/>
              <a:t>sŵn</a:t>
            </a:r>
            <a:r>
              <a:rPr lang="en-GB" sz="3200" dirty="0" smtClean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gael</a:t>
            </a:r>
            <a:r>
              <a:rPr lang="en-GB" sz="3200" dirty="0"/>
              <a:t>, a </a:t>
            </a:r>
          </a:p>
          <a:p>
            <a:r>
              <a:rPr lang="en-GB" sz="3200" dirty="0" smtClean="0"/>
              <a:t>bod </a:t>
            </a:r>
            <a:r>
              <a:rPr lang="en-GB" sz="3200" dirty="0" err="1"/>
              <a:t>synau’n</a:t>
            </a:r>
            <a:r>
              <a:rPr lang="en-GB" sz="3200" dirty="0"/>
              <a:t> </a:t>
            </a:r>
            <a:r>
              <a:rPr lang="en-GB" sz="3200" dirty="0" err="1"/>
              <a:t>teithio</a:t>
            </a:r>
            <a:r>
              <a:rPr lang="en-GB" sz="3200" dirty="0"/>
              <a:t> </a:t>
            </a:r>
            <a:r>
              <a:rPr lang="en-GB" sz="3200" dirty="0" err="1"/>
              <a:t>oddi</a:t>
            </a:r>
            <a:r>
              <a:rPr lang="en-GB" sz="3200" dirty="0"/>
              <a:t> </a:t>
            </a: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ffynonellau</a:t>
            </a:r>
            <a:r>
              <a:rPr lang="en-GB" sz="3200" dirty="0"/>
              <a:t> ac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clywed</a:t>
            </a:r>
            <a:r>
              <a:rPr lang="en-GB" sz="3200" dirty="0"/>
              <a:t> </a:t>
            </a: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iddynt</a:t>
            </a:r>
            <a:r>
              <a:rPr lang="en-GB" sz="3200" dirty="0"/>
              <a:t> </a:t>
            </a:r>
            <a:r>
              <a:rPr lang="en-GB" sz="3200" dirty="0" err="1"/>
              <a:t>gyrraedd</a:t>
            </a:r>
            <a:r>
              <a:rPr lang="en-GB" sz="3200" dirty="0"/>
              <a:t> y </a:t>
            </a:r>
            <a:r>
              <a:rPr lang="en-GB" sz="3200" dirty="0" err="1" smtClean="0"/>
              <a:t>glust</a:t>
            </a:r>
            <a:endParaRPr lang="en-GB" sz="3200" dirty="0"/>
          </a:p>
          <a:p>
            <a:pPr marL="109728" indent="0">
              <a:buNone/>
            </a:pPr>
            <a:r>
              <a:rPr lang="en-GB" dirty="0"/>
              <a:t>	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Fi </a:t>
            </a:r>
            <a:r>
              <a:rPr lang="en-GB" sz="3600" dirty="0" err="1"/>
              <a:t>fy</a:t>
            </a:r>
            <a:r>
              <a:rPr lang="en-GB" sz="3600" dirty="0"/>
              <a:t> </a:t>
            </a:r>
            <a:r>
              <a:rPr lang="en-GB" sz="3600" dirty="0" err="1"/>
              <a:t>hun</a:t>
            </a:r>
            <a:r>
              <a:rPr lang="en-GB" sz="3600" dirty="0"/>
              <a:t> a </a:t>
            </a:r>
            <a:r>
              <a:rPr lang="en-GB" sz="3600" dirty="0" err="1"/>
              <a:t>phethau</a:t>
            </a:r>
            <a:r>
              <a:rPr lang="en-GB" sz="3600" dirty="0"/>
              <a:t> </a:t>
            </a:r>
            <a:r>
              <a:rPr lang="en-GB" sz="3600" dirty="0" err="1"/>
              <a:t>nad</a:t>
            </a:r>
            <a:r>
              <a:rPr lang="en-GB" sz="3600" dirty="0"/>
              <a:t> </a:t>
            </a:r>
            <a:r>
              <a:rPr lang="en-GB" sz="3600" dirty="0" err="1"/>
              <a:t>ydynt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fyw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603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“Mae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phlant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brofiad</a:t>
            </a:r>
            <a:r>
              <a:rPr lang="en-GB" dirty="0" smtClean="0"/>
              <a:t> </a:t>
            </a:r>
            <a:r>
              <a:rPr lang="en-GB" dirty="0" err="1" smtClean="0"/>
              <a:t>llawn</a:t>
            </a:r>
            <a:r>
              <a:rPr lang="en-GB" dirty="0" smtClean="0"/>
              <a:t> </a:t>
            </a:r>
            <a:r>
              <a:rPr lang="en-GB" dirty="0" err="1" smtClean="0"/>
              <a:t>cyffro</a:t>
            </a:r>
            <a:r>
              <a:rPr lang="en-GB" dirty="0" smtClean="0"/>
              <a:t>. Mae </a:t>
            </a:r>
            <a:r>
              <a:rPr lang="en-GB" dirty="0" err="1" smtClean="0"/>
              <a:t>dysgwyr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frwdfrydig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ymddiddori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mhopeth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nhw’n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weld </a:t>
            </a:r>
            <a:r>
              <a:rPr lang="en-GB" dirty="0" err="1" smtClean="0"/>
              <a:t>a’i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. Mae </a:t>
            </a:r>
            <a:r>
              <a:rPr lang="en-GB" dirty="0" err="1" smtClean="0"/>
              <a:t>gwyddoniaeth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bwnc</a:t>
            </a:r>
            <a:r>
              <a:rPr lang="en-GB" dirty="0" smtClean="0"/>
              <a:t> </a:t>
            </a:r>
            <a:r>
              <a:rPr lang="en-GB" dirty="0" err="1" smtClean="0"/>
              <a:t>gwych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dal </a:t>
            </a:r>
            <a:r>
              <a:rPr lang="en-GB" dirty="0" err="1" smtClean="0"/>
              <a:t>sylw’r</a:t>
            </a:r>
            <a:r>
              <a:rPr lang="en-GB" dirty="0" smtClean="0"/>
              <a:t> plant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elfen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“</a:t>
            </a:r>
            <a:r>
              <a:rPr lang="en-GB" dirty="0" err="1" smtClean="0"/>
              <a:t>waw</a:t>
            </a:r>
            <a:r>
              <a:rPr lang="en-GB" dirty="0" smtClean="0"/>
              <a:t>”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ystafell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”.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55172" y="335380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dirty="0" err="1"/>
              <a:t>Gaenor</a:t>
            </a:r>
            <a:r>
              <a:rPr lang="en-GB" sz="2800" dirty="0"/>
              <a:t> Weavers </a:t>
            </a:r>
            <a:r>
              <a:rPr lang="en-GB" sz="2800" dirty="0" smtClean="0"/>
              <a:t>“</a:t>
            </a:r>
            <a:r>
              <a:rPr lang="en-GB" sz="2800" dirty="0" err="1" smtClean="0"/>
              <a:t>Dewch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edrych</a:t>
            </a:r>
            <a:r>
              <a:rPr lang="en-GB" sz="2800" dirty="0" smtClean="0"/>
              <a:t>, </a:t>
            </a:r>
            <a:r>
              <a:rPr lang="en-GB" sz="2800" dirty="0" err="1" smtClean="0"/>
              <a:t>dewch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feddwl</a:t>
            </a:r>
            <a:r>
              <a:rPr lang="en-GB" sz="2800" dirty="0" smtClean="0"/>
              <a:t>, </a:t>
            </a:r>
            <a:r>
              <a:rPr lang="en-GB" sz="2800" dirty="0" err="1" smtClean="0"/>
              <a:t>dewch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siarad</a:t>
            </a:r>
            <a:r>
              <a:rPr lang="en-GB" sz="2800" dirty="0" smtClean="0"/>
              <a:t>” 2011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1182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itchFamily="34" charset="-128"/>
              </a:rPr>
              <a:t>Beth yw Ymholiad Gwyddonol?</a:t>
            </a:r>
            <a:endParaRPr lang="en-US" altLang="en-US" smtClean="0">
              <a:ea typeface="ＭＳ Ｐゴシック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err="1" smtClean="0">
                <a:latin typeface="+mj-lt"/>
              </a:rPr>
              <a:t>Ymholiad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gwyddonol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yw’r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hyn</a:t>
            </a:r>
            <a:r>
              <a:rPr lang="en-GB" dirty="0" smtClean="0">
                <a:latin typeface="+mj-lt"/>
              </a:rPr>
              <a:t> a </a:t>
            </a:r>
            <a:r>
              <a:rPr lang="en-GB" dirty="0" err="1" smtClean="0">
                <a:latin typeface="+mj-lt"/>
              </a:rPr>
              <a:t>wna</a:t>
            </a:r>
            <a:r>
              <a:rPr lang="en-GB" dirty="0" smtClean="0">
                <a:latin typeface="+mj-lt"/>
              </a:rPr>
              <a:t> plant </a:t>
            </a:r>
            <a:r>
              <a:rPr lang="en-GB" dirty="0" err="1" smtClean="0">
                <a:latin typeface="+mj-lt"/>
              </a:rPr>
              <a:t>er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mwyn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ateb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cwestiynau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penodol</a:t>
            </a:r>
            <a:r>
              <a:rPr lang="en-GB" dirty="0" smtClean="0">
                <a:latin typeface="+mj-lt"/>
              </a:rPr>
              <a:t> am y </a:t>
            </a:r>
            <a:r>
              <a:rPr lang="en-GB" dirty="0" err="1" smtClean="0">
                <a:latin typeface="+mj-lt"/>
              </a:rPr>
              <a:t>byd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o’u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cwmpas</a:t>
            </a:r>
            <a:r>
              <a:rPr lang="en-GB" dirty="0" smtClean="0">
                <a:latin typeface="+mj-lt"/>
              </a:rPr>
              <a:t>. 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4375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>
                <a:latin typeface="Arial" pitchFamily="34" charset="0"/>
                <a:cs typeface="Arial" pitchFamily="34" charset="0"/>
              </a:rPr>
              <a:t>Rydym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eisiau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datblygu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i="1" dirty="0" err="1">
                <a:latin typeface="Arial" pitchFamily="34" charset="0"/>
                <a:cs typeface="Arial" pitchFamily="34" charset="0"/>
              </a:rPr>
              <a:t>dealltwriaeth</a:t>
            </a:r>
            <a:r>
              <a:rPr lang="en-GB" dirty="0">
                <a:latin typeface="Arial" pitchFamily="34" charset="0"/>
                <a:cs typeface="Arial" pitchFamily="34" charset="0"/>
              </a:rPr>
              <a:t>, ac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dibynnu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ddysgwyr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gweithio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pethau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allan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hunain</a:t>
            </a:r>
            <a:r>
              <a:rPr lang="en-GB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109728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>
                <a:latin typeface="Arial" pitchFamily="34" charset="0"/>
                <a:cs typeface="Arial" pitchFamily="34" charset="0"/>
              </a:rPr>
              <a:t>Mae’n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adlewyrchu</a:t>
            </a:r>
            <a:r>
              <a:rPr lang="en-GB" dirty="0">
                <a:latin typeface="Arial" pitchFamily="34" charset="0"/>
                <a:cs typeface="Arial" pitchFamily="34" charset="0"/>
              </a:rPr>
              <a:t> y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ffordd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gwyddonwyr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gweithio</a:t>
            </a:r>
            <a:r>
              <a:rPr lang="en-GB" dirty="0">
                <a:latin typeface="Arial" pitchFamily="34" charset="0"/>
                <a:cs typeface="Arial" pitchFamily="34" charset="0"/>
              </a:rPr>
              <a:t>.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Maent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defnyddio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syniadau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gyntaf</a:t>
            </a:r>
            <a:r>
              <a:rPr lang="en-GB" dirty="0">
                <a:latin typeface="Arial" pitchFamily="34" charset="0"/>
                <a:cs typeface="Arial" pitchFamily="34" charset="0"/>
              </a:rPr>
              <a:t>,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gwneud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rhagfynegiadau</a:t>
            </a:r>
            <a:r>
              <a:rPr lang="en-GB" dirty="0">
                <a:latin typeface="Arial" pitchFamily="34" charset="0"/>
                <a:cs typeface="Arial" pitchFamily="34" charset="0"/>
              </a:rPr>
              <a:t> ac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yna’n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gwneud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arsylwadau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i</a:t>
            </a:r>
            <a:r>
              <a:rPr lang="en-GB" dirty="0">
                <a:latin typeface="Arial" pitchFamily="34" charset="0"/>
                <a:cs typeface="Arial" pitchFamily="34" charset="0"/>
              </a:rPr>
              <a:t> weld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os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oedd</a:t>
            </a:r>
            <a:r>
              <a:rPr lang="en-GB" dirty="0">
                <a:latin typeface="Arial" pitchFamily="34" charset="0"/>
                <a:cs typeface="Arial" pitchFamily="34" charset="0"/>
              </a:rPr>
              <a:t> y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rhagfynegiadau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cefnogi’r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ffeithiau</a:t>
            </a:r>
            <a:r>
              <a:rPr lang="en-GB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>
                <a:latin typeface="Arial" pitchFamily="34" charset="0"/>
                <a:cs typeface="Arial" pitchFamily="34" charset="0"/>
              </a:rPr>
              <a:t>Mae’n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unol</a:t>
            </a:r>
            <a:r>
              <a:rPr lang="en-GB" dirty="0">
                <a:latin typeface="Arial" pitchFamily="34" charset="0"/>
                <a:cs typeface="Arial" pitchFamily="34" charset="0"/>
              </a:rPr>
              <a:t> â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sut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plant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dysgu</a:t>
            </a:r>
            <a:r>
              <a:rPr lang="en-GB" dirty="0">
                <a:latin typeface="Arial" pitchFamily="34" charset="0"/>
                <a:cs typeface="Arial" pitchFamily="34" charset="0"/>
              </a:rPr>
              <a:t>.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lefel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cynradd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meddwl</a:t>
            </a:r>
            <a:r>
              <a:rPr lang="en-GB" dirty="0">
                <a:latin typeface="Arial" pitchFamily="34" charset="0"/>
                <a:cs typeface="Arial" pitchFamily="34" charset="0"/>
              </a:rPr>
              <a:t> a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gwneud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wedi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cysylltu’n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agos</a:t>
            </a:r>
            <a:r>
              <a:rPr lang="en-GB" dirty="0">
                <a:latin typeface="Arial" pitchFamily="34" charset="0"/>
                <a:cs typeface="Arial" pitchFamily="34" charset="0"/>
              </a:rPr>
              <a:t> ac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dealltwriaeth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dibynnu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sut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mae</a:t>
            </a:r>
            <a:r>
              <a:rPr lang="en-GB" dirty="0">
                <a:latin typeface="Arial" pitchFamily="34" charset="0"/>
                <a:cs typeface="Arial" pitchFamily="34" charset="0"/>
              </a:rPr>
              <a:t> plant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gallu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gweld</a:t>
            </a:r>
            <a:r>
              <a:rPr lang="en-GB" dirty="0">
                <a:latin typeface="Arial" pitchFamily="34" charset="0"/>
                <a:cs typeface="Arial" pitchFamily="34" charset="0"/>
              </a:rPr>
              <a:t> a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datrys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pethau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hunain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109728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sz="1400" i="1" dirty="0" smtClean="0">
                <a:latin typeface="Arial" pitchFamily="34" charset="0"/>
                <a:cs typeface="Arial" pitchFamily="34" charset="0"/>
              </a:rPr>
              <a:t>Arfer </a:t>
            </a:r>
            <a:r>
              <a:rPr lang="en-GB" sz="1400" i="1" dirty="0" err="1" smtClean="0">
                <a:latin typeface="Arial" pitchFamily="34" charset="0"/>
                <a:cs typeface="Arial" pitchFamily="34" charset="0"/>
              </a:rPr>
              <a:t>gorau</a:t>
            </a:r>
            <a:r>
              <a:rPr lang="en-GB" sz="1400" i="1" dirty="0" smtClean="0">
                <a:latin typeface="Arial" pitchFamily="34" charset="0"/>
                <a:cs typeface="Arial" pitchFamily="34" charset="0"/>
              </a:rPr>
              <a:t>? </a:t>
            </a:r>
            <a:r>
              <a:rPr lang="en-GB" sz="1400" i="1" dirty="0" err="1" smtClean="0">
                <a:latin typeface="Arial" pitchFamily="34" charset="0"/>
                <a:cs typeface="Arial" pitchFamily="34" charset="0"/>
              </a:rPr>
              <a:t>Enghraifft</a:t>
            </a:r>
            <a:r>
              <a:rPr lang="en-GB" sz="1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400" i="1" dirty="0" err="1" smtClean="0">
                <a:latin typeface="Arial" pitchFamily="34" charset="0"/>
                <a:cs typeface="Arial" pitchFamily="34" charset="0"/>
              </a:rPr>
              <a:t>Dogfen</a:t>
            </a:r>
            <a:r>
              <a:rPr lang="en-GB" sz="1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400" i="1" dirty="0" err="1" smtClean="0">
                <a:latin typeface="Arial" pitchFamily="34" charset="0"/>
                <a:cs typeface="Arial" pitchFamily="34" charset="0"/>
              </a:rPr>
              <a:t>Polisi</a:t>
            </a:r>
            <a:endParaRPr lang="en-GB" sz="1400" i="1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>
                <a:effectLst/>
                <a:latin typeface="Arial" pitchFamily="34" charset="0"/>
                <a:cs typeface="Arial" pitchFamily="34" charset="0"/>
              </a:rPr>
              <a:t>Dysgu</a:t>
            </a:r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effectLst/>
                <a:latin typeface="Arial" pitchFamily="34" charset="0"/>
                <a:cs typeface="Arial" pitchFamily="34" charset="0"/>
              </a:rPr>
              <a:t>wrth</a:t>
            </a:r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effectLst/>
                <a:latin typeface="Arial" pitchFamily="34" charset="0"/>
                <a:cs typeface="Arial" pitchFamily="34" charset="0"/>
              </a:rPr>
              <a:t>ymholi</a:t>
            </a:r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>?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8040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1042988" y="301625"/>
            <a:ext cx="7640637" cy="1143000"/>
          </a:xfrm>
        </p:spPr>
        <p:txBody>
          <a:bodyPr>
            <a:normAutofit/>
          </a:bodyPr>
          <a:lstStyle/>
          <a:p>
            <a:r>
              <a:rPr lang="en-GB" altLang="en-US" sz="2700" dirty="0" err="1" smtClean="0">
                <a:ea typeface="ＭＳ Ｐゴシック" pitchFamily="34" charset="-128"/>
              </a:rPr>
              <a:t>Gellir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adnabod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camau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ymchwiliad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ar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gyfer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pob</a:t>
            </a:r>
            <a:r>
              <a:rPr lang="en-GB" altLang="en-US" sz="2700" dirty="0" smtClean="0">
                <a:ea typeface="ＭＳ Ｐゴシック" pitchFamily="34" charset="-128"/>
              </a:rPr>
              <a:t> math o </a:t>
            </a:r>
            <a:r>
              <a:rPr lang="en-GB" altLang="en-US" sz="2700" dirty="0" err="1" smtClean="0">
                <a:ea typeface="ＭＳ Ｐゴシック" pitchFamily="34" charset="-128"/>
              </a:rPr>
              <a:t>ymchwiliad</a:t>
            </a:r>
            <a:r>
              <a:rPr lang="en-GB" altLang="en-US" dirty="0" smtClean="0">
                <a:ea typeface="ＭＳ Ｐゴシック" pitchFamily="34" charset="-128"/>
              </a:rPr>
              <a:t> </a:t>
            </a:r>
            <a:endParaRPr lang="en-US" altLang="en-US" dirty="0" smtClean="0">
              <a:ea typeface="ＭＳ Ｐゴシック" pitchFamily="34" charset="-128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3975208"/>
              </p:ext>
            </p:extLst>
          </p:nvPr>
        </p:nvGraphicFramePr>
        <p:xfrm>
          <a:off x="1247548" y="1525135"/>
          <a:ext cx="7313612" cy="4389437"/>
        </p:xfrm>
        <a:graphic>
          <a:graphicData uri="http://schemas.openxmlformats.org/drawingml/2006/table">
            <a:tbl>
              <a:tblPr/>
              <a:tblGrid>
                <a:gridCol w="276993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543673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118880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datganiad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problem,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syniad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peth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byw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ddigwyddiad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fel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pwynt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cychwyn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46314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Casglu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arsylwi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dros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amser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batrymau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adnabod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dosbarthu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ddefnyddio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ffynonellau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eilaidd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prawf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teg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cofnodi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canfyddiadau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7374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boddhaol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datrys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problem,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ateb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datblygu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esboniad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gwerthuso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system,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darparu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gyfiawnhau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mwy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o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gwestiynau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iddynt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7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413009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2400" dirty="0" smtClean="0">
                <a:ea typeface="ＭＳ Ｐゴシック" panose="020B0600070205080204" pitchFamily="34" charset="-128"/>
              </a:rPr>
              <a:t>Mae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Athroniaeth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Cyfnod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Sylfaen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adlewyrchu’r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pwyslais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o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ddarparu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cyfleoedd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dysgu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drwy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archwiliad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gweithredol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ac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ymholiad</a:t>
            </a:r>
            <a:endParaRPr lang="en-GB" altLang="en-US" sz="24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01755"/>
            <a:ext cx="8229600" cy="3384645"/>
          </a:xfrm>
        </p:spPr>
        <p:txBody>
          <a:bodyPr/>
          <a:lstStyle/>
          <a:p>
            <a:pPr eaLnBrk="1" hangingPunct="1"/>
            <a:endParaRPr lang="en-GB" altLang="en-US" dirty="0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 smtClean="0">
                <a:ea typeface="ＭＳ Ｐゴシック" panose="020B0600070205080204" pitchFamily="34" charset="-128"/>
              </a:rPr>
              <a:t>Mae </a:t>
            </a:r>
            <a:r>
              <a:rPr lang="en-US" altLang="en-US" b="1" dirty="0" err="1" smtClean="0">
                <a:ea typeface="ＭＳ Ｐゴシック" panose="020B0600070205080204" pitchFamily="34" charset="-128"/>
              </a:rPr>
              <a:t>sylfeini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ymholiadau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gwyddonol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reolir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ddiweddarach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ysgol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gynradd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deillio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o’r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cyfleoedd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ddarperir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i’r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plant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blynyddoedd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cynnar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i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arsylwi’r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byd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o’u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cwmpas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. </a:t>
            </a: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8011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386442"/>
            <a:ext cx="8382000" cy="1143000"/>
          </a:xfrm>
        </p:spPr>
        <p:txBody>
          <a:bodyPr/>
          <a:lstStyle/>
          <a:p>
            <a:r>
              <a:rPr lang="en-GB" altLang="en-US" sz="3200" dirty="0" err="1" smtClean="0">
                <a:ea typeface="ＭＳ Ｐゴシック" panose="020B0600070205080204" pitchFamily="34" charset="-128"/>
              </a:rPr>
              <a:t>Dangosyddion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gyfer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meithrin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sgil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o ARSYLWI y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cynllunio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cyfer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792527"/>
            <a:ext cx="7541525" cy="423545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000" dirty="0" err="1" smtClean="0">
                <a:ea typeface="ＭＳ Ｐゴシック" panose="020B0600070205080204" pitchFamily="34" charset="-128"/>
              </a:rPr>
              <a:t>Defnyddio’r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5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synnwyr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Disgrifio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arsylwadau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dirty="0" err="1" smtClean="0">
                <a:ea typeface="ＭＳ Ｐゴシック" panose="020B0600070205080204" pitchFamily="34" charset="-128"/>
              </a:rPr>
              <a:t>Nodi’r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wahanol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ac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debyg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Cymharu’r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debyg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ac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wahanol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;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fwy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/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llai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ayyb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dirty="0" err="1" smtClean="0">
                <a:ea typeface="ＭＳ Ｐゴシック" panose="020B0600070205080204" pitchFamily="34" charset="-128"/>
              </a:rPr>
              <a:t>Gweld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annisgwyl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Disgrifio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patrymau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000" dirty="0" err="1" smtClean="0">
                <a:ea typeface="ＭＳ Ｐゴシック" panose="020B0600070205080204" pitchFamily="34" charset="-128"/>
              </a:rPr>
              <a:t>Dosbarthu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meini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prawf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;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grwpiau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;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ayyb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;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adnabod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meini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prawf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gyfer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dosbarthu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;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dyfeisio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meini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prawf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hunain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gyfer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dosbarthu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(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cysylltu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gydag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esbonio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)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800" dirty="0" smtClean="0">
                <a:ea typeface="ＭＳ Ｐゴシック" panose="020B0600070205080204" pitchFamily="34" charset="-128"/>
              </a:rPr>
              <a:t>   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Cofiwch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rheol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disgrifio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cymharu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esbonio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wrth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gydnabod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lefelau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gwahanol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ymyrraeth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disgyblion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y ‘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deilliannau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’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a’r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‘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disgrifiadau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800" dirty="0" err="1" smtClean="0">
                <a:ea typeface="ＭＳ Ｐゴシック" panose="020B0600070205080204" pitchFamily="34" charset="-128"/>
              </a:rPr>
              <a:t>lefel</a:t>
            </a:r>
            <a:r>
              <a:rPr lang="en-GB" altLang="en-US" sz="1800" dirty="0" smtClean="0">
                <a:ea typeface="ＭＳ Ｐゴシック" panose="020B0600070205080204" pitchFamily="34" charset="-128"/>
              </a:rPr>
              <a:t>’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500" dirty="0" err="1" smtClean="0">
                <a:ea typeface="ＭＳ Ｐゴシック" panose="020B0600070205080204" pitchFamily="34" charset="-128"/>
              </a:rPr>
              <a:t>Gweler</a:t>
            </a:r>
            <a:r>
              <a:rPr lang="en-GB" altLang="en-US" sz="15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500" dirty="0" err="1" smtClean="0">
                <a:ea typeface="ＭＳ Ｐゴシック" panose="020B0600070205080204" pitchFamily="34" charset="-128"/>
              </a:rPr>
              <a:t>Deilliannau</a:t>
            </a:r>
            <a:r>
              <a:rPr lang="en-GB" altLang="en-US" sz="1500" dirty="0" smtClean="0">
                <a:ea typeface="ＭＳ Ｐゴシック" panose="020B0600070205080204" pitchFamily="34" charset="-128"/>
              </a:rPr>
              <a:t> 4 - 6</a:t>
            </a:r>
          </a:p>
        </p:txBody>
      </p:sp>
    </p:spTree>
    <p:extLst>
      <p:ext uri="{BB962C8B-B14F-4D97-AF65-F5344CB8AC3E}">
        <p14:creationId xmlns:p14="http://schemas.microsoft.com/office/powerpoint/2010/main" val="4142864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ea typeface="ＭＳ Ｐゴシック" panose="020B0600070205080204" pitchFamily="34" charset="-128"/>
              </a:rPr>
              <a:t>Sut y gellir annog a datblygu plant </a:t>
            </a:r>
            <a:r>
              <a:rPr lang="en-US" altLang="en-US" sz="3200" smtClean="0">
                <a:ea typeface="ＭＳ Ｐゴシック" panose="020B0600070205080204" pitchFamily="34" charset="-128"/>
              </a:rPr>
              <a:t>i</a:t>
            </a:r>
            <a:r>
              <a:rPr lang="en-GB" altLang="en-US" sz="3200" smtClean="0">
                <a:ea typeface="ＭＳ Ｐゴシック" panose="020B0600070205080204" pitchFamily="34" charset="-128"/>
              </a:rPr>
              <a:t> ddatblygu eu sgiliau arsylwi? 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2400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 smtClean="0">
                <a:ea typeface="ＭＳ Ｐゴシック" panose="020B0600070205080204" pitchFamily="34" charset="-128"/>
              </a:rPr>
              <a:t>Cynllunio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gweithgareddau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defnyddio’r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dangosyddion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sgil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nodwyd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uchod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 </a:t>
            </a:r>
          </a:p>
          <a:p>
            <a:pPr eaLnBrk="1" hangingPunct="1"/>
            <a:r>
              <a:rPr lang="en-GB" altLang="en-US" sz="2400" i="1" dirty="0" smtClean="0">
                <a:ea typeface="ＭＳ Ｐゴシック" panose="020B0600070205080204" pitchFamily="34" charset="-128"/>
              </a:rPr>
              <a:t>Holi –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beth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wyt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ti’n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sylwi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? Beth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wyt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ti’n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gallu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ddweud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am …? Mae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cwestiynau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tebyg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plant </a:t>
            </a:r>
            <a:r>
              <a:rPr lang="en-US" altLang="en-US" sz="2400" i="1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ddisgrifio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cymharu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ac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esbonio’n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seiliedig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lefel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profiad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a’u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ea typeface="ＭＳ Ｐゴシック" panose="020B0600070205080204" pitchFamily="34" charset="-128"/>
              </a:rPr>
              <a:t>dealltwriaeth</a:t>
            </a:r>
            <a:r>
              <a:rPr lang="en-GB" altLang="en-US" sz="2400" i="1" dirty="0" smtClean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en-US" sz="2400" dirty="0" err="1" smtClean="0">
                <a:ea typeface="ＭＳ Ｐゴシック" panose="020B0600070205080204" pitchFamily="34" charset="-128"/>
              </a:rPr>
              <a:t>Adnoddau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ymestyn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ystod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o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synhwyrau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e.e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chwyddwydrau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llaw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jariau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chwyddwydrau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meicrosgop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digidol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ayyb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49495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827088" y="329514"/>
            <a:ext cx="7829550" cy="1719949"/>
          </a:xfrm>
          <a:prstGeom prst="roundRect">
            <a:avLst>
              <a:gd name="adj" fmla="val 50000"/>
            </a:avLst>
          </a:prstGeom>
        </p:spPr>
        <p:txBody>
          <a:bodyPr>
            <a:normAutofit/>
          </a:bodyPr>
          <a:lstStyle/>
          <a:p>
            <a:r>
              <a:rPr lang="en-GB" altLang="en-US" sz="3100" dirty="0" err="1" smtClean="0">
                <a:ea typeface="ＭＳ Ｐゴシック" panose="020B0600070205080204" pitchFamily="34" charset="-128"/>
              </a:rPr>
              <a:t>Gwyddoniaeth</a:t>
            </a:r>
            <a:r>
              <a:rPr lang="en-GB" altLang="en-US" sz="31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100" dirty="0" err="1" smtClean="0">
                <a:ea typeface="ＭＳ Ｐゴシック" panose="020B0600070205080204" pitchFamily="34" charset="-128"/>
              </a:rPr>
              <a:t>Cynradd</a:t>
            </a:r>
            <a:r>
              <a:rPr lang="en-GB" altLang="en-US" sz="31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100" dirty="0" err="1" smtClean="0">
                <a:ea typeface="ＭＳ Ｐゴシック" panose="020B0600070205080204" pitchFamily="34" charset="-128"/>
              </a:rPr>
              <a:t>a’r</a:t>
            </a:r>
            <a:r>
              <a:rPr lang="en-GB" altLang="en-US" sz="31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100" dirty="0" err="1" smtClean="0">
                <a:ea typeface="ＭＳ Ｐゴシック" panose="020B0600070205080204" pitchFamily="34" charset="-128"/>
              </a:rPr>
              <a:t>theori</a:t>
            </a:r>
            <a:r>
              <a:rPr lang="en-GB" altLang="en-US" sz="31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100" dirty="0" err="1" smtClean="0">
                <a:ea typeface="ＭＳ Ｐゴシック" panose="020B0600070205080204" pitchFamily="34" charset="-128"/>
              </a:rPr>
              <a:t>adeiladol</a:t>
            </a:r>
            <a:r>
              <a:rPr lang="en-GB" altLang="en-US" sz="3100" dirty="0" smtClean="0">
                <a:ea typeface="ＭＳ Ｐゴシック" panose="020B0600070205080204" pitchFamily="34" charset="-128"/>
              </a:rPr>
              <a:t> ‘</a:t>
            </a:r>
            <a:r>
              <a:rPr lang="en-GB" altLang="en-US" sz="3100" dirty="0" smtClean="0">
                <a:ea typeface="ＭＳ Ｐゴシック" panose="020B0600070205080204" pitchFamily="34" charset="-128"/>
              </a:rPr>
              <a:t>constructivism’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827088" y="1946043"/>
            <a:ext cx="7693025" cy="4366311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b="1" dirty="0" smtClean="0">
                <a:ea typeface="ＭＳ Ｐゴシック" panose="020B0600070205080204" pitchFamily="34" charset="-128"/>
              </a:rPr>
              <a:t>Mae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dysgwyr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creu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dealltwriaeth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hunain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o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gysyniadau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gwyddonol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adeiladau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ac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addasu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syniadau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blaenorol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yng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nghyd-destun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tystiolaeth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ac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mae’r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broses hon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cael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dylanwadu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dirty="0" err="1" smtClean="0">
                <a:ea typeface="ＭＳ Ｐゴシック" panose="020B0600070205080204" pitchFamily="34" charset="-128"/>
              </a:rPr>
              <a:t>gan</a:t>
            </a:r>
            <a:r>
              <a:rPr lang="en-GB" altLang="en-US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ryngweithiad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cymdeithasol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000" b="1" i="1" dirty="0" smtClean="0">
                <a:ea typeface="ＭＳ Ｐゴシック" panose="020B0600070205080204" pitchFamily="34" charset="-128"/>
              </a:rPr>
              <a:t>	</a:t>
            </a:r>
            <a:r>
              <a:rPr lang="en-GB" altLang="en-US" sz="2000" b="1" i="1" dirty="0" err="1" smtClean="0">
                <a:ea typeface="ＭＳ Ｐゴシック" panose="020B0600070205080204" pitchFamily="34" charset="-128"/>
              </a:rPr>
              <a:t>Gweler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 SPACE a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deunydd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cyfeiriedig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perthnasol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:</a:t>
            </a:r>
          </a:p>
          <a:p>
            <a:pPr eaLnBrk="1" hangingPunct="1"/>
            <a:r>
              <a:rPr lang="en-GB" altLang="en-US" sz="2000" u="sng" dirty="0" smtClean="0">
                <a:ea typeface="ＭＳ Ｐゴシック" panose="020B0600070205080204" pitchFamily="34" charset="-128"/>
                <a:hlinkClick r:id="rId2"/>
              </a:rPr>
              <a:t>http://www.nuffieldfoundation.org/primary-science-and-space</a:t>
            </a:r>
            <a:endParaRPr lang="en-GB" altLang="en-US" sz="2000" u="sng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000" u="sng" dirty="0" smtClean="0">
                <a:ea typeface="ＭＳ Ｐゴシック" panose="020B0600070205080204" pitchFamily="34" charset="-128"/>
                <a:hlinkClick r:id="rId3"/>
              </a:rPr>
              <a:t>http://www.nationalstemcentre.org.uk/elibrary/collection/455/nuffield-primary-science-teachers-guides-ages-7-12</a:t>
            </a: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 smtClean="0">
              <a:ea typeface="ＭＳ Ｐゴシック" panose="020B0600070205080204" pitchFamily="34" charset="-128"/>
            </a:endParaRPr>
          </a:p>
          <a:p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4729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722313" y="765175"/>
            <a:ext cx="7924800" cy="1143000"/>
          </a:xfrm>
        </p:spPr>
        <p:txBody>
          <a:bodyPr>
            <a:normAutofit fontScale="90000"/>
          </a:bodyPr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Gweithgaredd </a:t>
            </a:r>
            <a:br>
              <a:rPr lang="en-GB" altLang="en-US" smtClean="0">
                <a:ea typeface="ＭＳ Ｐゴシック" panose="020B0600070205080204" pitchFamily="34" charset="-128"/>
              </a:rPr>
            </a:br>
            <a:r>
              <a:rPr lang="en-GB" altLang="en-US" smtClean="0">
                <a:ea typeface="ＭＳ Ｐゴシック" panose="020B0600070205080204" pitchFamily="34" charset="-128"/>
              </a:rPr>
              <a:t>“ i fyny (lan) ac i lawr”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001795"/>
            <a:ext cx="7693025" cy="3948629"/>
          </a:xfrm>
        </p:spPr>
        <p:txBody>
          <a:bodyPr/>
          <a:lstStyle/>
          <a:p>
            <a:pPr marL="533400" indent="-533400">
              <a:lnSpc>
                <a:spcPct val="90000"/>
              </a:lnSpc>
            </a:pPr>
            <a:r>
              <a:rPr lang="en-GB" altLang="en-US" sz="2000" dirty="0" err="1" smtClean="0">
                <a:ea typeface="ＭＳ Ｐゴシック" panose="020B0600070205080204" pitchFamily="34" charset="-128"/>
              </a:rPr>
              <a:t>Gwaith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p</a:t>
            </a:r>
            <a:r>
              <a:rPr lang="en-US" altLang="en-US" sz="20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â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r</a:t>
            </a:r>
          </a:p>
          <a:p>
            <a:pPr marL="533400" indent="-533400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dirty="0" err="1" smtClean="0">
                <a:ea typeface="ＭＳ Ｐゴシック" panose="020B0600070205080204" pitchFamily="34" charset="-128"/>
              </a:rPr>
              <a:t>Arllwyswch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lemon</a:t>
            </a:r>
            <a:r>
              <a:rPr lang="en-US" altLang="en-US" sz="20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d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gwydr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meddyliwch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chofnodwch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byddech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plant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brofi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effaith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nwy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lemon</a:t>
            </a:r>
            <a:r>
              <a:rPr lang="en-US" altLang="en-US" sz="20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d.</a:t>
            </a:r>
          </a:p>
          <a:p>
            <a:pPr marL="533400" indent="-533400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dirty="0" err="1" smtClean="0">
                <a:ea typeface="ＭＳ Ｐゴシック" panose="020B0600070205080204" pitchFamily="34" charset="-128"/>
              </a:rPr>
              <a:t>Gollyngwch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rhesin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lemoned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arsylwch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cofnodwch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gyda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lluniau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/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labelu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beth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sz="20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 smtClean="0">
                <a:ea typeface="ＭＳ Ｐゴシック" panose="020B0600070205080204" pitchFamily="34" charset="-128"/>
              </a:rPr>
              <a:t>digwydd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.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Meddyliwch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defnyddio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eich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arsylwadau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fel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athro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sgiliau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arsylwi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dealltwriaeth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plant.</a:t>
            </a:r>
          </a:p>
          <a:p>
            <a:pPr marL="533400" indent="-533400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dirty="0" err="1" smtClean="0">
                <a:ea typeface="ＭＳ Ｐゴシック" panose="020B0600070205080204" pitchFamily="34" charset="-128"/>
              </a:rPr>
              <a:t>Rhestrwch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gwestiynau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gofyn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arsylwadau’r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plant –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beth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ddylen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nhw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sylwi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?</a:t>
            </a:r>
          </a:p>
          <a:p>
            <a:pPr marL="533400" indent="-533400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dirty="0" err="1" smtClean="0">
                <a:ea typeface="ＭＳ Ｐゴシック" panose="020B0600070205080204" pitchFamily="34" charset="-128"/>
              </a:rPr>
              <a:t>Cymysgwch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lemon</a:t>
            </a:r>
            <a:r>
              <a:rPr lang="en-US" altLang="en-US" sz="20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d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fel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nad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oes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nwy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swigod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gellir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defnyddio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arsylwadau’r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plant? A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ydyn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nhw’n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gallu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esbonio’r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ea typeface="ＭＳ Ｐゴシック" panose="020B0600070205080204" pitchFamily="34" charset="-128"/>
              </a:rPr>
              <a:t>gwahaniaeth</a:t>
            </a:r>
            <a:r>
              <a:rPr lang="en-GB" altLang="en-US" sz="2000" dirty="0" smtClean="0">
                <a:ea typeface="ＭＳ Ｐゴシック" panose="020B0600070205080204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9593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Cwestiynau i’w gofyn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1328"/>
            <a:ext cx="8229600" cy="3281741"/>
          </a:xfrm>
        </p:spPr>
        <p:txBody>
          <a:bodyPr/>
          <a:lstStyle/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mae’r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swigod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teimlo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wyneb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?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Beth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ydych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chi’n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gallu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weld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lemon</a:t>
            </a:r>
            <a:r>
              <a:rPr lang="en-US" altLang="en-US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d?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Pam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credwch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fod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rhesin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mynd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fyny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(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lan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) a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lawr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?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Beth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digwydd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pan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rydych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cymysgu’r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lemon</a:t>
            </a:r>
            <a:r>
              <a:rPr lang="en-US" altLang="en-US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d?</a:t>
            </a:r>
          </a:p>
        </p:txBody>
      </p:sp>
    </p:spTree>
    <p:extLst>
      <p:ext uri="{BB962C8B-B14F-4D97-AF65-F5344CB8AC3E}">
        <p14:creationId xmlns:p14="http://schemas.microsoft.com/office/powerpoint/2010/main" val="329061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42938" y="714375"/>
            <a:ext cx="8043862" cy="1190625"/>
          </a:xfrm>
          <a:prstGeom prst="roundRect">
            <a:avLst>
              <a:gd name="adj" fmla="val 50000"/>
            </a:avLst>
          </a:prstGeom>
        </p:spPr>
        <p:txBody>
          <a:bodyPr>
            <a:normAutofit fontScale="90000"/>
          </a:bodyPr>
          <a:lstStyle/>
          <a:p>
            <a:r>
              <a:rPr lang="en-GB" altLang="en-US" sz="2800" smtClean="0">
                <a:ea typeface="ＭＳ Ｐゴシック" panose="020B0600070205080204" pitchFamily="34" charset="-128"/>
              </a:rPr>
              <a:t>Edrych, Meddwl a Siarad ar gyfer dysgu gweithredol yn y Cyfnod Sylfaen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102291"/>
          </a:xfrm>
        </p:spPr>
        <p:txBody>
          <a:bodyPr/>
          <a:lstStyle/>
          <a:p>
            <a:pPr eaLnBrk="1" hangingPunct="1"/>
            <a:endParaRPr lang="en-GB" altLang="en-US" b="1" i="1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b="1" i="1" dirty="0" smtClean="0">
                <a:ea typeface="ＭＳ Ｐゴシック" panose="020B0600070205080204" pitchFamily="34" charset="-128"/>
              </a:rPr>
              <a:t>Mae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trafod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dadlau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cael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hyrwyddo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mewn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cyd-destunau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cyd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er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mwyn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cefnogi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dysgwyr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b="1" i="1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addasu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datblygu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syniadau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.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b="1" i="1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b="1" i="1" dirty="0" err="1" smtClean="0">
                <a:ea typeface="ＭＳ Ｐゴシック" panose="020B0600070205080204" pitchFamily="34" charset="-128"/>
              </a:rPr>
              <a:t>Mae’r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cysyniad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phwrpas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synnwyr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unigol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cael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hyrwyddo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gyda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amrywio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ôl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man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cychwyn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pob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b="1" i="1" dirty="0" err="1" smtClean="0">
                <a:ea typeface="ＭＳ Ｐゴシック" panose="020B0600070205080204" pitchFamily="34" charset="-128"/>
              </a:rPr>
              <a:t>dysgwr</a:t>
            </a:r>
            <a:r>
              <a:rPr lang="en-GB" altLang="en-US" b="1" i="1" dirty="0" smtClean="0"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i="1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5510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Astudiaeth achos: Corryn/Pry Cop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725487" y="1580558"/>
            <a:ext cx="7693025" cy="4744136"/>
          </a:xfrm>
        </p:spPr>
        <p:txBody>
          <a:bodyPr/>
          <a:lstStyle/>
          <a:p>
            <a:r>
              <a:rPr lang="en-GB" altLang="en-US" sz="2400" dirty="0" err="1" smtClean="0">
                <a:ea typeface="ＭＳ Ｐゴシック" panose="020B0600070205080204" pitchFamily="34" charset="-128"/>
              </a:rPr>
              <a:t>Roedd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dosbarth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derbyn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fin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mynd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ati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drin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thrafod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“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creaduriaid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bach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”.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Casglodd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y plant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rhai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creaduriaid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bach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oddi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dir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ysgol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thynnu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lluniau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ohonyn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nhw</a:t>
            </a:r>
            <a:r>
              <a:rPr lang="en-GB" altLang="en-US" sz="2400" dirty="0">
                <a:ea typeface="ＭＳ Ｐゴシック" panose="020B0600070205080204" pitchFamily="34" charset="-128"/>
              </a:rPr>
              <a:t>.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Ni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chawson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nhw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help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wneud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cofnodion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sz="2400" dirty="0" err="1" smtClean="0">
                <a:ea typeface="ＭＳ Ｐゴシック" panose="020B0600070205080204" pitchFamily="34" charset="-128"/>
              </a:rPr>
              <a:t>Tair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wythnos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ddiweddarach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defnyddiwyd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microsgop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digidol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ddangos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lluniau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wedi’u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chwyddo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o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greaduriaid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byw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fwrdd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gwyn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sz="2400" dirty="0" err="1" smtClean="0">
                <a:ea typeface="ＭＳ Ｐゴシック" panose="020B0600070205080204" pitchFamily="34" charset="-128"/>
              </a:rPr>
              <a:t>Aeth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y plant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ati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roi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cynnig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pellach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dynnu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llun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o’u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creaduriaid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bach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gan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gymharu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lluniau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blaenorol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gyda’r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rhai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diweddaraf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.</a:t>
            </a:r>
          </a:p>
          <a:p>
            <a:endParaRPr lang="en-GB" altLang="en-US" sz="2400" dirty="0" smtClean="0">
              <a:ea typeface="ＭＳ Ｐゴシック" panose="020B0600070205080204" pitchFamily="34" charset="-128"/>
            </a:endParaRPr>
          </a:p>
          <a:p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4783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755650" y="260350"/>
            <a:ext cx="7924800" cy="1143000"/>
          </a:xfrm>
        </p:spPr>
        <p:txBody>
          <a:bodyPr/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1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  <p:pic>
        <p:nvPicPr>
          <p:cNvPr id="1741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2820" y="1361436"/>
            <a:ext cx="7848600" cy="39512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348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2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  <p:pic>
        <p:nvPicPr>
          <p:cNvPr id="1843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39685" y="1417638"/>
            <a:ext cx="5688013" cy="37242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711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125683"/>
            <a:ext cx="8229600" cy="388160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GB" dirty="0" smtClean="0"/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: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ddŵr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sz="1200" dirty="0" smtClean="0"/>
          </a:p>
          <a:p>
            <a:pPr marL="109728" indent="0">
              <a:buNone/>
            </a:pPr>
            <a:endParaRPr lang="en-GB" sz="1200" dirty="0"/>
          </a:p>
          <a:p>
            <a:pPr marL="109728" indent="0">
              <a:buNone/>
            </a:pPr>
            <a:endParaRPr lang="en-GB" sz="1200" dirty="0" smtClean="0"/>
          </a:p>
          <a:p>
            <a:pPr marL="109728" indent="0">
              <a:buNone/>
            </a:pPr>
            <a:endParaRPr lang="en-GB" sz="1200" dirty="0"/>
          </a:p>
          <a:p>
            <a:pPr marL="109728" indent="0">
              <a:buNone/>
            </a:pPr>
            <a:r>
              <a:rPr lang="en-GB" sz="1200" dirty="0" smtClean="0"/>
              <a:t>“</a:t>
            </a:r>
            <a:r>
              <a:rPr lang="en-GB" sz="1200" dirty="0" err="1" smtClean="0"/>
              <a:t>geirfa</a:t>
            </a:r>
            <a:r>
              <a:rPr lang="en-GB" sz="1200" dirty="0" smtClean="0"/>
              <a:t> </a:t>
            </a:r>
            <a:r>
              <a:rPr lang="en-GB" sz="1200" dirty="0" err="1" smtClean="0"/>
              <a:t>syml</a:t>
            </a:r>
            <a:r>
              <a:rPr lang="en-GB" sz="1200" dirty="0" smtClean="0"/>
              <a:t>”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gael</a:t>
            </a:r>
            <a:endParaRPr lang="en-GB" sz="1200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57152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ysgogiad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gwyddonol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US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575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sz="4400" dirty="0" smtClean="0"/>
          </a:p>
          <a:p>
            <a:r>
              <a:rPr lang="en-GB" sz="4400" dirty="0" smtClean="0"/>
              <a:t>Beth </a:t>
            </a:r>
            <a:r>
              <a:rPr lang="en-GB" sz="4400" dirty="0" err="1" smtClean="0"/>
              <a:t>sydd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y </a:t>
            </a:r>
            <a:r>
              <a:rPr lang="en-GB" sz="4400" dirty="0" err="1" smtClean="0"/>
              <a:t>bocs</a:t>
            </a:r>
            <a:r>
              <a:rPr lang="en-GB" sz="4400" dirty="0" smtClean="0"/>
              <a:t>?</a:t>
            </a:r>
            <a:endParaRPr lang="en-US" sz="4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43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b="1" dirty="0" smtClean="0"/>
          </a:p>
          <a:p>
            <a:r>
              <a:rPr lang="en-GB" sz="3600" b="1" dirty="0" smtClean="0"/>
              <a:t>Gêm Codi </a:t>
            </a:r>
            <a:r>
              <a:rPr lang="en-GB" sz="3600" b="1" dirty="0" err="1" smtClean="0"/>
              <a:t>cwestiynau</a:t>
            </a:r>
            <a:r>
              <a:rPr lang="en-GB" sz="3600" b="1" dirty="0"/>
              <a:t> </a:t>
            </a:r>
            <a:endParaRPr lang="en-GB" sz="3600" b="1" dirty="0" smtClean="0"/>
          </a:p>
          <a:p>
            <a:pPr marL="109728" indent="0">
              <a:buNone/>
            </a:pPr>
            <a:r>
              <a:rPr lang="en-GB" sz="3600" b="1" dirty="0"/>
              <a:t> </a:t>
            </a:r>
            <a:r>
              <a:rPr lang="en-GB" sz="3600" b="1" dirty="0" smtClean="0"/>
              <a:t> (Question Quibble)</a:t>
            </a:r>
          </a:p>
          <a:p>
            <a:endParaRPr lang="en-GB" sz="2800" b="1" dirty="0"/>
          </a:p>
          <a:p>
            <a:endParaRPr lang="en-GB" sz="2800" b="1" dirty="0" smtClean="0"/>
          </a:p>
          <a:p>
            <a:r>
              <a:rPr lang="en-GB" sz="2800" dirty="0" err="1" smtClean="0"/>
              <a:t>Backlock</a:t>
            </a:r>
            <a:r>
              <a:rPr lang="en-GB" sz="2800" dirty="0"/>
              <a:t>, K</a:t>
            </a:r>
            <a:r>
              <a:rPr lang="en-GB" sz="2800" dirty="0" smtClean="0"/>
              <a:t>. </a:t>
            </a:r>
            <a:r>
              <a:rPr lang="en-GB" sz="2800" dirty="0"/>
              <a:t>et al. (2011) </a:t>
            </a:r>
            <a:r>
              <a:rPr lang="en-GB" sz="2800" i="1" dirty="0" smtClean="0"/>
              <a:t>Science Enquiry Games 4 </a:t>
            </a:r>
            <a:r>
              <a:rPr lang="en-GB" sz="2800" i="1" dirty="0"/>
              <a:t>-7 </a:t>
            </a:r>
            <a:r>
              <a:rPr lang="en-GB" sz="2800" dirty="0" smtClean="0"/>
              <a:t>. </a:t>
            </a:r>
            <a:r>
              <a:rPr lang="en-GB" sz="2800" dirty="0" err="1" smtClean="0"/>
              <a:t>Sandbach</a:t>
            </a:r>
            <a:r>
              <a:rPr lang="en-GB" sz="2800" dirty="0" smtClean="0"/>
              <a:t>: </a:t>
            </a:r>
            <a:r>
              <a:rPr lang="en-GB" sz="2800" dirty="0" err="1"/>
              <a:t>Millgate</a:t>
            </a:r>
            <a:r>
              <a:rPr lang="en-GB" sz="2800" dirty="0"/>
              <a:t> House Education.</a:t>
            </a:r>
            <a:endParaRPr lang="en-US" sz="2800" dirty="0"/>
          </a:p>
          <a:p>
            <a:endParaRPr lang="en-GB" sz="2800" b="1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25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Dilynwch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cyfarwyddiadau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‘</a:t>
            </a:r>
            <a:r>
              <a:rPr lang="en-GB" dirty="0" err="1" smtClean="0"/>
              <a:t>Broga</a:t>
            </a:r>
            <a:r>
              <a:rPr lang="en-GB" dirty="0" smtClean="0"/>
              <a:t>’</a:t>
            </a:r>
          </a:p>
          <a:p>
            <a:r>
              <a:rPr lang="en-GB" dirty="0" err="1" smtClean="0"/>
              <a:t>Dilynwch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gwyddonol/technolegol</a:t>
            </a:r>
            <a:r>
              <a:rPr lang="en-GB" dirty="0" smtClean="0"/>
              <a:t> </a:t>
            </a:r>
            <a:r>
              <a:rPr lang="en-GB" dirty="0" err="1" smtClean="0"/>
              <a:t>gyda’ch</a:t>
            </a:r>
            <a:r>
              <a:rPr lang="en-GB" dirty="0" smtClean="0"/>
              <a:t> </a:t>
            </a:r>
            <a:r>
              <a:rPr lang="en-GB" dirty="0" err="1" smtClean="0"/>
              <a:t>ffrind</a:t>
            </a:r>
            <a:r>
              <a:rPr lang="en-GB" dirty="0" smtClean="0"/>
              <a:t> </a:t>
            </a:r>
            <a:r>
              <a:rPr lang="en-GB" dirty="0" err="1" smtClean="0"/>
              <a:t>amffibaidd</a:t>
            </a:r>
            <a:r>
              <a:rPr lang="en-GB" dirty="0" smtClean="0"/>
              <a:t>! </a:t>
            </a:r>
          </a:p>
          <a:p>
            <a:endParaRPr lang="en-GB" dirty="0" smtClean="0"/>
          </a:p>
          <a:p>
            <a:r>
              <a:rPr lang="en-GB" dirty="0" smtClean="0"/>
              <a:t>Follow the frog instructions. </a:t>
            </a:r>
          </a:p>
          <a:p>
            <a:r>
              <a:rPr lang="en-GB" dirty="0" smtClean="0"/>
              <a:t>Develop scientific/technological ideas with your amphibian friend!</a:t>
            </a:r>
          </a:p>
          <a:p>
            <a:endParaRPr lang="en-GB" dirty="0" smtClean="0"/>
          </a:p>
          <a:p>
            <a:r>
              <a:rPr lang="en-GB" dirty="0" err="1" smtClean="0"/>
              <a:t>Defnyddwich</a:t>
            </a:r>
            <a:r>
              <a:rPr lang="en-GB" dirty="0" smtClean="0"/>
              <a:t> ‘</a:t>
            </a:r>
            <a:r>
              <a:rPr lang="en-GB" dirty="0" err="1" smtClean="0"/>
              <a:t>Slo</a:t>
            </a:r>
            <a:r>
              <a:rPr lang="en-GB" dirty="0" smtClean="0"/>
              <a:t> Mo’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dyfeisiadau</a:t>
            </a:r>
            <a:r>
              <a:rPr lang="en-GB" dirty="0" smtClean="0"/>
              <a:t>/ Use ‘</a:t>
            </a:r>
            <a:r>
              <a:rPr lang="en-GB" dirty="0" err="1" smtClean="0"/>
              <a:t>Slo</a:t>
            </a:r>
            <a:r>
              <a:rPr lang="en-GB" dirty="0" smtClean="0"/>
              <a:t> Mo’ on your devices to help. 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Llyffaint</a:t>
            </a:r>
            <a:r>
              <a:rPr lang="en-GB" dirty="0" smtClean="0"/>
              <a:t> </a:t>
            </a:r>
            <a:r>
              <a:rPr lang="en-GB" dirty="0" err="1" smtClean="0"/>
              <a:t>llamu</a:t>
            </a:r>
            <a:r>
              <a:rPr lang="en-GB" smtClean="0"/>
              <a:t>! </a:t>
            </a:r>
            <a:r>
              <a:rPr lang="en-GB" dirty="0" smtClean="0"/>
              <a:t>/ </a:t>
            </a:r>
            <a:r>
              <a:rPr lang="en-GB" dirty="0" err="1" smtClean="0"/>
              <a:t>Flippin</a:t>
            </a:r>
            <a:r>
              <a:rPr lang="en-GB" dirty="0" smtClean="0"/>
              <a:t>’ frogs!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0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https://</a:t>
            </a:r>
            <a:r>
              <a:rPr lang="en-US" dirty="0" err="1" smtClean="0"/>
              <a:t>www.youtube.com/watch?v</a:t>
            </a:r>
            <a:r>
              <a:rPr lang="en-US" dirty="0" smtClean="0"/>
              <a:t>=luG7_nzBHjI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You tube – Origami Jumping Frog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67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Fframwaith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y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Cyfnod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Sylfaen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diwygiwyd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2015): </a:t>
            </a:r>
            <a:r>
              <a:rPr lang="en-GB" sz="2400" dirty="0">
                <a:latin typeface="Arial" pitchFamily="34" charset="0"/>
                <a:cs typeface="Arial" pitchFamily="34" charset="0"/>
                <a:hlinkClick r:id="rId2"/>
              </a:rPr>
              <a:t>http://learning.gov.wales/resources/browse-all/foundation-phase-framework/?</a:t>
            </a:r>
            <a:r>
              <a:rPr lang="en-GB" sz="2400" dirty="0" smtClean="0">
                <a:latin typeface="Arial" pitchFamily="34" charset="0"/>
                <a:cs typeface="Arial" pitchFamily="34" charset="0"/>
                <a:hlinkClick r:id="rId2"/>
              </a:rPr>
              <a:t>lang=en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http://learning.gov.wales/docs/learningwales/publications/150803-fp-framework-cy.pdf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  <a:p>
            <a:r>
              <a:rPr lang="en-GB" sz="2400" b="1" dirty="0" smtClean="0">
                <a:latin typeface="Arial" pitchFamily="34" charset="0"/>
                <a:cs typeface="Arial" pitchFamily="34" charset="0"/>
              </a:rPr>
              <a:t>Weavers, G., (2008) “Made you look, made you think, made you talk”.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Sandbach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. MHE</a:t>
            </a:r>
          </a:p>
          <a:p>
            <a:pPr marL="109728" indent="0">
              <a:buNone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109728" indent="0">
              <a:buNone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	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	ARGYMHELLIR YN GRYF</a:t>
            </a:r>
          </a:p>
          <a:p>
            <a:endParaRPr lang="en-GB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b="1" dirty="0" smtClean="0">
                <a:latin typeface="Arial" pitchFamily="34" charset="0"/>
                <a:cs typeface="Arial" pitchFamily="34" charset="0"/>
              </a:rPr>
              <a:t>Weavers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, G., (2008) 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“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Dewch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edrych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dewch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feddwl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dewch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siarad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”.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Sandbach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. MHE</a:t>
            </a:r>
          </a:p>
          <a:p>
            <a:endParaRPr lang="en-GB" sz="2400" b="1" dirty="0">
              <a:latin typeface="Arial" pitchFamily="34" charset="0"/>
              <a:cs typeface="Arial" pitchFamily="34" charset="0"/>
            </a:endParaRPr>
          </a:p>
          <a:p>
            <a:r>
              <a:rPr lang="en-GB" sz="2800" b="1" dirty="0" err="1" smtClean="0">
                <a:latin typeface="Arial" pitchFamily="34" charset="0"/>
                <a:cs typeface="Arial" pitchFamily="34" charset="0"/>
              </a:rPr>
              <a:t>Erthyglau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b="1" dirty="0" err="1" smtClean="0">
                <a:latin typeface="Arial" pitchFamily="34" charset="0"/>
                <a:cs typeface="Arial" pitchFamily="34" charset="0"/>
              </a:rPr>
              <a:t>eraill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b="1" dirty="0" err="1" smtClean="0">
                <a:latin typeface="Arial" pitchFamily="34" charset="0"/>
                <a:cs typeface="Arial" pitchFamily="34" charset="0"/>
              </a:rPr>
              <a:t>ar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 Moodle </a:t>
            </a:r>
            <a:endParaRPr lang="en-GB" sz="2800" b="1" dirty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cyfeiriol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1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en-GB" u="sng" dirty="0" smtClean="0"/>
              <a:t>STEM </a:t>
            </a:r>
            <a:r>
              <a:rPr lang="en-GB" u="sng" dirty="0"/>
              <a:t>LINKS 2017</a:t>
            </a:r>
            <a:endParaRPr lang="en-GB" dirty="0"/>
          </a:p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www.stem.org.uk/cross-curricular-topics-resources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HWB </a:t>
            </a:r>
            <a:r>
              <a:rPr lang="en-GB" u="sng" dirty="0"/>
              <a:t>SCIENCE</a:t>
            </a:r>
            <a:endParaRPr lang="en-GB" dirty="0"/>
          </a:p>
          <a:p>
            <a:r>
              <a:rPr lang="en-GB" u="sng" dirty="0">
                <a:hlinkClick r:id="rId3"/>
              </a:rPr>
              <a:t>http://hwb.wales.gov.uk/Resources/browse?sort=recommendation&amp;language=en&amp;category=Focus%20on%20Science&amp;tags=Year%20of%20Science&amp;tags=Focus%20on%20Science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The Crunch</a:t>
            </a:r>
          </a:p>
          <a:p>
            <a:r>
              <a:rPr lang="en-GB" b="1" u="sng" dirty="0" smtClean="0">
                <a:hlinkClick r:id="rId4"/>
              </a:rPr>
              <a:t>thecrunch.wellcome.ac.uk/schools</a:t>
            </a:r>
            <a:endParaRPr lang="en-GB" b="1" u="sng" dirty="0" smtClean="0"/>
          </a:p>
          <a:p>
            <a:pPr marL="109728" indent="0">
              <a:buNone/>
            </a:pPr>
            <a:r>
              <a:rPr lang="en-GB" b="1" u="sng" dirty="0" smtClean="0"/>
              <a:t>Crest Star Science</a:t>
            </a:r>
          </a:p>
          <a:p>
            <a:r>
              <a:rPr lang="en-GB" dirty="0" smtClean="0">
                <a:hlinkClick r:id="rId5"/>
              </a:rPr>
              <a:t>http</a:t>
            </a:r>
            <a:r>
              <a:rPr lang="en-GB" dirty="0">
                <a:hlinkClick r:id="rId5"/>
              </a:rPr>
              <a:t>://www.crestawards.org/all-star-activities</a:t>
            </a:r>
            <a:r>
              <a:rPr lang="en-GB" dirty="0" smtClean="0">
                <a:hlinkClick r:id="rId5"/>
              </a:rPr>
              <a:t>/</a:t>
            </a:r>
            <a:endParaRPr lang="en-GB" dirty="0" smtClean="0"/>
          </a:p>
          <a:p>
            <a:endParaRPr lang="en-GB" dirty="0"/>
          </a:p>
          <a:p>
            <a:pPr marL="109728" indent="0">
              <a:buNone/>
            </a:pPr>
            <a:endParaRPr lang="en-GB" u="sng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74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Goldsworthy, A. &amp;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Ponchoud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R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(2008) </a:t>
            </a:r>
            <a:r>
              <a:rPr lang="en-GB" sz="2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Gwyddoniaeth.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Sandbach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Millgate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House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Goldsworthy,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A. and </a:t>
            </a:r>
            <a:r>
              <a:rPr lang="en-GB" sz="2600" dirty="0" err="1" smtClean="0">
                <a:latin typeface="Arial" pitchFamily="34" charset="0"/>
                <a:cs typeface="Arial" pitchFamily="34" charset="0"/>
              </a:rPr>
              <a:t>Feasey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R.(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1997) </a:t>
            </a:r>
            <a:r>
              <a:rPr lang="en-GB" sz="2600" dirty="0" err="1" smtClean="0">
                <a:latin typeface="Arial" pitchFamily="34" charset="0"/>
                <a:cs typeface="Arial" pitchFamily="34" charset="0"/>
              </a:rPr>
              <a:t>Dod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latin typeface="Arial" pitchFamily="34" charset="0"/>
                <a:cs typeface="Arial" pitchFamily="34" charset="0"/>
              </a:rPr>
              <a:t>i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 smtClean="0">
                <a:latin typeface="Arial" pitchFamily="34" charset="0"/>
                <a:cs typeface="Arial" pitchFamily="34" charset="0"/>
              </a:rPr>
              <a:t>ddeall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 smtClean="0">
                <a:latin typeface="Arial" pitchFamily="34" charset="0"/>
                <a:cs typeface="Arial" pitchFamily="34" charset="0"/>
              </a:rPr>
              <a:t>Ymchwiliadau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Gwyddoniaeth </a:t>
            </a:r>
            <a:r>
              <a:rPr lang="en-GB" sz="2600" dirty="0" err="1" smtClean="0">
                <a:latin typeface="Arial" pitchFamily="34" charset="0"/>
                <a:cs typeface="Arial" pitchFamily="34" charset="0"/>
              </a:rPr>
              <a:t>Gynradd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Hatfield: ASE.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Harlen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, W. (2009) “Enquiry and good science teaching”,</a:t>
            </a:r>
            <a:r>
              <a:rPr lang="en-GB" sz="2600" i="1" dirty="0">
                <a:latin typeface="Arial" pitchFamily="34" charset="0"/>
                <a:cs typeface="Arial" pitchFamily="34" charset="0"/>
              </a:rPr>
              <a:t> Primary Science,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106, January, p5-8. </a:t>
            </a:r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J.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(2011)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It’s not fair – or is it? A guide to developing children’s ideas through primary science enquiry.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Hatfield: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ASE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Ward, 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Roden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J. (2016)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Teaching Science in The Primary Classroom.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Sage.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50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1431</TotalTime>
  <Words>2928</Words>
  <Application>Microsoft Office PowerPoint</Application>
  <PresentationFormat>On-screen Show (4:3)</PresentationFormat>
  <Paragraphs>377</Paragraphs>
  <Slides>63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4" baseType="lpstr">
      <vt:lpstr>Concourse</vt:lpstr>
      <vt:lpstr>    Gwyddoniaeth a Thechnoleg  Darlith1    </vt:lpstr>
      <vt:lpstr>PowerPoint Presentation</vt:lpstr>
      <vt:lpstr>Dyfodol Llwyddiannus /  Successful Futures</vt:lpstr>
      <vt:lpstr>Pedwar Pwrpas / Four purposes</vt:lpstr>
      <vt:lpstr>PowerPoint Presentation</vt:lpstr>
      <vt:lpstr>Y Pwll Nofio</vt:lpstr>
      <vt:lpstr>Hyder athro i ddatblygu gwybodaeth a dealltwriaeth wyddonol dysgwyr</vt:lpstr>
      <vt:lpstr>Cysylltiadau defnyddiol</vt:lpstr>
      <vt:lpstr>Cyhoeddiad sydd yn tanseilio esblygiad  gwyddoniaeth a thechnoleg ar ôl Donaldson</vt:lpstr>
      <vt:lpstr>PowerPoint Presentation</vt:lpstr>
      <vt:lpstr>Geirfa’r Model Ymholi</vt:lpstr>
      <vt:lpstr>Gwyddoniaeth yng Nghwricwlwm Cenedlaethol Cymru: Canllawiau ar gael: http://learning.gov.wales/?skip=1&amp;lang=cy</vt:lpstr>
      <vt:lpstr>Yr Ystod yng Nghyfnod Allweddol 2</vt:lpstr>
      <vt:lpstr>Ffocws ar ddatblygu sgiliau</vt:lpstr>
      <vt:lpstr>Beth yw Ymholiad Gwyddonol?</vt:lpstr>
      <vt:lpstr>Gall plant ateb cwestiynau gwyddonol gan ddefnyddio’r prosesau ymholi gwyddoniaeth:</vt:lpstr>
      <vt:lpstr>Gellir adnabod camau ymchwiliad ar gyfer pob math o ymchwiliad </vt:lpstr>
      <vt:lpstr>Gêm Ymholi Gwyddoniaeth: Posau Cynllunio (Peidiwch edrych ar yr atebion os gwelwch yn dda!)</vt:lpstr>
      <vt:lpstr>Cyfeiriadau</vt:lpstr>
      <vt:lpstr>Dylunio a Thechnoleg /                Design Technology</vt:lpstr>
      <vt:lpstr>Teclun gwerthuso / Evaluation tool</vt:lpstr>
      <vt:lpstr>PowerPoint Presentation</vt:lpstr>
      <vt:lpstr>PowerPoint Presentation</vt:lpstr>
      <vt:lpstr>PowerPoint Presentation</vt:lpstr>
      <vt:lpstr>PowerPoint Presentation</vt:lpstr>
      <vt:lpstr>Y cwricwlwm presennol /                The current curriculum</vt:lpstr>
      <vt:lpstr>CA2/ KS2</vt:lpstr>
      <vt:lpstr>Her yr hofrennydd /  Spinner challenge</vt:lpstr>
      <vt:lpstr>Pam bod y math hyn o ddysgu’n bwysig? </vt:lpstr>
      <vt:lpstr>Her hofrennydd papur</vt:lpstr>
      <vt:lpstr>Arsylwi a Deall yn atgyfnerthu ei gilydd</vt:lpstr>
      <vt:lpstr>Datblygiad pellach /  Further development?</vt:lpstr>
      <vt:lpstr>Amser tacluso / Tidy time</vt:lpstr>
      <vt:lpstr>Ffynonellau defnyddiol /  Useful sources</vt:lpstr>
      <vt:lpstr> Gwyddoniaeth a Thechnoleg Darlith 2:</vt:lpstr>
      <vt:lpstr>Fframwaith y Cyfnod Sylfaen</vt:lpstr>
      <vt:lpstr>Y Cyfnod Sylfaen Cyfredol</vt:lpstr>
      <vt:lpstr>Datblygiad creadigol /  Creative development</vt:lpstr>
      <vt:lpstr>Drwy gydol y Cyfnod Sylfaen, dylid rhoi cyfleoedd i blant:</vt:lpstr>
      <vt:lpstr>Fi fy hun a phethau byw eraill </vt:lpstr>
      <vt:lpstr> Fi fy hun a phethau nad ydynt yn fyw </vt:lpstr>
      <vt:lpstr>Gaenor Weavers “Dewch i edrych, dewch i feddwl, dewch i siarad” 2011</vt:lpstr>
      <vt:lpstr>Beth yw Ymholiad Gwyddonol?</vt:lpstr>
      <vt:lpstr>Dysgu wrth ymholi? </vt:lpstr>
      <vt:lpstr>Gellir adnabod camau ymchwiliad ar gyfer pob math o ymchwiliad </vt:lpstr>
      <vt:lpstr>Mae Athroniaeth y Cyfnod Sylfaen yn adlewyrchu’r pwyslais o ddarparu cyfleoedd dysgu drwy archwiliad gweithredol ac ymholiad</vt:lpstr>
      <vt:lpstr>Dangosyddion ar gyfer meithrin y sgil o ARSYLWI y gellir cynllunio ar eu cyfer:</vt:lpstr>
      <vt:lpstr>Sut y gellir annog a datblygu plant i ddatblygu eu sgiliau arsylwi?  </vt:lpstr>
      <vt:lpstr>Gwyddoniaeth Cynradd a’r theori adeiladol ‘constructivism’</vt:lpstr>
      <vt:lpstr>Gweithgaredd  “ i fyny (lan) ac i lawr”</vt:lpstr>
      <vt:lpstr>Cwestiynau i’w gofyn</vt:lpstr>
      <vt:lpstr>Edrych, Meddwl a Siarad ar gyfer dysgu gweithredol yn y Cyfnod Sylfaen</vt:lpstr>
      <vt:lpstr>Astudiaeth achos: Corryn/Pry Cop</vt:lpstr>
      <vt:lpstr>1</vt:lpstr>
      <vt:lpstr>2</vt:lpstr>
      <vt:lpstr>Cwestiynau yw’r ysgogiad ar gyfer ymholi gwyddonol  </vt:lpstr>
      <vt:lpstr>Gweithgaredd </vt:lpstr>
      <vt:lpstr>Gweithgaredd </vt:lpstr>
      <vt:lpstr>Llyffaint llamu! / Flippin’ frogs!</vt:lpstr>
      <vt:lpstr>You tube – Origami Jumping Frog</vt:lpstr>
      <vt:lpstr>Darllen cyfeiriol</vt:lpstr>
      <vt:lpstr>Cysylltiadau ar gyfer adnoddau dosbarth</vt:lpstr>
      <vt:lpstr>Cyfeiriadau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Cyfleoedd ar Herioed Opportunities and Challenges</dc:title>
  <dc:creator>sarah stretton</dc:creator>
  <cp:lastModifiedBy>Administrator</cp:lastModifiedBy>
  <cp:revision>116</cp:revision>
  <cp:lastPrinted>2017-09-18T13:41:33Z</cp:lastPrinted>
  <dcterms:created xsi:type="dcterms:W3CDTF">2015-07-27T21:15:15Z</dcterms:created>
  <dcterms:modified xsi:type="dcterms:W3CDTF">2018-10-03T11:56:09Z</dcterms:modified>
</cp:coreProperties>
</file>