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28"/>
  </p:notesMasterIdLst>
  <p:sldIdLst>
    <p:sldId id="256" r:id="rId2"/>
    <p:sldId id="261" r:id="rId3"/>
    <p:sldId id="263" r:id="rId4"/>
    <p:sldId id="258" r:id="rId5"/>
    <p:sldId id="264" r:id="rId6"/>
    <p:sldId id="266" r:id="rId7"/>
    <p:sldId id="265" r:id="rId8"/>
    <p:sldId id="286" r:id="rId9"/>
    <p:sldId id="287" r:id="rId10"/>
    <p:sldId id="289" r:id="rId11"/>
    <p:sldId id="290" r:id="rId12"/>
    <p:sldId id="291" r:id="rId13"/>
    <p:sldId id="292" r:id="rId14"/>
    <p:sldId id="293" r:id="rId15"/>
    <p:sldId id="294" r:id="rId16"/>
    <p:sldId id="295" r:id="rId17"/>
    <p:sldId id="296" r:id="rId18"/>
    <p:sldId id="279" r:id="rId19"/>
    <p:sldId id="297" r:id="rId20"/>
    <p:sldId id="298" r:id="rId21"/>
    <p:sldId id="299" r:id="rId22"/>
    <p:sldId id="300" r:id="rId23"/>
    <p:sldId id="301" r:id="rId24"/>
    <p:sldId id="278" r:id="rId25"/>
    <p:sldId id="275" r:id="rId26"/>
    <p:sldId id="28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74" autoAdjust="0"/>
    <p:restoredTop sz="94696"/>
  </p:normalViewPr>
  <p:slideViewPr>
    <p:cSldViewPr snapToGrid="0" snapToObjects="1">
      <p:cViewPr varScale="1">
        <p:scale>
          <a:sx n="71" d="100"/>
          <a:sy n="71" d="100"/>
        </p:scale>
        <p:origin x="798"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4DA4B8-2746-2E4B-817B-582482CB0C8A}" type="datetimeFigureOut">
              <a:rPr lang="en-US" smtClean="0"/>
              <a:t>9/30/2019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50AC9-85B2-2F4B-8BF5-7A6688341A9E}" type="slidenum">
              <a:rPr lang="en-US" smtClean="0"/>
              <a:t>‹#›</a:t>
            </a:fld>
            <a:endParaRPr lang="en-US"/>
          </a:p>
        </p:txBody>
      </p:sp>
    </p:spTree>
    <p:extLst>
      <p:ext uri="{BB962C8B-B14F-4D97-AF65-F5344CB8AC3E}">
        <p14:creationId xmlns:p14="http://schemas.microsoft.com/office/powerpoint/2010/main" val="1640406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9/30/2019</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5CB1F6-E02A-1843-B523-5FC57E5958E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D742C6-88BA-A943-B6B9-17AA8D296E23}"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0D742C6-88BA-A943-B6B9-17AA8D296E23}" type="datetimeFigureOut">
              <a:rPr lang="en-US" smtClean="0"/>
              <a:t>9/30/2019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0D742C6-88BA-A943-B6B9-17AA8D296E23}" type="datetimeFigureOut">
              <a:rPr lang="en-US" smtClean="0"/>
              <a:t>9/30/2019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5CB1F6-E02A-1843-B523-5FC57E5958E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0D742C6-88BA-A943-B6B9-17AA8D296E23}" type="datetimeFigureOut">
              <a:rPr lang="en-US" smtClean="0"/>
              <a:t>9/30/2019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5CB1F6-E02A-1843-B523-5FC57E5958E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742C6-88BA-A943-B6B9-17AA8D296E23}" type="datetimeFigureOut">
              <a:rPr lang="en-US" smtClean="0"/>
              <a:t>9/30/2019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5CB1F6-E02A-1843-B523-5FC57E5958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D742C6-88BA-A943-B6B9-17AA8D296E23}" type="datetimeFigureOut">
              <a:rPr lang="en-US" smtClean="0"/>
              <a:t>9/30/2019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0D742C6-88BA-A943-B6B9-17AA8D296E23}" type="datetimeFigureOut">
              <a:rPr lang="en-US" smtClean="0"/>
              <a:t>9/30/2019</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D742C6-88BA-A943-B6B9-17AA8D296E23}" type="datetimeFigureOut">
              <a:rPr lang="en-US" smtClean="0"/>
              <a:t>9/30/2019</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5CB1F6-E02A-1843-B523-5FC57E5958E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10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smtClean="0"/>
              <a:t>University ETHICS Committee</a:t>
            </a:r>
            <a:endParaRPr lang="en-US" sz="6000" dirty="0"/>
          </a:p>
        </p:txBody>
      </p:sp>
      <p:sp>
        <p:nvSpPr>
          <p:cNvPr id="3" name="Subtitle 2"/>
          <p:cNvSpPr>
            <a:spLocks noGrp="1"/>
          </p:cNvSpPr>
          <p:nvPr>
            <p:ph type="subTitle" idx="1"/>
          </p:nvPr>
        </p:nvSpPr>
        <p:spPr/>
        <p:txBody>
          <a:bodyPr/>
          <a:lstStyle/>
          <a:p>
            <a:r>
              <a:rPr lang="en-US" dirty="0" smtClean="0"/>
              <a:t>Guidance on submitting forms</a:t>
            </a:r>
          </a:p>
          <a:p>
            <a:r>
              <a:rPr lang="en-US" dirty="0" smtClean="0"/>
              <a:t>September 2019</a:t>
            </a:r>
            <a:endParaRPr lang="en-US" dirty="0"/>
          </a:p>
        </p:txBody>
      </p:sp>
    </p:spTree>
    <p:extLst>
      <p:ext uri="{BB962C8B-B14F-4D97-AF65-F5344CB8AC3E}">
        <p14:creationId xmlns:p14="http://schemas.microsoft.com/office/powerpoint/2010/main" val="194792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Overview of process</a:t>
            </a:r>
            <a:endParaRPr lang="en-US" dirty="0"/>
          </a:p>
        </p:txBody>
      </p:sp>
      <p:sp>
        <p:nvSpPr>
          <p:cNvPr id="3" name="Content Placeholder 2"/>
          <p:cNvSpPr>
            <a:spLocks noGrp="1"/>
          </p:cNvSpPr>
          <p:nvPr>
            <p:ph idx="1"/>
          </p:nvPr>
        </p:nvSpPr>
        <p:spPr/>
        <p:txBody>
          <a:bodyPr>
            <a:normAutofit fontScale="92500" lnSpcReduction="10000"/>
          </a:bodyPr>
          <a:lstStyle/>
          <a:p>
            <a:r>
              <a:rPr lang="en-GB" dirty="0"/>
              <a:t>The ethical approval process is a means by which the </a:t>
            </a:r>
            <a:r>
              <a:rPr lang="en-GB" dirty="0" smtClean="0"/>
              <a:t>University </a:t>
            </a:r>
            <a:r>
              <a:rPr lang="en-GB" dirty="0"/>
              <a:t>seeks to ensure that all researchers consider carefully the ethical implications of their research activity. </a:t>
            </a:r>
            <a:endParaRPr lang="en-US" dirty="0"/>
          </a:p>
          <a:p>
            <a:r>
              <a:rPr lang="en-GB" dirty="0"/>
              <a:t>There is an expectation that research design and methodology will have been approved for all research project proposals through School/Faculty processes </a:t>
            </a:r>
            <a:r>
              <a:rPr lang="en-GB" b="1" dirty="0">
                <a:solidFill>
                  <a:srgbClr val="FF0000"/>
                </a:solidFill>
              </a:rPr>
              <a:t>BEFORE</a:t>
            </a:r>
            <a:r>
              <a:rPr lang="en-GB" dirty="0">
                <a:solidFill>
                  <a:srgbClr val="FF0000"/>
                </a:solidFill>
              </a:rPr>
              <a:t> </a:t>
            </a:r>
            <a:r>
              <a:rPr lang="en-GB" dirty="0"/>
              <a:t>ethical approval is sought.</a:t>
            </a:r>
            <a:r>
              <a:rPr lang="en-US" dirty="0"/>
              <a:t> </a:t>
            </a:r>
            <a:endParaRPr lang="en-US" dirty="0" smtClean="0"/>
          </a:p>
          <a:p>
            <a:r>
              <a:rPr lang="en-GB" dirty="0"/>
              <a:t>Each </a:t>
            </a:r>
            <a:r>
              <a:rPr lang="en-GB" dirty="0" smtClean="0"/>
              <a:t>academic disci</a:t>
            </a:r>
            <a:r>
              <a:rPr lang="en-GB" dirty="0" smtClean="0"/>
              <a:t>pline</a:t>
            </a:r>
            <a:r>
              <a:rPr lang="en-GB" dirty="0" smtClean="0"/>
              <a:t> </a:t>
            </a:r>
            <a:r>
              <a:rPr lang="en-GB" dirty="0"/>
              <a:t>should establish a procedure to ensure the processes below are followed. </a:t>
            </a:r>
            <a:endParaRPr lang="en-US" dirty="0" smtClean="0"/>
          </a:p>
          <a:p>
            <a:r>
              <a:rPr lang="en-GB" dirty="0" smtClean="0"/>
              <a:t>All </a:t>
            </a:r>
            <a:r>
              <a:rPr lang="en-GB" dirty="0"/>
              <a:t>ethical approval applications are completed on the form </a:t>
            </a:r>
            <a:r>
              <a:rPr lang="en-GB" b="1" dirty="0" smtClean="0">
                <a:solidFill>
                  <a:srgbClr val="FF0000"/>
                </a:solidFill>
              </a:rPr>
              <a:t>PG2-E1</a:t>
            </a:r>
            <a:r>
              <a:rPr lang="en-GB" dirty="0" smtClean="0"/>
              <a:t>.</a:t>
            </a:r>
          </a:p>
          <a:p>
            <a:pPr lvl="1"/>
            <a:r>
              <a:rPr lang="en-GB" dirty="0" smtClean="0"/>
              <a:t>Located in “complete list of forms” link on forms tab of the HWB. </a:t>
            </a:r>
            <a:endParaRPr lang="en-US" dirty="0"/>
          </a:p>
        </p:txBody>
      </p:sp>
    </p:spTree>
    <p:extLst>
      <p:ext uri="{BB962C8B-B14F-4D97-AF65-F5344CB8AC3E}">
        <p14:creationId xmlns:p14="http://schemas.microsoft.com/office/powerpoint/2010/main" val="5041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1582" y="58890"/>
            <a:ext cx="5324449" cy="6732679"/>
          </a:xfrm>
          <a:prstGeom prst="rect">
            <a:avLst/>
          </a:prstGeom>
        </p:spPr>
      </p:pic>
      <p:sp>
        <p:nvSpPr>
          <p:cNvPr id="2" name="Title 1"/>
          <p:cNvSpPr>
            <a:spLocks noGrp="1"/>
          </p:cNvSpPr>
          <p:nvPr>
            <p:ph type="title"/>
          </p:nvPr>
        </p:nvSpPr>
        <p:spPr>
          <a:xfrm>
            <a:off x="1451580" y="2023719"/>
            <a:ext cx="5214944" cy="1049235"/>
          </a:xfrm>
        </p:spPr>
        <p:txBody>
          <a:bodyPr>
            <a:normAutofit fontScale="90000"/>
          </a:bodyPr>
          <a:lstStyle/>
          <a:p>
            <a:r>
              <a:rPr lang="en-GB" dirty="0"/>
              <a:t>The process for seeking</a:t>
            </a:r>
            <a:br>
              <a:rPr lang="en-GB" dirty="0"/>
            </a:br>
            <a:r>
              <a:rPr lang="en-GB" dirty="0"/>
              <a:t>ethical approval</a:t>
            </a:r>
            <a:br>
              <a:rPr lang="en-GB" dirty="0"/>
            </a:br>
            <a:endParaRPr lang="en-GB" dirty="0"/>
          </a:p>
        </p:txBody>
      </p:sp>
    </p:spTree>
    <p:extLst>
      <p:ext uri="{BB962C8B-B14F-4D97-AF65-F5344CB8AC3E}">
        <p14:creationId xmlns:p14="http://schemas.microsoft.com/office/powerpoint/2010/main" val="200573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en-US" dirty="0" smtClean="0"/>
              <a:t>Section B: </a:t>
            </a:r>
          </a:p>
          <a:p>
            <a:pPr lvl="1"/>
            <a:r>
              <a:rPr lang="en-US" dirty="0" smtClean="0"/>
              <a:t>Omitting date</a:t>
            </a:r>
          </a:p>
          <a:p>
            <a:pPr marL="457200" indent="-457200">
              <a:buFont typeface="+mj-lt"/>
              <a:buAutoNum type="arabicPeriod"/>
            </a:pPr>
            <a:r>
              <a:rPr lang="en-US" dirty="0" smtClean="0"/>
              <a:t>Section B: </a:t>
            </a:r>
          </a:p>
          <a:p>
            <a:pPr lvl="1"/>
            <a:r>
              <a:rPr lang="en-US" dirty="0" smtClean="0"/>
              <a:t>Omitting name of the staff member and their designated role</a:t>
            </a:r>
          </a:p>
          <a:p>
            <a:pPr marL="457200" indent="-457200">
              <a:buFont typeface="+mj-lt"/>
              <a:buAutoNum type="arabicPeriod"/>
            </a:pPr>
            <a:r>
              <a:rPr lang="en-US" dirty="0" smtClean="0"/>
              <a:t>Section C: </a:t>
            </a:r>
          </a:p>
          <a:p>
            <a:pPr lvl="1"/>
            <a:r>
              <a:rPr lang="en-US" dirty="0" smtClean="0"/>
              <a:t>Omitting University Code of </a:t>
            </a:r>
            <a:r>
              <a:rPr lang="en-US" dirty="0" smtClean="0"/>
              <a:t>Ethics</a:t>
            </a:r>
          </a:p>
          <a:p>
            <a:pPr lvl="1"/>
            <a:r>
              <a:rPr lang="en-US" dirty="0" smtClean="0"/>
              <a:t>Not citing guidance correctly</a:t>
            </a:r>
            <a:endParaRPr lang="en-US" dirty="0" smtClean="0"/>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en-US" dirty="0"/>
              <a:t>Section D: </a:t>
            </a:r>
          </a:p>
          <a:p>
            <a:pPr lvl="1"/>
            <a:r>
              <a:rPr lang="en-US" dirty="0" smtClean="0"/>
              <a:t>Indicating ‘Yes</a:t>
            </a:r>
            <a:r>
              <a:rPr lang="en-US" dirty="0"/>
              <a:t>’ when ‘No’ may be more appropriate. </a:t>
            </a:r>
          </a:p>
          <a:p>
            <a:pPr lvl="2"/>
            <a:r>
              <a:rPr lang="en-US" i="1" dirty="0"/>
              <a:t>This does not normally apply to </a:t>
            </a:r>
            <a:r>
              <a:rPr lang="en-US" i="1" u="sng" dirty="0">
                <a:solidFill>
                  <a:srgbClr val="FF0000"/>
                </a:solidFill>
              </a:rPr>
              <a:t>university placement experiences </a:t>
            </a:r>
            <a:r>
              <a:rPr lang="en-US" i="1" dirty="0"/>
              <a:t>which are part of the students’ </a:t>
            </a:r>
            <a:r>
              <a:rPr lang="en-US" i="1" dirty="0" err="1"/>
              <a:t>programme</a:t>
            </a:r>
            <a:r>
              <a:rPr lang="en-US" i="1" dirty="0"/>
              <a:t> of study e.g. schools, youth </a:t>
            </a:r>
            <a:r>
              <a:rPr lang="en-US" i="1" dirty="0" err="1"/>
              <a:t>organisations</a:t>
            </a:r>
            <a:r>
              <a:rPr lang="en-US" i="1" dirty="0"/>
              <a:t>, observational placements</a:t>
            </a:r>
          </a:p>
          <a:p>
            <a:pPr lvl="2"/>
            <a:r>
              <a:rPr lang="en-US" i="1" dirty="0"/>
              <a:t>In these cases you would </a:t>
            </a:r>
            <a:r>
              <a:rPr lang="en-US" i="1" dirty="0" smtClean="0"/>
              <a:t>indicate </a:t>
            </a:r>
            <a:r>
              <a:rPr lang="en-US" i="1" dirty="0" smtClean="0">
                <a:solidFill>
                  <a:srgbClr val="FF0000"/>
                </a:solidFill>
              </a:rPr>
              <a:t>‘No</a:t>
            </a:r>
            <a:r>
              <a:rPr lang="en-US" i="1" dirty="0">
                <a:solidFill>
                  <a:srgbClr val="FF0000"/>
                </a:solidFill>
              </a:rPr>
              <a:t>’</a:t>
            </a:r>
          </a:p>
          <a:p>
            <a:endParaRPr lang="en-GB" dirty="0"/>
          </a:p>
        </p:txBody>
      </p:sp>
    </p:spTree>
    <p:extLst>
      <p:ext uri="{BB962C8B-B14F-4D97-AF65-F5344CB8AC3E}">
        <p14:creationId xmlns:p14="http://schemas.microsoft.com/office/powerpoint/2010/main" val="1474620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fontScale="85000" lnSpcReduction="10000"/>
          </a:bodyPr>
          <a:lstStyle/>
          <a:p>
            <a:pPr marL="457200" indent="-457200">
              <a:buFont typeface="+mj-lt"/>
              <a:buAutoNum type="arabicPeriod" startAt="5"/>
            </a:pPr>
            <a:r>
              <a:rPr lang="en-US" dirty="0" smtClean="0"/>
              <a:t>Section E: </a:t>
            </a:r>
          </a:p>
          <a:p>
            <a:pPr lvl="1"/>
            <a:r>
              <a:rPr lang="en-US" dirty="0" smtClean="0"/>
              <a:t>Ensure that the proposed start date is </a:t>
            </a:r>
            <a:r>
              <a:rPr lang="en-US" b="1" dirty="0" smtClean="0"/>
              <a:t>after</a:t>
            </a:r>
            <a:r>
              <a:rPr lang="en-US" dirty="0" smtClean="0"/>
              <a:t> the Committee Ethics meeting</a:t>
            </a:r>
          </a:p>
          <a:p>
            <a:pPr marL="457200" indent="-457200">
              <a:buFont typeface="+mj-lt"/>
              <a:buAutoNum type="arabicPeriod" startAt="5"/>
            </a:pPr>
            <a:r>
              <a:rPr lang="en-US" dirty="0" smtClean="0"/>
              <a:t>Section F: </a:t>
            </a:r>
          </a:p>
          <a:p>
            <a:pPr lvl="1"/>
            <a:r>
              <a:rPr lang="en-US" dirty="0" smtClean="0"/>
              <a:t>Any boxes ticked should be commented upon in the methodology (section E)</a:t>
            </a:r>
          </a:p>
          <a:p>
            <a:pPr marL="457200" indent="-457200">
              <a:buFont typeface="+mj-lt"/>
              <a:buAutoNum type="arabicPeriod" startAt="5"/>
            </a:pPr>
            <a:r>
              <a:rPr lang="en-US" dirty="0" smtClean="0"/>
              <a:t>Section G: </a:t>
            </a:r>
          </a:p>
          <a:p>
            <a:pPr lvl="1"/>
            <a:r>
              <a:rPr lang="en-US" dirty="0" smtClean="0"/>
              <a:t>Give number of participants and say how you will identify participants</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fontScale="85000" lnSpcReduction="10000"/>
          </a:bodyPr>
          <a:lstStyle/>
          <a:p>
            <a:pPr marL="457200" indent="-457200">
              <a:buFont typeface="+mj-lt"/>
              <a:buAutoNum type="arabicPeriod" startAt="8"/>
            </a:pPr>
            <a:r>
              <a:rPr lang="en-US" dirty="0"/>
              <a:t>Section H:  </a:t>
            </a:r>
          </a:p>
          <a:p>
            <a:pPr lvl="1"/>
            <a:r>
              <a:rPr lang="en-US" b="1" dirty="0">
                <a:solidFill>
                  <a:srgbClr val="FF0000"/>
                </a:solidFill>
              </a:rPr>
              <a:t>All</a:t>
            </a:r>
            <a:r>
              <a:rPr lang="en-US" dirty="0">
                <a:solidFill>
                  <a:srgbClr val="FF0000"/>
                </a:solidFill>
              </a:rPr>
              <a:t> </a:t>
            </a:r>
            <a:r>
              <a:rPr lang="en-US" dirty="0"/>
              <a:t>research carries risk</a:t>
            </a:r>
          </a:p>
          <a:p>
            <a:pPr lvl="2"/>
            <a:r>
              <a:rPr lang="en-US" dirty="0"/>
              <a:t>Ensure that risks are identified</a:t>
            </a:r>
          </a:p>
          <a:p>
            <a:pPr lvl="2"/>
            <a:r>
              <a:rPr lang="en-US" dirty="0"/>
              <a:t>Do not put </a:t>
            </a:r>
            <a:r>
              <a:rPr lang="en-US" dirty="0">
                <a:solidFill>
                  <a:srgbClr val="FF0000"/>
                </a:solidFill>
              </a:rPr>
              <a:t>‘Not Applicable’</a:t>
            </a:r>
          </a:p>
          <a:p>
            <a:pPr marL="457200" indent="-457200">
              <a:buFont typeface="+mj-lt"/>
              <a:buAutoNum type="arabicPeriod" startAt="8"/>
            </a:pPr>
            <a:r>
              <a:rPr lang="en-US" dirty="0"/>
              <a:t>Section K:  </a:t>
            </a:r>
          </a:p>
          <a:p>
            <a:pPr lvl="1"/>
            <a:r>
              <a:rPr lang="en-US" dirty="0"/>
              <a:t>Include signatures of supervisor</a:t>
            </a:r>
          </a:p>
          <a:p>
            <a:pPr lvl="1"/>
            <a:r>
              <a:rPr lang="en-US" dirty="0"/>
              <a:t>These can be either electronic or handwritten</a:t>
            </a:r>
          </a:p>
          <a:p>
            <a:pPr marL="457200" indent="-457200">
              <a:buFont typeface="+mj-lt"/>
              <a:buAutoNum type="arabicPeriod" startAt="8"/>
            </a:pPr>
            <a:r>
              <a:rPr lang="en-US" dirty="0"/>
              <a:t>Section K: </a:t>
            </a:r>
          </a:p>
          <a:p>
            <a:pPr lvl="1"/>
            <a:r>
              <a:rPr lang="en-US" dirty="0"/>
              <a:t>Include date of signature and tick relevant boxes on checklist.</a:t>
            </a:r>
          </a:p>
          <a:p>
            <a:endParaRPr lang="en-GB" dirty="0"/>
          </a:p>
        </p:txBody>
      </p:sp>
    </p:spTree>
    <p:extLst>
      <p:ext uri="{BB962C8B-B14F-4D97-AF65-F5344CB8AC3E}">
        <p14:creationId xmlns:p14="http://schemas.microsoft.com/office/powerpoint/2010/main" val="918380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general observations</a:t>
            </a:r>
            <a:endParaRPr lang="en-US" dirty="0"/>
          </a:p>
        </p:txBody>
      </p:sp>
      <p:sp>
        <p:nvSpPr>
          <p:cNvPr id="3" name="Content Placeholder 2"/>
          <p:cNvSpPr>
            <a:spLocks noGrp="1"/>
          </p:cNvSpPr>
          <p:nvPr>
            <p:ph idx="1"/>
          </p:nvPr>
        </p:nvSpPr>
        <p:spPr/>
        <p:txBody>
          <a:bodyPr>
            <a:normAutofit fontScale="55000" lnSpcReduction="20000"/>
          </a:bodyPr>
          <a:lstStyle/>
          <a:p>
            <a:r>
              <a:rPr lang="en-US" sz="2900" dirty="0" smtClean="0"/>
              <a:t>Section C and E:  </a:t>
            </a:r>
          </a:p>
          <a:p>
            <a:pPr lvl="1"/>
            <a:r>
              <a:rPr lang="en-US" sz="2700" dirty="0" smtClean="0"/>
              <a:t>Reference should be made to ethics guidance outside the UK</a:t>
            </a:r>
          </a:p>
          <a:p>
            <a:r>
              <a:rPr lang="en-US" sz="2900" dirty="0" smtClean="0"/>
              <a:t>Section E: </a:t>
            </a:r>
          </a:p>
          <a:p>
            <a:pPr lvl="1"/>
            <a:r>
              <a:rPr lang="en-US" sz="2700" dirty="0" smtClean="0"/>
              <a:t>Under ‘location of research activity’ it is up to </a:t>
            </a:r>
            <a:r>
              <a:rPr lang="en-US" sz="2700" u="sng" dirty="0" smtClean="0">
                <a:solidFill>
                  <a:srgbClr val="FF0000"/>
                </a:solidFill>
              </a:rPr>
              <a:t>the discretion of the supervisor </a:t>
            </a:r>
            <a:r>
              <a:rPr lang="en-US" sz="2700" dirty="0" smtClean="0"/>
              <a:t>in conversation with the student as to whether the name of an </a:t>
            </a:r>
            <a:r>
              <a:rPr lang="en-US" sz="2700" dirty="0" err="1" smtClean="0"/>
              <a:t>organisation</a:t>
            </a:r>
            <a:r>
              <a:rPr lang="en-US" sz="2700" dirty="0" smtClean="0"/>
              <a:t> is included</a:t>
            </a:r>
          </a:p>
          <a:p>
            <a:pPr lvl="1"/>
            <a:r>
              <a:rPr lang="en-US" sz="2900" dirty="0" smtClean="0"/>
              <a:t>It </a:t>
            </a:r>
            <a:r>
              <a:rPr lang="en-US" sz="2900" dirty="0"/>
              <a:t>is advisory to use bullet points for </a:t>
            </a:r>
            <a:endParaRPr lang="en-US" sz="2900" dirty="0" smtClean="0"/>
          </a:p>
          <a:p>
            <a:pPr lvl="2"/>
            <a:r>
              <a:rPr lang="en-US" sz="2700" dirty="0" smtClean="0">
                <a:solidFill>
                  <a:srgbClr val="FF0000"/>
                </a:solidFill>
              </a:rPr>
              <a:t>Research Aims</a:t>
            </a:r>
          </a:p>
          <a:p>
            <a:pPr lvl="2"/>
            <a:r>
              <a:rPr lang="en-US" sz="2700" dirty="0" smtClean="0">
                <a:solidFill>
                  <a:srgbClr val="FF0000"/>
                </a:solidFill>
              </a:rPr>
              <a:t>Research Objectives </a:t>
            </a:r>
          </a:p>
          <a:p>
            <a:pPr lvl="2"/>
            <a:r>
              <a:rPr lang="en-US" sz="2700" dirty="0" smtClean="0">
                <a:solidFill>
                  <a:srgbClr val="FF0000"/>
                </a:solidFill>
              </a:rPr>
              <a:t>Research Questions</a:t>
            </a:r>
          </a:p>
          <a:p>
            <a:r>
              <a:rPr lang="en-US" sz="2900" dirty="0" smtClean="0"/>
              <a:t>Section G:</a:t>
            </a:r>
          </a:p>
          <a:p>
            <a:pPr lvl="1"/>
            <a:r>
              <a:rPr lang="en-US" sz="2700" dirty="0" smtClean="0"/>
              <a:t>Ensure that you tick one the boxes either </a:t>
            </a:r>
            <a:r>
              <a:rPr lang="en-US" sz="2700" b="1" dirty="0" smtClean="0">
                <a:solidFill>
                  <a:srgbClr val="FF0000"/>
                </a:solidFill>
              </a:rPr>
              <a:t>‘YES’, ‘NO’ </a:t>
            </a:r>
            <a:r>
              <a:rPr lang="en-US" sz="2700" dirty="0" smtClean="0"/>
              <a:t>or </a:t>
            </a:r>
            <a:r>
              <a:rPr lang="en-US" sz="2700" b="1" dirty="0" smtClean="0">
                <a:solidFill>
                  <a:srgbClr val="FF0000"/>
                </a:solidFill>
              </a:rPr>
              <a:t>N/A</a:t>
            </a:r>
          </a:p>
          <a:p>
            <a:endParaRPr lang="en-US" dirty="0" smtClean="0"/>
          </a:p>
          <a:p>
            <a:endParaRPr lang="en-US" dirty="0"/>
          </a:p>
        </p:txBody>
      </p:sp>
    </p:spTree>
    <p:extLst>
      <p:ext uri="{BB962C8B-B14F-4D97-AF65-F5344CB8AC3E}">
        <p14:creationId xmlns:p14="http://schemas.microsoft.com/office/powerpoint/2010/main" val="216615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a:xfrm>
            <a:off x="1451579" y="2015732"/>
            <a:ext cx="9603275" cy="3798914"/>
          </a:xfrm>
        </p:spPr>
        <p:txBody>
          <a:bodyPr>
            <a:normAutofit fontScale="85000" lnSpcReduction="20000"/>
          </a:bodyPr>
          <a:lstStyle/>
          <a:p>
            <a:r>
              <a:rPr lang="en-US" dirty="0" smtClean="0"/>
              <a:t>Section H:</a:t>
            </a:r>
          </a:p>
          <a:p>
            <a:pPr lvl="1"/>
            <a:r>
              <a:rPr lang="en-US" dirty="0" smtClean="0"/>
              <a:t>‘Adverse </a:t>
            </a:r>
            <a:r>
              <a:rPr lang="en-US" dirty="0"/>
              <a:t>outcomes’ should link to risks in preceding boxes</a:t>
            </a:r>
          </a:p>
          <a:p>
            <a:r>
              <a:rPr lang="en-US" dirty="0" smtClean="0"/>
              <a:t>Section I:</a:t>
            </a:r>
          </a:p>
          <a:p>
            <a:pPr lvl="1"/>
            <a:r>
              <a:rPr lang="en-US" dirty="0" smtClean="0"/>
              <a:t>Make </a:t>
            </a:r>
            <a:r>
              <a:rPr lang="en-US" dirty="0"/>
              <a:t>explicit reference to how informed consent, confidentiality and anonymity will be achieved</a:t>
            </a:r>
          </a:p>
          <a:p>
            <a:r>
              <a:rPr lang="en-US" dirty="0" smtClean="0"/>
              <a:t>Section J:</a:t>
            </a:r>
          </a:p>
          <a:p>
            <a:pPr lvl="1"/>
            <a:r>
              <a:rPr lang="en-US" dirty="0" smtClean="0"/>
              <a:t>Electronic </a:t>
            </a:r>
            <a:r>
              <a:rPr lang="en-US" dirty="0"/>
              <a:t>transfer of data means communicating data between electronic devices e.g. one database to </a:t>
            </a:r>
            <a:r>
              <a:rPr lang="en-US" dirty="0" smtClean="0"/>
              <a:t>another. This </a:t>
            </a:r>
            <a:r>
              <a:rPr lang="en-US" dirty="0"/>
              <a:t>does not mean saving work to a USB stick.</a:t>
            </a:r>
          </a:p>
          <a:p>
            <a:pPr lvl="1"/>
            <a:r>
              <a:rPr lang="en-US" dirty="0" smtClean="0"/>
              <a:t>Under </a:t>
            </a:r>
            <a:r>
              <a:rPr lang="en-US" dirty="0"/>
              <a:t>‘list all who have access to the data generated by the research activity..’ this applies to raw data and you should consider carefully who should access this. Normally this would be the researcher and supervisor and in placement contexts, a leader or designated </a:t>
            </a:r>
            <a:r>
              <a:rPr lang="en-US" dirty="0" smtClean="0"/>
              <a:t>person.</a:t>
            </a:r>
          </a:p>
          <a:p>
            <a:pPr lvl="1"/>
            <a:r>
              <a:rPr lang="en-US" dirty="0" smtClean="0"/>
              <a:t>Ensure </a:t>
            </a:r>
            <a:r>
              <a:rPr lang="en-US" dirty="0"/>
              <a:t>that you provide details if boxes are ticked</a:t>
            </a:r>
          </a:p>
          <a:p>
            <a:r>
              <a:rPr lang="en-US" dirty="0"/>
              <a:t>At the end of the form, do not include the Application Process or any appendices</a:t>
            </a:r>
          </a:p>
          <a:p>
            <a:endParaRPr lang="en-US" dirty="0"/>
          </a:p>
        </p:txBody>
      </p:sp>
    </p:spTree>
    <p:extLst>
      <p:ext uri="{BB962C8B-B14F-4D97-AF65-F5344CB8AC3E}">
        <p14:creationId xmlns:p14="http://schemas.microsoft.com/office/powerpoint/2010/main" val="1255564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B</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685307" y="2272553"/>
            <a:ext cx="8369547" cy="3193792"/>
          </a:xfrm>
          <a:prstGeom prst="rect">
            <a:avLst/>
          </a:prstGeom>
        </p:spPr>
      </p:pic>
      <p:sp>
        <p:nvSpPr>
          <p:cNvPr id="5" name="Left Arrow Callout 4"/>
          <p:cNvSpPr/>
          <p:nvPr/>
        </p:nvSpPr>
        <p:spPr>
          <a:xfrm flipH="1">
            <a:off x="4804614" y="4651156"/>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Include Name of Staff Member and their Designated Role</a:t>
            </a:r>
            <a:endParaRPr lang="en-GB" dirty="0"/>
          </a:p>
        </p:txBody>
      </p:sp>
      <p:sp>
        <p:nvSpPr>
          <p:cNvPr id="6" name="Left Arrow Callout 5"/>
          <p:cNvSpPr/>
          <p:nvPr/>
        </p:nvSpPr>
        <p:spPr>
          <a:xfrm>
            <a:off x="10504939" y="4739777"/>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Put in Date</a:t>
            </a:r>
            <a:endParaRPr lang="en-GB" dirty="0"/>
          </a:p>
        </p:txBody>
      </p:sp>
    </p:spTree>
    <p:extLst>
      <p:ext uri="{BB962C8B-B14F-4D97-AF65-F5344CB8AC3E}">
        <p14:creationId xmlns:p14="http://schemas.microsoft.com/office/powerpoint/2010/main" val="2345019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C</a:t>
            </a:r>
            <a:endParaRPr lang="en-GB" dirty="0"/>
          </a:p>
        </p:txBody>
      </p:sp>
      <p:pic>
        <p:nvPicPr>
          <p:cNvPr id="4" name="Picture 3"/>
          <p:cNvPicPr>
            <a:picLocks noChangeAspect="1"/>
          </p:cNvPicPr>
          <p:nvPr/>
        </p:nvPicPr>
        <p:blipFill>
          <a:blip r:embed="rId2"/>
          <a:stretch>
            <a:fillRect/>
          </a:stretch>
        </p:blipFill>
        <p:spPr>
          <a:xfrm>
            <a:off x="4121804" y="2015732"/>
            <a:ext cx="6772275" cy="2266950"/>
          </a:xfrm>
          <a:prstGeom prst="rect">
            <a:avLst/>
          </a:prstGeom>
        </p:spPr>
      </p:pic>
      <p:sp>
        <p:nvSpPr>
          <p:cNvPr id="5" name="Content Placeholder 4"/>
          <p:cNvSpPr>
            <a:spLocks noGrp="1"/>
          </p:cNvSpPr>
          <p:nvPr>
            <p:ph idx="1"/>
          </p:nvPr>
        </p:nvSpPr>
        <p:spPr>
          <a:xfrm>
            <a:off x="1021976" y="3135760"/>
            <a:ext cx="3422557" cy="77993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70000" lnSpcReduction="20000"/>
          </a:bodyPr>
          <a:lstStyle/>
          <a:p>
            <a:pPr algn="ctr"/>
            <a:r>
              <a:rPr lang="en-GB" dirty="0" smtClean="0"/>
              <a:t>Now default to include UWTSD Codes of Ethical Practice</a:t>
            </a:r>
            <a:endParaRPr lang="en-GB" dirty="0"/>
          </a:p>
        </p:txBody>
      </p:sp>
      <p:sp>
        <p:nvSpPr>
          <p:cNvPr id="6" name="Up Arrow Callout 5"/>
          <p:cNvSpPr/>
          <p:nvPr/>
        </p:nvSpPr>
        <p:spPr>
          <a:xfrm>
            <a:off x="6777317" y="4141694"/>
            <a:ext cx="3888161" cy="1398494"/>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Please note we would be FULLY expecting you to also note appropriate BPS guidance and cite this correctly. </a:t>
            </a:r>
            <a:endParaRPr lang="en-GB" dirty="0"/>
          </a:p>
        </p:txBody>
      </p:sp>
    </p:spTree>
    <p:extLst>
      <p:ext uri="{BB962C8B-B14F-4D97-AF65-F5344CB8AC3E}">
        <p14:creationId xmlns:p14="http://schemas.microsoft.com/office/powerpoint/2010/main" val="1954919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D</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451579" y="1853754"/>
            <a:ext cx="9722223" cy="4277273"/>
          </a:xfrm>
          <a:prstGeom prst="rect">
            <a:avLst/>
          </a:prstGeo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t>Ticking </a:t>
            </a:r>
            <a:r>
              <a:rPr lang="en-US" sz="1200" dirty="0"/>
              <a:t>‘Yes’ when ‘No’ may be more appropriate. This does not normally apply to university placement experiences which are part </a:t>
            </a:r>
            <a:r>
              <a:rPr lang="en-US" sz="1200" dirty="0" err="1"/>
              <a:t>programme</a:t>
            </a:r>
            <a:r>
              <a:rPr lang="en-US" sz="1200" dirty="0"/>
              <a:t> of study e.g. schools, youth </a:t>
            </a:r>
            <a:r>
              <a:rPr lang="en-US" sz="1200" dirty="0" err="1"/>
              <a:t>organisationsof</a:t>
            </a:r>
            <a:r>
              <a:rPr lang="en-US" sz="1200" dirty="0"/>
              <a:t> </a:t>
            </a:r>
            <a:r>
              <a:rPr lang="en-US" sz="1200" dirty="0"/>
              <a:t>the students</a:t>
            </a:r>
            <a:r>
              <a:rPr lang="en-US" sz="1200" dirty="0" smtClean="0"/>
              <a:t>’, </a:t>
            </a:r>
            <a:r>
              <a:rPr lang="en-US" sz="1200" dirty="0"/>
              <a:t>observational placements. </a:t>
            </a:r>
            <a:endParaRPr lang="en-US" sz="1200" dirty="0" smtClean="0"/>
          </a:p>
          <a:p>
            <a:pPr algn="ctr"/>
            <a:r>
              <a:rPr lang="en-US" sz="1200" dirty="0" smtClean="0"/>
              <a:t>In </a:t>
            </a:r>
            <a:r>
              <a:rPr lang="en-US" sz="1200" dirty="0"/>
              <a:t>these cases you would tick</a:t>
            </a:r>
            <a:r>
              <a:rPr lang="en-US" sz="1200" b="1" dirty="0">
                <a:solidFill>
                  <a:srgbClr val="FFFF00"/>
                </a:solidFill>
              </a:rPr>
              <a:t> ‘No</a:t>
            </a:r>
            <a:r>
              <a:rPr lang="en-US" sz="1200" b="1" dirty="0" smtClean="0">
                <a:solidFill>
                  <a:srgbClr val="FFFF00"/>
                </a:solidFill>
              </a:rPr>
              <a:t>’.</a:t>
            </a:r>
            <a:endParaRPr lang="en-US" sz="1200" b="1" dirty="0">
              <a:solidFill>
                <a:srgbClr val="FFFF00"/>
              </a:solidFill>
            </a:endParaRPr>
          </a:p>
        </p:txBody>
      </p:sp>
    </p:spTree>
    <p:extLst>
      <p:ext uri="{BB962C8B-B14F-4D97-AF65-F5344CB8AC3E}">
        <p14:creationId xmlns:p14="http://schemas.microsoft.com/office/powerpoint/2010/main" val="4054584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Section e (Slide 1)</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95835" y="1582550"/>
            <a:ext cx="11658599" cy="4714875"/>
          </a:xfrm>
          <a:prstGeom prst="rect">
            <a:avLst/>
          </a:prstGeom>
        </p:spPr>
      </p:pic>
      <p:sp>
        <p:nvSpPr>
          <p:cNvPr id="5" name="Down Arrow Callout 4"/>
          <p:cNvSpPr/>
          <p:nvPr/>
        </p:nvSpPr>
        <p:spPr>
          <a:xfrm>
            <a:off x="3109488" y="396671"/>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t>Ensure </a:t>
            </a:r>
            <a:r>
              <a:rPr lang="en-US" sz="1400" dirty="0"/>
              <a:t>that the proposed start date is </a:t>
            </a:r>
            <a:r>
              <a:rPr lang="en-US" sz="1400" b="1" dirty="0" smtClean="0">
                <a:solidFill>
                  <a:srgbClr val="FFFF00"/>
                </a:solidFill>
              </a:rPr>
              <a:t>AFTER</a:t>
            </a:r>
            <a:r>
              <a:rPr lang="en-US" sz="1400" dirty="0" smtClean="0">
                <a:solidFill>
                  <a:srgbClr val="FFFF00"/>
                </a:solidFill>
              </a:rPr>
              <a:t> </a:t>
            </a:r>
          </a:p>
          <a:p>
            <a:pPr algn="ctr"/>
            <a:r>
              <a:rPr lang="en-US" sz="1400" dirty="0" smtClean="0"/>
              <a:t>the </a:t>
            </a:r>
            <a:r>
              <a:rPr lang="en-US" sz="1400" dirty="0"/>
              <a:t>Committee Ethics </a:t>
            </a:r>
            <a:r>
              <a:rPr lang="en-US" sz="1400" dirty="0" smtClean="0"/>
              <a:t>meeting</a:t>
            </a:r>
            <a:endParaRPr lang="en-US" sz="1400" dirty="0"/>
          </a:p>
        </p:txBody>
      </p:sp>
      <p:sp>
        <p:nvSpPr>
          <p:cNvPr id="6" name="Left Arrow Callout 5"/>
          <p:cNvSpPr/>
          <p:nvPr/>
        </p:nvSpPr>
        <p:spPr>
          <a:xfrm>
            <a:off x="4977365" y="4666129"/>
            <a:ext cx="5161717" cy="80021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Use research to provide background to the research area</a:t>
            </a:r>
            <a:endParaRPr lang="en-GB" dirty="0"/>
          </a:p>
        </p:txBody>
      </p:sp>
      <p:sp>
        <p:nvSpPr>
          <p:cNvPr id="7" name="Left Arrow Callout 6"/>
          <p:cNvSpPr/>
          <p:nvPr/>
        </p:nvSpPr>
        <p:spPr>
          <a:xfrm>
            <a:off x="4827493" y="5661212"/>
            <a:ext cx="5849471" cy="56897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Research question and any hypotheses should be in this section</a:t>
            </a:r>
            <a:endParaRPr lang="en-GB" dirty="0"/>
          </a:p>
        </p:txBody>
      </p:sp>
    </p:spTree>
    <p:extLst>
      <p:ext uri="{BB962C8B-B14F-4D97-AF65-F5344CB8AC3E}">
        <p14:creationId xmlns:p14="http://schemas.microsoft.com/office/powerpoint/2010/main" val="1016913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 (Slide 2)</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682563" y="2256420"/>
            <a:ext cx="6648450" cy="3209925"/>
          </a:xfrm>
          <a:prstGeom prst="rect">
            <a:avLst/>
          </a:prstGeom>
        </p:spPr>
      </p:pic>
      <p:sp>
        <p:nvSpPr>
          <p:cNvPr id="5" name="Left Arrow Callout 4"/>
          <p:cNvSpPr/>
          <p:nvPr/>
        </p:nvSpPr>
        <p:spPr>
          <a:xfrm>
            <a:off x="5025421" y="2380130"/>
            <a:ext cx="3536576" cy="56477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Aims and Rationale in this box</a:t>
            </a:r>
            <a:endParaRPr lang="en-GB" dirty="0"/>
          </a:p>
        </p:txBody>
      </p:sp>
      <p:sp>
        <p:nvSpPr>
          <p:cNvPr id="6" name="Left Arrow Callout 5"/>
          <p:cNvSpPr/>
          <p:nvPr/>
        </p:nvSpPr>
        <p:spPr>
          <a:xfrm>
            <a:off x="5025421" y="3281082"/>
            <a:ext cx="5073320" cy="63201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Potential Research Implications here – and summarise the aims</a:t>
            </a:r>
            <a:endParaRPr lang="en-GB" dirty="0"/>
          </a:p>
        </p:txBody>
      </p:sp>
      <p:sp>
        <p:nvSpPr>
          <p:cNvPr id="7" name="Left Arrow Callout 6"/>
          <p:cNvSpPr/>
          <p:nvPr/>
        </p:nvSpPr>
        <p:spPr>
          <a:xfrm>
            <a:off x="4487562" y="4682880"/>
            <a:ext cx="6216297" cy="65229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Important – this is the methods – design, materials and procedure should be here. </a:t>
            </a:r>
            <a:endParaRPr lang="en-GB" dirty="0"/>
          </a:p>
        </p:txBody>
      </p:sp>
    </p:spTree>
    <p:extLst>
      <p:ext uri="{BB962C8B-B14F-4D97-AF65-F5344CB8AC3E}">
        <p14:creationId xmlns:p14="http://schemas.microsoft.com/office/powerpoint/2010/main" val="2116521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 (Slide 3)</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995082" y="1678797"/>
            <a:ext cx="10059772" cy="4240990"/>
          </a:xfrm>
          <a:prstGeom prst="rect">
            <a:avLst/>
          </a:prstGeom>
        </p:spPr>
      </p:pic>
      <p:sp>
        <p:nvSpPr>
          <p:cNvPr id="5" name="Left Arrow Callout 4"/>
          <p:cNvSpPr/>
          <p:nvPr/>
        </p:nvSpPr>
        <p:spPr>
          <a:xfrm>
            <a:off x="5056094" y="2353235"/>
            <a:ext cx="4625788" cy="470647"/>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As it says provide details of the location here – be truthful</a:t>
            </a:r>
            <a:endParaRPr lang="en-GB" dirty="0"/>
          </a:p>
        </p:txBody>
      </p:sp>
      <p:sp>
        <p:nvSpPr>
          <p:cNvPr id="6" name="Left Arrow Callout 5"/>
          <p:cNvSpPr/>
          <p:nvPr/>
        </p:nvSpPr>
        <p:spPr>
          <a:xfrm>
            <a:off x="5620869" y="3799292"/>
            <a:ext cx="3953435" cy="537883"/>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It will probably be N/A for this section</a:t>
            </a:r>
            <a:endParaRPr lang="en-GB" dirty="0"/>
          </a:p>
        </p:txBody>
      </p:sp>
      <p:sp>
        <p:nvSpPr>
          <p:cNvPr id="7" name="Left Arrow Callout 6"/>
          <p:cNvSpPr/>
          <p:nvPr/>
        </p:nvSpPr>
        <p:spPr>
          <a:xfrm>
            <a:off x="6952129" y="5217459"/>
            <a:ext cx="3563471" cy="70232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It will probably be no for this section</a:t>
            </a:r>
            <a:endParaRPr lang="en-GB" dirty="0"/>
          </a:p>
        </p:txBody>
      </p:sp>
    </p:spTree>
    <p:extLst>
      <p:ext uri="{BB962C8B-B14F-4D97-AF65-F5344CB8AC3E}">
        <p14:creationId xmlns:p14="http://schemas.microsoft.com/office/powerpoint/2010/main" val="664764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f</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25304" y="1329136"/>
            <a:ext cx="11855824" cy="4957401"/>
          </a:xfrm>
          <a:prstGeom prst="rect">
            <a:avLst/>
          </a:prstGeom>
        </p:spPr>
      </p:pic>
      <p:sp>
        <p:nvSpPr>
          <p:cNvPr id="5" name="Down Arrow Callout 4"/>
          <p:cNvSpPr/>
          <p:nvPr/>
        </p:nvSpPr>
        <p:spPr>
          <a:xfrm>
            <a:off x="8664634" y="27312"/>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Any </a:t>
            </a:r>
            <a:r>
              <a:rPr lang="en-US" dirty="0"/>
              <a:t>boxes ticked </a:t>
            </a:r>
            <a:r>
              <a:rPr lang="en-US" b="1" dirty="0" smtClean="0">
                <a:solidFill>
                  <a:srgbClr val="FFFF00"/>
                </a:solidFill>
              </a:rPr>
              <a:t>YES</a:t>
            </a:r>
            <a:r>
              <a:rPr lang="en-US" dirty="0" smtClean="0">
                <a:solidFill>
                  <a:srgbClr val="FFFF00"/>
                </a:solidFill>
              </a:rPr>
              <a:t> </a:t>
            </a:r>
            <a:r>
              <a:rPr lang="en-US" dirty="0" smtClean="0"/>
              <a:t>should </a:t>
            </a:r>
            <a:r>
              <a:rPr lang="en-US" dirty="0"/>
              <a:t>be commented upon in the </a:t>
            </a:r>
            <a:r>
              <a:rPr lang="en-US" dirty="0" smtClean="0"/>
              <a:t>Methodology (Section </a:t>
            </a:r>
            <a:r>
              <a:rPr lang="en-US" dirty="0"/>
              <a:t>E</a:t>
            </a:r>
            <a:r>
              <a:rPr lang="en-US" dirty="0" smtClean="0"/>
              <a:t>)</a:t>
            </a:r>
            <a:endParaRPr lang="en-US" dirty="0"/>
          </a:p>
        </p:txBody>
      </p:sp>
    </p:spTree>
    <p:extLst>
      <p:ext uri="{BB962C8B-B14F-4D97-AF65-F5344CB8AC3E}">
        <p14:creationId xmlns:p14="http://schemas.microsoft.com/office/powerpoint/2010/main" val="18470039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g (Slide 1)</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36176" y="1853754"/>
            <a:ext cx="11295529" cy="5132833"/>
          </a:xfrm>
          <a:prstGeom prst="rect">
            <a:avLst/>
          </a:prstGeom>
        </p:spPr>
      </p:pic>
      <p:sp>
        <p:nvSpPr>
          <p:cNvPr id="6" name="Left Arrow Callout 5"/>
          <p:cNvSpPr/>
          <p:nvPr/>
        </p:nvSpPr>
        <p:spPr>
          <a:xfrm>
            <a:off x="8296835" y="2649071"/>
            <a:ext cx="3334870" cy="259528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Just complete honestly – remember to check NO if it is NO – don’t leave blank. </a:t>
            </a:r>
            <a:endParaRPr lang="en-GB" dirty="0"/>
          </a:p>
        </p:txBody>
      </p:sp>
      <p:sp>
        <p:nvSpPr>
          <p:cNvPr id="8" name="Left Arrow Callout 7"/>
          <p:cNvSpPr/>
          <p:nvPr/>
        </p:nvSpPr>
        <p:spPr>
          <a:xfrm>
            <a:off x="4975412" y="5056093"/>
            <a:ext cx="4424081" cy="2041489"/>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Note the number of participants (approx.), the type of participant (e.g. </a:t>
            </a:r>
            <a:r>
              <a:rPr lang="en-GB" dirty="0" err="1" smtClean="0"/>
              <a:t>Uni</a:t>
            </a:r>
            <a:r>
              <a:rPr lang="en-GB" dirty="0" smtClean="0"/>
              <a:t> students?) and how you are going to obtain the participants here. </a:t>
            </a:r>
            <a:endParaRPr lang="en-GB" dirty="0"/>
          </a:p>
        </p:txBody>
      </p:sp>
    </p:spTree>
    <p:extLst>
      <p:ext uri="{BB962C8B-B14F-4D97-AF65-F5344CB8AC3E}">
        <p14:creationId xmlns:p14="http://schemas.microsoft.com/office/powerpoint/2010/main" val="39758953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G (Slide 2)</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47918" y="1452282"/>
            <a:ext cx="10906936" cy="5386668"/>
          </a:xfrm>
          <a:prstGeom prst="rect">
            <a:avLst/>
          </a:prstGeom>
        </p:spPr>
      </p:pic>
      <p:sp>
        <p:nvSpPr>
          <p:cNvPr id="5" name="Down Arrow Callout 4"/>
          <p:cNvSpPr/>
          <p:nvPr/>
        </p:nvSpPr>
        <p:spPr>
          <a:xfrm>
            <a:off x="7140387" y="201706"/>
            <a:ext cx="2877671" cy="1250576"/>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You shouldn’t really be ticking “NO” to any of these questions</a:t>
            </a:r>
            <a:endParaRPr lang="en-GB" dirty="0"/>
          </a:p>
        </p:txBody>
      </p:sp>
      <p:sp>
        <p:nvSpPr>
          <p:cNvPr id="6" name="Down Arrow Callout 5"/>
          <p:cNvSpPr/>
          <p:nvPr/>
        </p:nvSpPr>
        <p:spPr>
          <a:xfrm>
            <a:off x="7678271" y="4203326"/>
            <a:ext cx="3814482" cy="776008"/>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You shouldn’t really be ticking “YES” to any of these questions</a:t>
            </a:r>
            <a:endParaRPr lang="en-GB" dirty="0"/>
          </a:p>
        </p:txBody>
      </p:sp>
    </p:spTree>
    <p:extLst>
      <p:ext uri="{BB962C8B-B14F-4D97-AF65-F5344CB8AC3E}">
        <p14:creationId xmlns:p14="http://schemas.microsoft.com/office/powerpoint/2010/main" val="1656228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H</a:t>
            </a:r>
            <a:endParaRPr lang="en-GB" dirty="0"/>
          </a:p>
        </p:txBody>
      </p:sp>
      <p:pic>
        <p:nvPicPr>
          <p:cNvPr id="4" name="Picture 3"/>
          <p:cNvPicPr>
            <a:picLocks noChangeAspect="1"/>
          </p:cNvPicPr>
          <p:nvPr/>
        </p:nvPicPr>
        <p:blipFill>
          <a:blip r:embed="rId2"/>
          <a:stretch>
            <a:fillRect/>
          </a:stretch>
        </p:blipFill>
        <p:spPr>
          <a:xfrm>
            <a:off x="6394005" y="0"/>
            <a:ext cx="5797995" cy="6858000"/>
          </a:xfrm>
          <a:prstGeom prst="rect">
            <a:avLst/>
          </a:prstGeom>
        </p:spPr>
      </p:pic>
      <p:sp>
        <p:nvSpPr>
          <p:cNvPr id="5" name="Content Placeholder 4"/>
          <p:cNvSpPr>
            <a:spLocks noGrp="1"/>
          </p:cNvSpPr>
          <p:nvPr>
            <p:ph idx="1"/>
          </p:nvPr>
        </p:nvSpPr>
        <p:spPr>
          <a:xfrm>
            <a:off x="1451579" y="1578038"/>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r>
              <a:rPr lang="en-US" sz="1400" b="1" dirty="0">
                <a:solidFill>
                  <a:srgbClr val="FFFF00"/>
                </a:solidFill>
              </a:rPr>
              <a:t>All</a:t>
            </a:r>
            <a:r>
              <a:rPr lang="en-US" sz="1400" dirty="0">
                <a:solidFill>
                  <a:srgbClr val="FFFF00"/>
                </a:solidFill>
              </a:rPr>
              <a:t> </a:t>
            </a:r>
            <a:r>
              <a:rPr lang="en-US" sz="1400" dirty="0"/>
              <a:t>research carries </a:t>
            </a:r>
            <a:r>
              <a:rPr lang="en-US" sz="1400" dirty="0" smtClean="0"/>
              <a:t>risk if it involves participants</a:t>
            </a:r>
          </a:p>
          <a:p>
            <a:pPr algn="ctr"/>
            <a:r>
              <a:rPr lang="en-US" sz="1400" dirty="0" smtClean="0"/>
              <a:t> </a:t>
            </a:r>
            <a:r>
              <a:rPr lang="en-US" sz="1400" dirty="0"/>
              <a:t>ensure that risks are </a:t>
            </a:r>
            <a:r>
              <a:rPr lang="en-US" sz="1400" dirty="0" smtClean="0"/>
              <a:t>identified</a:t>
            </a:r>
            <a:endParaRPr lang="en-US" sz="1400" dirty="0"/>
          </a:p>
          <a:p>
            <a:pPr algn="ctr"/>
            <a:r>
              <a:rPr lang="en-US" sz="1400" dirty="0"/>
              <a:t>Do not put </a:t>
            </a:r>
            <a:r>
              <a:rPr lang="en-US" sz="1400" b="1" dirty="0">
                <a:solidFill>
                  <a:srgbClr val="FFFF00"/>
                </a:solidFill>
              </a:rPr>
              <a:t>‘Not applicable’</a:t>
            </a:r>
            <a:endParaRPr lang="en-GB" sz="1400" b="1" dirty="0">
              <a:solidFill>
                <a:srgbClr val="FFFF00"/>
              </a:solidFill>
            </a:endParaRPr>
          </a:p>
        </p:txBody>
      </p:sp>
      <p:sp>
        <p:nvSpPr>
          <p:cNvPr id="6" name="Content Placeholder 4"/>
          <p:cNvSpPr txBox="1">
            <a:spLocks/>
          </p:cNvSpPr>
          <p:nvPr/>
        </p:nvSpPr>
        <p:spPr>
          <a:xfrm>
            <a:off x="1357449" y="3966882"/>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lt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lt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lt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lt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9pPr>
          </a:lstStyle>
          <a:p>
            <a:pPr algn="ctr"/>
            <a:r>
              <a:rPr lang="en-US" sz="1400" b="1" dirty="0" smtClean="0">
                <a:solidFill>
                  <a:schemeClr val="bg1"/>
                </a:solidFill>
              </a:rPr>
              <a:t>Left hand column you note the risks – right hand column you report how you will mitigate the risks</a:t>
            </a:r>
            <a:endParaRPr lang="en-GB" sz="1400" b="1" dirty="0">
              <a:solidFill>
                <a:schemeClr val="bg1"/>
              </a:solidFill>
            </a:endParaRPr>
          </a:p>
        </p:txBody>
      </p:sp>
    </p:spTree>
    <p:extLst>
      <p:ext uri="{BB962C8B-B14F-4D97-AF65-F5344CB8AC3E}">
        <p14:creationId xmlns:p14="http://schemas.microsoft.com/office/powerpoint/2010/main" val="15005998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i</a:t>
            </a:r>
            <a:endParaRPr lang="en-GB" dirty="0"/>
          </a:p>
        </p:txBody>
      </p:sp>
      <p:sp>
        <p:nvSpPr>
          <p:cNvPr id="3" name="Content Placeholder 2"/>
          <p:cNvSpPr>
            <a:spLocks noGrp="1"/>
          </p:cNvSpPr>
          <p:nvPr>
            <p:ph idx="1"/>
          </p:nvPr>
        </p:nvSpPr>
        <p:spPr>
          <a:xfrm>
            <a:off x="1707662" y="2002313"/>
            <a:ext cx="3268099" cy="1299027"/>
          </a:xfrm>
          <a:solidFill>
            <a:schemeClr val="accent1"/>
          </a:solidFill>
        </p:spPr>
        <p:txBody>
          <a:bodyPr>
            <a:noAutofit/>
          </a:bodyPr>
          <a:lstStyle/>
          <a:p>
            <a:pPr marL="0" indent="0">
              <a:buNone/>
            </a:pPr>
            <a:r>
              <a:rPr lang="en-US" sz="900" dirty="0">
                <a:solidFill>
                  <a:schemeClr val="lt1"/>
                </a:solidFill>
              </a:rPr>
              <a:t>Researchers are required to indicate in the ethics form that they will follow the Ethical policy within their place of work/placement, to provide a letter which demonstrates the organizations support for the research, in addition consent forms given to all participants and if this work involves minors (under 18 in line with UWTSD) that parents/guardians are also asked for their consent. </a:t>
            </a:r>
            <a:endParaRPr lang="en-GB" sz="900" dirty="0">
              <a:solidFill>
                <a:schemeClr val="lt1"/>
              </a:solidFill>
            </a:endParaRPr>
          </a:p>
        </p:txBody>
      </p:sp>
      <p:pic>
        <p:nvPicPr>
          <p:cNvPr id="6" name="Picture 5"/>
          <p:cNvPicPr>
            <a:picLocks noChangeAspect="1"/>
          </p:cNvPicPr>
          <p:nvPr/>
        </p:nvPicPr>
        <p:blipFill>
          <a:blip r:embed="rId2"/>
          <a:stretch>
            <a:fillRect/>
          </a:stretch>
        </p:blipFill>
        <p:spPr>
          <a:xfrm>
            <a:off x="5447323" y="2002313"/>
            <a:ext cx="5607531" cy="3423603"/>
          </a:xfrm>
          <a:prstGeom prst="rect">
            <a:avLst/>
          </a:prstGeom>
        </p:spPr>
      </p:pic>
      <p:sp>
        <p:nvSpPr>
          <p:cNvPr id="7" name="Right Arrow Callout 6"/>
          <p:cNvSpPr/>
          <p:nvPr/>
        </p:nvSpPr>
        <p:spPr>
          <a:xfrm>
            <a:off x="1707662" y="36280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endParaRPr lang="en-US" sz="1600" dirty="0"/>
          </a:p>
        </p:txBody>
      </p:sp>
      <p:sp>
        <p:nvSpPr>
          <p:cNvPr id="8" name="Right Arrow Callout 7"/>
          <p:cNvSpPr/>
          <p:nvPr/>
        </p:nvSpPr>
        <p:spPr>
          <a:xfrm>
            <a:off x="1707662" y="4650816"/>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endParaRPr lang="en-US" sz="1600" dirty="0"/>
          </a:p>
        </p:txBody>
      </p:sp>
    </p:spTree>
    <p:extLst>
      <p:ext uri="{BB962C8B-B14F-4D97-AF65-F5344CB8AC3E}">
        <p14:creationId xmlns:p14="http://schemas.microsoft.com/office/powerpoint/2010/main" val="4546013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J</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646924" y="804519"/>
            <a:ext cx="6734175" cy="6419850"/>
          </a:xfrm>
          <a:prstGeom prst="rect">
            <a:avLst/>
          </a:prstGeom>
        </p:spPr>
      </p:pic>
      <p:sp>
        <p:nvSpPr>
          <p:cNvPr id="5" name="Right Arrow Callout 4"/>
          <p:cNvSpPr/>
          <p:nvPr/>
        </p:nvSpPr>
        <p:spPr>
          <a:xfrm>
            <a:off x="416859" y="2487706"/>
            <a:ext cx="5230065" cy="4101353"/>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Section J refers to the Type and storage of your data. It is important that you have a good understanding of GDPR (2016) and the DPA (2018) and tick honestly if your data COULD potentially contain personal and special category data (see description). You then need to explain if yes, the description of the data and WHY you need to collect this data. </a:t>
            </a:r>
            <a:endParaRPr lang="en-GB" dirty="0"/>
          </a:p>
        </p:txBody>
      </p:sp>
    </p:spTree>
    <p:extLst>
      <p:ext uri="{BB962C8B-B14F-4D97-AF65-F5344CB8AC3E}">
        <p14:creationId xmlns:p14="http://schemas.microsoft.com/office/powerpoint/2010/main" val="209138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130179" y="2015732"/>
            <a:ext cx="6924675" cy="3581400"/>
          </a:xfrm>
          <a:prstGeom prst="rect">
            <a:avLst/>
          </a:prstGeom>
        </p:spPr>
      </p:pic>
      <p:sp>
        <p:nvSpPr>
          <p:cNvPr id="5" name="Right Arrow Callout 4"/>
          <p:cNvSpPr/>
          <p:nvPr/>
        </p:nvSpPr>
        <p:spPr>
          <a:xfrm>
            <a:off x="758898" y="4572120"/>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t>Please note this is for all stored data. </a:t>
            </a:r>
            <a:endParaRPr lang="en-US" sz="1400" dirty="0"/>
          </a:p>
        </p:txBody>
      </p:sp>
    </p:spTree>
    <p:extLst>
      <p:ext uri="{BB962C8B-B14F-4D97-AF65-F5344CB8AC3E}">
        <p14:creationId xmlns:p14="http://schemas.microsoft.com/office/powerpoint/2010/main" val="1845673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J (Continued)</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314950" y="1853754"/>
            <a:ext cx="6591300" cy="4105275"/>
          </a:xfrm>
          <a:prstGeom prst="rect">
            <a:avLst/>
          </a:prstGeom>
        </p:spPr>
      </p:pic>
      <p:sp>
        <p:nvSpPr>
          <p:cNvPr id="5" name="Right Arrow Callout 4"/>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Electronic </a:t>
            </a:r>
            <a:r>
              <a:rPr lang="en-US" sz="1400" dirty="0"/>
              <a:t>transfer of data means communicating data between electronic devices e.g. one database to another. </a:t>
            </a:r>
            <a:endParaRPr lang="en-US" sz="1400" dirty="0" smtClean="0"/>
          </a:p>
          <a:p>
            <a:r>
              <a:rPr lang="en-US" sz="1400" dirty="0" smtClean="0"/>
              <a:t>This </a:t>
            </a:r>
            <a:r>
              <a:rPr lang="en-US" sz="1400" dirty="0"/>
              <a:t>does </a:t>
            </a:r>
            <a:r>
              <a:rPr lang="en-US" sz="1400" b="1" dirty="0" smtClean="0">
                <a:solidFill>
                  <a:srgbClr val="FFFF00"/>
                </a:solidFill>
              </a:rPr>
              <a:t>NOT</a:t>
            </a:r>
            <a:r>
              <a:rPr lang="en-US" sz="1400" dirty="0" smtClean="0"/>
              <a:t> mean </a:t>
            </a:r>
            <a:r>
              <a:rPr lang="en-US" sz="1400" dirty="0"/>
              <a:t>saving work to a USB </a:t>
            </a:r>
            <a:r>
              <a:rPr lang="en-US" sz="1400" dirty="0" smtClean="0"/>
              <a:t>stick</a:t>
            </a:r>
            <a:endParaRPr lang="en-US" sz="1400" dirty="0"/>
          </a:p>
        </p:txBody>
      </p:sp>
    </p:spTree>
    <p:extLst>
      <p:ext uri="{BB962C8B-B14F-4D97-AF65-F5344CB8AC3E}">
        <p14:creationId xmlns:p14="http://schemas.microsoft.com/office/powerpoint/2010/main" val="14849216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J (Continued)</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410200" y="1853754"/>
            <a:ext cx="6781800" cy="4962525"/>
          </a:xfrm>
          <a:prstGeom prst="rect">
            <a:avLst/>
          </a:prstGeom>
        </p:spPr>
      </p:pic>
      <p:sp>
        <p:nvSpPr>
          <p:cNvPr id="5" name="Right Arrow Callout 4"/>
          <p:cNvSpPr/>
          <p:nvPr/>
        </p:nvSpPr>
        <p:spPr>
          <a:xfrm>
            <a:off x="1085126" y="1805798"/>
            <a:ext cx="4325074" cy="1445846"/>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This </a:t>
            </a:r>
            <a:r>
              <a:rPr lang="en-US" sz="1400" b="1" dirty="0" smtClean="0">
                <a:solidFill>
                  <a:srgbClr val="FFFF00"/>
                </a:solidFill>
              </a:rPr>
              <a:t>ONLY</a:t>
            </a:r>
            <a:r>
              <a:rPr lang="en-US" sz="1400" dirty="0" smtClean="0">
                <a:solidFill>
                  <a:srgbClr val="FFFF00"/>
                </a:solidFill>
              </a:rPr>
              <a:t> </a:t>
            </a:r>
            <a:r>
              <a:rPr lang="en-US" sz="1400" dirty="0" smtClean="0"/>
              <a:t>applies </a:t>
            </a:r>
            <a:r>
              <a:rPr lang="en-US" sz="1400" dirty="0"/>
              <a:t>to </a:t>
            </a:r>
            <a:r>
              <a:rPr lang="en-US" sz="1400" b="1" dirty="0" smtClean="0">
                <a:solidFill>
                  <a:srgbClr val="FFFF00"/>
                </a:solidFill>
              </a:rPr>
              <a:t>RAW DATA </a:t>
            </a:r>
            <a:r>
              <a:rPr lang="en-US" sz="1400" dirty="0" smtClean="0"/>
              <a:t>and </a:t>
            </a:r>
            <a:r>
              <a:rPr lang="en-US" sz="1400" dirty="0"/>
              <a:t>you should consider carefully who should </a:t>
            </a:r>
            <a:r>
              <a:rPr lang="en-US" sz="1400" dirty="0" smtClean="0"/>
              <a:t>have access</a:t>
            </a:r>
          </a:p>
          <a:p>
            <a:r>
              <a:rPr lang="en-US" sz="1400" b="1" dirty="0" smtClean="0">
                <a:solidFill>
                  <a:srgbClr val="FFFF00"/>
                </a:solidFill>
              </a:rPr>
              <a:t>Normally</a:t>
            </a:r>
            <a:r>
              <a:rPr lang="en-US" sz="1400" dirty="0" smtClean="0"/>
              <a:t> </a:t>
            </a:r>
            <a:r>
              <a:rPr lang="en-US" sz="1400" dirty="0"/>
              <a:t>this would be the researcher and </a:t>
            </a:r>
            <a:r>
              <a:rPr lang="en-US" sz="1400" dirty="0" smtClean="0"/>
              <a:t>supervisor but in </a:t>
            </a:r>
            <a:r>
              <a:rPr lang="en-US" sz="1400" dirty="0"/>
              <a:t>placement contexts</a:t>
            </a:r>
            <a:r>
              <a:rPr lang="en-US" sz="1400" dirty="0" smtClean="0"/>
              <a:t>, this could also be </a:t>
            </a:r>
            <a:r>
              <a:rPr lang="en-US" sz="1400" dirty="0"/>
              <a:t>a leader or designated </a:t>
            </a:r>
            <a:r>
              <a:rPr lang="en-US" sz="1400" dirty="0" smtClean="0"/>
              <a:t>person</a:t>
            </a:r>
            <a:endParaRPr lang="en-US" sz="1400" dirty="0"/>
          </a:p>
        </p:txBody>
      </p:sp>
      <p:sp>
        <p:nvSpPr>
          <p:cNvPr id="6" name="Content Placeholder 2"/>
          <p:cNvSpPr txBox="1">
            <a:spLocks/>
          </p:cNvSpPr>
          <p:nvPr/>
        </p:nvSpPr>
        <p:spPr>
          <a:xfrm>
            <a:off x="1085126" y="3591579"/>
            <a:ext cx="3757474" cy="1322687"/>
          </a:xfrm>
          <a:prstGeom prst="rect">
            <a:avLst/>
          </a:prstGeom>
          <a:solidFill>
            <a:schemeClr val="accent1"/>
          </a:solidFill>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400" dirty="0" smtClean="0">
                <a:solidFill>
                  <a:schemeClr val="lt1"/>
                </a:solidFill>
              </a:rPr>
              <a:t>Regarding storage of Raw data, make sure you are adhering the UWTSD, BPS, DPA and GDPR policy in relation to security and retention of raw data and when this data can be destroyed</a:t>
            </a:r>
            <a:endParaRPr lang="en-GB" sz="1400" dirty="0">
              <a:solidFill>
                <a:schemeClr val="lt1"/>
              </a:solidFill>
            </a:endParaRPr>
          </a:p>
        </p:txBody>
      </p:sp>
    </p:spTree>
    <p:extLst>
      <p:ext uri="{BB962C8B-B14F-4D97-AF65-F5344CB8AC3E}">
        <p14:creationId xmlns:p14="http://schemas.microsoft.com/office/powerpoint/2010/main" val="33911360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K</a:t>
            </a:r>
            <a:endParaRPr lang="en-GB" dirty="0"/>
          </a:p>
        </p:txBody>
      </p:sp>
      <p:pic>
        <p:nvPicPr>
          <p:cNvPr id="4" name="Picture 3"/>
          <p:cNvPicPr>
            <a:picLocks noChangeAspect="1"/>
          </p:cNvPicPr>
          <p:nvPr/>
        </p:nvPicPr>
        <p:blipFill>
          <a:blip r:embed="rId2"/>
          <a:stretch>
            <a:fillRect/>
          </a:stretch>
        </p:blipFill>
        <p:spPr>
          <a:xfrm>
            <a:off x="2889573" y="1853754"/>
            <a:ext cx="6734175" cy="4371975"/>
          </a:xfrm>
          <a:prstGeom prst="rect">
            <a:avLst/>
          </a:prstGeom>
        </p:spPr>
      </p:pic>
      <p:sp>
        <p:nvSpPr>
          <p:cNvPr id="5" name="Content Placeholder 4"/>
          <p:cNvSpPr>
            <a:spLocks noGrp="1"/>
          </p:cNvSpPr>
          <p:nvPr>
            <p:ph idx="1"/>
          </p:nvPr>
        </p:nvSpPr>
        <p:spPr>
          <a:xfrm>
            <a:off x="6104261" y="3683167"/>
            <a:ext cx="1896739" cy="660233"/>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20000"/>
          </a:bodyPr>
          <a:lstStyle/>
          <a:p>
            <a:pPr algn="ctr"/>
            <a:r>
              <a:rPr lang="en-GB" sz="1400" dirty="0"/>
              <a:t>Remember to include the Date</a:t>
            </a:r>
          </a:p>
        </p:txBody>
      </p:sp>
      <p:sp>
        <p:nvSpPr>
          <p:cNvPr id="7" name="Left Arrow Callout 6"/>
          <p:cNvSpPr/>
          <p:nvPr/>
        </p:nvSpPr>
        <p:spPr>
          <a:xfrm>
            <a:off x="4615429" y="4293864"/>
            <a:ext cx="5496759" cy="851877"/>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a:t>
            </a:r>
            <a:r>
              <a:rPr lang="en-US" sz="1400" dirty="0" smtClean="0"/>
              <a:t>nclude signature </a:t>
            </a:r>
            <a:r>
              <a:rPr lang="en-US" sz="1400" dirty="0"/>
              <a:t>of </a:t>
            </a:r>
            <a:endParaRPr lang="en-US" sz="1400" dirty="0" smtClean="0"/>
          </a:p>
          <a:p>
            <a:pPr algn="ctr"/>
            <a:r>
              <a:rPr lang="en-US" sz="1400" dirty="0" smtClean="0"/>
              <a:t>your supervisor</a:t>
            </a:r>
          </a:p>
          <a:p>
            <a:pPr algn="ctr"/>
            <a:r>
              <a:rPr lang="en-US" sz="1400" dirty="0" smtClean="0"/>
              <a:t>These </a:t>
            </a:r>
            <a:r>
              <a:rPr lang="en-US" sz="1400" dirty="0"/>
              <a:t>can </a:t>
            </a:r>
            <a:r>
              <a:rPr lang="en-US" sz="1400" dirty="0" smtClean="0"/>
              <a:t>electronic </a:t>
            </a:r>
            <a:r>
              <a:rPr lang="en-US" sz="1400" dirty="0"/>
              <a:t>or </a:t>
            </a:r>
            <a:r>
              <a:rPr lang="en-US" sz="1400" dirty="0" smtClean="0"/>
              <a:t>handwritten – do not forge this</a:t>
            </a:r>
            <a:endParaRPr lang="en-GB" sz="1400" dirty="0"/>
          </a:p>
        </p:txBody>
      </p:sp>
    </p:spTree>
    <p:extLst>
      <p:ext uri="{BB962C8B-B14F-4D97-AF65-F5344CB8AC3E}">
        <p14:creationId xmlns:p14="http://schemas.microsoft.com/office/powerpoint/2010/main" val="5504966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Issues</a:t>
            </a:r>
            <a:br>
              <a:rPr lang="en-GB" dirty="0" smtClean="0"/>
            </a:br>
            <a:r>
              <a:rPr lang="en-GB" dirty="0" smtClean="0"/>
              <a:t>Remember . . . </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a:t>
            </a:r>
            <a:r>
              <a:rPr lang="en-US" dirty="0" smtClean="0"/>
              <a:t>nsure </a:t>
            </a:r>
            <a:r>
              <a:rPr lang="en-US" dirty="0"/>
              <a:t>that you </a:t>
            </a:r>
            <a:endParaRPr lang="en-US" dirty="0" smtClean="0"/>
          </a:p>
          <a:p>
            <a:pPr algn="ctr"/>
            <a:r>
              <a:rPr lang="en-US" dirty="0" smtClean="0"/>
              <a:t>Indicate either</a:t>
            </a:r>
          </a:p>
          <a:p>
            <a:pPr algn="ctr"/>
            <a:r>
              <a:rPr lang="en-US" dirty="0" smtClean="0"/>
              <a:t> </a:t>
            </a:r>
            <a:r>
              <a:rPr lang="en-US" b="1" dirty="0" smtClean="0">
                <a:solidFill>
                  <a:srgbClr val="FFFF00"/>
                </a:solidFill>
              </a:rPr>
              <a:t>‘YES’, ‘NO’ </a:t>
            </a:r>
            <a:r>
              <a:rPr lang="en-US" dirty="0"/>
              <a:t>or </a:t>
            </a:r>
            <a:r>
              <a:rPr lang="en-US" b="1" dirty="0" smtClean="0">
                <a:solidFill>
                  <a:srgbClr val="FFFF00"/>
                </a:solidFill>
              </a:rPr>
              <a:t>N/A</a:t>
            </a:r>
          </a:p>
          <a:p>
            <a:pPr algn="ctr"/>
            <a:r>
              <a:rPr lang="en-US" dirty="0" smtClean="0">
                <a:solidFill>
                  <a:schemeClr val="bg1"/>
                </a:solidFill>
              </a:rPr>
              <a:t>For all that require</a:t>
            </a:r>
          </a:p>
          <a:p>
            <a:pPr algn="ctr"/>
            <a:r>
              <a:rPr lang="en-US" dirty="0" smtClean="0">
                <a:solidFill>
                  <a:schemeClr val="bg1"/>
                </a:solidFill>
              </a:rPr>
              <a:t>a cross</a:t>
            </a:r>
            <a:endParaRPr lang="en-US" dirty="0">
              <a:solidFill>
                <a:schemeClr val="bg1"/>
              </a:solidFill>
            </a:endParaRPr>
          </a:p>
        </p:txBody>
      </p:sp>
    </p:spTree>
    <p:extLst>
      <p:ext uri="{BB962C8B-B14F-4D97-AF65-F5344CB8AC3E}">
        <p14:creationId xmlns:p14="http://schemas.microsoft.com/office/powerpoint/2010/main" val="19810773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 . . . </a:t>
            </a:r>
            <a:endParaRPr lang="en-GB" dirty="0"/>
          </a:p>
        </p:txBody>
      </p:sp>
      <p:sp>
        <p:nvSpPr>
          <p:cNvPr id="3" name="Content Placeholder 2"/>
          <p:cNvSpPr>
            <a:spLocks noGrp="1"/>
          </p:cNvSpPr>
          <p:nvPr>
            <p:ph idx="1"/>
          </p:nvPr>
        </p:nvSpPr>
        <p:spPr>
          <a:xfrm>
            <a:off x="1451579" y="1853754"/>
            <a:ext cx="9603275" cy="4281323"/>
          </a:xfrm>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pPr marL="0" indent="0" algn="ctr">
              <a:buNone/>
            </a:pPr>
            <a:endParaRPr lang="en-GB" dirty="0" smtClean="0">
              <a:solidFill>
                <a:srgbClr val="FF0000"/>
              </a:solidFill>
              <a:latin typeface="Arial" panose="020B0604020202020204" pitchFamily="34" charset="0"/>
            </a:endParaRPr>
          </a:p>
        </p:txBody>
      </p:sp>
      <p:sp>
        <p:nvSpPr>
          <p:cNvPr id="5" name="Right Arrow Callout 4"/>
          <p:cNvSpPr/>
          <p:nvPr/>
        </p:nvSpPr>
        <p:spPr>
          <a:xfrm>
            <a:off x="1641230" y="2874194"/>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This box is often marked in error</a:t>
            </a:r>
            <a:endParaRPr lang="en-GB" dirty="0"/>
          </a:p>
        </p:txBody>
      </p:sp>
      <p:pic>
        <p:nvPicPr>
          <p:cNvPr id="4" name="Picture 3"/>
          <p:cNvPicPr>
            <a:picLocks noChangeAspect="1"/>
          </p:cNvPicPr>
          <p:nvPr/>
        </p:nvPicPr>
        <p:blipFill>
          <a:blip r:embed="rId2"/>
          <a:stretch>
            <a:fillRect/>
          </a:stretch>
        </p:blipFill>
        <p:spPr>
          <a:xfrm>
            <a:off x="4156315" y="1409054"/>
            <a:ext cx="6743700" cy="3829050"/>
          </a:xfrm>
          <a:prstGeom prst="rect">
            <a:avLst/>
          </a:prstGeom>
        </p:spPr>
      </p:pic>
    </p:spTree>
    <p:extLst>
      <p:ext uri="{BB962C8B-B14F-4D97-AF65-F5344CB8AC3E}">
        <p14:creationId xmlns:p14="http://schemas.microsoft.com/office/powerpoint/2010/main" val="10619538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solidFill>
                  <a:srgbClr val="FF0000"/>
                </a:solidFill>
              </a:rPr>
              <a:t>Remember!</a:t>
            </a:r>
            <a:endParaRPr lang="en-GB" sz="5400" dirty="0">
              <a:solidFill>
                <a:srgbClr val="FF0000"/>
              </a:solidFill>
            </a:endParaRPr>
          </a:p>
        </p:txBody>
      </p:sp>
      <p:sp>
        <p:nvSpPr>
          <p:cNvPr id="3" name="Content Placeholder 2"/>
          <p:cNvSpPr>
            <a:spLocks noGrp="1"/>
          </p:cNvSpPr>
          <p:nvPr>
            <p:ph idx="1"/>
          </p:nvPr>
        </p:nvSpPr>
        <p:spPr/>
        <p:txBody>
          <a:bodyPr>
            <a:normAutofit/>
          </a:bodyPr>
          <a:lstStyle/>
          <a:p>
            <a:pPr marL="0" indent="0" algn="ctr">
              <a:buNone/>
            </a:pPr>
            <a:r>
              <a:rPr lang="en-GB" sz="3200" dirty="0" smtClean="0">
                <a:solidFill>
                  <a:srgbClr val="FF0000"/>
                </a:solidFill>
              </a:rPr>
              <a:t>delete the instructions </a:t>
            </a:r>
          </a:p>
          <a:p>
            <a:pPr marL="0" indent="0" algn="ctr">
              <a:buNone/>
            </a:pPr>
            <a:r>
              <a:rPr lang="en-GB" sz="3200" dirty="0" smtClean="0">
                <a:solidFill>
                  <a:srgbClr val="FF0000"/>
                </a:solidFill>
              </a:rPr>
              <a:t>from the bottom of the form</a:t>
            </a:r>
            <a:br>
              <a:rPr lang="en-GB" sz="3200" dirty="0" smtClean="0">
                <a:solidFill>
                  <a:srgbClr val="FF0000"/>
                </a:solidFill>
              </a:rPr>
            </a:br>
            <a:r>
              <a:rPr lang="en-GB" sz="3200" dirty="0" smtClean="0">
                <a:solidFill>
                  <a:srgbClr val="FF0000"/>
                </a:solidFill>
              </a:rPr>
              <a:t>before sending to your supervisor</a:t>
            </a:r>
          </a:p>
          <a:p>
            <a:pPr marL="0" indent="0" algn="ctr">
              <a:buNone/>
            </a:pPr>
            <a:endParaRPr lang="en-GB" sz="3200" dirty="0"/>
          </a:p>
        </p:txBody>
      </p:sp>
    </p:spTree>
    <p:extLst>
      <p:ext uri="{BB962C8B-B14F-4D97-AF65-F5344CB8AC3E}">
        <p14:creationId xmlns:p14="http://schemas.microsoft.com/office/powerpoint/2010/main" val="192225147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511</TotalTime>
  <Words>1220</Words>
  <Application>Microsoft Office PowerPoint</Application>
  <PresentationFormat>Widescreen</PresentationFormat>
  <Paragraphs>129</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Gill Sans MT</vt:lpstr>
      <vt:lpstr>Gallery</vt:lpstr>
      <vt:lpstr>University ETHICS Committee</vt:lpstr>
      <vt:lpstr>Overview of process</vt:lpstr>
      <vt:lpstr>The process for seeking ethical approval </vt:lpstr>
      <vt:lpstr>10 common shortcomings</vt:lpstr>
      <vt:lpstr>10 common shortcomings</vt:lpstr>
      <vt:lpstr>Further general observations</vt:lpstr>
      <vt:lpstr>Further general observations</vt:lpstr>
      <vt:lpstr>Section B</vt:lpstr>
      <vt:lpstr>Section C</vt:lpstr>
      <vt:lpstr>Section D</vt:lpstr>
      <vt:lpstr>Section e (Slide 1)</vt:lpstr>
      <vt:lpstr>Section E (Slide 2)</vt:lpstr>
      <vt:lpstr>Section e (Slide 3)</vt:lpstr>
      <vt:lpstr>Section f</vt:lpstr>
      <vt:lpstr>Section g (Slide 1)</vt:lpstr>
      <vt:lpstr>Section G (Slide 2)</vt:lpstr>
      <vt:lpstr>Section H</vt:lpstr>
      <vt:lpstr>Section i</vt:lpstr>
      <vt:lpstr>Section J</vt:lpstr>
      <vt:lpstr>PowerPoint Presentation</vt:lpstr>
      <vt:lpstr>Section J (Continued)</vt:lpstr>
      <vt:lpstr>Section J (Continued)</vt:lpstr>
      <vt:lpstr>Section K</vt:lpstr>
      <vt:lpstr>General Issues Remember . . . </vt:lpstr>
      <vt:lpstr>Finally . . . </vt:lpstr>
      <vt:lpstr>Remember!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Faculty of Education and Communities Research &amp; Ethics Committee</dc:title>
  <dc:creator>Russell Grigg</dc:creator>
  <cp:lastModifiedBy>Stuart Jones</cp:lastModifiedBy>
  <cp:revision>35</cp:revision>
  <dcterms:created xsi:type="dcterms:W3CDTF">2017-04-06T08:10:30Z</dcterms:created>
  <dcterms:modified xsi:type="dcterms:W3CDTF">2019-09-30T17:41:52Z</dcterms:modified>
</cp:coreProperties>
</file>