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3b17de81bb3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3b17de81bb3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3b17de81bb3_0_1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3b17de81bb3_0_1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3b17de81bb3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3b17de81bb3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3b17de81bb3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3b17de81bb3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3b17de81bb3_0_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3b17de81bb3_0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3b17de81bb3_0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3b17de81bb3_0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3b17de81bb3_0_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3b17de81bb3_0_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g3b17de81bb3_0_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Google Shape;109;g3b17de81bb3_0_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3b183d42d8d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3b183d42d8d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g391e8e94f21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" name="Google Shape;125;g391e8e94f21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3b17de81bb3_0_9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3b17de81bb3_0_9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6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6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4.png"/><Relationship Id="rId4" Type="http://schemas.openxmlformats.org/officeDocument/2006/relationships/image" Target="../media/image7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1.png"/><Relationship Id="rId4" Type="http://schemas.openxmlformats.org/officeDocument/2006/relationships/image" Target="../media/image5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3.png"/><Relationship Id="rId4" Type="http://schemas.openxmlformats.org/officeDocument/2006/relationships/image" Target="../media/image8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0.png"/><Relationship Id="rId4" Type="http://schemas.openxmlformats.org/officeDocument/2006/relationships/image" Target="../media/image9.png"/><Relationship Id="rId5" Type="http://schemas.openxmlformats.org/officeDocument/2006/relationships/image" Target="../media/image1.png"/><Relationship Id="rId6" Type="http://schemas.openxmlformats.org/officeDocument/2006/relationships/image" Target="../media/image12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3.png"/><Relationship Id="rId4" Type="http://schemas.openxmlformats.org/officeDocument/2006/relationships/image" Target="../media/image15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2400">
                <a:latin typeface="Calibri"/>
                <a:ea typeface="Calibri"/>
                <a:cs typeface="Calibri"/>
                <a:sym typeface="Calibri"/>
              </a:rPr>
              <a:t>DIGITAL FORENSIC ANALYSIS (ACCA7031)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Google Shape;59;p14"/>
          <p:cNvPicPr preferRelativeResize="0"/>
          <p:nvPr/>
        </p:nvPicPr>
        <p:blipFill rotWithShape="1">
          <a:blip r:embed="rId3">
            <a:alphaModFix/>
          </a:blip>
          <a:srcRect b="9156" l="9403" r="0" t="0"/>
          <a:stretch/>
        </p:blipFill>
        <p:spPr>
          <a:xfrm>
            <a:off x="4613350" y="1270800"/>
            <a:ext cx="4161851" cy="2347325"/>
          </a:xfrm>
          <a:prstGeom prst="rect">
            <a:avLst/>
          </a:prstGeom>
          <a:noFill/>
          <a:ln>
            <a:noFill/>
          </a:ln>
        </p:spPr>
      </p:pic>
      <p:sp>
        <p:nvSpPr>
          <p:cNvPr id="60" name="Google Shape;60;p14"/>
          <p:cNvSpPr txBox="1"/>
          <p:nvPr/>
        </p:nvSpPr>
        <p:spPr>
          <a:xfrm>
            <a:off x="433250" y="1169094"/>
            <a:ext cx="3443400" cy="3054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The timeline is showed in a form of messages exchanged on August 21st, 2024 with a critical conversation where the sender explicitly reaches out to the receiver by saying "Hey Joe" which validates the identity of the recipient directly in the text.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This conversation escalates to talk about the potential sale of "highly valuable information from ABC technologies" which is related to a "new AI based Neuro product", thus creating a direct link between "Joe" and the alleged corporate espionage activities.</a:t>
            </a:r>
            <a:endParaRPr sz="1200">
              <a:solidFill>
                <a:srgbClr val="11111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61" name="Google Shape;61;p14"/>
          <p:cNvSpPr txBox="1"/>
          <p:nvPr/>
        </p:nvSpPr>
        <p:spPr>
          <a:xfrm>
            <a:off x="488450" y="439617"/>
            <a:ext cx="3000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lnSpc>
                <a:spcPct val="115000"/>
              </a:lnSpc>
              <a:spcBef>
                <a:spcPts val="1800"/>
              </a:spcBef>
              <a:spcAft>
                <a:spcPts val="600"/>
              </a:spcAft>
              <a:buNone/>
            </a:pPr>
            <a:r>
              <a:rPr b="1"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Huawei Device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Google Shape;66;p15"/>
          <p:cNvPicPr preferRelativeResize="0"/>
          <p:nvPr/>
        </p:nvPicPr>
        <p:blipFill rotWithShape="1">
          <a:blip r:embed="rId3">
            <a:alphaModFix/>
          </a:blip>
          <a:srcRect b="5294" l="0" r="0" t="0"/>
          <a:stretch/>
        </p:blipFill>
        <p:spPr>
          <a:xfrm>
            <a:off x="3928275" y="1201350"/>
            <a:ext cx="4938275" cy="2630700"/>
          </a:xfrm>
          <a:prstGeom prst="rect">
            <a:avLst/>
          </a:prstGeom>
          <a:noFill/>
          <a:ln>
            <a:noFill/>
          </a:ln>
        </p:spPr>
      </p:pic>
      <p:sp>
        <p:nvSpPr>
          <p:cNvPr id="67" name="Google Shape;67;p15"/>
          <p:cNvSpPr txBox="1"/>
          <p:nvPr/>
        </p:nvSpPr>
        <p:spPr>
          <a:xfrm>
            <a:off x="467475" y="1174350"/>
            <a:ext cx="3249300" cy="2750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Joe clearly explains his operational process to Emma.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In response to Emma's sense of urgency to sell the "highly valuable information from ABC technologies", Joe assures his active involvement, stating: "I will see what I can do." I am meeting few clients today at a Meeting Room in a Hotel.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Will discuss about your offer".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This message directly implicates Joe as the facilitator who is setting up physical meetings with potential buyers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68" name="Google Shape;68;p15"/>
          <p:cNvSpPr txBox="1"/>
          <p:nvPr/>
        </p:nvSpPr>
        <p:spPr>
          <a:xfrm>
            <a:off x="549525" y="586150"/>
            <a:ext cx="53574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Cont..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Google Shape;73;p16"/>
          <p:cNvPicPr preferRelativeResize="0"/>
          <p:nvPr/>
        </p:nvPicPr>
        <p:blipFill rotWithShape="1">
          <a:blip r:embed="rId3">
            <a:alphaModFix/>
          </a:blip>
          <a:srcRect b="5988" l="0" r="0" t="0"/>
          <a:stretch/>
        </p:blipFill>
        <p:spPr>
          <a:xfrm>
            <a:off x="3612850" y="1189950"/>
            <a:ext cx="5242300" cy="2772300"/>
          </a:xfrm>
          <a:prstGeom prst="rect">
            <a:avLst/>
          </a:prstGeom>
          <a:noFill/>
          <a:ln>
            <a:noFill/>
          </a:ln>
        </p:spPr>
      </p:pic>
      <p:sp>
        <p:nvSpPr>
          <p:cNvPr id="74" name="Google Shape;74;p16"/>
          <p:cNvSpPr txBox="1"/>
          <p:nvPr/>
        </p:nvSpPr>
        <p:spPr>
          <a:xfrm>
            <a:off x="410450" y="1117350"/>
            <a:ext cx="2873100" cy="3090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on August 21, 2024, which is a clear demonstration of the conspiratorial intention</a:t>
            </a:r>
            <a:endParaRPr sz="1200">
              <a:solidFill>
                <a:srgbClr val="11111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This exchanging is explicit messages showing mutual understanding of the illegality of their doing and mutual agreement to camouflage their operations.</a:t>
            </a:r>
            <a:endParaRPr sz="1200">
              <a:solidFill>
                <a:srgbClr val="11111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The conversation ends with a Google Maps sharing location of their location 11:17:13 on August 22 and further operationalizes their coordination.</a:t>
            </a:r>
            <a:endParaRPr sz="1200">
              <a:solidFill>
                <a:srgbClr val="11111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200">
              <a:solidFill>
                <a:srgbClr val="11111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5" name="Google Shape;75;p16"/>
          <p:cNvSpPr txBox="1"/>
          <p:nvPr/>
        </p:nvSpPr>
        <p:spPr>
          <a:xfrm>
            <a:off x="549525" y="586150"/>
            <a:ext cx="53574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Cont..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" name="Google Shape;80;p17"/>
          <p:cNvPicPr preferRelativeResize="0"/>
          <p:nvPr/>
        </p:nvPicPr>
        <p:blipFill rotWithShape="1">
          <a:blip r:embed="rId3">
            <a:alphaModFix/>
          </a:blip>
          <a:srcRect b="6217" l="0" r="0" t="0"/>
          <a:stretch/>
        </p:blipFill>
        <p:spPr>
          <a:xfrm>
            <a:off x="4739550" y="728049"/>
            <a:ext cx="3870900" cy="1922750"/>
          </a:xfrm>
          <a:prstGeom prst="rect">
            <a:avLst/>
          </a:prstGeom>
          <a:noFill/>
          <a:ln>
            <a:noFill/>
          </a:ln>
        </p:spPr>
      </p:pic>
      <p:sp>
        <p:nvSpPr>
          <p:cNvPr id="81" name="Google Shape;81;p17"/>
          <p:cNvSpPr txBox="1"/>
          <p:nvPr/>
        </p:nvSpPr>
        <p:spPr>
          <a:xfrm>
            <a:off x="410450" y="596750"/>
            <a:ext cx="3870900" cy="3728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The examination shows an important communication of Joe on August 26, 2024.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In this message Joe reports a setback in his operations saying, "Hi Emma, Nothing went as expected during my last weeks meeting."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I have been able to secure some contacts to meet today.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I will keep you posted." . </a:t>
            </a: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This text is important in that it vindicates Joe's dogged efforts to broker a deal in the face of initial failure and is a direct example of the ongoing and iterative nature of the conspiracy.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Another </a:t>
            </a: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forensic extraction takes a critical communication from Joe by October 14, 2024.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In this message, Joe informs Emma on his operational movements to say, "Hi there, travelling back to France this time Paris to get some good deals.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Will update you when deal is closer." 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82" name="Google Shape;82;p17"/>
          <p:cNvPicPr preferRelativeResize="0"/>
          <p:nvPr/>
        </p:nvPicPr>
        <p:blipFill rotWithShape="1">
          <a:blip r:embed="rId4">
            <a:alphaModFix/>
          </a:blip>
          <a:srcRect b="5997" l="0" r="0" t="0"/>
          <a:stretch/>
        </p:blipFill>
        <p:spPr>
          <a:xfrm>
            <a:off x="4739550" y="2696850"/>
            <a:ext cx="3870900" cy="2046700"/>
          </a:xfrm>
          <a:prstGeom prst="rect">
            <a:avLst/>
          </a:prstGeom>
          <a:noFill/>
          <a:ln>
            <a:noFill/>
          </a:ln>
        </p:spPr>
      </p:pic>
      <p:sp>
        <p:nvSpPr>
          <p:cNvPr id="83" name="Google Shape;83;p17"/>
          <p:cNvSpPr txBox="1"/>
          <p:nvPr/>
        </p:nvSpPr>
        <p:spPr>
          <a:xfrm>
            <a:off x="464050" y="135050"/>
            <a:ext cx="53574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Cont..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Google Shape;88;p18"/>
          <p:cNvPicPr preferRelativeResize="0"/>
          <p:nvPr/>
        </p:nvPicPr>
        <p:blipFill rotWithShape="1">
          <a:blip r:embed="rId3">
            <a:alphaModFix/>
          </a:blip>
          <a:srcRect b="5873" l="0" r="0" t="0"/>
          <a:stretch/>
        </p:blipFill>
        <p:spPr>
          <a:xfrm>
            <a:off x="5072350" y="565525"/>
            <a:ext cx="3789324" cy="2006225"/>
          </a:xfrm>
          <a:prstGeom prst="rect">
            <a:avLst/>
          </a:prstGeom>
          <a:noFill/>
          <a:ln>
            <a:noFill/>
          </a:ln>
        </p:spPr>
      </p:pic>
      <p:sp>
        <p:nvSpPr>
          <p:cNvPr id="89" name="Google Shape;89;p18"/>
          <p:cNvSpPr txBox="1"/>
          <p:nvPr/>
        </p:nvSpPr>
        <p:spPr>
          <a:xfrm>
            <a:off x="298375" y="677075"/>
            <a:ext cx="3901800" cy="399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The forensic analysis shows another important communication from Joe on August 29 2024.</a:t>
            </a:r>
            <a:endParaRPr sz="1300">
              <a:solidFill>
                <a:srgbClr val="11111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3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In this message, Joe is explicitly identifying Emma about his immediate travel plans, and says "Hi there just nearing to some wonderful offers".</a:t>
            </a:r>
            <a:r>
              <a:rPr lang="en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3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For example, "I am flying to Glasgow to meet someone I have in contact with over there for a meeting."</a:t>
            </a:r>
            <a:r>
              <a:rPr lang="en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Will keep you posted." . </a:t>
            </a:r>
            <a:r>
              <a:rPr lang="en" sz="13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This text is irrefutable corroboration for the physical evidence found on Joe's own device - namely the Glasgow train tickets and collection receipts for the same date (August 29) .</a:t>
            </a:r>
            <a:r>
              <a:rPr lang="en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The 2nd screenshot shows a complete geospatial analysi.  extracted location points are plotted on a global map to reconstruct the movement history on the device.</a:t>
            </a:r>
            <a:r>
              <a:rPr lang="en" sz="13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0" name="Google Shape;90;p18"/>
          <p:cNvPicPr preferRelativeResize="0"/>
          <p:nvPr/>
        </p:nvPicPr>
        <p:blipFill rotWithShape="1">
          <a:blip r:embed="rId4">
            <a:alphaModFix/>
          </a:blip>
          <a:srcRect b="5873" l="0" r="0" t="0"/>
          <a:stretch/>
        </p:blipFill>
        <p:spPr>
          <a:xfrm>
            <a:off x="5072350" y="2803325"/>
            <a:ext cx="3789324" cy="2006225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Google Shape;91;p18"/>
          <p:cNvSpPr txBox="1"/>
          <p:nvPr/>
        </p:nvSpPr>
        <p:spPr>
          <a:xfrm>
            <a:off x="298375" y="305275"/>
            <a:ext cx="53574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Cont..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" name="Google Shape;96;p19"/>
          <p:cNvPicPr preferRelativeResize="0"/>
          <p:nvPr/>
        </p:nvPicPr>
        <p:blipFill rotWithShape="1">
          <a:blip r:embed="rId3">
            <a:alphaModFix/>
          </a:blip>
          <a:srcRect b="6550" l="0" r="0" t="0"/>
          <a:stretch/>
        </p:blipFill>
        <p:spPr>
          <a:xfrm>
            <a:off x="3525875" y="1299975"/>
            <a:ext cx="5255475" cy="2762500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Google Shape;97;p19"/>
          <p:cNvSpPr txBox="1"/>
          <p:nvPr/>
        </p:nvSpPr>
        <p:spPr>
          <a:xfrm>
            <a:off x="367225" y="1193500"/>
            <a:ext cx="2949300" cy="3387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The following screenshot from the forensic analysis performed on Joe's Samsung device shows an important digital artifact found in the thumbnail cache on the device.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This image is of a digital ticket from the National Rail app which shows the journey from Wigan North Western (WIG) or Wigan Wallgate to Manchester (Central Zone) (MCZ).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The ticket is valid from November 22, 2024, which conveniently coincides with the timeline of Joe's communications of "meeting the client this week at Manchester".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98" name="Google Shape;98;p19"/>
          <p:cNvSpPr txBox="1"/>
          <p:nvPr/>
        </p:nvSpPr>
        <p:spPr>
          <a:xfrm>
            <a:off x="488475" y="451825"/>
            <a:ext cx="53574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lnSpc>
                <a:spcPct val="115000"/>
              </a:lnSpc>
              <a:spcBef>
                <a:spcPts val="18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Samsung Device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" name="Google Shape;103;p20"/>
          <p:cNvPicPr preferRelativeResize="0"/>
          <p:nvPr/>
        </p:nvPicPr>
        <p:blipFill rotWithShape="1">
          <a:blip r:embed="rId3">
            <a:alphaModFix/>
          </a:blip>
          <a:srcRect b="6191" l="0" r="0" t="0"/>
          <a:stretch/>
        </p:blipFill>
        <p:spPr>
          <a:xfrm>
            <a:off x="4682150" y="565525"/>
            <a:ext cx="3881175" cy="2048075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20"/>
          <p:cNvSpPr txBox="1"/>
          <p:nvPr/>
        </p:nvSpPr>
        <p:spPr>
          <a:xfrm>
            <a:off x="332800" y="1239400"/>
            <a:ext cx="3075600" cy="381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The screenshot shows a forensic examination of Joe's Samsung device which captures physical train tickets and a collection receipt.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The upper part of the picture is the "Collection receipt" from Glasgow Queen St station, from August 29 2024.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Below is an "Anytime Day Single" ticket which will be valid for travel on the August 31st 2024 from Blairhill to Glasgow Central/Queen St.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000"/>
              </a:spcBef>
              <a:spcAft>
                <a:spcPts val="10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This evidence locates Joe in the Glasgow area in late August 2024, which is a verifiable physical timeline which can be cross-referenced with his digital communications and other location data to be further mapped out for his movements during the conspiracy period.</a:t>
            </a:r>
            <a:endParaRPr sz="1800">
              <a:solidFill>
                <a:schemeClr val="dk2"/>
              </a:solidFill>
            </a:endParaRPr>
          </a:p>
        </p:txBody>
      </p:sp>
      <p:pic>
        <p:nvPicPr>
          <p:cNvPr id="105" name="Google Shape;105;p20"/>
          <p:cNvPicPr preferRelativeResize="0"/>
          <p:nvPr/>
        </p:nvPicPr>
        <p:blipFill rotWithShape="1">
          <a:blip r:embed="rId4">
            <a:alphaModFix/>
          </a:blip>
          <a:srcRect b="6191" l="0" r="0" t="0"/>
          <a:stretch/>
        </p:blipFill>
        <p:spPr>
          <a:xfrm>
            <a:off x="4682150" y="2805025"/>
            <a:ext cx="3881175" cy="2048075"/>
          </a:xfrm>
          <a:prstGeom prst="rect">
            <a:avLst/>
          </a:prstGeom>
          <a:noFill/>
          <a:ln>
            <a:noFill/>
          </a:ln>
        </p:spPr>
      </p:pic>
      <p:sp>
        <p:nvSpPr>
          <p:cNvPr id="106" name="Google Shape;106;p20"/>
          <p:cNvSpPr txBox="1"/>
          <p:nvPr/>
        </p:nvSpPr>
        <p:spPr>
          <a:xfrm>
            <a:off x="464025" y="565525"/>
            <a:ext cx="53574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</a:rPr>
              <a:t>Cont..</a:t>
            </a:r>
            <a:endParaRPr sz="1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Google Shape;111;p21"/>
          <p:cNvPicPr preferRelativeResize="0"/>
          <p:nvPr/>
        </p:nvPicPr>
        <p:blipFill rotWithShape="1">
          <a:blip r:embed="rId3">
            <a:alphaModFix/>
          </a:blip>
          <a:srcRect b="5069" l="0" r="0" t="0"/>
          <a:stretch/>
        </p:blipFill>
        <p:spPr>
          <a:xfrm>
            <a:off x="3021400" y="1300000"/>
            <a:ext cx="5943600" cy="3173825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21"/>
          <p:cNvSpPr txBox="1"/>
          <p:nvPr/>
        </p:nvSpPr>
        <p:spPr>
          <a:xfrm>
            <a:off x="527900" y="424600"/>
            <a:ext cx="65673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lnSpc>
                <a:spcPct val="115000"/>
              </a:lnSpc>
              <a:spcBef>
                <a:spcPts val="1800"/>
              </a:spcBef>
              <a:spcAft>
                <a:spcPts val="6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The Ulefone Device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13" name="Google Shape;113;p21"/>
          <p:cNvSpPr txBox="1"/>
          <p:nvPr/>
        </p:nvSpPr>
        <p:spPr>
          <a:xfrm>
            <a:off x="379675" y="1331750"/>
            <a:ext cx="2352600" cy="289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The Indian debit card found on the Ulefone device has the branding of Maestro and a partial account number.</a:t>
            </a:r>
            <a:r>
              <a:rPr lang="en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The metadata of the card gives the date of its creation as August 9th, 2023, exactly a year before the actual date of Emma's active espionage communications in August 2024.</a:t>
            </a:r>
            <a:endParaRPr sz="1200">
              <a:solidFill>
                <a:srgbClr val="11111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just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8" name="Google Shape;118;p22"/>
          <p:cNvPicPr preferRelativeResize="0"/>
          <p:nvPr/>
        </p:nvPicPr>
        <p:blipFill rotWithShape="1">
          <a:blip r:embed="rId3">
            <a:alphaModFix/>
          </a:blip>
          <a:srcRect b="4716" l="0" r="0" t="0"/>
          <a:stretch/>
        </p:blipFill>
        <p:spPr>
          <a:xfrm>
            <a:off x="4669100" y="923500"/>
            <a:ext cx="3268450" cy="1751775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22"/>
          <p:cNvSpPr txBox="1"/>
          <p:nvPr/>
        </p:nvSpPr>
        <p:spPr>
          <a:xfrm>
            <a:off x="488450" y="439617"/>
            <a:ext cx="3000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just">
              <a:lnSpc>
                <a:spcPct val="115000"/>
              </a:lnSpc>
              <a:spcBef>
                <a:spcPts val="1800"/>
              </a:spcBef>
              <a:spcAft>
                <a:spcPts val="600"/>
              </a:spcAft>
              <a:buNone/>
            </a:pPr>
            <a:r>
              <a:rPr b="1" lang="en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Evidence extraction &amp; Hash Values </a:t>
            </a:r>
            <a:endParaRPr/>
          </a:p>
        </p:txBody>
      </p:sp>
      <p:pic>
        <p:nvPicPr>
          <p:cNvPr id="120" name="Google Shape;120;p22"/>
          <p:cNvPicPr preferRelativeResize="0"/>
          <p:nvPr/>
        </p:nvPicPr>
        <p:blipFill rotWithShape="1">
          <a:blip r:embed="rId4">
            <a:alphaModFix/>
          </a:blip>
          <a:srcRect b="3790" l="0" r="0" t="0"/>
          <a:stretch/>
        </p:blipFill>
        <p:spPr>
          <a:xfrm>
            <a:off x="4743550" y="3107350"/>
            <a:ext cx="3194000" cy="1728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22"/>
          <p:cNvPicPr preferRelativeResize="0"/>
          <p:nvPr/>
        </p:nvPicPr>
        <p:blipFill rotWithShape="1">
          <a:blip r:embed="rId5">
            <a:alphaModFix/>
          </a:blip>
          <a:srcRect b="4415" l="0" r="0" t="0"/>
          <a:stretch/>
        </p:blipFill>
        <p:spPr>
          <a:xfrm>
            <a:off x="602400" y="923500"/>
            <a:ext cx="3612625" cy="1942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2" name="Google Shape;122;p22"/>
          <p:cNvPicPr preferRelativeResize="0"/>
          <p:nvPr/>
        </p:nvPicPr>
        <p:blipFill rotWithShape="1">
          <a:blip r:embed="rId6">
            <a:alphaModFix/>
          </a:blip>
          <a:srcRect b="4187" l="0" r="0" t="0"/>
          <a:stretch/>
        </p:blipFill>
        <p:spPr>
          <a:xfrm>
            <a:off x="656075" y="3039275"/>
            <a:ext cx="3558950" cy="1796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3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SzPts val="990"/>
              <a:buNone/>
            </a:pPr>
            <a:r>
              <a:rPr lang="en" sz="1820"/>
              <a:t>Evidence tagging &amp; Report generation </a:t>
            </a:r>
            <a:endParaRPr sz="1820"/>
          </a:p>
        </p:txBody>
      </p:sp>
      <p:pic>
        <p:nvPicPr>
          <p:cNvPr id="128" name="Google Shape;128;p23"/>
          <p:cNvPicPr preferRelativeResize="0"/>
          <p:nvPr/>
        </p:nvPicPr>
        <p:blipFill rotWithShape="1">
          <a:blip r:embed="rId3">
            <a:alphaModFix/>
          </a:blip>
          <a:srcRect b="3465" l="0" r="0" t="0"/>
          <a:stretch/>
        </p:blipFill>
        <p:spPr>
          <a:xfrm>
            <a:off x="393350" y="1508575"/>
            <a:ext cx="3702925" cy="20165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9" name="Google Shape;129;p23"/>
          <p:cNvPicPr preferRelativeResize="0"/>
          <p:nvPr/>
        </p:nvPicPr>
        <p:blipFill rotWithShape="1">
          <a:blip r:embed="rId4">
            <a:alphaModFix/>
          </a:blip>
          <a:srcRect b="4843" l="0" r="0" t="0"/>
          <a:stretch/>
        </p:blipFill>
        <p:spPr>
          <a:xfrm>
            <a:off x="4391550" y="1476650"/>
            <a:ext cx="3829050" cy="20484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Conclusion </a:t>
            </a:r>
            <a:endParaRPr/>
          </a:p>
        </p:txBody>
      </p:sp>
      <p:sp>
        <p:nvSpPr>
          <p:cNvPr id="135" name="Google Shape;135;p2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just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400">
                <a:solidFill>
                  <a:srgbClr val="111111"/>
                </a:solidFill>
                <a:latin typeface="Calibri"/>
                <a:ea typeface="Calibri"/>
                <a:cs typeface="Calibri"/>
                <a:sym typeface="Calibri"/>
              </a:rPr>
              <a:t>This investigation, based on evidence from three devices, has conclusively identified the individuals and their functions within the Quantum Tech security breach. Emma, operating in the UK via a Huawei device, is confirmed as the primary perpetrator who illicitly accessed proprietary trade secrets and initiated the conspiracy. Joe, also in the UK using a Samsung device, acted as the intermediary facilitator, responsible for identifying buyers and managing the offshore financial and logistical transfer of the intellectual property. A third individual, Norman, operating from India on a Ulefone device, was involved in the network in a capacity that requires further investigation—potentially as a past operative, international coordinator, or financial facilitator.</a:t>
            </a:r>
            <a:endParaRPr sz="1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