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573B29-C612-4E49-9EB1-E0FC5A05C31F}" v="1" dt="2025-02-11T09:45:33.8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99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B6573B29-C612-4E49-9EB1-E0FC5A05C31F}"/>
    <pc:docChg chg="undo custSel addSld delSld modSld">
      <pc:chgData name="Aliyu Sambo" userId="d9766618-3e46-45d4-99f2-08120d84987f" providerId="ADAL" clId="{B6573B29-C612-4E49-9EB1-E0FC5A05C31F}" dt="2025-02-11T09:52:48.547" v="117" actId="20577"/>
      <pc:docMkLst>
        <pc:docMk/>
      </pc:docMkLst>
      <pc:sldChg chg="modSp mod">
        <pc:chgData name="Aliyu Sambo" userId="d9766618-3e46-45d4-99f2-08120d84987f" providerId="ADAL" clId="{B6573B29-C612-4E49-9EB1-E0FC5A05C31F}" dt="2025-02-11T09:52:33.349" v="107" actId="27636"/>
        <pc:sldMkLst>
          <pc:docMk/>
          <pc:sldMk cId="0" sldId="256"/>
        </pc:sldMkLst>
        <pc:spChg chg="mod">
          <ac:chgData name="Aliyu Sambo" userId="d9766618-3e46-45d4-99f2-08120d84987f" providerId="ADAL" clId="{B6573B29-C612-4E49-9EB1-E0FC5A05C31F}" dt="2025-02-11T09:52:33.349" v="107" actId="2763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128" v="93" actId="27636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B6573B29-C612-4E49-9EB1-E0FC5A05C31F}" dt="2025-02-11T09:45:34.133" v="95" actId="27636"/>
        <pc:sldMkLst>
          <pc:docMk/>
          <pc:sldMk cId="0" sldId="257"/>
        </pc:sldMkLst>
        <pc:spChg chg="mod">
          <ac:chgData name="Aliyu Sambo" userId="d9766618-3e46-45d4-99f2-08120d84987f" providerId="ADAL" clId="{B6573B29-C612-4E49-9EB1-E0FC5A05C31F}" dt="2025-02-11T09:45:34.131" v="94" actId="27636"/>
          <ac:spMkLst>
            <pc:docMk/>
            <pc:sldMk cId="0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133" v="95" actId="27636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B6573B29-C612-4E49-9EB1-E0FC5A05C31F}" dt="2025-02-11T09:45:34.173" v="97" actId="27636"/>
        <pc:sldMkLst>
          <pc:docMk/>
          <pc:sldMk cId="0" sldId="258"/>
        </pc:sldMkLst>
        <pc:spChg chg="mod">
          <ac:chgData name="Aliyu Sambo" userId="d9766618-3e46-45d4-99f2-08120d84987f" providerId="ADAL" clId="{B6573B29-C612-4E49-9EB1-E0FC5A05C31F}" dt="2025-02-11T09:45:34.156" v="96" actId="27636"/>
          <ac:spMkLst>
            <pc:docMk/>
            <pc:sldMk cId="0" sldId="258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173" v="97" actId="27636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B6573B29-C612-4E49-9EB1-E0FC5A05C31F}" dt="2025-02-11T09:45:34.189" v="98" actId="27636"/>
        <pc:sldMkLst>
          <pc:docMk/>
          <pc:sldMk cId="0" sldId="259"/>
        </pc:sldMkLst>
        <pc:spChg chg="mod">
          <ac:chgData name="Aliyu Sambo" userId="d9766618-3e46-45d4-99f2-08120d84987f" providerId="ADAL" clId="{B6573B29-C612-4E49-9EB1-E0FC5A05C31F}" dt="2025-02-11T09:45:33.872" v="91"/>
          <ac:spMkLst>
            <pc:docMk/>
            <pc:sldMk cId="0" sldId="259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189" v="98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B6573B29-C612-4E49-9EB1-E0FC5A05C31F}" dt="2025-02-11T09:45:34.210" v="99" actId="27636"/>
        <pc:sldMkLst>
          <pc:docMk/>
          <pc:sldMk cId="0" sldId="260"/>
        </pc:sldMkLst>
        <pc:spChg chg="mod">
          <ac:chgData name="Aliyu Sambo" userId="d9766618-3e46-45d4-99f2-08120d84987f" providerId="ADAL" clId="{B6573B29-C612-4E49-9EB1-E0FC5A05C31F}" dt="2025-02-11T09:45:33.872" v="91"/>
          <ac:spMkLst>
            <pc:docMk/>
            <pc:sldMk cId="0" sldId="260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210" v="99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B6573B29-C612-4E49-9EB1-E0FC5A05C31F}" dt="2025-02-11T09:45:34.233" v="100" actId="27636"/>
        <pc:sldMkLst>
          <pc:docMk/>
          <pc:sldMk cId="0" sldId="261"/>
        </pc:sldMkLst>
        <pc:spChg chg="mod">
          <ac:chgData name="Aliyu Sambo" userId="d9766618-3e46-45d4-99f2-08120d84987f" providerId="ADAL" clId="{B6573B29-C612-4E49-9EB1-E0FC5A05C31F}" dt="2025-02-11T09:45:33.872" v="91"/>
          <ac:spMkLst>
            <pc:docMk/>
            <pc:sldMk cId="0" sldId="261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233" v="100" actId="27636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B6573B29-C612-4E49-9EB1-E0FC5A05C31F}" dt="2025-02-11T09:45:34.250" v="101" actId="27636"/>
        <pc:sldMkLst>
          <pc:docMk/>
          <pc:sldMk cId="0" sldId="262"/>
        </pc:sldMkLst>
        <pc:spChg chg="mod">
          <ac:chgData name="Aliyu Sambo" userId="d9766618-3e46-45d4-99f2-08120d84987f" providerId="ADAL" clId="{B6573B29-C612-4E49-9EB1-E0FC5A05C31F}" dt="2025-02-11T09:45:33.872" v="91"/>
          <ac:spMkLst>
            <pc:docMk/>
            <pc:sldMk cId="0" sldId="262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250" v="101" actId="27636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B6573B29-C612-4E49-9EB1-E0FC5A05C31F}" dt="2025-02-11T09:45:34.313" v="103" actId="27636"/>
        <pc:sldMkLst>
          <pc:docMk/>
          <pc:sldMk cId="0" sldId="263"/>
        </pc:sldMkLst>
        <pc:spChg chg="mod">
          <ac:chgData name="Aliyu Sambo" userId="d9766618-3e46-45d4-99f2-08120d84987f" providerId="ADAL" clId="{B6573B29-C612-4E49-9EB1-E0FC5A05C31F}" dt="2025-02-11T09:45:34.299" v="102" actId="27636"/>
          <ac:spMkLst>
            <pc:docMk/>
            <pc:sldMk cId="0" sldId="263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313" v="103" actId="27636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B6573B29-C612-4E49-9EB1-E0FC5A05C31F}" dt="2025-02-11T09:45:34.336" v="105" actId="27636"/>
        <pc:sldMkLst>
          <pc:docMk/>
          <pc:sldMk cId="0" sldId="264"/>
        </pc:sldMkLst>
        <pc:spChg chg="mod">
          <ac:chgData name="Aliyu Sambo" userId="d9766618-3e46-45d4-99f2-08120d84987f" providerId="ADAL" clId="{B6573B29-C612-4E49-9EB1-E0FC5A05C31F}" dt="2025-02-11T09:45:34.336" v="105" actId="27636"/>
          <ac:spMkLst>
            <pc:docMk/>
            <pc:sldMk cId="0" sldId="264"/>
            <ac:spMk id="2" creationId="{00000000-0000-0000-0000-000000000000}"/>
          </ac:spMkLst>
        </pc:spChg>
        <pc:spChg chg="mod">
          <ac:chgData name="Aliyu Sambo" userId="d9766618-3e46-45d4-99f2-08120d84987f" providerId="ADAL" clId="{B6573B29-C612-4E49-9EB1-E0FC5A05C31F}" dt="2025-02-11T09:45:34.331" v="104" actId="27636"/>
          <ac:spMkLst>
            <pc:docMk/>
            <pc:sldMk cId="0" sldId="264"/>
            <ac:spMk id="3" creationId="{00000000-0000-0000-0000-000000000000}"/>
          </ac:spMkLst>
        </pc:spChg>
      </pc:sldChg>
      <pc:sldChg chg="del">
        <pc:chgData name="Aliyu Sambo" userId="d9766618-3e46-45d4-99f2-08120d84987f" providerId="ADAL" clId="{B6573B29-C612-4E49-9EB1-E0FC5A05C31F}" dt="2025-02-11T09:44:38.886" v="89" actId="2696"/>
        <pc:sldMkLst>
          <pc:docMk/>
          <pc:sldMk cId="0" sldId="265"/>
        </pc:sldMkLst>
      </pc:sldChg>
      <pc:sldChg chg="modSp new mod">
        <pc:chgData name="Aliyu Sambo" userId="d9766618-3e46-45d4-99f2-08120d84987f" providerId="ADAL" clId="{B6573B29-C612-4E49-9EB1-E0FC5A05C31F}" dt="2025-02-11T09:52:48.547" v="117" actId="20577"/>
        <pc:sldMkLst>
          <pc:docMk/>
          <pc:sldMk cId="3535371055" sldId="265"/>
        </pc:sldMkLst>
        <pc:spChg chg="mod">
          <ac:chgData name="Aliyu Sambo" userId="d9766618-3e46-45d4-99f2-08120d84987f" providerId="ADAL" clId="{B6573B29-C612-4E49-9EB1-E0FC5A05C31F}" dt="2025-02-11T09:52:48.547" v="117" actId="20577"/>
          <ac:spMkLst>
            <pc:docMk/>
            <pc:sldMk cId="3535371055" sldId="265"/>
            <ac:spMk id="2" creationId="{DFC77811-4891-C790-89C8-298F20F69697}"/>
          </ac:spMkLst>
        </pc:spChg>
        <pc:spChg chg="mod">
          <ac:chgData name="Aliyu Sambo" userId="d9766618-3e46-45d4-99f2-08120d84987f" providerId="ADAL" clId="{B6573B29-C612-4E49-9EB1-E0FC5A05C31F}" dt="2025-02-11T09:52:42.498" v="109" actId="20577"/>
          <ac:spMkLst>
            <pc:docMk/>
            <pc:sldMk cId="3535371055" sldId="265"/>
            <ac:spMk id="3" creationId="{47D273C9-0269-7888-3EED-5ADCB1C58F9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8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9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908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265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33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836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71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421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312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22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434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488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77811-4891-C790-89C8-298F20F696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ACFA7004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D273C9-0269-7888-3EED-5ADCB1C58F9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Qualitative Data Analysis</a:t>
            </a:r>
          </a:p>
        </p:txBody>
      </p:sp>
    </p:spTree>
    <p:extLst>
      <p:ext uri="{BB962C8B-B14F-4D97-AF65-F5344CB8AC3E}">
        <p14:creationId xmlns:p14="http://schemas.microsoft.com/office/powerpoint/2010/main" val="3535371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b="1" dirty="0"/>
              <a:t>Objective</a:t>
            </a:r>
            <a:r>
              <a:rPr dirty="0"/>
              <a:t>: Understand and apply qualitative data analysis techniques.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b="1" dirty="0"/>
              <a:t>Why Qualitative Data Analysis Matters?</a:t>
            </a:r>
          </a:p>
          <a:p>
            <a:pPr marL="0" indent="0">
              <a:buNone/>
            </a:pPr>
            <a:r>
              <a:rPr dirty="0"/>
              <a:t>- Helps uncover patterns and meanings in non-numerical data.</a:t>
            </a:r>
          </a:p>
          <a:p>
            <a:pPr marL="0" indent="0">
              <a:buNone/>
            </a:pPr>
            <a:r>
              <a:rPr dirty="0"/>
              <a:t>- Provides depth and context to research findings.</a:t>
            </a:r>
          </a:p>
          <a:p>
            <a:pPr marL="0" indent="0">
              <a:buNone/>
            </a:pPr>
            <a:r>
              <a:rPr dirty="0"/>
              <a:t>- Essential for exploring subjective experiences.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Steps in Qualitative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b="1" dirty="0"/>
              <a:t>Step-by-Step Process:</a:t>
            </a:r>
          </a:p>
          <a:p>
            <a:pPr marL="0" indent="0">
              <a:buNone/>
            </a:pPr>
            <a:r>
              <a:rPr dirty="0"/>
              <a:t>1. Data Collection</a:t>
            </a:r>
          </a:p>
          <a:p>
            <a:pPr marL="0" indent="0">
              <a:buNone/>
            </a:pPr>
            <a:r>
              <a:rPr dirty="0"/>
              <a:t>2. </a:t>
            </a:r>
            <a:r>
              <a:rPr dirty="0" err="1"/>
              <a:t>Familiari</a:t>
            </a:r>
            <a:r>
              <a:rPr lang="cy-GB" dirty="0"/>
              <a:t>s</a:t>
            </a:r>
            <a:r>
              <a:rPr dirty="0" err="1"/>
              <a:t>ation</a:t>
            </a:r>
            <a:endParaRPr dirty="0"/>
          </a:p>
          <a:p>
            <a:pPr marL="0" indent="0">
              <a:buNone/>
            </a:pPr>
            <a:r>
              <a:rPr dirty="0"/>
              <a:t>3. Coding</a:t>
            </a:r>
          </a:p>
          <a:p>
            <a:pPr marL="0" indent="0">
              <a:buNone/>
            </a:pPr>
            <a:r>
              <a:rPr dirty="0"/>
              <a:t>4. Identifying Themes</a:t>
            </a:r>
          </a:p>
          <a:p>
            <a:pPr marL="0" indent="0">
              <a:buNone/>
            </a:pPr>
            <a:r>
              <a:rPr dirty="0"/>
              <a:t>5. Interpreting Findings</a:t>
            </a:r>
          </a:p>
          <a:p>
            <a:pPr marL="0" indent="0">
              <a:buNone/>
            </a:pPr>
            <a:r>
              <a:rPr dirty="0"/>
              <a:t>6. Reporting Results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Example – Thematic Analysis of Interview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b="1" dirty="0"/>
              <a:t>Research Question: </a:t>
            </a:r>
            <a:r>
              <a:rPr dirty="0"/>
              <a:t>What are the key challenges faced by remote software developers?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b="1" dirty="0"/>
              <a:t>Interview Excerpt:</a:t>
            </a:r>
          </a:p>
          <a:p>
            <a:pPr marL="400050" lvl="1" indent="0">
              <a:buNone/>
            </a:pPr>
            <a:r>
              <a:rPr i="1" dirty="0"/>
              <a:t>"Working from home is great, but sometimes I feel isolated. I miss brainstorming sessions with my team. Also, I find it difficult to manage distractions."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1 – Coding the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6034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b="1" dirty="0"/>
              <a:t>What is Coding?</a:t>
            </a:r>
          </a:p>
          <a:p>
            <a:pPr marL="0" indent="0">
              <a:buNone/>
            </a:pPr>
            <a:r>
              <a:rPr dirty="0"/>
              <a:t>- Assign labels (codes) to meaningful sections of text.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Example:</a:t>
            </a:r>
          </a:p>
          <a:p>
            <a:pPr lvl="1"/>
            <a:r>
              <a:rPr dirty="0"/>
              <a:t>"Sometimes I feel isolated." → </a:t>
            </a:r>
            <a:r>
              <a:rPr b="1" dirty="0"/>
              <a:t>Remote work isolation</a:t>
            </a:r>
          </a:p>
          <a:p>
            <a:pPr lvl="1"/>
            <a:r>
              <a:rPr dirty="0"/>
              <a:t>"I miss brainstorming sessions." → </a:t>
            </a:r>
            <a:r>
              <a:rPr b="1" dirty="0"/>
              <a:t>Lack of team collaboration</a:t>
            </a:r>
          </a:p>
          <a:p>
            <a:pPr lvl="1"/>
            <a:r>
              <a:rPr dirty="0"/>
              <a:t>"I find it difficult to manage distractions." → </a:t>
            </a:r>
            <a:r>
              <a:rPr b="1" dirty="0"/>
              <a:t>Distractions at home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2 – Identifying Themes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b="1" dirty="0"/>
              <a:t>What are Themes?</a:t>
            </a:r>
          </a:p>
          <a:p>
            <a:pPr marL="400050" lvl="1" indent="0">
              <a:buNone/>
            </a:pPr>
            <a:r>
              <a:rPr dirty="0"/>
              <a:t>- Broader patterns emerging from multiple codes.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b="1" dirty="0"/>
              <a:t>Example</a:t>
            </a:r>
            <a:r>
              <a:rPr dirty="0"/>
              <a:t>:</a:t>
            </a:r>
          </a:p>
          <a:p>
            <a:pPr lvl="1"/>
            <a:r>
              <a:rPr dirty="0"/>
              <a:t>Remote work isolation, Lack of team collaboration → </a:t>
            </a:r>
            <a:r>
              <a:rPr b="1" i="1" dirty="0"/>
              <a:t>Communication &amp; Collaboration Issues</a:t>
            </a:r>
          </a:p>
          <a:p>
            <a:pPr lvl="1"/>
            <a:r>
              <a:rPr dirty="0"/>
              <a:t>Distractions at home, Difficulty focusing → </a:t>
            </a:r>
            <a:r>
              <a:rPr b="1" i="1" dirty="0"/>
              <a:t>Work Environment Challenges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3 – Interpreting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385243" cy="462550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b="1" dirty="0"/>
              <a:t>Analysis of Themes:</a:t>
            </a:r>
          </a:p>
          <a:p>
            <a:pPr marL="0" indent="0">
              <a:buNone/>
            </a:pPr>
            <a:r>
              <a:rPr dirty="0"/>
              <a:t>1. Communication &amp; Collaboration Issues</a:t>
            </a:r>
          </a:p>
          <a:p>
            <a:pPr marL="400050" lvl="1" indent="0">
              <a:buNone/>
            </a:pPr>
            <a:r>
              <a:rPr dirty="0"/>
              <a:t>   - Developers miss real-time brainstorming.</a:t>
            </a:r>
          </a:p>
          <a:p>
            <a:pPr marL="400050" lvl="1" indent="0">
              <a:buNone/>
            </a:pPr>
            <a:r>
              <a:rPr dirty="0"/>
              <a:t>   - Example: "I miss brainstorming sessions."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2. Work Environment Challenges</a:t>
            </a:r>
          </a:p>
          <a:p>
            <a:pPr marL="400050" lvl="1" indent="0">
              <a:buNone/>
            </a:pPr>
            <a:r>
              <a:rPr dirty="0"/>
              <a:t>   - Many face distractions at home.</a:t>
            </a:r>
          </a:p>
          <a:p>
            <a:pPr marL="400050" lvl="1" indent="0">
              <a:buNone/>
            </a:pPr>
            <a:r>
              <a:rPr dirty="0"/>
              <a:t>   - Example: "I find it difficult to manage</a:t>
            </a:r>
            <a:r>
              <a:rPr lang="en-GB" dirty="0"/>
              <a:t> </a:t>
            </a:r>
            <a:r>
              <a:rPr dirty="0"/>
              <a:t>distractions."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4 – Reporting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dirty="0"/>
              <a:t>Structured Report Example: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b="1" dirty="0"/>
              <a:t>Summary of Findings:</a:t>
            </a:r>
          </a:p>
          <a:p>
            <a:pPr marL="0" indent="0">
              <a:buNone/>
            </a:pPr>
            <a:r>
              <a:rPr dirty="0"/>
              <a:t>- Remote work affects collaboration.</a:t>
            </a:r>
          </a:p>
          <a:p>
            <a:pPr marL="0" indent="0">
              <a:buNone/>
            </a:pPr>
            <a:r>
              <a:rPr dirty="0"/>
              <a:t>- Distractions impact productivity.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b="1" dirty="0" err="1"/>
              <a:t>Visuali</a:t>
            </a:r>
            <a:r>
              <a:rPr lang="cy-GB" b="1" dirty="0"/>
              <a:t>s</a:t>
            </a:r>
            <a:r>
              <a:rPr b="1" dirty="0" err="1"/>
              <a:t>ing</a:t>
            </a:r>
            <a:r>
              <a:rPr b="1" dirty="0"/>
              <a:t> Data:</a:t>
            </a:r>
          </a:p>
          <a:p>
            <a:pPr marL="0" indent="0">
              <a:buNone/>
            </a:pPr>
            <a:r>
              <a:rPr dirty="0"/>
              <a:t>Use tables, diagrams, or word clouds to present themes.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Tools for Qualitative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472791" cy="47033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dirty="0"/>
              <a:t>Popular Software &amp; Techniques:</a:t>
            </a:r>
          </a:p>
          <a:p>
            <a:pPr marL="0" indent="0">
              <a:buNone/>
            </a:pPr>
            <a:r>
              <a:rPr dirty="0"/>
              <a:t>1. </a:t>
            </a:r>
            <a:r>
              <a:rPr b="1" dirty="0"/>
              <a:t>NVivo</a:t>
            </a:r>
            <a:r>
              <a:rPr dirty="0"/>
              <a:t> – Qualitative data coding and analysis.</a:t>
            </a:r>
          </a:p>
          <a:p>
            <a:pPr marL="0" indent="0">
              <a:buNone/>
            </a:pPr>
            <a:r>
              <a:rPr dirty="0"/>
              <a:t>2. </a:t>
            </a:r>
            <a:r>
              <a:rPr b="1" dirty="0" err="1"/>
              <a:t>ATLAS.ti</a:t>
            </a:r>
            <a:r>
              <a:rPr b="1" dirty="0"/>
              <a:t> </a:t>
            </a:r>
            <a:r>
              <a:rPr dirty="0"/>
              <a:t>– Thematic and content analysis.</a:t>
            </a:r>
          </a:p>
          <a:p>
            <a:pPr marL="0" indent="0">
              <a:buNone/>
            </a:pPr>
            <a:r>
              <a:rPr dirty="0"/>
              <a:t>3. </a:t>
            </a:r>
            <a:r>
              <a:rPr b="1" dirty="0"/>
              <a:t>MAXQDA</a:t>
            </a:r>
            <a:r>
              <a:rPr dirty="0"/>
              <a:t> – Text and multimedia data analysis.</a:t>
            </a:r>
          </a:p>
          <a:p>
            <a:pPr marL="0" indent="0">
              <a:buNone/>
            </a:pPr>
            <a:r>
              <a:rPr dirty="0"/>
              <a:t>4. </a:t>
            </a:r>
            <a:r>
              <a:rPr b="1" dirty="0" err="1"/>
              <a:t>Dedoose</a:t>
            </a:r>
            <a:r>
              <a:rPr b="1" dirty="0"/>
              <a:t> </a:t>
            </a:r>
            <a:r>
              <a:rPr dirty="0"/>
              <a:t>– Mixed-methods research.</a:t>
            </a:r>
          </a:p>
          <a:p>
            <a:pPr marL="0" indent="0">
              <a:buNone/>
            </a:pPr>
            <a:r>
              <a:rPr dirty="0"/>
              <a:t>5. </a:t>
            </a:r>
            <a:r>
              <a:rPr b="1" dirty="0"/>
              <a:t>Python</a:t>
            </a:r>
            <a:r>
              <a:rPr dirty="0"/>
              <a:t> (NLTK, </a:t>
            </a:r>
            <a:r>
              <a:rPr dirty="0" err="1"/>
              <a:t>SpaCy</a:t>
            </a:r>
            <a:r>
              <a:rPr dirty="0"/>
              <a:t>) – Text mining and NLP.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Conclusion &amp;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424153" cy="46838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b="1" dirty="0"/>
              <a:t>Key Takeaways: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dirty="0"/>
              <a:t>Coding extracts key concepts.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dirty="0"/>
              <a:t>Themes emerge from coded data.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dirty="0"/>
              <a:t>Findings are interpreted with evidence.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dirty="0"/>
              <a:t>Recommendations address research challenges.</a:t>
            </a:r>
          </a:p>
          <a:p>
            <a:endParaRPr dirty="0"/>
          </a:p>
          <a:p>
            <a:pPr marL="0" indent="0">
              <a:buNone/>
            </a:pPr>
            <a:r>
              <a:rPr b="1" dirty="0"/>
              <a:t>Recommendations for Improvement:</a:t>
            </a:r>
          </a:p>
          <a:p>
            <a:pPr marL="0" indent="0">
              <a:buNone/>
            </a:pPr>
            <a:r>
              <a:rPr dirty="0"/>
              <a:t>- Enhance virtual collaboration using Miro &amp; MURAL.</a:t>
            </a:r>
          </a:p>
          <a:p>
            <a:pPr marL="0" indent="0">
              <a:buNone/>
            </a:pPr>
            <a:r>
              <a:rPr dirty="0"/>
              <a:t>- Provide productivity training for remote workers.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444</Words>
  <Application>Microsoft Office PowerPoint</Application>
  <PresentationFormat>On-screen Show (4:3)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Myriad Pro</vt:lpstr>
      <vt:lpstr>Arial</vt:lpstr>
      <vt:lpstr>Wingdings</vt:lpstr>
      <vt:lpstr>UWTSD</vt:lpstr>
      <vt:lpstr>ACFA7004</vt:lpstr>
      <vt:lpstr>Introduction</vt:lpstr>
      <vt:lpstr>Steps in Qualitative Data Analysis</vt:lpstr>
      <vt:lpstr>Example – Thematic Analysis of Interview Data</vt:lpstr>
      <vt:lpstr>Step 1 – Coding the Data</vt:lpstr>
      <vt:lpstr>Step 2 – Identifying Themes</vt:lpstr>
      <vt:lpstr>Step 3 – Interpreting Findings</vt:lpstr>
      <vt:lpstr>Step 4 – Reporting Findings</vt:lpstr>
      <vt:lpstr>Tools for Qualitative Data Analysis</vt:lpstr>
      <vt:lpstr>Conclusion &amp; Recommendations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Aliyu Sambo</dc:creator>
  <cp:keywords/>
  <dc:description>generated using python-pptx</dc:description>
  <cp:lastModifiedBy>Aliyu Sambo</cp:lastModifiedBy>
  <cp:revision>1</cp:revision>
  <dcterms:created xsi:type="dcterms:W3CDTF">2013-01-27T09:14:16Z</dcterms:created>
  <dcterms:modified xsi:type="dcterms:W3CDTF">2025-02-11T09:52:49Z</dcterms:modified>
  <cp:category/>
</cp:coreProperties>
</file>