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30"/>
  </p:notesMasterIdLst>
  <p:sldIdLst>
    <p:sldId id="258" r:id="rId23"/>
    <p:sldId id="263" r:id="rId24"/>
    <p:sldId id="287" r:id="rId25"/>
    <p:sldId id="286" r:id="rId26"/>
    <p:sldId id="285" r:id="rId27"/>
    <p:sldId id="284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70"/>
    <p:restoredTop sz="83314" autoAdjust="0"/>
  </p:normalViewPr>
  <p:slideViewPr>
    <p:cSldViewPr snapToGrid="0" snapToObjects="1">
      <p:cViewPr varScale="1">
        <p:scale>
          <a:sx n="92" d="100"/>
          <a:sy n="92" d="100"/>
        </p:scale>
        <p:origin x="124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mina Baker" userId="79577fb7-e62e-4520-a113-a2ccec7db5f2" providerId="ADAL" clId="{074ABE62-D006-4678-92B3-10D1047AA705}"/>
    <pc:docChg chg="custSel modSld">
      <pc:chgData name="Domina Baker" userId="79577fb7-e62e-4520-a113-a2ccec7db5f2" providerId="ADAL" clId="{074ABE62-D006-4678-92B3-10D1047AA705}" dt="2024-01-05T08:34:14.839" v="13" actId="5793"/>
      <pc:docMkLst>
        <pc:docMk/>
      </pc:docMkLst>
      <pc:sldChg chg="modNotesTx">
        <pc:chgData name="Domina Baker" userId="79577fb7-e62e-4520-a113-a2ccec7db5f2" providerId="ADAL" clId="{074ABE62-D006-4678-92B3-10D1047AA705}" dt="2023-12-14T11:17:56.398" v="11" actId="20577"/>
        <pc:sldMkLst>
          <pc:docMk/>
          <pc:sldMk cId="1720888879" sldId="258"/>
        </pc:sldMkLst>
      </pc:sldChg>
      <pc:sldChg chg="modSp mod modNotesTx">
        <pc:chgData name="Domina Baker" userId="79577fb7-e62e-4520-a113-a2ccec7db5f2" providerId="ADAL" clId="{074ABE62-D006-4678-92B3-10D1047AA705}" dt="2023-12-14T11:17:06.694" v="10" actId="20577"/>
        <pc:sldMkLst>
          <pc:docMk/>
          <pc:sldMk cId="675937917" sldId="263"/>
        </pc:sldMkLst>
        <pc:spChg chg="mod">
          <ac:chgData name="Domina Baker" userId="79577fb7-e62e-4520-a113-a2ccec7db5f2" providerId="ADAL" clId="{074ABE62-D006-4678-92B3-10D1047AA705}" dt="2023-12-14T11:15:45.313" v="0" actId="113"/>
          <ac:spMkLst>
            <pc:docMk/>
            <pc:sldMk cId="675937917" sldId="263"/>
            <ac:spMk id="2" creationId="{F06D4C42-0D9B-9EA7-695C-4205B1C36E07}"/>
          </ac:spMkLst>
        </pc:spChg>
      </pc:sldChg>
      <pc:sldChg chg="modSp mod modNotesTx">
        <pc:chgData name="Domina Baker" userId="79577fb7-e62e-4520-a113-a2ccec7db5f2" providerId="ADAL" clId="{074ABE62-D006-4678-92B3-10D1047AA705}" dt="2024-01-05T08:34:14.839" v="13" actId="5793"/>
        <pc:sldMkLst>
          <pc:docMk/>
          <pc:sldMk cId="4012035222" sldId="284"/>
        </pc:sldMkLst>
        <pc:spChg chg="mod">
          <ac:chgData name="Domina Baker" userId="79577fb7-e62e-4520-a113-a2ccec7db5f2" providerId="ADAL" clId="{074ABE62-D006-4678-92B3-10D1047AA705}" dt="2023-12-14T11:16:13.425" v="5" actId="113"/>
          <ac:spMkLst>
            <pc:docMk/>
            <pc:sldMk cId="4012035222" sldId="284"/>
            <ac:spMk id="2" creationId="{F06D4C42-0D9B-9EA7-695C-4205B1C36E07}"/>
          </ac:spMkLst>
        </pc:spChg>
        <pc:spChg chg="mod">
          <ac:chgData name="Domina Baker" userId="79577fb7-e62e-4520-a113-a2ccec7db5f2" providerId="ADAL" clId="{074ABE62-D006-4678-92B3-10D1047AA705}" dt="2024-01-05T08:34:14.839" v="13" actId="5793"/>
          <ac:spMkLst>
            <pc:docMk/>
            <pc:sldMk cId="4012035222" sldId="284"/>
            <ac:spMk id="3" creationId="{362B371C-EBE1-213F-C23F-EAC2867DAF8C}"/>
          </ac:spMkLst>
        </pc:spChg>
      </pc:sldChg>
      <pc:sldChg chg="modSp mod modNotesTx">
        <pc:chgData name="Domina Baker" userId="79577fb7-e62e-4520-a113-a2ccec7db5f2" providerId="ADAL" clId="{074ABE62-D006-4678-92B3-10D1047AA705}" dt="2023-12-14T11:16:31.088" v="8" actId="20577"/>
        <pc:sldMkLst>
          <pc:docMk/>
          <pc:sldMk cId="4027718505" sldId="285"/>
        </pc:sldMkLst>
        <pc:spChg chg="mod">
          <ac:chgData name="Domina Baker" userId="79577fb7-e62e-4520-a113-a2ccec7db5f2" providerId="ADAL" clId="{074ABE62-D006-4678-92B3-10D1047AA705}" dt="2023-12-14T11:16:07.945" v="4" actId="113"/>
          <ac:spMkLst>
            <pc:docMk/>
            <pc:sldMk cId="4027718505" sldId="285"/>
            <ac:spMk id="2" creationId="{F06D4C42-0D9B-9EA7-695C-4205B1C36E07}"/>
          </ac:spMkLst>
        </pc:spChg>
      </pc:sldChg>
      <pc:sldChg chg="modSp mod modNotesTx">
        <pc:chgData name="Domina Baker" userId="79577fb7-e62e-4520-a113-a2ccec7db5f2" providerId="ADAL" clId="{074ABE62-D006-4678-92B3-10D1047AA705}" dt="2023-12-14T11:16:26.315" v="7" actId="20577"/>
        <pc:sldMkLst>
          <pc:docMk/>
          <pc:sldMk cId="2286678260" sldId="286"/>
        </pc:sldMkLst>
        <pc:spChg chg="mod">
          <ac:chgData name="Domina Baker" userId="79577fb7-e62e-4520-a113-a2ccec7db5f2" providerId="ADAL" clId="{074ABE62-D006-4678-92B3-10D1047AA705}" dt="2023-12-14T11:15:59.105" v="2" actId="113"/>
          <ac:spMkLst>
            <pc:docMk/>
            <pc:sldMk cId="2286678260" sldId="286"/>
            <ac:spMk id="2" creationId="{F06D4C42-0D9B-9EA7-695C-4205B1C36E07}"/>
          </ac:spMkLst>
        </pc:spChg>
        <pc:spChg chg="mod">
          <ac:chgData name="Domina Baker" userId="79577fb7-e62e-4520-a113-a2ccec7db5f2" providerId="ADAL" clId="{074ABE62-D006-4678-92B3-10D1047AA705}" dt="2023-12-14T11:16:02.607" v="3" actId="33524"/>
          <ac:spMkLst>
            <pc:docMk/>
            <pc:sldMk cId="2286678260" sldId="286"/>
            <ac:spMk id="3" creationId="{362B371C-EBE1-213F-C23F-EAC2867DAF8C}"/>
          </ac:spMkLst>
        </pc:spChg>
      </pc:sldChg>
      <pc:sldChg chg="modSp mod modNotesTx">
        <pc:chgData name="Domina Baker" userId="79577fb7-e62e-4520-a113-a2ccec7db5f2" providerId="ADAL" clId="{074ABE62-D006-4678-92B3-10D1047AA705}" dt="2023-12-14T11:16:21.524" v="6" actId="6549"/>
        <pc:sldMkLst>
          <pc:docMk/>
          <pc:sldMk cId="1160028986" sldId="287"/>
        </pc:sldMkLst>
        <pc:spChg chg="mod">
          <ac:chgData name="Domina Baker" userId="79577fb7-e62e-4520-a113-a2ccec7db5f2" providerId="ADAL" clId="{074ABE62-D006-4678-92B3-10D1047AA705}" dt="2023-12-14T11:15:53.337" v="1" actId="113"/>
          <ac:spMkLst>
            <pc:docMk/>
            <pc:sldMk cId="1160028986" sldId="287"/>
            <ac:spMk id="2" creationId="{F06D4C42-0D9B-9EA7-695C-4205B1C36E0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05/01/2024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400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2536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4066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3808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697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birminghamtimesheets@uwtsd.ac.uk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400" dirty="0"/>
              <a:t>Birmingham Campus</a:t>
            </a:r>
          </a:p>
          <a:p>
            <a:pPr marL="0" indent="0" algn="ctr">
              <a:buNone/>
            </a:pPr>
            <a:r>
              <a:rPr lang="en-GB" sz="4400" dirty="0"/>
              <a:t> Operations Overview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Campus Operations Manager</a:t>
            </a:r>
          </a:p>
          <a:p>
            <a:pPr marL="0" indent="0" algn="ctr">
              <a:buNone/>
            </a:pPr>
            <a:r>
              <a:rPr lang="en-GB" dirty="0"/>
              <a:t>Domina Baker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Campus Operations – Responsibilities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Facilities </a:t>
            </a:r>
          </a:p>
          <a:p>
            <a:r>
              <a:rPr lang="en-GB" dirty="0"/>
              <a:t>Reception</a:t>
            </a:r>
          </a:p>
          <a:p>
            <a:r>
              <a:rPr lang="en-GB" dirty="0"/>
              <a:t>Timetables</a:t>
            </a:r>
          </a:p>
          <a:p>
            <a:r>
              <a:rPr lang="en-GB" dirty="0"/>
              <a:t>Timesheets</a:t>
            </a:r>
          </a:p>
          <a:p>
            <a:r>
              <a:rPr lang="en-GB" dirty="0"/>
              <a:t>Events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​Commitment to our students – Timetable will remain the same throughout the level.</a:t>
            </a:r>
          </a:p>
          <a:p>
            <a:r>
              <a:rPr lang="en-GB" dirty="0"/>
              <a:t>Availability – Timetables released to continuing students 6 weeks prior to the start of term.</a:t>
            </a:r>
          </a:p>
          <a:p>
            <a:r>
              <a:rPr lang="en-GB" dirty="0"/>
              <a:t>Timetable Options – For new students, we offer timetable choices (this is dependent on programme and if there are multiple groups)</a:t>
            </a:r>
          </a:p>
          <a:p>
            <a:r>
              <a:rPr lang="en-GB" dirty="0"/>
              <a:t>Timetable Changes – Student Engagement Team oversee a timetable change waiting list for students.</a:t>
            </a:r>
          </a:p>
        </p:txBody>
      </p:sp>
    </p:spTree>
    <p:extLst>
      <p:ext uri="{BB962C8B-B14F-4D97-AF65-F5344CB8AC3E}">
        <p14:creationId xmlns:p14="http://schemas.microsoft.com/office/powerpoint/2010/main" val="1160028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Timetables are created on a term-by-term basis.</a:t>
            </a:r>
          </a:p>
          <a:p>
            <a:r>
              <a:rPr lang="en-GB" dirty="0"/>
              <a:t>Academics are asked to provide details of their availability in advance of the new term. (Week 4 current term)</a:t>
            </a:r>
          </a:p>
          <a:p>
            <a:r>
              <a:rPr lang="en-GB" dirty="0"/>
              <a:t>Availability and site preference are taken in to account when creating timetables.</a:t>
            </a:r>
          </a:p>
          <a:p>
            <a:r>
              <a:rPr lang="en-GB" dirty="0"/>
              <a:t>Module allocation is determined by Academic Directors and Programme Managers.</a:t>
            </a:r>
          </a:p>
        </p:txBody>
      </p:sp>
    </p:spTree>
    <p:extLst>
      <p:ext uri="{BB962C8B-B14F-4D97-AF65-F5344CB8AC3E}">
        <p14:creationId xmlns:p14="http://schemas.microsoft.com/office/powerpoint/2010/main" val="2286678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hourly paid staff must submit a timesheet at the end of each month.​</a:t>
            </a:r>
          </a:p>
          <a:p>
            <a:r>
              <a:rPr lang="en-GB" dirty="0"/>
              <a:t>The deadline is the last working day of the month.</a:t>
            </a:r>
          </a:p>
          <a:p>
            <a:r>
              <a:rPr lang="en-GB" dirty="0"/>
              <a:t>Timesheets must be submitted by email to </a:t>
            </a:r>
            <a:r>
              <a:rPr lang="en-GB" dirty="0">
                <a:hlinkClick r:id="rId3"/>
              </a:rPr>
              <a:t>birminghamtimesheets@uwtsd.ac.uk</a:t>
            </a:r>
            <a:endParaRPr lang="en-GB" dirty="0"/>
          </a:p>
          <a:p>
            <a:r>
              <a:rPr lang="en-GB" dirty="0"/>
              <a:t>A reminder email, with timesheet template and instructions is sent 1 week prior to deadline.</a:t>
            </a:r>
          </a:p>
          <a:p>
            <a:r>
              <a:rPr lang="en-GB" dirty="0"/>
              <a:t>Unsigned timesheets will not be processed.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718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Hourly paid staff are paid one month in arrears</a:t>
            </a:r>
          </a:p>
          <a:p>
            <a:r>
              <a:rPr lang="en-GB" dirty="0"/>
              <a:t>Pay day is the last working day of the month (December is the only exception)</a:t>
            </a:r>
          </a:p>
          <a:p>
            <a:r>
              <a:rPr lang="en-GB" dirty="0"/>
              <a:t>Bank details must be updated on the system for payment to be processed</a:t>
            </a:r>
          </a:p>
          <a:p>
            <a:r>
              <a:rPr lang="en-GB" dirty="0"/>
              <a:t>Pay queries must be directed to payroll@uwtsd e.g. deduction queries, opting out of pension scheme etc.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035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57371445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elements/1.1/"/>
    <ds:schemaRef ds:uri="http://www.w3.org/XML/1998/namespace"/>
    <ds:schemaRef ds:uri="http://purl.org/dc/terms/"/>
    <ds:schemaRef ds:uri="http://schemas.microsoft.com/office/infopath/2007/PartnerControls"/>
    <ds:schemaRef ds:uri="1084fe36-8241-4751-a893-1fa9f44ff207"/>
    <ds:schemaRef ds:uri="58fca413-3b36-4298-af2b-d24aa1f4750f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287</Words>
  <Application>Microsoft Office PowerPoint</Application>
  <PresentationFormat>Widescreen</PresentationFormat>
  <Paragraphs>39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7</vt:i4>
      </vt:variant>
    </vt:vector>
  </HeadingPairs>
  <TitlesOfParts>
    <vt:vector size="29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Campus Operations – Responsibilities </vt:lpstr>
      <vt:lpstr>Timetables</vt:lpstr>
      <vt:lpstr>Timetables</vt:lpstr>
      <vt:lpstr>Timesheets</vt:lpstr>
      <vt:lpstr>Timesheets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Domina Baker</cp:lastModifiedBy>
  <cp:revision>21</cp:revision>
  <dcterms:created xsi:type="dcterms:W3CDTF">2021-03-09T15:35:42Z</dcterms:created>
  <dcterms:modified xsi:type="dcterms:W3CDTF">2024-01-05T08:34:16Z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