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68" r:id="rId2"/>
    <p:sldId id="257" r:id="rId3"/>
    <p:sldId id="270" r:id="rId4"/>
    <p:sldId id="258" r:id="rId5"/>
    <p:sldId id="259" r:id="rId6"/>
    <p:sldId id="260" r:id="rId7"/>
    <p:sldId id="261" r:id="rId8"/>
    <p:sldId id="262" r:id="rId9"/>
    <p:sldId id="263" r:id="rId10"/>
    <p:sldId id="264" r:id="rId11"/>
    <p:sldId id="265" r:id="rId12"/>
    <p:sldId id="266" r:id="rId13"/>
    <p:sldId id="267" r:id="rId14"/>
  </p:sldIdLst>
  <p:sldSz cx="9144000" cy="6858000" type="screen4x3"/>
  <p:notesSz cx="68580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14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0F856B-192B-4C99-8810-EA85A4FCB52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88BDDEB-A2E6-4BA8-A9A8-4587FE0A8C0D}">
      <dgm:prSet custT="1"/>
      <dgm:spPr/>
      <dgm:t>
        <a:bodyPr/>
        <a:lstStyle/>
        <a:p>
          <a:r>
            <a:rPr lang="en-US" sz="1100">
              <a:latin typeface="Arial" panose="020B0604020202020204" pitchFamily="34" charset="0"/>
              <a:cs typeface="Arial" panose="020B0604020202020204" pitchFamily="34" charset="0"/>
            </a:rPr>
            <a:t>Organisational context and the strategic importance of HRM</a:t>
          </a:r>
        </a:p>
      </dgm:t>
    </dgm:pt>
    <dgm:pt modelId="{A58D9346-D5E6-4825-AAF8-60829C587B4A}" type="parTrans" cxnId="{5B441717-CBAA-457D-A0BF-60B0AE50CB04}">
      <dgm:prSet/>
      <dgm:spPr/>
      <dgm:t>
        <a:bodyPr/>
        <a:lstStyle/>
        <a:p>
          <a:endParaRPr lang="en-US" sz="1100">
            <a:latin typeface="Arial" panose="020B0604020202020204" pitchFamily="34" charset="0"/>
            <a:cs typeface="Arial" panose="020B0604020202020204" pitchFamily="34" charset="0"/>
          </a:endParaRPr>
        </a:p>
      </dgm:t>
    </dgm:pt>
    <dgm:pt modelId="{E2D06331-A3ED-4BDB-899A-B8C6DD37BB45}" type="sibTrans" cxnId="{5B441717-CBAA-457D-A0BF-60B0AE50CB04}">
      <dgm:prSet/>
      <dgm:spPr/>
      <dgm:t>
        <a:bodyPr/>
        <a:lstStyle/>
        <a:p>
          <a:endParaRPr lang="en-US" sz="1100">
            <a:latin typeface="Arial" panose="020B0604020202020204" pitchFamily="34" charset="0"/>
            <a:cs typeface="Arial" panose="020B0604020202020204" pitchFamily="34" charset="0"/>
          </a:endParaRPr>
        </a:p>
      </dgm:t>
    </dgm:pt>
    <dgm:pt modelId="{F2C14270-A49C-4FBE-B029-D795382EFC9F}">
      <dgm:prSet custT="1"/>
      <dgm:spPr/>
      <dgm:t>
        <a:bodyPr/>
        <a:lstStyle/>
        <a:p>
          <a:r>
            <a:rPr lang="en-US" sz="1100">
              <a:latin typeface="Arial" panose="020B0604020202020204" pitchFamily="34" charset="0"/>
              <a:cs typeface="Arial" panose="020B0604020202020204" pitchFamily="34" charset="0"/>
            </a:rPr>
            <a:t>Workforce planning and skills-gap analysis</a:t>
          </a:r>
        </a:p>
      </dgm:t>
    </dgm:pt>
    <dgm:pt modelId="{9362E91C-2832-4CCB-9B7E-D045F249EA99}" type="parTrans" cxnId="{8D0B5D49-56DF-4ACC-BBCE-8E5E796F4093}">
      <dgm:prSet/>
      <dgm:spPr/>
      <dgm:t>
        <a:bodyPr/>
        <a:lstStyle/>
        <a:p>
          <a:endParaRPr lang="en-US" sz="1100">
            <a:latin typeface="Arial" panose="020B0604020202020204" pitchFamily="34" charset="0"/>
            <a:cs typeface="Arial" panose="020B0604020202020204" pitchFamily="34" charset="0"/>
          </a:endParaRPr>
        </a:p>
      </dgm:t>
    </dgm:pt>
    <dgm:pt modelId="{6C4414F5-8FCF-4B00-A931-41E21DFE207C}" type="sibTrans" cxnId="{8D0B5D49-56DF-4ACC-BBCE-8E5E796F4093}">
      <dgm:prSet/>
      <dgm:spPr/>
      <dgm:t>
        <a:bodyPr/>
        <a:lstStyle/>
        <a:p>
          <a:endParaRPr lang="en-US" sz="1100">
            <a:latin typeface="Arial" panose="020B0604020202020204" pitchFamily="34" charset="0"/>
            <a:cs typeface="Arial" panose="020B0604020202020204" pitchFamily="34" charset="0"/>
          </a:endParaRPr>
        </a:p>
      </dgm:t>
    </dgm:pt>
    <dgm:pt modelId="{BF08CBF5-174A-4991-8887-D18F8F09EBB1}">
      <dgm:prSet custT="1"/>
      <dgm:spPr/>
      <dgm:t>
        <a:bodyPr/>
        <a:lstStyle/>
        <a:p>
          <a:r>
            <a:rPr lang="en-US" sz="1100">
              <a:latin typeface="Arial" panose="020B0604020202020204" pitchFamily="34" charset="0"/>
              <a:cs typeface="Arial" panose="020B0604020202020204" pitchFamily="34" charset="0"/>
            </a:rPr>
            <a:t>Recruitment challenges and recommended recruitment methods</a:t>
          </a:r>
        </a:p>
      </dgm:t>
    </dgm:pt>
    <dgm:pt modelId="{720E4C8C-7A55-49A9-A676-1E6B6EF526A3}" type="parTrans" cxnId="{73F1CC47-409B-422E-91AB-F73D66EFD520}">
      <dgm:prSet/>
      <dgm:spPr/>
      <dgm:t>
        <a:bodyPr/>
        <a:lstStyle/>
        <a:p>
          <a:endParaRPr lang="en-US" sz="1100">
            <a:latin typeface="Arial" panose="020B0604020202020204" pitchFamily="34" charset="0"/>
            <a:cs typeface="Arial" panose="020B0604020202020204" pitchFamily="34" charset="0"/>
          </a:endParaRPr>
        </a:p>
      </dgm:t>
    </dgm:pt>
    <dgm:pt modelId="{7B4A084A-97A1-49FE-BF92-57B8DF11EE04}" type="sibTrans" cxnId="{73F1CC47-409B-422E-91AB-F73D66EFD520}">
      <dgm:prSet/>
      <dgm:spPr/>
      <dgm:t>
        <a:bodyPr/>
        <a:lstStyle/>
        <a:p>
          <a:endParaRPr lang="en-US" sz="1100">
            <a:latin typeface="Arial" panose="020B0604020202020204" pitchFamily="34" charset="0"/>
            <a:cs typeface="Arial" panose="020B0604020202020204" pitchFamily="34" charset="0"/>
          </a:endParaRPr>
        </a:p>
      </dgm:t>
    </dgm:pt>
    <dgm:pt modelId="{57275C67-6C7D-47FF-95A5-7CE1FAD9BBB0}">
      <dgm:prSet custT="1"/>
      <dgm:spPr/>
      <dgm:t>
        <a:bodyPr/>
        <a:lstStyle/>
        <a:p>
          <a:r>
            <a:rPr lang="en-US" sz="1100">
              <a:latin typeface="Arial" panose="020B0604020202020204" pitchFamily="34" charset="0"/>
              <a:cs typeface="Arial" panose="020B0604020202020204" pitchFamily="34" charset="0"/>
            </a:rPr>
            <a:t>Learning and development strategy</a:t>
          </a:r>
        </a:p>
      </dgm:t>
    </dgm:pt>
    <dgm:pt modelId="{B1F4E439-4DDB-44DA-B4F8-994BA80C5696}" type="parTrans" cxnId="{97AD4780-243C-4834-8C62-6F28A7F0A44F}">
      <dgm:prSet/>
      <dgm:spPr/>
      <dgm:t>
        <a:bodyPr/>
        <a:lstStyle/>
        <a:p>
          <a:endParaRPr lang="en-US" sz="1100">
            <a:latin typeface="Arial" panose="020B0604020202020204" pitchFamily="34" charset="0"/>
            <a:cs typeface="Arial" panose="020B0604020202020204" pitchFamily="34" charset="0"/>
          </a:endParaRPr>
        </a:p>
      </dgm:t>
    </dgm:pt>
    <dgm:pt modelId="{99B483F2-13E0-47D7-9723-E959468A2510}" type="sibTrans" cxnId="{97AD4780-243C-4834-8C62-6F28A7F0A44F}">
      <dgm:prSet/>
      <dgm:spPr/>
      <dgm:t>
        <a:bodyPr/>
        <a:lstStyle/>
        <a:p>
          <a:endParaRPr lang="en-US" sz="1100">
            <a:latin typeface="Arial" panose="020B0604020202020204" pitchFamily="34" charset="0"/>
            <a:cs typeface="Arial" panose="020B0604020202020204" pitchFamily="34" charset="0"/>
          </a:endParaRPr>
        </a:p>
      </dgm:t>
    </dgm:pt>
    <dgm:pt modelId="{FA17F5C6-A153-4CD6-A58C-64AF922896D3}">
      <dgm:prSet custT="1"/>
      <dgm:spPr/>
      <dgm:t>
        <a:bodyPr/>
        <a:lstStyle/>
        <a:p>
          <a:r>
            <a:rPr lang="en-US" sz="1100">
              <a:latin typeface="Arial" panose="020B0604020202020204" pitchFamily="34" charset="0"/>
              <a:cs typeface="Arial" panose="020B0604020202020204" pitchFamily="34" charset="0"/>
            </a:rPr>
            <a:t>Performance management and employee engagement</a:t>
          </a:r>
        </a:p>
      </dgm:t>
    </dgm:pt>
    <dgm:pt modelId="{10B2DC48-B429-4D3D-B778-BB05990143E0}" type="parTrans" cxnId="{AC5242E9-DE38-49ED-A2AC-1F458F1E3A16}">
      <dgm:prSet/>
      <dgm:spPr/>
      <dgm:t>
        <a:bodyPr/>
        <a:lstStyle/>
        <a:p>
          <a:endParaRPr lang="en-US" sz="1100">
            <a:latin typeface="Arial" panose="020B0604020202020204" pitchFamily="34" charset="0"/>
            <a:cs typeface="Arial" panose="020B0604020202020204" pitchFamily="34" charset="0"/>
          </a:endParaRPr>
        </a:p>
      </dgm:t>
    </dgm:pt>
    <dgm:pt modelId="{9D24AC09-1A1C-47A3-9921-5CDFB1A04B2A}" type="sibTrans" cxnId="{AC5242E9-DE38-49ED-A2AC-1F458F1E3A16}">
      <dgm:prSet/>
      <dgm:spPr/>
      <dgm:t>
        <a:bodyPr/>
        <a:lstStyle/>
        <a:p>
          <a:endParaRPr lang="en-US" sz="1100">
            <a:latin typeface="Arial" panose="020B0604020202020204" pitchFamily="34" charset="0"/>
            <a:cs typeface="Arial" panose="020B0604020202020204" pitchFamily="34" charset="0"/>
          </a:endParaRPr>
        </a:p>
      </dgm:t>
    </dgm:pt>
    <dgm:pt modelId="{9C05743D-144F-4925-80BA-B9F89465C436}">
      <dgm:prSet custT="1"/>
      <dgm:spPr/>
      <dgm:t>
        <a:bodyPr/>
        <a:lstStyle/>
        <a:p>
          <a:r>
            <a:rPr lang="en-US" sz="1100">
              <a:latin typeface="Arial" panose="020B0604020202020204" pitchFamily="34" charset="0"/>
              <a:cs typeface="Arial" panose="020B0604020202020204" pitchFamily="34" charset="0"/>
            </a:rPr>
            <a:t>Reward, motivation and wellbeing strategy</a:t>
          </a:r>
        </a:p>
      </dgm:t>
    </dgm:pt>
    <dgm:pt modelId="{BEAF8383-7E96-4E0B-BBFD-6EB3F59D176B}" type="parTrans" cxnId="{6544F395-FC7B-4DAB-BBD4-93E667EA372D}">
      <dgm:prSet/>
      <dgm:spPr/>
      <dgm:t>
        <a:bodyPr/>
        <a:lstStyle/>
        <a:p>
          <a:endParaRPr lang="en-US" sz="1100">
            <a:latin typeface="Arial" panose="020B0604020202020204" pitchFamily="34" charset="0"/>
            <a:cs typeface="Arial" panose="020B0604020202020204" pitchFamily="34" charset="0"/>
          </a:endParaRPr>
        </a:p>
      </dgm:t>
    </dgm:pt>
    <dgm:pt modelId="{DD97E5DE-EE4F-47E1-AC72-FD568D53C9AD}" type="sibTrans" cxnId="{6544F395-FC7B-4DAB-BBD4-93E667EA372D}">
      <dgm:prSet/>
      <dgm:spPr/>
      <dgm:t>
        <a:bodyPr/>
        <a:lstStyle/>
        <a:p>
          <a:endParaRPr lang="en-US" sz="1100">
            <a:latin typeface="Arial" panose="020B0604020202020204" pitchFamily="34" charset="0"/>
            <a:cs typeface="Arial" panose="020B0604020202020204" pitchFamily="34" charset="0"/>
          </a:endParaRPr>
        </a:p>
      </dgm:t>
    </dgm:pt>
    <dgm:pt modelId="{1047B383-D527-4396-9190-A945D304B965}">
      <dgm:prSet custT="1"/>
      <dgm:spPr/>
      <dgm:t>
        <a:bodyPr/>
        <a:lstStyle/>
        <a:p>
          <a:r>
            <a:rPr lang="en-US" sz="1100">
              <a:latin typeface="Arial" panose="020B0604020202020204" pitchFamily="34" charset="0"/>
              <a:cs typeface="Arial" panose="020B0604020202020204" pitchFamily="34" charset="0"/>
            </a:rPr>
            <a:t>Leadership development and multidisciplinary teams</a:t>
          </a:r>
        </a:p>
      </dgm:t>
    </dgm:pt>
    <dgm:pt modelId="{7C21531B-ABAE-4DEA-BC8A-4D2DA5CA0BC1}" type="parTrans" cxnId="{42344560-588A-4B8D-BAD9-CEC4FB9350AE}">
      <dgm:prSet/>
      <dgm:spPr/>
      <dgm:t>
        <a:bodyPr/>
        <a:lstStyle/>
        <a:p>
          <a:endParaRPr lang="en-US" sz="1100">
            <a:latin typeface="Arial" panose="020B0604020202020204" pitchFamily="34" charset="0"/>
            <a:cs typeface="Arial" panose="020B0604020202020204" pitchFamily="34" charset="0"/>
          </a:endParaRPr>
        </a:p>
      </dgm:t>
    </dgm:pt>
    <dgm:pt modelId="{56AE6D2C-9ADC-4BB3-AB26-DFB942CED1F8}" type="sibTrans" cxnId="{42344560-588A-4B8D-BAD9-CEC4FB9350AE}">
      <dgm:prSet/>
      <dgm:spPr/>
      <dgm:t>
        <a:bodyPr/>
        <a:lstStyle/>
        <a:p>
          <a:endParaRPr lang="en-US" sz="1100">
            <a:latin typeface="Arial" panose="020B0604020202020204" pitchFamily="34" charset="0"/>
            <a:cs typeface="Arial" panose="020B0604020202020204" pitchFamily="34" charset="0"/>
          </a:endParaRPr>
        </a:p>
      </dgm:t>
    </dgm:pt>
    <dgm:pt modelId="{C9654E71-6602-4774-A7FB-203A962978EC}">
      <dgm:prSet custT="1"/>
      <dgm:spPr/>
      <dgm:t>
        <a:bodyPr/>
        <a:lstStyle/>
        <a:p>
          <a:r>
            <a:rPr lang="en-US" sz="1100">
              <a:latin typeface="Arial" panose="020B0604020202020204" pitchFamily="34" charset="0"/>
              <a:cs typeface="Arial" panose="020B0604020202020204" pitchFamily="34" charset="0"/>
            </a:rPr>
            <a:t>Conclusion, recommendations and references</a:t>
          </a:r>
        </a:p>
      </dgm:t>
    </dgm:pt>
    <dgm:pt modelId="{50CD406A-9F28-4000-B6E3-73856A3B98A5}" type="parTrans" cxnId="{99EF9505-5331-482B-AA39-348CF69558B2}">
      <dgm:prSet/>
      <dgm:spPr/>
      <dgm:t>
        <a:bodyPr/>
        <a:lstStyle/>
        <a:p>
          <a:endParaRPr lang="en-US" sz="1100">
            <a:latin typeface="Arial" panose="020B0604020202020204" pitchFamily="34" charset="0"/>
            <a:cs typeface="Arial" panose="020B0604020202020204" pitchFamily="34" charset="0"/>
          </a:endParaRPr>
        </a:p>
      </dgm:t>
    </dgm:pt>
    <dgm:pt modelId="{EA02C8AC-61D8-4862-B9B4-3BE271344CA8}" type="sibTrans" cxnId="{99EF9505-5331-482B-AA39-348CF69558B2}">
      <dgm:prSet/>
      <dgm:spPr/>
      <dgm:t>
        <a:bodyPr/>
        <a:lstStyle/>
        <a:p>
          <a:endParaRPr lang="en-US" sz="1100">
            <a:latin typeface="Arial" panose="020B0604020202020204" pitchFamily="34" charset="0"/>
            <a:cs typeface="Arial" panose="020B0604020202020204" pitchFamily="34" charset="0"/>
          </a:endParaRPr>
        </a:p>
      </dgm:t>
    </dgm:pt>
    <dgm:pt modelId="{6ADFC581-E351-4E8D-9311-50A5D9E352F3}" type="pres">
      <dgm:prSet presAssocID="{550F856B-192B-4C99-8810-EA85A4FCB522}" presName="vert0" presStyleCnt="0">
        <dgm:presLayoutVars>
          <dgm:dir/>
          <dgm:animOne val="branch"/>
          <dgm:animLvl val="lvl"/>
        </dgm:presLayoutVars>
      </dgm:prSet>
      <dgm:spPr/>
    </dgm:pt>
    <dgm:pt modelId="{A6214C60-F6C3-4D39-A023-A3742748A3D3}" type="pres">
      <dgm:prSet presAssocID="{C88BDDEB-A2E6-4BA8-A9A8-4587FE0A8C0D}" presName="thickLine" presStyleLbl="alignNode1" presStyleIdx="0" presStyleCnt="8"/>
      <dgm:spPr/>
    </dgm:pt>
    <dgm:pt modelId="{85150C4F-7959-4174-A1EB-780DC6A9879F}" type="pres">
      <dgm:prSet presAssocID="{C88BDDEB-A2E6-4BA8-A9A8-4587FE0A8C0D}" presName="horz1" presStyleCnt="0"/>
      <dgm:spPr/>
    </dgm:pt>
    <dgm:pt modelId="{57BE4A99-E031-4BD9-B8D4-0400EDB0211C}" type="pres">
      <dgm:prSet presAssocID="{C88BDDEB-A2E6-4BA8-A9A8-4587FE0A8C0D}" presName="tx1" presStyleLbl="revTx" presStyleIdx="0" presStyleCnt="8"/>
      <dgm:spPr/>
    </dgm:pt>
    <dgm:pt modelId="{AD132815-3B13-4F54-8DC3-DF5B501E1343}" type="pres">
      <dgm:prSet presAssocID="{C88BDDEB-A2E6-4BA8-A9A8-4587FE0A8C0D}" presName="vert1" presStyleCnt="0"/>
      <dgm:spPr/>
    </dgm:pt>
    <dgm:pt modelId="{95702EED-0706-4CBE-8107-9956772E35F3}" type="pres">
      <dgm:prSet presAssocID="{F2C14270-A49C-4FBE-B029-D795382EFC9F}" presName="thickLine" presStyleLbl="alignNode1" presStyleIdx="1" presStyleCnt="8"/>
      <dgm:spPr/>
    </dgm:pt>
    <dgm:pt modelId="{3669E3BD-12E6-4DA6-9F1E-9FE9171F4D44}" type="pres">
      <dgm:prSet presAssocID="{F2C14270-A49C-4FBE-B029-D795382EFC9F}" presName="horz1" presStyleCnt="0"/>
      <dgm:spPr/>
    </dgm:pt>
    <dgm:pt modelId="{778D44A8-6206-4BD3-9F8F-D2B5D1F6BBB4}" type="pres">
      <dgm:prSet presAssocID="{F2C14270-A49C-4FBE-B029-D795382EFC9F}" presName="tx1" presStyleLbl="revTx" presStyleIdx="1" presStyleCnt="8"/>
      <dgm:spPr/>
    </dgm:pt>
    <dgm:pt modelId="{71983B01-1E36-4241-8F84-2F19F57D8114}" type="pres">
      <dgm:prSet presAssocID="{F2C14270-A49C-4FBE-B029-D795382EFC9F}" presName="vert1" presStyleCnt="0"/>
      <dgm:spPr/>
    </dgm:pt>
    <dgm:pt modelId="{FB87CCC9-65F0-4E89-8300-8EA3D452C187}" type="pres">
      <dgm:prSet presAssocID="{BF08CBF5-174A-4991-8887-D18F8F09EBB1}" presName="thickLine" presStyleLbl="alignNode1" presStyleIdx="2" presStyleCnt="8"/>
      <dgm:spPr/>
    </dgm:pt>
    <dgm:pt modelId="{9CD0C7B3-5473-4C86-ACE7-8BA3F9CEED41}" type="pres">
      <dgm:prSet presAssocID="{BF08CBF5-174A-4991-8887-D18F8F09EBB1}" presName="horz1" presStyleCnt="0"/>
      <dgm:spPr/>
    </dgm:pt>
    <dgm:pt modelId="{22AE39A0-1A79-4937-87C4-D08BEBAA28FE}" type="pres">
      <dgm:prSet presAssocID="{BF08CBF5-174A-4991-8887-D18F8F09EBB1}" presName="tx1" presStyleLbl="revTx" presStyleIdx="2" presStyleCnt="8"/>
      <dgm:spPr/>
    </dgm:pt>
    <dgm:pt modelId="{63E226FA-5577-46B3-9F58-C274033D2109}" type="pres">
      <dgm:prSet presAssocID="{BF08CBF5-174A-4991-8887-D18F8F09EBB1}" presName="vert1" presStyleCnt="0"/>
      <dgm:spPr/>
    </dgm:pt>
    <dgm:pt modelId="{01ED24CC-6E82-421F-92A5-D71088426D64}" type="pres">
      <dgm:prSet presAssocID="{57275C67-6C7D-47FF-95A5-7CE1FAD9BBB0}" presName="thickLine" presStyleLbl="alignNode1" presStyleIdx="3" presStyleCnt="8"/>
      <dgm:spPr/>
    </dgm:pt>
    <dgm:pt modelId="{1507F756-F9F8-46E7-A6E3-8497D0CA02A1}" type="pres">
      <dgm:prSet presAssocID="{57275C67-6C7D-47FF-95A5-7CE1FAD9BBB0}" presName="horz1" presStyleCnt="0"/>
      <dgm:spPr/>
    </dgm:pt>
    <dgm:pt modelId="{B10B115E-6EAC-4BDC-ADF4-C87BBE072656}" type="pres">
      <dgm:prSet presAssocID="{57275C67-6C7D-47FF-95A5-7CE1FAD9BBB0}" presName="tx1" presStyleLbl="revTx" presStyleIdx="3" presStyleCnt="8"/>
      <dgm:spPr/>
    </dgm:pt>
    <dgm:pt modelId="{01CDF967-DF1A-49F9-A309-577DF3B0F6B4}" type="pres">
      <dgm:prSet presAssocID="{57275C67-6C7D-47FF-95A5-7CE1FAD9BBB0}" presName="vert1" presStyleCnt="0"/>
      <dgm:spPr/>
    </dgm:pt>
    <dgm:pt modelId="{70453082-1DCF-418C-B043-2D598762B414}" type="pres">
      <dgm:prSet presAssocID="{FA17F5C6-A153-4CD6-A58C-64AF922896D3}" presName="thickLine" presStyleLbl="alignNode1" presStyleIdx="4" presStyleCnt="8"/>
      <dgm:spPr/>
    </dgm:pt>
    <dgm:pt modelId="{1D2D318D-79C4-436F-8016-B5CD9980AA27}" type="pres">
      <dgm:prSet presAssocID="{FA17F5C6-A153-4CD6-A58C-64AF922896D3}" presName="horz1" presStyleCnt="0"/>
      <dgm:spPr/>
    </dgm:pt>
    <dgm:pt modelId="{89740617-21BB-408A-94FA-D4E4035493D0}" type="pres">
      <dgm:prSet presAssocID="{FA17F5C6-A153-4CD6-A58C-64AF922896D3}" presName="tx1" presStyleLbl="revTx" presStyleIdx="4" presStyleCnt="8"/>
      <dgm:spPr/>
    </dgm:pt>
    <dgm:pt modelId="{C1E9E761-5B54-4A44-A017-F54B8FA9DE1B}" type="pres">
      <dgm:prSet presAssocID="{FA17F5C6-A153-4CD6-A58C-64AF922896D3}" presName="vert1" presStyleCnt="0"/>
      <dgm:spPr/>
    </dgm:pt>
    <dgm:pt modelId="{EE667489-7C63-4E48-8538-1E36E969FA0D}" type="pres">
      <dgm:prSet presAssocID="{9C05743D-144F-4925-80BA-B9F89465C436}" presName="thickLine" presStyleLbl="alignNode1" presStyleIdx="5" presStyleCnt="8"/>
      <dgm:spPr/>
    </dgm:pt>
    <dgm:pt modelId="{BAF81728-1B72-49B5-9502-A4280F50661E}" type="pres">
      <dgm:prSet presAssocID="{9C05743D-144F-4925-80BA-B9F89465C436}" presName="horz1" presStyleCnt="0"/>
      <dgm:spPr/>
    </dgm:pt>
    <dgm:pt modelId="{F91E7D17-A82D-4E34-8AB7-1C8207E3F9B9}" type="pres">
      <dgm:prSet presAssocID="{9C05743D-144F-4925-80BA-B9F89465C436}" presName="tx1" presStyleLbl="revTx" presStyleIdx="5" presStyleCnt="8"/>
      <dgm:spPr/>
    </dgm:pt>
    <dgm:pt modelId="{9157C4E0-5398-4587-9648-FC69C3740494}" type="pres">
      <dgm:prSet presAssocID="{9C05743D-144F-4925-80BA-B9F89465C436}" presName="vert1" presStyleCnt="0"/>
      <dgm:spPr/>
    </dgm:pt>
    <dgm:pt modelId="{9073957A-D7F2-437B-B632-091A02801293}" type="pres">
      <dgm:prSet presAssocID="{1047B383-D527-4396-9190-A945D304B965}" presName="thickLine" presStyleLbl="alignNode1" presStyleIdx="6" presStyleCnt="8"/>
      <dgm:spPr/>
    </dgm:pt>
    <dgm:pt modelId="{6BAD78A9-55F1-462A-BDA8-75D4952752DE}" type="pres">
      <dgm:prSet presAssocID="{1047B383-D527-4396-9190-A945D304B965}" presName="horz1" presStyleCnt="0"/>
      <dgm:spPr/>
    </dgm:pt>
    <dgm:pt modelId="{4A5E7900-9118-4739-84F2-D11981089A51}" type="pres">
      <dgm:prSet presAssocID="{1047B383-D527-4396-9190-A945D304B965}" presName="tx1" presStyleLbl="revTx" presStyleIdx="6" presStyleCnt="8"/>
      <dgm:spPr/>
    </dgm:pt>
    <dgm:pt modelId="{1BD75B5E-FB70-49AC-BFA1-C34CB300F67D}" type="pres">
      <dgm:prSet presAssocID="{1047B383-D527-4396-9190-A945D304B965}" presName="vert1" presStyleCnt="0"/>
      <dgm:spPr/>
    </dgm:pt>
    <dgm:pt modelId="{2173D94F-291E-477E-A114-DF08CAC6ED1F}" type="pres">
      <dgm:prSet presAssocID="{C9654E71-6602-4774-A7FB-203A962978EC}" presName="thickLine" presStyleLbl="alignNode1" presStyleIdx="7" presStyleCnt="8"/>
      <dgm:spPr/>
    </dgm:pt>
    <dgm:pt modelId="{E52B8327-5370-4801-83AB-8EB44170FB67}" type="pres">
      <dgm:prSet presAssocID="{C9654E71-6602-4774-A7FB-203A962978EC}" presName="horz1" presStyleCnt="0"/>
      <dgm:spPr/>
    </dgm:pt>
    <dgm:pt modelId="{71625933-7426-49CF-B677-C97E832B5679}" type="pres">
      <dgm:prSet presAssocID="{C9654E71-6602-4774-A7FB-203A962978EC}" presName="tx1" presStyleLbl="revTx" presStyleIdx="7" presStyleCnt="8"/>
      <dgm:spPr/>
    </dgm:pt>
    <dgm:pt modelId="{B50A641E-F7D2-471B-B427-A5A9D880EECF}" type="pres">
      <dgm:prSet presAssocID="{C9654E71-6602-4774-A7FB-203A962978EC}" presName="vert1" presStyleCnt="0"/>
      <dgm:spPr/>
    </dgm:pt>
  </dgm:ptLst>
  <dgm:cxnLst>
    <dgm:cxn modelId="{99EF9505-5331-482B-AA39-348CF69558B2}" srcId="{550F856B-192B-4C99-8810-EA85A4FCB522}" destId="{C9654E71-6602-4774-A7FB-203A962978EC}" srcOrd="7" destOrd="0" parTransId="{50CD406A-9F28-4000-B6E3-73856A3B98A5}" sibTransId="{EA02C8AC-61D8-4862-B9B4-3BE271344CA8}"/>
    <dgm:cxn modelId="{5B441717-CBAA-457D-A0BF-60B0AE50CB04}" srcId="{550F856B-192B-4C99-8810-EA85A4FCB522}" destId="{C88BDDEB-A2E6-4BA8-A9A8-4587FE0A8C0D}" srcOrd="0" destOrd="0" parTransId="{A58D9346-D5E6-4825-AAF8-60829C587B4A}" sibTransId="{E2D06331-A3ED-4BDB-899A-B8C6DD37BB45}"/>
    <dgm:cxn modelId="{7DB2EE18-555B-4ECC-881E-E1046F62A596}" type="presOf" srcId="{C88BDDEB-A2E6-4BA8-A9A8-4587FE0A8C0D}" destId="{57BE4A99-E031-4BD9-B8D4-0400EDB0211C}" srcOrd="0" destOrd="0" presId="urn:microsoft.com/office/officeart/2008/layout/LinedList"/>
    <dgm:cxn modelId="{45E6592D-AEBA-4B18-911C-02CC3AEA9E78}" type="presOf" srcId="{57275C67-6C7D-47FF-95A5-7CE1FAD9BBB0}" destId="{B10B115E-6EAC-4BDC-ADF4-C87BBE072656}" srcOrd="0" destOrd="0" presId="urn:microsoft.com/office/officeart/2008/layout/LinedList"/>
    <dgm:cxn modelId="{42344560-588A-4B8D-BAD9-CEC4FB9350AE}" srcId="{550F856B-192B-4C99-8810-EA85A4FCB522}" destId="{1047B383-D527-4396-9190-A945D304B965}" srcOrd="6" destOrd="0" parTransId="{7C21531B-ABAE-4DEA-BC8A-4D2DA5CA0BC1}" sibTransId="{56AE6D2C-9ADC-4BB3-AB26-DFB942CED1F8}"/>
    <dgm:cxn modelId="{73F1CC47-409B-422E-91AB-F73D66EFD520}" srcId="{550F856B-192B-4C99-8810-EA85A4FCB522}" destId="{BF08CBF5-174A-4991-8887-D18F8F09EBB1}" srcOrd="2" destOrd="0" parTransId="{720E4C8C-7A55-49A9-A676-1E6B6EF526A3}" sibTransId="{7B4A084A-97A1-49FE-BF92-57B8DF11EE04}"/>
    <dgm:cxn modelId="{8D0B5D49-56DF-4ACC-BBCE-8E5E796F4093}" srcId="{550F856B-192B-4C99-8810-EA85A4FCB522}" destId="{F2C14270-A49C-4FBE-B029-D795382EFC9F}" srcOrd="1" destOrd="0" parTransId="{9362E91C-2832-4CCB-9B7E-D045F249EA99}" sibTransId="{6C4414F5-8FCF-4B00-A931-41E21DFE207C}"/>
    <dgm:cxn modelId="{80B21573-34F7-4564-ABF0-78F9FB008902}" type="presOf" srcId="{550F856B-192B-4C99-8810-EA85A4FCB522}" destId="{6ADFC581-E351-4E8D-9311-50A5D9E352F3}" srcOrd="0" destOrd="0" presId="urn:microsoft.com/office/officeart/2008/layout/LinedList"/>
    <dgm:cxn modelId="{E1357253-9C60-470F-AD84-EC7262D77A04}" type="presOf" srcId="{C9654E71-6602-4774-A7FB-203A962978EC}" destId="{71625933-7426-49CF-B677-C97E832B5679}" srcOrd="0" destOrd="0" presId="urn:microsoft.com/office/officeart/2008/layout/LinedList"/>
    <dgm:cxn modelId="{1A0D0E7A-FC7B-4638-88FC-C00260323AF6}" type="presOf" srcId="{1047B383-D527-4396-9190-A945D304B965}" destId="{4A5E7900-9118-4739-84F2-D11981089A51}" srcOrd="0" destOrd="0" presId="urn:microsoft.com/office/officeart/2008/layout/LinedList"/>
    <dgm:cxn modelId="{97AD4780-243C-4834-8C62-6F28A7F0A44F}" srcId="{550F856B-192B-4C99-8810-EA85A4FCB522}" destId="{57275C67-6C7D-47FF-95A5-7CE1FAD9BBB0}" srcOrd="3" destOrd="0" parTransId="{B1F4E439-4DDB-44DA-B4F8-994BA80C5696}" sibTransId="{99B483F2-13E0-47D7-9723-E959468A2510}"/>
    <dgm:cxn modelId="{85031693-F094-4E4F-852B-CBDC7FEC4364}" type="presOf" srcId="{BF08CBF5-174A-4991-8887-D18F8F09EBB1}" destId="{22AE39A0-1A79-4937-87C4-D08BEBAA28FE}" srcOrd="0" destOrd="0" presId="urn:microsoft.com/office/officeart/2008/layout/LinedList"/>
    <dgm:cxn modelId="{6544F395-FC7B-4DAB-BBD4-93E667EA372D}" srcId="{550F856B-192B-4C99-8810-EA85A4FCB522}" destId="{9C05743D-144F-4925-80BA-B9F89465C436}" srcOrd="5" destOrd="0" parTransId="{BEAF8383-7E96-4E0B-BBFD-6EB3F59D176B}" sibTransId="{DD97E5DE-EE4F-47E1-AC72-FD568D53C9AD}"/>
    <dgm:cxn modelId="{C92DBC9B-F23F-4B51-98E2-A95F05DF3211}" type="presOf" srcId="{FA17F5C6-A153-4CD6-A58C-64AF922896D3}" destId="{89740617-21BB-408A-94FA-D4E4035493D0}" srcOrd="0" destOrd="0" presId="urn:microsoft.com/office/officeart/2008/layout/LinedList"/>
    <dgm:cxn modelId="{8359B6CF-9D76-4699-8E10-25D67F9C1703}" type="presOf" srcId="{F2C14270-A49C-4FBE-B029-D795382EFC9F}" destId="{778D44A8-6206-4BD3-9F8F-D2B5D1F6BBB4}" srcOrd="0" destOrd="0" presId="urn:microsoft.com/office/officeart/2008/layout/LinedList"/>
    <dgm:cxn modelId="{AC5242E9-DE38-49ED-A2AC-1F458F1E3A16}" srcId="{550F856B-192B-4C99-8810-EA85A4FCB522}" destId="{FA17F5C6-A153-4CD6-A58C-64AF922896D3}" srcOrd="4" destOrd="0" parTransId="{10B2DC48-B429-4D3D-B778-BB05990143E0}" sibTransId="{9D24AC09-1A1C-47A3-9921-5CDFB1A04B2A}"/>
    <dgm:cxn modelId="{796DFFF6-3E91-4E89-AEB8-327F58F0D54A}" type="presOf" srcId="{9C05743D-144F-4925-80BA-B9F89465C436}" destId="{F91E7D17-A82D-4E34-8AB7-1C8207E3F9B9}" srcOrd="0" destOrd="0" presId="urn:microsoft.com/office/officeart/2008/layout/LinedList"/>
    <dgm:cxn modelId="{7DFB32DB-7085-42D1-8F19-EF47A9055337}" type="presParOf" srcId="{6ADFC581-E351-4E8D-9311-50A5D9E352F3}" destId="{A6214C60-F6C3-4D39-A023-A3742748A3D3}" srcOrd="0" destOrd="0" presId="urn:microsoft.com/office/officeart/2008/layout/LinedList"/>
    <dgm:cxn modelId="{2C79A213-8580-42D4-9A80-4515D532F99B}" type="presParOf" srcId="{6ADFC581-E351-4E8D-9311-50A5D9E352F3}" destId="{85150C4F-7959-4174-A1EB-780DC6A9879F}" srcOrd="1" destOrd="0" presId="urn:microsoft.com/office/officeart/2008/layout/LinedList"/>
    <dgm:cxn modelId="{FB782779-8D48-4FD3-ABD7-4FEB5571228F}" type="presParOf" srcId="{85150C4F-7959-4174-A1EB-780DC6A9879F}" destId="{57BE4A99-E031-4BD9-B8D4-0400EDB0211C}" srcOrd="0" destOrd="0" presId="urn:microsoft.com/office/officeart/2008/layout/LinedList"/>
    <dgm:cxn modelId="{D9B538AB-DE6A-4A76-91AA-B404B729FFE9}" type="presParOf" srcId="{85150C4F-7959-4174-A1EB-780DC6A9879F}" destId="{AD132815-3B13-4F54-8DC3-DF5B501E1343}" srcOrd="1" destOrd="0" presId="urn:microsoft.com/office/officeart/2008/layout/LinedList"/>
    <dgm:cxn modelId="{1A179E93-5280-450C-9FCA-70EA42F4ED7C}" type="presParOf" srcId="{6ADFC581-E351-4E8D-9311-50A5D9E352F3}" destId="{95702EED-0706-4CBE-8107-9956772E35F3}" srcOrd="2" destOrd="0" presId="urn:microsoft.com/office/officeart/2008/layout/LinedList"/>
    <dgm:cxn modelId="{61919E4A-A099-4B31-90F5-C6377313B3F3}" type="presParOf" srcId="{6ADFC581-E351-4E8D-9311-50A5D9E352F3}" destId="{3669E3BD-12E6-4DA6-9F1E-9FE9171F4D44}" srcOrd="3" destOrd="0" presId="urn:microsoft.com/office/officeart/2008/layout/LinedList"/>
    <dgm:cxn modelId="{EE6E7325-4797-4FA9-8879-1838E44BC96E}" type="presParOf" srcId="{3669E3BD-12E6-4DA6-9F1E-9FE9171F4D44}" destId="{778D44A8-6206-4BD3-9F8F-D2B5D1F6BBB4}" srcOrd="0" destOrd="0" presId="urn:microsoft.com/office/officeart/2008/layout/LinedList"/>
    <dgm:cxn modelId="{8EC8D844-BEC4-4211-B680-4A984E8F8F22}" type="presParOf" srcId="{3669E3BD-12E6-4DA6-9F1E-9FE9171F4D44}" destId="{71983B01-1E36-4241-8F84-2F19F57D8114}" srcOrd="1" destOrd="0" presId="urn:microsoft.com/office/officeart/2008/layout/LinedList"/>
    <dgm:cxn modelId="{9AC9F28D-60D6-4D13-A652-9C4C782CD6F6}" type="presParOf" srcId="{6ADFC581-E351-4E8D-9311-50A5D9E352F3}" destId="{FB87CCC9-65F0-4E89-8300-8EA3D452C187}" srcOrd="4" destOrd="0" presId="urn:microsoft.com/office/officeart/2008/layout/LinedList"/>
    <dgm:cxn modelId="{D5456AD9-226C-48A5-81E2-F3E19151850F}" type="presParOf" srcId="{6ADFC581-E351-4E8D-9311-50A5D9E352F3}" destId="{9CD0C7B3-5473-4C86-ACE7-8BA3F9CEED41}" srcOrd="5" destOrd="0" presId="urn:microsoft.com/office/officeart/2008/layout/LinedList"/>
    <dgm:cxn modelId="{BDFA4FA8-08B2-45AA-AB83-742205F9888F}" type="presParOf" srcId="{9CD0C7B3-5473-4C86-ACE7-8BA3F9CEED41}" destId="{22AE39A0-1A79-4937-87C4-D08BEBAA28FE}" srcOrd="0" destOrd="0" presId="urn:microsoft.com/office/officeart/2008/layout/LinedList"/>
    <dgm:cxn modelId="{83A3CCCE-B44D-4330-89D5-B84613EF84D3}" type="presParOf" srcId="{9CD0C7B3-5473-4C86-ACE7-8BA3F9CEED41}" destId="{63E226FA-5577-46B3-9F58-C274033D2109}" srcOrd="1" destOrd="0" presId="urn:microsoft.com/office/officeart/2008/layout/LinedList"/>
    <dgm:cxn modelId="{91AE68C6-05A0-436A-A29B-ED73E82C9D22}" type="presParOf" srcId="{6ADFC581-E351-4E8D-9311-50A5D9E352F3}" destId="{01ED24CC-6E82-421F-92A5-D71088426D64}" srcOrd="6" destOrd="0" presId="urn:microsoft.com/office/officeart/2008/layout/LinedList"/>
    <dgm:cxn modelId="{4798BB5E-EDA6-4A02-A720-AAEEC7CABF3D}" type="presParOf" srcId="{6ADFC581-E351-4E8D-9311-50A5D9E352F3}" destId="{1507F756-F9F8-46E7-A6E3-8497D0CA02A1}" srcOrd="7" destOrd="0" presId="urn:microsoft.com/office/officeart/2008/layout/LinedList"/>
    <dgm:cxn modelId="{1694D20A-3C50-45AE-B4B5-8EEE0349868E}" type="presParOf" srcId="{1507F756-F9F8-46E7-A6E3-8497D0CA02A1}" destId="{B10B115E-6EAC-4BDC-ADF4-C87BBE072656}" srcOrd="0" destOrd="0" presId="urn:microsoft.com/office/officeart/2008/layout/LinedList"/>
    <dgm:cxn modelId="{46CC8800-754B-4518-8E8F-0A52392C4C53}" type="presParOf" srcId="{1507F756-F9F8-46E7-A6E3-8497D0CA02A1}" destId="{01CDF967-DF1A-49F9-A309-577DF3B0F6B4}" srcOrd="1" destOrd="0" presId="urn:microsoft.com/office/officeart/2008/layout/LinedList"/>
    <dgm:cxn modelId="{5F848560-3F8B-482C-925F-1EA9A8F0C8F0}" type="presParOf" srcId="{6ADFC581-E351-4E8D-9311-50A5D9E352F3}" destId="{70453082-1DCF-418C-B043-2D598762B414}" srcOrd="8" destOrd="0" presId="urn:microsoft.com/office/officeart/2008/layout/LinedList"/>
    <dgm:cxn modelId="{B757E3DC-2B81-4D6B-963F-D23F4A4F8273}" type="presParOf" srcId="{6ADFC581-E351-4E8D-9311-50A5D9E352F3}" destId="{1D2D318D-79C4-436F-8016-B5CD9980AA27}" srcOrd="9" destOrd="0" presId="urn:microsoft.com/office/officeart/2008/layout/LinedList"/>
    <dgm:cxn modelId="{D205A2AD-6166-462E-A5EB-B2F0EB4EEEEE}" type="presParOf" srcId="{1D2D318D-79C4-436F-8016-B5CD9980AA27}" destId="{89740617-21BB-408A-94FA-D4E4035493D0}" srcOrd="0" destOrd="0" presId="urn:microsoft.com/office/officeart/2008/layout/LinedList"/>
    <dgm:cxn modelId="{BEE2EC62-EFDE-4FFB-811B-0DA0AD440010}" type="presParOf" srcId="{1D2D318D-79C4-436F-8016-B5CD9980AA27}" destId="{C1E9E761-5B54-4A44-A017-F54B8FA9DE1B}" srcOrd="1" destOrd="0" presId="urn:microsoft.com/office/officeart/2008/layout/LinedList"/>
    <dgm:cxn modelId="{B9103D77-748A-4EF0-85E4-F660A4E6FBA6}" type="presParOf" srcId="{6ADFC581-E351-4E8D-9311-50A5D9E352F3}" destId="{EE667489-7C63-4E48-8538-1E36E969FA0D}" srcOrd="10" destOrd="0" presId="urn:microsoft.com/office/officeart/2008/layout/LinedList"/>
    <dgm:cxn modelId="{16E1898D-F885-42B9-A4A2-3740641ED401}" type="presParOf" srcId="{6ADFC581-E351-4E8D-9311-50A5D9E352F3}" destId="{BAF81728-1B72-49B5-9502-A4280F50661E}" srcOrd="11" destOrd="0" presId="urn:microsoft.com/office/officeart/2008/layout/LinedList"/>
    <dgm:cxn modelId="{4CBC6364-41EB-48E6-8DA4-BD4A59B179EC}" type="presParOf" srcId="{BAF81728-1B72-49B5-9502-A4280F50661E}" destId="{F91E7D17-A82D-4E34-8AB7-1C8207E3F9B9}" srcOrd="0" destOrd="0" presId="urn:microsoft.com/office/officeart/2008/layout/LinedList"/>
    <dgm:cxn modelId="{0EF3B29B-611F-471A-84C1-14E281E4E477}" type="presParOf" srcId="{BAF81728-1B72-49B5-9502-A4280F50661E}" destId="{9157C4E0-5398-4587-9648-FC69C3740494}" srcOrd="1" destOrd="0" presId="urn:microsoft.com/office/officeart/2008/layout/LinedList"/>
    <dgm:cxn modelId="{60AF8C95-9678-43DF-ABFB-70337D3FB1C1}" type="presParOf" srcId="{6ADFC581-E351-4E8D-9311-50A5D9E352F3}" destId="{9073957A-D7F2-437B-B632-091A02801293}" srcOrd="12" destOrd="0" presId="urn:microsoft.com/office/officeart/2008/layout/LinedList"/>
    <dgm:cxn modelId="{37DE6374-404A-49A8-8392-1F0801929FF4}" type="presParOf" srcId="{6ADFC581-E351-4E8D-9311-50A5D9E352F3}" destId="{6BAD78A9-55F1-462A-BDA8-75D4952752DE}" srcOrd="13" destOrd="0" presId="urn:microsoft.com/office/officeart/2008/layout/LinedList"/>
    <dgm:cxn modelId="{ECE970E7-E605-4713-A16A-EF06EC7D1842}" type="presParOf" srcId="{6BAD78A9-55F1-462A-BDA8-75D4952752DE}" destId="{4A5E7900-9118-4739-84F2-D11981089A51}" srcOrd="0" destOrd="0" presId="urn:microsoft.com/office/officeart/2008/layout/LinedList"/>
    <dgm:cxn modelId="{F10A7553-B9B9-4FCB-8733-39C32BEE3DCB}" type="presParOf" srcId="{6BAD78A9-55F1-462A-BDA8-75D4952752DE}" destId="{1BD75B5E-FB70-49AC-BFA1-C34CB300F67D}" srcOrd="1" destOrd="0" presId="urn:microsoft.com/office/officeart/2008/layout/LinedList"/>
    <dgm:cxn modelId="{3F62E934-D679-4725-A9BF-B814620748F3}" type="presParOf" srcId="{6ADFC581-E351-4E8D-9311-50A5D9E352F3}" destId="{2173D94F-291E-477E-A114-DF08CAC6ED1F}" srcOrd="14" destOrd="0" presId="urn:microsoft.com/office/officeart/2008/layout/LinedList"/>
    <dgm:cxn modelId="{19CFC4B9-815F-4DB0-AAA7-031F300CA34F}" type="presParOf" srcId="{6ADFC581-E351-4E8D-9311-50A5D9E352F3}" destId="{E52B8327-5370-4801-83AB-8EB44170FB67}" srcOrd="15" destOrd="0" presId="urn:microsoft.com/office/officeart/2008/layout/LinedList"/>
    <dgm:cxn modelId="{6C11EB7E-CE62-4378-8B2B-2D0C27690D42}" type="presParOf" srcId="{E52B8327-5370-4801-83AB-8EB44170FB67}" destId="{71625933-7426-49CF-B677-C97E832B5679}" srcOrd="0" destOrd="0" presId="urn:microsoft.com/office/officeart/2008/layout/LinedList"/>
    <dgm:cxn modelId="{FFF82FDC-3763-40A1-B2AA-674E55745C09}" type="presParOf" srcId="{E52B8327-5370-4801-83AB-8EB44170FB67}" destId="{B50A641E-F7D2-471B-B427-A5A9D880EEC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14C60-F6C3-4D39-A023-A3742748A3D3}">
      <dsp:nvSpPr>
        <dsp:cNvPr id="0" name=""/>
        <dsp:cNvSpPr/>
      </dsp:nvSpPr>
      <dsp:spPr>
        <a:xfrm>
          <a:off x="0" y="0"/>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E4A99-E031-4BD9-B8D4-0400EDB0211C}">
      <dsp:nvSpPr>
        <dsp:cNvPr id="0" name=""/>
        <dsp:cNvSpPr/>
      </dsp:nvSpPr>
      <dsp:spPr>
        <a:xfrm>
          <a:off x="0" y="0"/>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Organisational context and the strategic importance of HRM</a:t>
          </a:r>
        </a:p>
      </dsp:txBody>
      <dsp:txXfrm>
        <a:off x="0" y="0"/>
        <a:ext cx="3703320" cy="451071"/>
      </dsp:txXfrm>
    </dsp:sp>
    <dsp:sp modelId="{95702EED-0706-4CBE-8107-9956772E35F3}">
      <dsp:nvSpPr>
        <dsp:cNvPr id="0" name=""/>
        <dsp:cNvSpPr/>
      </dsp:nvSpPr>
      <dsp:spPr>
        <a:xfrm>
          <a:off x="0" y="451071"/>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D44A8-6206-4BD3-9F8F-D2B5D1F6BBB4}">
      <dsp:nvSpPr>
        <dsp:cNvPr id="0" name=""/>
        <dsp:cNvSpPr/>
      </dsp:nvSpPr>
      <dsp:spPr>
        <a:xfrm>
          <a:off x="0" y="451071"/>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Workforce planning and skills-gap analysis</a:t>
          </a:r>
        </a:p>
      </dsp:txBody>
      <dsp:txXfrm>
        <a:off x="0" y="451071"/>
        <a:ext cx="3703320" cy="451071"/>
      </dsp:txXfrm>
    </dsp:sp>
    <dsp:sp modelId="{FB87CCC9-65F0-4E89-8300-8EA3D452C187}">
      <dsp:nvSpPr>
        <dsp:cNvPr id="0" name=""/>
        <dsp:cNvSpPr/>
      </dsp:nvSpPr>
      <dsp:spPr>
        <a:xfrm>
          <a:off x="0" y="902143"/>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E39A0-1A79-4937-87C4-D08BEBAA28FE}">
      <dsp:nvSpPr>
        <dsp:cNvPr id="0" name=""/>
        <dsp:cNvSpPr/>
      </dsp:nvSpPr>
      <dsp:spPr>
        <a:xfrm>
          <a:off x="0" y="902143"/>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Recruitment challenges and recommended recruitment methods</a:t>
          </a:r>
        </a:p>
      </dsp:txBody>
      <dsp:txXfrm>
        <a:off x="0" y="902143"/>
        <a:ext cx="3703320" cy="451071"/>
      </dsp:txXfrm>
    </dsp:sp>
    <dsp:sp modelId="{01ED24CC-6E82-421F-92A5-D71088426D64}">
      <dsp:nvSpPr>
        <dsp:cNvPr id="0" name=""/>
        <dsp:cNvSpPr/>
      </dsp:nvSpPr>
      <dsp:spPr>
        <a:xfrm>
          <a:off x="0" y="1353214"/>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0B115E-6EAC-4BDC-ADF4-C87BBE072656}">
      <dsp:nvSpPr>
        <dsp:cNvPr id="0" name=""/>
        <dsp:cNvSpPr/>
      </dsp:nvSpPr>
      <dsp:spPr>
        <a:xfrm>
          <a:off x="0" y="1353214"/>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Learning and development strategy</a:t>
          </a:r>
        </a:p>
      </dsp:txBody>
      <dsp:txXfrm>
        <a:off x="0" y="1353214"/>
        <a:ext cx="3703320" cy="451071"/>
      </dsp:txXfrm>
    </dsp:sp>
    <dsp:sp modelId="{70453082-1DCF-418C-B043-2D598762B414}">
      <dsp:nvSpPr>
        <dsp:cNvPr id="0" name=""/>
        <dsp:cNvSpPr/>
      </dsp:nvSpPr>
      <dsp:spPr>
        <a:xfrm>
          <a:off x="0" y="1804286"/>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740617-21BB-408A-94FA-D4E4035493D0}">
      <dsp:nvSpPr>
        <dsp:cNvPr id="0" name=""/>
        <dsp:cNvSpPr/>
      </dsp:nvSpPr>
      <dsp:spPr>
        <a:xfrm>
          <a:off x="0" y="1804286"/>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Performance management and employee engagement</a:t>
          </a:r>
        </a:p>
      </dsp:txBody>
      <dsp:txXfrm>
        <a:off x="0" y="1804286"/>
        <a:ext cx="3703320" cy="451071"/>
      </dsp:txXfrm>
    </dsp:sp>
    <dsp:sp modelId="{EE667489-7C63-4E48-8538-1E36E969FA0D}">
      <dsp:nvSpPr>
        <dsp:cNvPr id="0" name=""/>
        <dsp:cNvSpPr/>
      </dsp:nvSpPr>
      <dsp:spPr>
        <a:xfrm>
          <a:off x="0" y="2255358"/>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E7D17-A82D-4E34-8AB7-1C8207E3F9B9}">
      <dsp:nvSpPr>
        <dsp:cNvPr id="0" name=""/>
        <dsp:cNvSpPr/>
      </dsp:nvSpPr>
      <dsp:spPr>
        <a:xfrm>
          <a:off x="0" y="2255358"/>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Reward, motivation and wellbeing strategy</a:t>
          </a:r>
        </a:p>
      </dsp:txBody>
      <dsp:txXfrm>
        <a:off x="0" y="2255358"/>
        <a:ext cx="3703320" cy="451071"/>
      </dsp:txXfrm>
    </dsp:sp>
    <dsp:sp modelId="{9073957A-D7F2-437B-B632-091A02801293}">
      <dsp:nvSpPr>
        <dsp:cNvPr id="0" name=""/>
        <dsp:cNvSpPr/>
      </dsp:nvSpPr>
      <dsp:spPr>
        <a:xfrm>
          <a:off x="0" y="2706429"/>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5E7900-9118-4739-84F2-D11981089A51}">
      <dsp:nvSpPr>
        <dsp:cNvPr id="0" name=""/>
        <dsp:cNvSpPr/>
      </dsp:nvSpPr>
      <dsp:spPr>
        <a:xfrm>
          <a:off x="0" y="2706429"/>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Leadership development and multidisciplinary teams</a:t>
          </a:r>
        </a:p>
      </dsp:txBody>
      <dsp:txXfrm>
        <a:off x="0" y="2706429"/>
        <a:ext cx="3703320" cy="451071"/>
      </dsp:txXfrm>
    </dsp:sp>
    <dsp:sp modelId="{2173D94F-291E-477E-A114-DF08CAC6ED1F}">
      <dsp:nvSpPr>
        <dsp:cNvPr id="0" name=""/>
        <dsp:cNvSpPr/>
      </dsp:nvSpPr>
      <dsp:spPr>
        <a:xfrm>
          <a:off x="0" y="3157501"/>
          <a:ext cx="37033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5933-7426-49CF-B677-C97E832B5679}">
      <dsp:nvSpPr>
        <dsp:cNvPr id="0" name=""/>
        <dsp:cNvSpPr/>
      </dsp:nvSpPr>
      <dsp:spPr>
        <a:xfrm>
          <a:off x="0" y="3157501"/>
          <a:ext cx="3703320" cy="451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Conclusion, recommendations and references</a:t>
          </a:r>
        </a:p>
      </dsp:txBody>
      <dsp:txXfrm>
        <a:off x="0" y="3157501"/>
        <a:ext cx="3703320" cy="4510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7301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[~40s] Good morning. My name is [Student Name], and this presentation sets out my analysis, as an external human resources consultant, of the workforce challenges facing HealthConnect UK, together with a set of evidence-based recommendations for the Executive Board. I will begin with the organisational context, move through workforce planning, recruitment, selection and talent management, then turn to development, performance, reward and leadership, before closing with my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[~65s] HealthConnect UK is a digital healthcare provider. It offers virtual consultations and remote patient monitoring across the UK. The company has grown very fast. Its workforce is multidisciplinary: clinicians, technologists, and support staff work together. This growth is a real achievement. But it is also the root of the challenges I will discuss today. The Executive Board has raised several concerns. It is hard to attract skilled healthcare and technology staff. Staff turnover is rising. There are wellbeing and burnout problems. There are skills shortages in digital-health technology. Employee engagement is falling. It is hard to manage multidisciplinary teams. And there are gaps in leadership development. Each issue looks separate on its own. But together, they show one underlying problem: the company's people-management systems have not kept pace with its growth. That is the core problem behind everything I will discuss today.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B0B10-129B-FF8E-3EC0-3C4DB012A1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6B5012-B4C9-AB55-E05D-B344B7F2EE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970A48-AB03-F5B4-1948-3CAF4E0D9546}"/>
              </a:ext>
            </a:extLst>
          </p:cNvPr>
          <p:cNvSpPr>
            <a:spLocks noGrp="1"/>
          </p:cNvSpPr>
          <p:nvPr>
            <p:ph type="body" idx="1"/>
          </p:nvPr>
        </p:nvSpPr>
        <p:spPr/>
        <p:txBody>
          <a:bodyPr/>
          <a:lstStyle/>
          <a:p>
            <a:r>
              <a:rPr lang="en-US" dirty="0"/>
              <a:t>[~65s] HealthConnect UK is a digital healthcare provider. It offers virtual consultations and remote patient monitoring across the UK. The company has grown very fast. Its workforce is multidisciplinary: clinicians, technologists, and support staff work together. This growth is a real achievement. But it is also the root of the challenges I will discuss today. The Executive Board has raised several concerns. It is hard to attract skilled healthcare and technology staff. Staff turnover is rising. There are wellbeing and burnout problems. There are skills shortages in digital-health technology. Employee engagement is falling. It is hard to manage multidisciplinary teams. And there are gaps in leadership development. Each issue looks separate on its own. But together, they show one underlying problem: the company's people-management systems have not kept pace with its growth. That is the core problem behind everything I will discuss today.</a:t>
            </a:r>
          </a:p>
        </p:txBody>
      </p:sp>
      <p:sp>
        <p:nvSpPr>
          <p:cNvPr id="4" name="Slide Number Placeholder 3">
            <a:extLst>
              <a:ext uri="{FF2B5EF4-FFF2-40B4-BE49-F238E27FC236}">
                <a16:creationId xmlns:a16="http://schemas.microsoft.com/office/drawing/2014/main" id="{6E3848E7-0DEC-45AC-D31B-0968A2CDB79A}"/>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60944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[~60s] Storey (1995) defines strategic human resource management as an approach that builds a highly committed and capable workforce to gain competitive advantage. This definition applies directly to HealthConnect UK's current situation, rather than remaining an abstract academic point. Barney's (1991) resource-based view gives a useful test. A resource creates a lasting competitive advantage when it is valuable, rare, hard to copy, and hard to replace. HealthConnect UK's skilled clinical and digital-health staff meet all four conditions. This is the central argument of my presentation. Workforce planning, recruitment, and retention are not routine administrative tasks. They are strategic matters. They deserve this Board's direct attention. I will return to this framework several times, to test whether a recommendation is genuinely strategic.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[~68s] Bulla and Scott (1994) define human resource planning as the process of matching an organisation's future staffing needs to its current staffing. Reilly (1996) makes clear this is not a task for HR alone. It works best as a shared exercise with operating managers, because they understand where the business is heading. In practice, this means four steps. First, estimate future demand, based on growth in tele-health and remote monitoring. Second, assess internal supply, based on turnover and existing skills. Third, assess external supply, where HealthConnect UK competes directly with other healthcare and technology employers. Fourth, compare the two to find the gap. For this organisation, the short-term priority is closing the digital-health skills gap directly. The longer-term priority is building an internal talent pipeline. This is not a one-time exercise. Digital healthcare changes fast, so I recommend revisiting this plan every year.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[~65s] Identifying a skills gap starts with training needs analysis. This means looking at both the role and the individual, as Torrington et al. (2020) note. Dermol and Čater (2013) define training as an activity that builds the skills employees need for their roles. At HealthConnect UK, the biggest gaps are in hybrid clinical-technology roles, reflecting the shift to digital healthcare services. Recruitment is also difficult, for several connected reasons. The organisation competes directly with other healthcare and technology employers for a small pool of clinical-technology talent. The psychological contract is also under strain, according to CIPD (2019a). This is the informal understanding employees have with their employer, about things like job security and career development. Rapid growth has also left little time for structured onboarding. This can quietly damage the employer brand, even when pay stays competitive. Both problems point to the same conclusion: HealthConnect UK needs a more deliberate, multi-channel approach to recruitment.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[~140s] No single recruitment channel can solve this alone. So I recommend a blended approach, using four methods together. Internal recruitment means promotion and lateral moves. It uses capability the organisation already has, and strengthens the psychological contract, though it limits fresh external perspectives. External recruitment, through agencies and professional networks, brings in digital-health skills the organisation cannot grow fast enough internally, though it is slower and costs more in agency fees. Online recruitment reaches passive candidates who are not actively looking for a new role, but can generate a high volume of unsuitable applications. Social media recruitment can strengthen the employer brand, by showing the clinical impact of the work, though it can skew toward younger candidates. None of these methods works well alone. Their real value comes from using them together. Whichever methods we use, they must comply with the Equality Act 2010, which protects candidates from discrimination and ensures fair access for everyone. Using these methods well and consistently also strengthens our employee value proposition, what we as an employer actually offer staff in return for their contribution, as CIPD (2019b) describes it. Recruitment only builds the candidate pool, though. Selection is the separate decision of who to actually hire. Getting this right matters. A bad hiring decision is costly to reverse. In clinical and digital-health roles, it also has real safety implications. Schmidt and Hunter's 1998 meta-analysis is the standard reference here. Work-sample tests, structured interviews, and cognitive ability tests all show high predictive validity. Assessment centres show moderate validity and work best for senior roles. Unstructured interviews are still common in many organisations, but they show low validity. My recommendation: use structured, competency-based interviews, plus a relevant work-sample or technical test, for all clinical and digital-health hires. Add a short assessment centre for team-leader roles and above.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[~125s] CIPD (2017) defines talent management as the systematic process of finding, developing, and keeping high-potential people who matter most to the organisation. For HealthConnect UK, this means going beyond recruitment. It means actively planning for the leadership and digital-health gaps already identified. The nine-box grid plots current staff by performance and potential. The shaded cells, future leaders, high performers, and diamonds in the rough, show the pool for succession planning and stretch assignments. Developing this talent internally, rather than hiring externally, is the more sustainable way to close the leadership gap, as Sadler (1993) argues. Learning and development is the mechanism that makes this possible. Training is the main vehicle for organisational learning, as Armstrong (2009) notes. Training should link directly to strategy. It should not be treated as a stand-alone cost, a point Baraldi and Cifalinò make specifically. The balanced scorecard, developed by Kaplan and Norton, gives a practical way to do this. It tracks financial, customer, internal-process, and learning-and-growth measures together. For HealthConnect UK, that could mean: fewer turnover-related agency costs; better-trained, multi-skilled teams; structured digital-health onboarding; and a real leadership pipeline. In short, training spent on what actually advances the organisation's strategic goals.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[~120s] Armstrong and Baron define performance management as a process that helps manage individuals and teams effectively, to achieve high organisational performance. Armstrong frames this as an ongoing cycle, not a once-a-year event: plan, act, review, manage. Annual appraisals alone cannot keep pace with how fast digital-health workloads change. Used alone, they are linked to disengagement. So I recommend a shift towards continuous performance management: regular check-ins, coaching, and real-time feedback. This also helps managers spot burnout risk earlier. Reward reinforces this. Herzberg's two-factor theory gives a useful lens. Hygiene factors, fair pay, job security, manageable workload, flexible working, do not motivate staff on their own. But their absence causes real dissatisfaction. Workload, in particular, connects directly to the burnout issue I raised earlier. Motivators, recognition, career progression, meaningful work, autonomy, are what actually drive engagement. Vroom's (1964) expectancy theory adds one more point: reward only motivates when it is genuinely valued, realistic, and trusted to actually happen. The practical lesson is sequencing. Fix the hygiene factors first, to reduce attrition. Then invest more in the motivators that re-engage staff.</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[~68s] Clinicians, engineers, and support staff do not naturally share the same professional language. Leading this kind of team well is a genuinely different skill from leading a single-discipline department. This is a gap the organisation has openly recognised. Bass (1985) describes two contrasting leadership styles. Transactional leadership means clear roles, targets, and matching rewards. It works well for routine, compliance-driven clinical processes. But it struggles to inspire change across different professional groups. Transformational leadership, by contrast, builds a shared vision that both clinical and technical staff can commit to. It supports the kind of innovation the organisation needs, as it continues to digitise. This is my specific recommendation for senior and team-leader roles. It also connects directly to the talent management framework from earlier. The future leaders and diamonds in the rough on the nine-box grid are exactly who should get this development first. Given what is at stake, I recommend a structured leadership development programme, rather than relying only on informal, on-the-job learning.</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[~75s] To bring these points together, here are my recommendations. Recruit through a blend of channels, rather than always using the most convenient one. Move towards structured, competency-based selection, using role-relevant work-sample tests, not unstructured interviews, as Schmidt and Hunter (1998) recommend. Align learning and development spending with strategy, using a tool like the balanced scorecard (Kaplan and Norton, 1996). Use a nine-box talent grid to identify future leaders, and build succession plans around them. Shift performance management towards continuous check-ins and coaching. Get the basics of reward right first, in Herzberg's (1959) terms, before investing heavily in motivators. And invest deliberately in transformational leadership development, for those managing multidisciplinary teams. Taken together, I expect these changes to deliver three concrete benefits for HealthConnect UK: lower staff turnover and reduced agency recruitment costs, stronger and more consistent employee engagement, and a sustainable internal leadership pipeline. These recommendations treat HealthConnect UK's people exactly as the valuable, rare, and hard-to-replace resource that Barney (1991) describes. That is, ultimately, the argument for why human resources strategy belongs on this Board's agenda, not only within the HR department. Thank you.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[~8s] These are my full academic references, in Harvard style, with hyperlinks provided where a source is available online.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14826-C684-8114-05A9-7C710750DA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8635F-95FC-6AA7-3074-5CA9573E78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FF596E-08BF-F380-173A-B8926D61A436}"/>
              </a:ext>
            </a:extLst>
          </p:cNvPr>
          <p:cNvSpPr>
            <a:spLocks noGrp="1"/>
          </p:cNvSpPr>
          <p:nvPr>
            <p:ph type="body" idx="1"/>
          </p:nvPr>
        </p:nvSpPr>
        <p:spPr/>
        <p:txBody>
          <a:bodyPr/>
          <a:lstStyle/>
          <a:p>
            <a:r>
              <a:rPr lang="en-US" dirty="0"/>
              <a:t>[~8s] These are my full academic references, in Harvard style, with hyperlinks provided where a source is available online.</a:t>
            </a:r>
          </a:p>
        </p:txBody>
      </p:sp>
      <p:sp>
        <p:nvSpPr>
          <p:cNvPr id="4" name="Slide Number Placeholder 3">
            <a:extLst>
              <a:ext uri="{FF2B5EF4-FFF2-40B4-BE49-F238E27FC236}">
                <a16:creationId xmlns:a16="http://schemas.microsoft.com/office/drawing/2014/main" id="{71FAF279-6B0A-CCB6-E76D-38335DE65731}"/>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450571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14920639101700108"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cipd.org/uk/knowledge/factsheets/psychological-factsheet/" TargetMode="External"/><Relationship Id="rId6" Type="http://schemas.openxmlformats.org/officeDocument/2006/relationships/hyperlink" Target="https://www.cipd.org/uk/knowledge/factsheets/recruitment-brand-factshee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37/0033-2909.124.2.262"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title_bg_clean2.png"/>
          <p:cNvPicPr>
            <a:picLocks noChangeAspect="1"/>
          </p:cNvPicPr>
          <p:nvPr/>
        </p:nvPicPr>
        <p:blipFill>
          <a:blip r:embed="rId3"/>
          <a:stretch>
            <a:fillRect/>
          </a:stretch>
        </p:blipFill>
        <p:spPr>
          <a:xfrm>
            <a:off x="0" y="0"/>
            <a:ext cx="9144000" cy="6858000"/>
          </a:xfrm>
          <a:prstGeom prst="rect">
            <a:avLst/>
          </a:prstGeom>
        </p:spPr>
      </p:pic>
      <p:sp>
        <p:nvSpPr>
          <p:cNvPr id="6" name="Text 3"/>
          <p:cNvSpPr txBox="1"/>
          <p:nvPr/>
        </p:nvSpPr>
        <p:spPr>
          <a:xfrm>
            <a:off x="664340" y="3291840"/>
            <a:ext cx="5943600" cy="274320"/>
          </a:xfrm>
          <a:prstGeom prst="rect">
            <a:avLst/>
          </a:prstGeom>
          <a:noFill/>
          <a:ln/>
        </p:spPr>
        <p:txBody>
          <a:bodyPr wrap="square" lIns="0" tIns="0" rIns="0" bIns="0" rtlCol="0" anchor="ctr"/>
          <a:lstStyle/>
          <a:p>
            <a:pPr marL="0" indent="0">
              <a:buNone/>
            </a:pPr>
            <a:r>
              <a:rPr lang="en-US" sz="1200" b="1" dirty="0">
                <a:solidFill>
                  <a:srgbClr val="FFFFFF"/>
                </a:solidFill>
                <a:latin typeface="Arial" pitchFamily="34" charset="0"/>
                <a:ea typeface="Arial" pitchFamily="34" charset="-122"/>
                <a:cs typeface="Arial" pitchFamily="34" charset="-120"/>
              </a:rPr>
              <a:t>Name:  </a:t>
            </a:r>
            <a:r>
              <a:rPr lang="en-US" sz="1200" dirty="0">
                <a:solidFill>
                  <a:srgbClr val="DCE6EC"/>
                </a:solidFill>
                <a:latin typeface="Arial" pitchFamily="34" charset="0"/>
                <a:ea typeface="Arial" pitchFamily="34" charset="-122"/>
                <a:cs typeface="Arial" pitchFamily="34" charset="-120"/>
              </a:rPr>
              <a:t>Ewelina Wola</a:t>
            </a:r>
            <a:endParaRPr lang="en-US" sz="1200" dirty="0"/>
          </a:p>
        </p:txBody>
      </p:sp>
      <p:sp>
        <p:nvSpPr>
          <p:cNvPr id="7" name="Text 4"/>
          <p:cNvSpPr txBox="1"/>
          <p:nvPr/>
        </p:nvSpPr>
        <p:spPr>
          <a:xfrm>
            <a:off x="664340" y="3656294"/>
            <a:ext cx="5943600" cy="274320"/>
          </a:xfrm>
          <a:prstGeom prst="rect">
            <a:avLst/>
          </a:prstGeom>
          <a:noFill/>
          <a:ln/>
        </p:spPr>
        <p:txBody>
          <a:bodyPr wrap="square" lIns="0" tIns="0" rIns="0" bIns="0" rtlCol="0" anchor="ctr"/>
          <a:lstStyle/>
          <a:p>
            <a:pPr marL="0" indent="0">
              <a:buNone/>
            </a:pPr>
            <a:r>
              <a:rPr kumimoji="0" lang="en-GB" sz="1200" b="1" i="0" u="none" strike="noStrike" kern="1200" cap="none" spc="-100" normalizeH="0" baseline="0" noProof="0" dirty="0">
                <a:ln>
                  <a:noFill/>
                </a:ln>
                <a:solidFill>
                  <a:srgbClr val="FFFFFF"/>
                </a:solidFill>
                <a:effectLst/>
                <a:uLnTx/>
                <a:uFillTx/>
                <a:latin typeface="Arial"/>
                <a:ea typeface="+mj-ea"/>
                <a:cs typeface="Arial"/>
              </a:rPr>
              <a:t>Student Id: </a:t>
            </a:r>
            <a:r>
              <a:rPr kumimoji="0" lang="en-GB" sz="1200" i="0" u="none" strike="noStrike" kern="1200" cap="none" spc="-100" normalizeH="0" baseline="0" noProof="0" dirty="0">
                <a:ln>
                  <a:noFill/>
                </a:ln>
                <a:solidFill>
                  <a:srgbClr val="FFFFFF"/>
                </a:solidFill>
                <a:effectLst/>
                <a:uLnTx/>
                <a:uFillTx/>
                <a:latin typeface="Arial"/>
                <a:ea typeface="+mj-ea"/>
                <a:cs typeface="Arial"/>
              </a:rPr>
              <a:t>2435880</a:t>
            </a:r>
            <a:endParaRPr lang="en-US" sz="1200" dirty="0"/>
          </a:p>
        </p:txBody>
      </p:sp>
      <p:sp>
        <p:nvSpPr>
          <p:cNvPr id="8" name="Text 5"/>
          <p:cNvSpPr txBox="1"/>
          <p:nvPr/>
        </p:nvSpPr>
        <p:spPr>
          <a:xfrm>
            <a:off x="664340" y="4048366"/>
            <a:ext cx="5943600" cy="274320"/>
          </a:xfrm>
          <a:prstGeom prst="rect">
            <a:avLst/>
          </a:prstGeom>
          <a:noFill/>
          <a:ln/>
        </p:spPr>
        <p:txBody>
          <a:bodyPr wrap="square" lIns="0" tIns="0" rIns="0" bIns="0" rtlCol="0" anchor="ctr"/>
          <a:lstStyle/>
          <a:p>
            <a:pPr marL="0" indent="0">
              <a:buNone/>
            </a:pPr>
            <a:r>
              <a:rPr lang="en-US" sz="1200" b="1" dirty="0">
                <a:solidFill>
                  <a:srgbClr val="FFFFFF"/>
                </a:solidFill>
                <a:latin typeface="Arial" pitchFamily="34" charset="0"/>
                <a:ea typeface="Arial" pitchFamily="34" charset="-122"/>
                <a:cs typeface="Arial" pitchFamily="34" charset="-120"/>
              </a:rPr>
              <a:t>Module:  </a:t>
            </a:r>
            <a:r>
              <a:rPr lang="en-US" sz="1200" dirty="0">
                <a:solidFill>
                  <a:srgbClr val="DCE6EC"/>
                </a:solidFill>
                <a:latin typeface="Arial" pitchFamily="34" charset="0"/>
                <a:ea typeface="Arial" pitchFamily="34" charset="-122"/>
                <a:cs typeface="Arial" pitchFamily="34" charset="-120"/>
              </a:rPr>
              <a:t>LCLM5002 — Developing and Managing Individuals and Teams</a:t>
            </a:r>
            <a:endParaRPr lang="en-US" sz="1200" dirty="0"/>
          </a:p>
        </p:txBody>
      </p:sp>
      <p:sp>
        <p:nvSpPr>
          <p:cNvPr id="9" name="Text 6"/>
          <p:cNvSpPr txBox="1"/>
          <p:nvPr/>
        </p:nvSpPr>
        <p:spPr>
          <a:xfrm>
            <a:off x="640080" y="4440438"/>
            <a:ext cx="5943600" cy="274320"/>
          </a:xfrm>
          <a:prstGeom prst="rect">
            <a:avLst/>
          </a:prstGeom>
          <a:noFill/>
          <a:ln/>
        </p:spPr>
        <p:txBody>
          <a:bodyPr wrap="square" lIns="0" tIns="0" rIns="0" bIns="0" rtlCol="0" anchor="ctr"/>
          <a:lstStyle/>
          <a:p>
            <a:pPr marL="0" indent="0">
              <a:buNone/>
            </a:pPr>
            <a:r>
              <a:rPr lang="en-US" sz="1200" b="1" dirty="0">
                <a:solidFill>
                  <a:srgbClr val="FFFFFF"/>
                </a:solidFill>
                <a:latin typeface="Arial" pitchFamily="34" charset="0"/>
                <a:ea typeface="Arial" pitchFamily="34" charset="-122"/>
                <a:cs typeface="Arial" pitchFamily="34" charset="-120"/>
              </a:rPr>
              <a:t>Lecturer:  </a:t>
            </a:r>
            <a:r>
              <a:rPr lang="en-US" sz="1200" dirty="0" err="1">
                <a:solidFill>
                  <a:srgbClr val="DCE6EC"/>
                </a:solidFill>
                <a:latin typeface="Arial" pitchFamily="34" charset="0"/>
                <a:ea typeface="Arial" pitchFamily="34" charset="-122"/>
                <a:cs typeface="Arial" pitchFamily="34" charset="-120"/>
              </a:rPr>
              <a:t>Shujun</a:t>
            </a:r>
            <a:r>
              <a:rPr lang="en-US" sz="1200" dirty="0">
                <a:solidFill>
                  <a:srgbClr val="DCE6EC"/>
                </a:solidFill>
                <a:latin typeface="Arial" pitchFamily="34" charset="0"/>
                <a:ea typeface="Arial" pitchFamily="34" charset="-122"/>
                <a:cs typeface="Arial" pitchFamily="34" charset="-120"/>
              </a:rPr>
              <a:t> Xiao</a:t>
            </a:r>
            <a:endParaRPr lang="en-US" sz="1200" dirty="0"/>
          </a:p>
        </p:txBody>
      </p:sp>
      <p:sp>
        <p:nvSpPr>
          <p:cNvPr id="11" name="Text 8"/>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FFFFFF"/>
                </a:solidFill>
                <a:latin typeface="Arial" pitchFamily="34" charset="0"/>
                <a:ea typeface="Arial" pitchFamily="34" charset="-122"/>
                <a:cs typeface="Arial" pitchFamily="34" charset="-120"/>
              </a:rPr>
              <a:t>1</a:t>
            </a:r>
            <a:endParaRPr lang="en-US" sz="1100" dirty="0"/>
          </a:p>
        </p:txBody>
      </p:sp>
      <p:sp>
        <p:nvSpPr>
          <p:cNvPr id="13" name="TextBox 12">
            <a:extLst>
              <a:ext uri="{FF2B5EF4-FFF2-40B4-BE49-F238E27FC236}">
                <a16:creationId xmlns:a16="http://schemas.microsoft.com/office/drawing/2014/main" id="{E8D75728-8D42-FB4B-630F-ADD5729896A0}"/>
              </a:ext>
            </a:extLst>
          </p:cNvPr>
          <p:cNvSpPr txBox="1"/>
          <p:nvPr/>
        </p:nvSpPr>
        <p:spPr>
          <a:xfrm>
            <a:off x="1937036" y="1357791"/>
            <a:ext cx="4646644" cy="646331"/>
          </a:xfrm>
          <a:prstGeom prst="rect">
            <a:avLst/>
          </a:prstGeom>
          <a:noFill/>
        </p:spPr>
        <p:txBody>
          <a:bodyPr wrap="square">
            <a:spAutoFit/>
          </a:bodyPr>
          <a:lstStyle/>
          <a:p>
            <a:r>
              <a:rPr lang="en-GB" b="1" dirty="0">
                <a:effectLst/>
                <a:latin typeface="Arial" panose="020B0604020202020204" pitchFamily="34" charset="0"/>
                <a:ea typeface="Times New Roman" panose="02020603050405020304" pitchFamily="18" charset="0"/>
              </a:rPr>
              <a:t>BA (Hons) Leadership and Management Skills for the Workplace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AFB"/>
        </a:solidFill>
        <a:effectLst/>
      </p:bgPr>
    </p:bg>
    <p:spTree>
      <p:nvGrpSpPr>
        <p:cNvPr id="1" name=""/>
        <p:cNvGrpSpPr/>
        <p:nvPr/>
      </p:nvGrpSpPr>
      <p:grpSpPr>
        <a:xfrm>
          <a:off x="0" y="0"/>
          <a:ext cx="0" cy="0"/>
          <a:chOff x="0" y="0"/>
          <a:chExt cx="0" cy="0"/>
        </a:xfrm>
      </p:grpSpPr>
      <p:pic>
        <p:nvPicPr>
          <p:cNvPr id="21"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22" name="Text 18"/>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2</a:t>
            </a:r>
            <a:endParaRPr lang="en-US" sz="1100" dirty="0"/>
          </a:p>
        </p:txBody>
      </p:sp>
      <p:sp>
        <p:nvSpPr>
          <p:cNvPr id="23" name="Text 1">
            <a:extLst>
              <a:ext uri="{FF2B5EF4-FFF2-40B4-BE49-F238E27FC236}">
                <a16:creationId xmlns:a16="http://schemas.microsoft.com/office/drawing/2014/main" id="{62CEFDE2-AAA6-AA3D-438E-4FC61643BECB}"/>
              </a:ext>
            </a:extLst>
          </p:cNvPr>
          <p:cNvSpPr txBox="1"/>
          <p:nvPr/>
        </p:nvSpPr>
        <p:spPr>
          <a:xfrm>
            <a:off x="783772" y="341339"/>
            <a:ext cx="8142825" cy="480060"/>
          </a:xfrm>
          <a:prstGeom prst="rect">
            <a:avLst/>
          </a:prstGeom>
          <a:noFill/>
          <a:ln>
            <a:solidFill>
              <a:schemeClr val="bg1"/>
            </a:solidFill>
          </a:ln>
        </p:spPr>
        <p:txBody>
          <a:bodyPr wrap="square" lIns="0" tIns="0" rIns="0" bIns="0" rtlCol="0" anchor="ctr"/>
          <a:lstStyle/>
          <a:p>
            <a:r>
              <a:rPr lang="en-US" sz="2800" b="1" dirty="0">
                <a:solidFill>
                  <a:schemeClr val="accent1">
                    <a:lumMod val="50000"/>
                  </a:schemeClr>
                </a:solidFill>
                <a:latin typeface="Arial" pitchFamily="34" charset="0"/>
                <a:ea typeface="Arial" pitchFamily="34" charset="-122"/>
                <a:cs typeface="Arial" pitchFamily="34" charset="-120"/>
              </a:rPr>
              <a:t>What This Presentation Covers</a:t>
            </a:r>
            <a:endParaRPr lang="en-US" sz="2800" dirty="0">
              <a:solidFill>
                <a:schemeClr val="accent1">
                  <a:lumMod val="50000"/>
                </a:schemeClr>
              </a:solidFill>
            </a:endParaRPr>
          </a:p>
        </p:txBody>
      </p:sp>
      <p:sp>
        <p:nvSpPr>
          <p:cNvPr id="25" name="Text 0">
            <a:extLst>
              <a:ext uri="{FF2B5EF4-FFF2-40B4-BE49-F238E27FC236}">
                <a16:creationId xmlns:a16="http://schemas.microsoft.com/office/drawing/2014/main" id="{F8FFFF5B-5669-A8FA-4037-F5F7BC90F076}"/>
              </a:ext>
            </a:extLst>
          </p:cNvPr>
          <p:cNvSpPr txBox="1"/>
          <p:nvPr/>
        </p:nvSpPr>
        <p:spPr>
          <a:xfrm>
            <a:off x="905256" y="1063256"/>
            <a:ext cx="7543800" cy="192024"/>
          </a:xfrm>
          <a:prstGeom prst="rect">
            <a:avLst/>
          </a:prstGeom>
          <a:noFill/>
          <a:ln/>
        </p:spPr>
        <p:txBody>
          <a:bodyPr wrap="square" lIns="0" tIns="0" rIns="0" bIns="0" rtlCol="0" anchor="ctr"/>
          <a:lstStyle/>
          <a:p>
            <a:r>
              <a:rPr lang="en-US" sz="1200" b="1" kern="0" spc="150" dirty="0">
                <a:solidFill>
                  <a:srgbClr val="002060"/>
                </a:solidFill>
                <a:latin typeface="Arial" pitchFamily="34" charset="0"/>
                <a:ea typeface="Arial" pitchFamily="34" charset="-122"/>
                <a:cs typeface="Arial" pitchFamily="34" charset="-120"/>
              </a:rPr>
              <a:t>AGENDA</a:t>
            </a:r>
            <a:endParaRPr lang="en-US" sz="1200" dirty="0">
              <a:solidFill>
                <a:srgbClr val="002060"/>
              </a:solidFill>
            </a:endParaRPr>
          </a:p>
        </p:txBody>
      </p:sp>
      <p:graphicFrame>
        <p:nvGraphicFramePr>
          <p:cNvPr id="29" name="Text 4">
            <a:extLst>
              <a:ext uri="{FF2B5EF4-FFF2-40B4-BE49-F238E27FC236}">
                <a16:creationId xmlns:a16="http://schemas.microsoft.com/office/drawing/2014/main" id="{A1D5A0F7-85CF-803B-1CAF-23F75F601F12}"/>
              </a:ext>
            </a:extLst>
          </p:cNvPr>
          <p:cNvGraphicFramePr/>
          <p:nvPr>
            <p:extLst>
              <p:ext uri="{D42A27DB-BD31-4B8C-83A1-F6EECF244321}">
                <p14:modId xmlns:p14="http://schemas.microsoft.com/office/powerpoint/2010/main" val="1075807835"/>
              </p:ext>
            </p:extLst>
          </p:nvPr>
        </p:nvGraphicFramePr>
        <p:xfrm>
          <a:off x="905256" y="1844801"/>
          <a:ext cx="3703320" cy="36085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AFB"/>
        </a:solidFill>
        <a:effectLst/>
      </p:bgPr>
    </p:bg>
    <p:spTree>
      <p:nvGrpSpPr>
        <p:cNvPr id="1" name="">
          <a:extLst>
            <a:ext uri="{FF2B5EF4-FFF2-40B4-BE49-F238E27FC236}">
              <a16:creationId xmlns:a16="http://schemas.microsoft.com/office/drawing/2014/main" id="{46C366DC-E9FD-1146-6E5C-8AAE937C6E8E}"/>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FBF133F-334C-89A1-AA2F-B48D34BA59F1}"/>
              </a:ext>
            </a:extLst>
          </p:cNvPr>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HealthConnect UK: Organisation Overview</a:t>
            </a:r>
            <a:endParaRPr lang="en-US" sz="2600" dirty="0"/>
          </a:p>
        </p:txBody>
      </p:sp>
      <p:sp>
        <p:nvSpPr>
          <p:cNvPr id="4" name="Text 2">
            <a:extLst>
              <a:ext uri="{FF2B5EF4-FFF2-40B4-BE49-F238E27FC236}">
                <a16:creationId xmlns:a16="http://schemas.microsoft.com/office/drawing/2014/main" id="{4EF1EBC5-EECB-4391-5A2E-4F0BF0DE195E}"/>
              </a:ext>
            </a:extLst>
          </p:cNvPr>
          <p:cNvSpPr txBox="1"/>
          <p:nvPr/>
        </p:nvSpPr>
        <p:spPr>
          <a:xfrm>
            <a:off x="548640" y="1280160"/>
            <a:ext cx="8046720" cy="54864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HealthConnect UK is a fast-growing digital healthcare provider. That growth has started to outpace the organisation's people-management capacity — the starting point for everything that follows.</a:t>
            </a:r>
            <a:endParaRPr lang="en-US" sz="1100" dirty="0"/>
          </a:p>
        </p:txBody>
      </p:sp>
      <p:sp>
        <p:nvSpPr>
          <p:cNvPr id="5" name="Shape 3">
            <a:extLst>
              <a:ext uri="{FF2B5EF4-FFF2-40B4-BE49-F238E27FC236}">
                <a16:creationId xmlns:a16="http://schemas.microsoft.com/office/drawing/2014/main" id="{E18559D5-9C1B-4A6A-5678-0BC8A3F987D0}"/>
              </a:ext>
            </a:extLst>
          </p:cNvPr>
          <p:cNvSpPr/>
          <p:nvPr/>
        </p:nvSpPr>
        <p:spPr>
          <a:xfrm>
            <a:off x="548640" y="1920240"/>
            <a:ext cx="1874520" cy="1005840"/>
          </a:xfrm>
          <a:prstGeom prst="rect">
            <a:avLst/>
          </a:prstGeom>
          <a:solidFill>
            <a:srgbClr val="FFFFFF"/>
          </a:solidFill>
          <a:ln w="12700">
            <a:solidFill>
              <a:srgbClr val="023B59"/>
            </a:solidFill>
            <a:prstDash val="solid"/>
          </a:ln>
        </p:spPr>
        <p:txBody>
          <a:bodyPr/>
          <a:lstStyle/>
          <a:p>
            <a:endParaRPr lang="en-US"/>
          </a:p>
        </p:txBody>
      </p:sp>
      <p:sp>
        <p:nvSpPr>
          <p:cNvPr id="6" name="Text 4">
            <a:extLst>
              <a:ext uri="{FF2B5EF4-FFF2-40B4-BE49-F238E27FC236}">
                <a16:creationId xmlns:a16="http://schemas.microsoft.com/office/drawing/2014/main" id="{F229C450-64FD-FB61-7FD2-737B69967D06}"/>
              </a:ext>
            </a:extLst>
          </p:cNvPr>
          <p:cNvSpPr txBox="1"/>
          <p:nvPr/>
        </p:nvSpPr>
        <p:spPr>
          <a:xfrm>
            <a:off x="658368" y="2011680"/>
            <a:ext cx="1655064"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What we do</a:t>
            </a:r>
            <a:endParaRPr lang="en-US" sz="1000" dirty="0"/>
          </a:p>
        </p:txBody>
      </p:sp>
      <p:sp>
        <p:nvSpPr>
          <p:cNvPr id="7" name="Text 5">
            <a:extLst>
              <a:ext uri="{FF2B5EF4-FFF2-40B4-BE49-F238E27FC236}">
                <a16:creationId xmlns:a16="http://schemas.microsoft.com/office/drawing/2014/main" id="{DC9E312E-3FC6-4D9A-E338-3BD29D19DF60}"/>
              </a:ext>
            </a:extLst>
          </p:cNvPr>
          <p:cNvSpPr txBox="1"/>
          <p:nvPr/>
        </p:nvSpPr>
        <p:spPr>
          <a:xfrm>
            <a:off x="658368" y="2304288"/>
            <a:ext cx="1655064" cy="530352"/>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Virtual consultations &amp; remote patient monitoring</a:t>
            </a:r>
          </a:p>
          <a:p>
            <a:pPr marL="0" indent="0">
              <a:buNone/>
            </a:pPr>
            <a:endParaRPr lang="en-US" sz="860" dirty="0"/>
          </a:p>
        </p:txBody>
      </p:sp>
      <p:sp>
        <p:nvSpPr>
          <p:cNvPr id="8" name="Shape 6">
            <a:extLst>
              <a:ext uri="{FF2B5EF4-FFF2-40B4-BE49-F238E27FC236}">
                <a16:creationId xmlns:a16="http://schemas.microsoft.com/office/drawing/2014/main" id="{9DFD3C23-3345-E46A-E85D-E9846F8401CA}"/>
              </a:ext>
            </a:extLst>
          </p:cNvPr>
          <p:cNvSpPr/>
          <p:nvPr/>
        </p:nvSpPr>
        <p:spPr>
          <a:xfrm>
            <a:off x="2578608" y="1920240"/>
            <a:ext cx="1874520" cy="1005840"/>
          </a:xfrm>
          <a:prstGeom prst="rect">
            <a:avLst/>
          </a:prstGeom>
          <a:solidFill>
            <a:srgbClr val="FFFFFF"/>
          </a:solidFill>
          <a:ln w="12700">
            <a:solidFill>
              <a:srgbClr val="023B59"/>
            </a:solidFill>
            <a:prstDash val="solid"/>
          </a:ln>
        </p:spPr>
        <p:txBody>
          <a:bodyPr/>
          <a:lstStyle/>
          <a:p>
            <a:endParaRPr lang="en-US"/>
          </a:p>
        </p:txBody>
      </p:sp>
      <p:sp>
        <p:nvSpPr>
          <p:cNvPr id="9" name="Text 7">
            <a:extLst>
              <a:ext uri="{FF2B5EF4-FFF2-40B4-BE49-F238E27FC236}">
                <a16:creationId xmlns:a16="http://schemas.microsoft.com/office/drawing/2014/main" id="{EB22EB78-A02F-33E8-EC19-B1E72022EADE}"/>
              </a:ext>
            </a:extLst>
          </p:cNvPr>
          <p:cNvSpPr txBox="1"/>
          <p:nvPr/>
        </p:nvSpPr>
        <p:spPr>
          <a:xfrm>
            <a:off x="2688336" y="2011680"/>
            <a:ext cx="1655064"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Who we serve</a:t>
            </a:r>
            <a:endParaRPr lang="en-US" sz="1000" dirty="0"/>
          </a:p>
        </p:txBody>
      </p:sp>
      <p:sp>
        <p:nvSpPr>
          <p:cNvPr id="10" name="Text 8">
            <a:extLst>
              <a:ext uri="{FF2B5EF4-FFF2-40B4-BE49-F238E27FC236}">
                <a16:creationId xmlns:a16="http://schemas.microsoft.com/office/drawing/2014/main" id="{E3C579C2-8E45-4721-8AF0-0370E26EAEE3}"/>
              </a:ext>
            </a:extLst>
          </p:cNvPr>
          <p:cNvSpPr txBox="1"/>
          <p:nvPr/>
        </p:nvSpPr>
        <p:spPr>
          <a:xfrm>
            <a:off x="2688336" y="2304288"/>
            <a:ext cx="1655064" cy="530352"/>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Patients accessing care remotely, across the UK</a:t>
            </a:r>
            <a:endParaRPr lang="en-US" sz="1100" dirty="0"/>
          </a:p>
        </p:txBody>
      </p:sp>
      <p:sp>
        <p:nvSpPr>
          <p:cNvPr id="11" name="Shape 9">
            <a:extLst>
              <a:ext uri="{FF2B5EF4-FFF2-40B4-BE49-F238E27FC236}">
                <a16:creationId xmlns:a16="http://schemas.microsoft.com/office/drawing/2014/main" id="{A240FA56-E750-2829-1889-4EB67D6B3DD9}"/>
              </a:ext>
            </a:extLst>
          </p:cNvPr>
          <p:cNvSpPr/>
          <p:nvPr/>
        </p:nvSpPr>
        <p:spPr>
          <a:xfrm>
            <a:off x="4608576" y="1920240"/>
            <a:ext cx="1874520" cy="1005840"/>
          </a:xfrm>
          <a:prstGeom prst="rect">
            <a:avLst/>
          </a:prstGeom>
          <a:solidFill>
            <a:srgbClr val="FFFFFF"/>
          </a:solidFill>
          <a:ln w="12700">
            <a:solidFill>
              <a:srgbClr val="023B59"/>
            </a:solidFill>
            <a:prstDash val="solid"/>
          </a:ln>
        </p:spPr>
        <p:txBody>
          <a:bodyPr/>
          <a:lstStyle/>
          <a:p>
            <a:endParaRPr lang="en-US"/>
          </a:p>
        </p:txBody>
      </p:sp>
      <p:sp>
        <p:nvSpPr>
          <p:cNvPr id="12" name="Text 10">
            <a:extLst>
              <a:ext uri="{FF2B5EF4-FFF2-40B4-BE49-F238E27FC236}">
                <a16:creationId xmlns:a16="http://schemas.microsoft.com/office/drawing/2014/main" id="{B8CDD8A8-1A92-F94C-FA87-97BAA553560C}"/>
              </a:ext>
            </a:extLst>
          </p:cNvPr>
          <p:cNvSpPr txBox="1"/>
          <p:nvPr/>
        </p:nvSpPr>
        <p:spPr>
          <a:xfrm>
            <a:off x="4718304" y="2011680"/>
            <a:ext cx="1655064"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Our people</a:t>
            </a:r>
            <a:endParaRPr lang="en-US" sz="1000" dirty="0"/>
          </a:p>
        </p:txBody>
      </p:sp>
      <p:sp>
        <p:nvSpPr>
          <p:cNvPr id="13" name="Text 11">
            <a:extLst>
              <a:ext uri="{FF2B5EF4-FFF2-40B4-BE49-F238E27FC236}">
                <a16:creationId xmlns:a16="http://schemas.microsoft.com/office/drawing/2014/main" id="{C9676F73-AE2D-994E-F86B-F2E036F75D4C}"/>
              </a:ext>
            </a:extLst>
          </p:cNvPr>
          <p:cNvSpPr txBox="1"/>
          <p:nvPr/>
        </p:nvSpPr>
        <p:spPr>
          <a:xfrm>
            <a:off x="4718304" y="2304288"/>
            <a:ext cx="1655064" cy="530352"/>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Multidisciplinary clinical, technology &amp; support teams</a:t>
            </a:r>
            <a:endParaRPr lang="en-US" sz="1100" dirty="0"/>
          </a:p>
        </p:txBody>
      </p:sp>
      <p:sp>
        <p:nvSpPr>
          <p:cNvPr id="14" name="Shape 12">
            <a:extLst>
              <a:ext uri="{FF2B5EF4-FFF2-40B4-BE49-F238E27FC236}">
                <a16:creationId xmlns:a16="http://schemas.microsoft.com/office/drawing/2014/main" id="{B37A9BFD-2C61-170C-60DB-90855392C7AB}"/>
              </a:ext>
            </a:extLst>
          </p:cNvPr>
          <p:cNvSpPr/>
          <p:nvPr/>
        </p:nvSpPr>
        <p:spPr>
          <a:xfrm>
            <a:off x="6638544" y="1920240"/>
            <a:ext cx="1874520" cy="1005840"/>
          </a:xfrm>
          <a:prstGeom prst="rect">
            <a:avLst/>
          </a:prstGeom>
          <a:solidFill>
            <a:srgbClr val="FFFFFF"/>
          </a:solidFill>
          <a:ln w="12700">
            <a:solidFill>
              <a:srgbClr val="023B59"/>
            </a:solidFill>
            <a:prstDash val="solid"/>
          </a:ln>
        </p:spPr>
        <p:txBody>
          <a:bodyPr/>
          <a:lstStyle/>
          <a:p>
            <a:endParaRPr lang="en-US"/>
          </a:p>
        </p:txBody>
      </p:sp>
      <p:sp>
        <p:nvSpPr>
          <p:cNvPr id="15" name="Text 13">
            <a:extLst>
              <a:ext uri="{FF2B5EF4-FFF2-40B4-BE49-F238E27FC236}">
                <a16:creationId xmlns:a16="http://schemas.microsoft.com/office/drawing/2014/main" id="{F1E39A51-DE4B-9BB1-D0AE-EE7E979FE533}"/>
              </a:ext>
            </a:extLst>
          </p:cNvPr>
          <p:cNvSpPr txBox="1"/>
          <p:nvPr/>
        </p:nvSpPr>
        <p:spPr>
          <a:xfrm>
            <a:off x="6748272" y="2011680"/>
            <a:ext cx="1655064"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Where we are</a:t>
            </a:r>
            <a:endParaRPr lang="en-US" sz="1000" dirty="0"/>
          </a:p>
        </p:txBody>
      </p:sp>
      <p:sp>
        <p:nvSpPr>
          <p:cNvPr id="16" name="Text 14">
            <a:extLst>
              <a:ext uri="{FF2B5EF4-FFF2-40B4-BE49-F238E27FC236}">
                <a16:creationId xmlns:a16="http://schemas.microsoft.com/office/drawing/2014/main" id="{0381C17A-121E-ED7B-9202-862D4C272294}"/>
              </a:ext>
            </a:extLst>
          </p:cNvPr>
          <p:cNvSpPr txBox="1"/>
          <p:nvPr/>
        </p:nvSpPr>
        <p:spPr>
          <a:xfrm>
            <a:off x="6748272" y="2304288"/>
            <a:ext cx="1655064" cy="530352"/>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A fast-growth phase, with HR structures still catching up</a:t>
            </a:r>
            <a:endParaRPr lang="en-US" sz="1100" dirty="0"/>
          </a:p>
        </p:txBody>
      </p:sp>
      <p:sp>
        <p:nvSpPr>
          <p:cNvPr id="17" name="Text 15">
            <a:extLst>
              <a:ext uri="{FF2B5EF4-FFF2-40B4-BE49-F238E27FC236}">
                <a16:creationId xmlns:a16="http://schemas.microsoft.com/office/drawing/2014/main" id="{A4AE0CA6-49D4-2570-D880-8C1AD2C4B5DD}"/>
              </a:ext>
            </a:extLst>
          </p:cNvPr>
          <p:cNvSpPr txBox="1"/>
          <p:nvPr/>
        </p:nvSpPr>
        <p:spPr>
          <a:xfrm>
            <a:off x="548640" y="3154680"/>
            <a:ext cx="8046720" cy="274320"/>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Key workforce challenges identified in the brief:</a:t>
            </a:r>
            <a:endParaRPr lang="en-US" sz="1200" dirty="0"/>
          </a:p>
        </p:txBody>
      </p:sp>
      <p:sp>
        <p:nvSpPr>
          <p:cNvPr id="18" name="Text 16">
            <a:extLst>
              <a:ext uri="{FF2B5EF4-FFF2-40B4-BE49-F238E27FC236}">
                <a16:creationId xmlns:a16="http://schemas.microsoft.com/office/drawing/2014/main" id="{DF16950D-9658-E4C7-C618-384B1A723FC9}"/>
              </a:ext>
            </a:extLst>
          </p:cNvPr>
          <p:cNvSpPr txBox="1"/>
          <p:nvPr/>
        </p:nvSpPr>
        <p:spPr>
          <a:xfrm>
            <a:off x="548640" y="3456432"/>
            <a:ext cx="3840480" cy="1965960"/>
          </a:xfrm>
          <a:prstGeom prst="rect">
            <a:avLst/>
          </a:prstGeom>
          <a:noFill/>
          <a:ln/>
        </p:spPr>
        <p:txBody>
          <a:bodyPr wrap="square" lIns="0" tIns="0" rIns="0" bIns="0" rtlCol="0" anchor="t"/>
          <a:lstStyle/>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Difficulty attracting skilled healthcare and technology professionals</a:t>
            </a:r>
            <a:endParaRPr lang="en-US" sz="1100" dirty="0"/>
          </a:p>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Rising employee turnover</a:t>
            </a:r>
            <a:endParaRPr lang="en-US" sz="1100" dirty="0"/>
          </a:p>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Wellbeing and burnout concerns among staff</a:t>
            </a:r>
            <a:endParaRPr lang="en-US" sz="1100" dirty="0"/>
          </a:p>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Skills shortages in digital healthcare technologies</a:t>
            </a:r>
            <a:endParaRPr lang="en-US" sz="1100" dirty="0"/>
          </a:p>
        </p:txBody>
      </p:sp>
      <p:sp>
        <p:nvSpPr>
          <p:cNvPr id="19" name="Text 17">
            <a:extLst>
              <a:ext uri="{FF2B5EF4-FFF2-40B4-BE49-F238E27FC236}">
                <a16:creationId xmlns:a16="http://schemas.microsoft.com/office/drawing/2014/main" id="{BEACA9F9-C16C-CA83-B460-D8A65BC709C6}"/>
              </a:ext>
            </a:extLst>
          </p:cNvPr>
          <p:cNvSpPr txBox="1"/>
          <p:nvPr/>
        </p:nvSpPr>
        <p:spPr>
          <a:xfrm>
            <a:off x="4572000" y="3456432"/>
            <a:ext cx="3840480" cy="1965960"/>
          </a:xfrm>
          <a:prstGeom prst="rect">
            <a:avLst/>
          </a:prstGeom>
          <a:noFill/>
          <a:ln/>
        </p:spPr>
        <p:txBody>
          <a:bodyPr wrap="square" lIns="0" tIns="0" rIns="0" bIns="0" rtlCol="0" anchor="t"/>
          <a:lstStyle/>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Falling employee engagement</a:t>
            </a:r>
            <a:endParaRPr lang="en-US" sz="1100" dirty="0"/>
          </a:p>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Difficulty managing multidisciplinary teams</a:t>
            </a:r>
            <a:endParaRPr lang="en-US" sz="1100" dirty="0"/>
          </a:p>
          <a:p>
            <a:pPr marL="203200" indent="-203200">
              <a:spcAft>
                <a:spcPts val="700"/>
              </a:spcAft>
              <a:buSzPct val="100000"/>
              <a:buChar char="•"/>
            </a:pPr>
            <a:r>
              <a:rPr lang="en-US" sz="1100" dirty="0">
                <a:solidFill>
                  <a:srgbClr val="222222"/>
                </a:solidFill>
                <a:latin typeface="Arial" pitchFamily="34" charset="0"/>
                <a:ea typeface="Arial" pitchFamily="34" charset="-122"/>
                <a:cs typeface="Arial" pitchFamily="34" charset="-120"/>
              </a:rPr>
              <a:t>Gaps in leadership development</a:t>
            </a:r>
            <a:endParaRPr lang="en-US" sz="1100" dirty="0"/>
          </a:p>
        </p:txBody>
      </p:sp>
      <p:pic>
        <p:nvPicPr>
          <p:cNvPr id="21" name="Image 0" descr="footer_band.png">
            <a:extLst>
              <a:ext uri="{FF2B5EF4-FFF2-40B4-BE49-F238E27FC236}">
                <a16:creationId xmlns:a16="http://schemas.microsoft.com/office/drawing/2014/main" id="{C55801EA-5E7D-5B6D-861A-749E90C1994B}"/>
              </a:ext>
            </a:extLst>
          </p:cNvPr>
          <p:cNvPicPr>
            <a:picLocks noChangeAspect="1"/>
          </p:cNvPicPr>
          <p:nvPr/>
        </p:nvPicPr>
        <p:blipFill>
          <a:blip r:embed="rId3"/>
          <a:stretch>
            <a:fillRect/>
          </a:stretch>
        </p:blipFill>
        <p:spPr>
          <a:xfrm>
            <a:off x="0" y="5699730"/>
            <a:ext cx="9144000" cy="1158270"/>
          </a:xfrm>
          <a:prstGeom prst="rect">
            <a:avLst/>
          </a:prstGeom>
        </p:spPr>
      </p:pic>
      <p:sp>
        <p:nvSpPr>
          <p:cNvPr id="22" name="Text 18">
            <a:extLst>
              <a:ext uri="{FF2B5EF4-FFF2-40B4-BE49-F238E27FC236}">
                <a16:creationId xmlns:a16="http://schemas.microsoft.com/office/drawing/2014/main" id="{11352C45-36B9-4B0D-BC9B-964E4CD83EFC}"/>
              </a:ext>
            </a:extLst>
          </p:cNvPr>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3</a:t>
            </a:r>
            <a:endParaRPr lang="en-US" sz="1100" dirty="0"/>
          </a:p>
        </p:txBody>
      </p:sp>
    </p:spTree>
    <p:extLst>
      <p:ext uri="{BB962C8B-B14F-4D97-AF65-F5344CB8AC3E}">
        <p14:creationId xmlns:p14="http://schemas.microsoft.com/office/powerpoint/2010/main" val="3589063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Why This Is a Human Resources Strategy Problem, Not Just an Operational One</a:t>
            </a:r>
            <a:endParaRPr lang="en-US" sz="2600" dirty="0"/>
          </a:p>
        </p:txBody>
      </p:sp>
      <p:sp>
        <p:nvSpPr>
          <p:cNvPr id="4" name="Text 2"/>
          <p:cNvSpPr txBox="1"/>
          <p:nvPr/>
        </p:nvSpPr>
        <p:spPr>
          <a:xfrm>
            <a:off x="548640" y="1280160"/>
            <a:ext cx="8046720" cy="100584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Storey (1995) describes strategic HRM as a distinctive approach to employment management that seeks competitive advantage through the strategic development of a highly committed and capable workforce. This definition applies directly to HealthConnect UK's current situation, rather than remaining an abstract academic point.</a:t>
            </a:r>
            <a:endParaRPr lang="en-US" sz="1100" dirty="0"/>
          </a:p>
        </p:txBody>
      </p:sp>
      <p:sp>
        <p:nvSpPr>
          <p:cNvPr id="5" name="Text 3"/>
          <p:cNvSpPr txBox="1"/>
          <p:nvPr/>
        </p:nvSpPr>
        <p:spPr>
          <a:xfrm>
            <a:off x="548640" y="2331720"/>
            <a:ext cx="8046720" cy="45720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Barney's (1991) resource-based view is useful here. A resource only becomes a source of sustained competitive advantage when it is:</a:t>
            </a:r>
            <a:endParaRPr lang="en-US" sz="1100" dirty="0"/>
          </a:p>
        </p:txBody>
      </p:sp>
      <p:sp>
        <p:nvSpPr>
          <p:cNvPr id="6" name="Text 4"/>
          <p:cNvSpPr txBox="1"/>
          <p:nvPr/>
        </p:nvSpPr>
        <p:spPr>
          <a:xfrm>
            <a:off x="548640" y="2834640"/>
            <a:ext cx="8046720" cy="1737360"/>
          </a:xfrm>
          <a:prstGeom prst="rect">
            <a:avLst/>
          </a:prstGeom>
          <a:noFill/>
          <a:ln/>
        </p:spPr>
        <p:txBody>
          <a:bodyPr wrap="square" lIns="0" tIns="0" rIns="0" bIns="0" rtlCol="0" anchor="t"/>
          <a:lstStyle/>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Valuable — it helps the organisation exploit opportunities or reduce threats</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Rare — competitors don't have much of it</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Inimitable — hard for anyone else to copy or replicate</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Non-substitutable — there's no equivalent alternative resource</a:t>
            </a:r>
            <a:endParaRPr lang="en-US" sz="1100" dirty="0"/>
          </a:p>
        </p:txBody>
      </p:sp>
      <p:sp>
        <p:nvSpPr>
          <p:cNvPr id="7" name="Text 5"/>
          <p:cNvSpPr txBox="1"/>
          <p:nvPr/>
        </p:nvSpPr>
        <p:spPr>
          <a:xfrm>
            <a:off x="548640" y="4572000"/>
            <a:ext cx="8046720" cy="822960"/>
          </a:xfrm>
          <a:prstGeom prst="rect">
            <a:avLst/>
          </a:prstGeom>
          <a:noFill/>
          <a:ln/>
        </p:spPr>
        <p:txBody>
          <a:bodyPr wrap="square" lIns="0" tIns="0" rIns="0" bIns="0" rtlCol="0" anchor="t"/>
          <a:lstStyle/>
          <a:p>
            <a:pPr marL="0" indent="0">
              <a:buNone/>
            </a:pPr>
            <a:r>
              <a:rPr lang="en-US" sz="1100" i="1" dirty="0">
                <a:solidFill>
                  <a:srgbClr val="5A6570"/>
                </a:solidFill>
                <a:latin typeface="Arial" pitchFamily="34" charset="0"/>
                <a:ea typeface="Arial" pitchFamily="34" charset="-122"/>
                <a:cs typeface="Arial" pitchFamily="34" charset="-120"/>
              </a:rPr>
              <a:t>Skilled clinical and digital-health staff meet all four criteria. That's really the argument for why HealthConnect UK should treat workforce planning, recruitment and retention as board-level priorities rather than day-to-day human resources administration.</a:t>
            </a:r>
            <a:endParaRPr lang="en-US" sz="1100" dirty="0"/>
          </a:p>
        </p:txBody>
      </p:sp>
      <p:pic>
        <p:nvPicPr>
          <p:cNvPr id="9"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10" name="Text 6"/>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Workforce Planning</a:t>
            </a:r>
            <a:endParaRPr lang="en-US" sz="2600" dirty="0"/>
          </a:p>
        </p:txBody>
      </p:sp>
      <p:sp>
        <p:nvSpPr>
          <p:cNvPr id="4" name="Text 2"/>
          <p:cNvSpPr txBox="1"/>
          <p:nvPr/>
        </p:nvSpPr>
        <p:spPr>
          <a:xfrm>
            <a:off x="548640" y="1234440"/>
            <a:ext cx="8046720" cy="118872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Bulla and Scott (1994) define human resource planning as the process of ensuring an organisation's human resource requirements are identified and plans are made to satisfy them — in other words, a way of matching the people the organisation has to the people it will need. Importantly, this is not something the human resources function should do alone; it works best as a joint effort with operating managers who understand where the business is heading (Reilly, 1996).</a:t>
            </a:r>
            <a:endParaRPr lang="en-US" sz="1100" dirty="0"/>
          </a:p>
        </p:txBody>
      </p:sp>
      <p:sp>
        <p:nvSpPr>
          <p:cNvPr id="5" name="Shape 3"/>
          <p:cNvSpPr/>
          <p:nvPr/>
        </p:nvSpPr>
        <p:spPr>
          <a:xfrm>
            <a:off x="548640" y="2514600"/>
            <a:ext cx="1783080" cy="1691640"/>
          </a:xfrm>
          <a:prstGeom prst="rect">
            <a:avLst/>
          </a:prstGeom>
          <a:solidFill>
            <a:srgbClr val="FFFFFF"/>
          </a:solidFill>
          <a:ln w="12700">
            <a:solidFill>
              <a:srgbClr val="023B59"/>
            </a:solidFill>
            <a:prstDash val="solid"/>
          </a:ln>
        </p:spPr>
        <p:txBody>
          <a:bodyPr/>
          <a:lstStyle/>
          <a:p>
            <a:endParaRPr lang="en-US"/>
          </a:p>
        </p:txBody>
      </p:sp>
      <p:sp>
        <p:nvSpPr>
          <p:cNvPr id="6" name="Text 4"/>
          <p:cNvSpPr txBox="1"/>
          <p:nvPr/>
        </p:nvSpPr>
        <p:spPr>
          <a:xfrm>
            <a:off x="621792" y="2606040"/>
            <a:ext cx="1636776" cy="502920"/>
          </a:xfrm>
          <a:prstGeom prst="rect">
            <a:avLst/>
          </a:prstGeom>
          <a:noFill/>
          <a:ln/>
        </p:spPr>
        <p:txBody>
          <a:bodyPr wrap="square" lIns="0" tIns="0" rIns="0" bIns="0" rtlCol="0" anchor="ctr"/>
          <a:lstStyle/>
          <a:p>
            <a:pPr marL="0" indent="0" algn="l">
              <a:buNone/>
            </a:pPr>
            <a:r>
              <a:rPr lang="en-US" sz="1100" b="1" dirty="0">
                <a:solidFill>
                  <a:srgbClr val="023B59"/>
                </a:solidFill>
                <a:latin typeface="Arial" pitchFamily="34" charset="0"/>
                <a:ea typeface="Arial" pitchFamily="34" charset="-122"/>
                <a:cs typeface="Arial" pitchFamily="34" charset="-120"/>
              </a:rPr>
              <a:t>Estimate demand</a:t>
            </a:r>
            <a:endParaRPr lang="en-US" sz="1100" dirty="0"/>
          </a:p>
        </p:txBody>
      </p:sp>
      <p:sp>
        <p:nvSpPr>
          <p:cNvPr id="7" name="Text 5"/>
          <p:cNvSpPr txBox="1"/>
          <p:nvPr/>
        </p:nvSpPr>
        <p:spPr>
          <a:xfrm>
            <a:off x="640080" y="3168396"/>
            <a:ext cx="1636776" cy="978408"/>
          </a:xfrm>
          <a:prstGeom prst="rect">
            <a:avLst/>
          </a:prstGeom>
          <a:noFill/>
          <a:ln/>
        </p:spPr>
        <p:txBody>
          <a:bodyPr wrap="square" lIns="0" tIns="0" rIns="0" bIns="0" rtlCol="0" anchor="t"/>
          <a:lstStyle/>
          <a:p>
            <a:pPr marL="0" indent="0" algn="l">
              <a:buNone/>
            </a:pPr>
            <a:r>
              <a:rPr lang="en-US" sz="1100" dirty="0">
                <a:solidFill>
                  <a:srgbClr val="222222"/>
                </a:solidFill>
                <a:latin typeface="Arial" pitchFamily="34" charset="0"/>
                <a:ea typeface="Arial" pitchFamily="34" charset="-122"/>
                <a:cs typeface="Arial" pitchFamily="34" charset="-120"/>
              </a:rPr>
              <a:t>Growth in tele-health and remote monitoring volumes</a:t>
            </a:r>
            <a:endParaRPr lang="en-US" sz="1100" dirty="0"/>
          </a:p>
        </p:txBody>
      </p:sp>
      <p:sp>
        <p:nvSpPr>
          <p:cNvPr id="8" name="Shape 6"/>
          <p:cNvSpPr/>
          <p:nvPr/>
        </p:nvSpPr>
        <p:spPr>
          <a:xfrm rot="5400000">
            <a:off x="2350008" y="3287268"/>
            <a:ext cx="146304" cy="146304"/>
          </a:xfrm>
          <a:prstGeom prst="triangle">
            <a:avLst/>
          </a:prstGeom>
          <a:solidFill>
            <a:srgbClr val="023B59"/>
          </a:solidFill>
          <a:ln w="12700">
            <a:solidFill>
              <a:srgbClr val="333333"/>
            </a:solidFill>
            <a:prstDash val="solid"/>
          </a:ln>
        </p:spPr>
        <p:txBody>
          <a:bodyPr/>
          <a:lstStyle/>
          <a:p>
            <a:endParaRPr lang="en-US"/>
          </a:p>
        </p:txBody>
      </p:sp>
      <p:sp>
        <p:nvSpPr>
          <p:cNvPr id="9" name="Shape 7"/>
          <p:cNvSpPr/>
          <p:nvPr/>
        </p:nvSpPr>
        <p:spPr>
          <a:xfrm>
            <a:off x="2514600" y="2514600"/>
            <a:ext cx="1783080" cy="1691640"/>
          </a:xfrm>
          <a:prstGeom prst="rect">
            <a:avLst/>
          </a:prstGeom>
          <a:solidFill>
            <a:srgbClr val="FFFFFF"/>
          </a:solidFill>
          <a:ln w="12700">
            <a:solidFill>
              <a:srgbClr val="023B59"/>
            </a:solidFill>
            <a:prstDash val="solid"/>
          </a:ln>
        </p:spPr>
        <p:txBody>
          <a:bodyPr/>
          <a:lstStyle/>
          <a:p>
            <a:endParaRPr lang="en-US"/>
          </a:p>
        </p:txBody>
      </p:sp>
      <p:sp>
        <p:nvSpPr>
          <p:cNvPr id="10" name="Text 8"/>
          <p:cNvSpPr txBox="1"/>
          <p:nvPr/>
        </p:nvSpPr>
        <p:spPr>
          <a:xfrm>
            <a:off x="2587752" y="2606040"/>
            <a:ext cx="1636776" cy="502920"/>
          </a:xfrm>
          <a:prstGeom prst="rect">
            <a:avLst/>
          </a:prstGeom>
          <a:noFill/>
          <a:ln/>
        </p:spPr>
        <p:txBody>
          <a:bodyPr wrap="square" lIns="0" tIns="0" rIns="0" bIns="0" rtlCol="0" anchor="ctr"/>
          <a:lstStyle/>
          <a:p>
            <a:pPr marL="0" indent="0" algn="l">
              <a:buNone/>
            </a:pPr>
            <a:r>
              <a:rPr lang="en-US" sz="1100" b="1" dirty="0">
                <a:solidFill>
                  <a:srgbClr val="023B59"/>
                </a:solidFill>
                <a:latin typeface="Arial" pitchFamily="34" charset="0"/>
                <a:ea typeface="Arial" pitchFamily="34" charset="-122"/>
                <a:cs typeface="Arial" pitchFamily="34" charset="-120"/>
              </a:rPr>
              <a:t>Estimate internal supply</a:t>
            </a:r>
            <a:endParaRPr lang="en-US" sz="1100" dirty="0"/>
          </a:p>
        </p:txBody>
      </p:sp>
      <p:sp>
        <p:nvSpPr>
          <p:cNvPr id="11" name="Text 9"/>
          <p:cNvSpPr txBox="1"/>
          <p:nvPr/>
        </p:nvSpPr>
        <p:spPr>
          <a:xfrm>
            <a:off x="2587752" y="3136392"/>
            <a:ext cx="1636776" cy="978408"/>
          </a:xfrm>
          <a:prstGeom prst="rect">
            <a:avLst/>
          </a:prstGeom>
          <a:noFill/>
          <a:ln/>
        </p:spPr>
        <p:txBody>
          <a:bodyPr wrap="square" lIns="0" tIns="0" rIns="0" bIns="0" rtlCol="0" anchor="t"/>
          <a:lstStyle/>
          <a:p>
            <a:pPr marL="0" indent="0" algn="l">
              <a:buNone/>
            </a:pPr>
            <a:r>
              <a:rPr lang="en-US" sz="1100" dirty="0">
                <a:solidFill>
                  <a:srgbClr val="222222"/>
                </a:solidFill>
                <a:latin typeface="Arial" pitchFamily="34" charset="0"/>
                <a:ea typeface="Arial" pitchFamily="34" charset="-122"/>
                <a:cs typeface="Arial" pitchFamily="34" charset="-120"/>
              </a:rPr>
              <a:t>Current turnover, absence and existing skill sets</a:t>
            </a:r>
            <a:endParaRPr lang="en-US" sz="1100" dirty="0"/>
          </a:p>
        </p:txBody>
      </p:sp>
      <p:sp>
        <p:nvSpPr>
          <p:cNvPr id="12" name="Shape 10"/>
          <p:cNvSpPr/>
          <p:nvPr/>
        </p:nvSpPr>
        <p:spPr>
          <a:xfrm rot="5400000">
            <a:off x="4315968" y="3287268"/>
            <a:ext cx="146304" cy="146304"/>
          </a:xfrm>
          <a:prstGeom prst="triangle">
            <a:avLst/>
          </a:prstGeom>
          <a:solidFill>
            <a:srgbClr val="023B59"/>
          </a:solidFill>
          <a:ln w="12700">
            <a:solidFill>
              <a:srgbClr val="333333"/>
            </a:solidFill>
            <a:prstDash val="solid"/>
          </a:ln>
        </p:spPr>
        <p:txBody>
          <a:bodyPr/>
          <a:lstStyle/>
          <a:p>
            <a:endParaRPr lang="en-US"/>
          </a:p>
        </p:txBody>
      </p:sp>
      <p:sp>
        <p:nvSpPr>
          <p:cNvPr id="13" name="Shape 11"/>
          <p:cNvSpPr/>
          <p:nvPr/>
        </p:nvSpPr>
        <p:spPr>
          <a:xfrm>
            <a:off x="4480560" y="2514600"/>
            <a:ext cx="1783080" cy="1691640"/>
          </a:xfrm>
          <a:prstGeom prst="rect">
            <a:avLst/>
          </a:prstGeom>
          <a:solidFill>
            <a:srgbClr val="FFFFFF"/>
          </a:solidFill>
          <a:ln w="12700">
            <a:solidFill>
              <a:srgbClr val="023B59"/>
            </a:solidFill>
            <a:prstDash val="solid"/>
          </a:ln>
        </p:spPr>
        <p:txBody>
          <a:bodyPr/>
          <a:lstStyle/>
          <a:p>
            <a:endParaRPr lang="en-US"/>
          </a:p>
        </p:txBody>
      </p:sp>
      <p:sp>
        <p:nvSpPr>
          <p:cNvPr id="14" name="Text 12"/>
          <p:cNvSpPr txBox="1"/>
          <p:nvPr/>
        </p:nvSpPr>
        <p:spPr>
          <a:xfrm>
            <a:off x="4553712" y="2606040"/>
            <a:ext cx="1636776" cy="502920"/>
          </a:xfrm>
          <a:prstGeom prst="rect">
            <a:avLst/>
          </a:prstGeom>
          <a:noFill/>
          <a:ln/>
        </p:spPr>
        <p:txBody>
          <a:bodyPr wrap="square" lIns="0" tIns="0" rIns="0" bIns="0" rtlCol="0" anchor="ctr"/>
          <a:lstStyle/>
          <a:p>
            <a:pPr marL="0" indent="0" algn="l">
              <a:buNone/>
            </a:pPr>
            <a:r>
              <a:rPr lang="en-US" sz="1100" b="1" dirty="0">
                <a:solidFill>
                  <a:srgbClr val="023B59"/>
                </a:solidFill>
                <a:latin typeface="Arial" pitchFamily="34" charset="0"/>
                <a:ea typeface="Arial" pitchFamily="34" charset="-122"/>
                <a:cs typeface="Arial" pitchFamily="34" charset="-120"/>
              </a:rPr>
              <a:t>Assess external supply</a:t>
            </a:r>
            <a:endParaRPr lang="en-US" sz="1100" dirty="0"/>
          </a:p>
        </p:txBody>
      </p:sp>
      <p:sp>
        <p:nvSpPr>
          <p:cNvPr id="15" name="Text 13"/>
          <p:cNvSpPr txBox="1"/>
          <p:nvPr/>
        </p:nvSpPr>
        <p:spPr>
          <a:xfrm>
            <a:off x="4553712" y="3136392"/>
            <a:ext cx="1636776" cy="978408"/>
          </a:xfrm>
          <a:prstGeom prst="rect">
            <a:avLst/>
          </a:prstGeom>
          <a:noFill/>
          <a:ln/>
        </p:spPr>
        <p:txBody>
          <a:bodyPr wrap="square" lIns="0" tIns="0" rIns="0" bIns="0" rtlCol="0" anchor="t"/>
          <a:lstStyle/>
          <a:p>
            <a:pPr marL="0" indent="0" algn="l">
              <a:buNone/>
            </a:pPr>
            <a:r>
              <a:rPr lang="en-US" sz="1100" dirty="0">
                <a:solidFill>
                  <a:srgbClr val="222222"/>
                </a:solidFill>
                <a:latin typeface="Arial" pitchFamily="34" charset="0"/>
                <a:ea typeface="Arial" pitchFamily="34" charset="-122"/>
                <a:cs typeface="Arial" pitchFamily="34" charset="-120"/>
              </a:rPr>
              <a:t>Competition from other healthcare and tech employers</a:t>
            </a:r>
            <a:endParaRPr lang="en-US" sz="1100" dirty="0"/>
          </a:p>
        </p:txBody>
      </p:sp>
      <p:sp>
        <p:nvSpPr>
          <p:cNvPr id="16" name="Shape 14"/>
          <p:cNvSpPr/>
          <p:nvPr/>
        </p:nvSpPr>
        <p:spPr>
          <a:xfrm rot="5400000">
            <a:off x="6281928" y="3287268"/>
            <a:ext cx="146304" cy="146304"/>
          </a:xfrm>
          <a:prstGeom prst="triangle">
            <a:avLst/>
          </a:prstGeom>
          <a:solidFill>
            <a:srgbClr val="023B59"/>
          </a:solidFill>
          <a:ln w="12700">
            <a:solidFill>
              <a:srgbClr val="333333"/>
            </a:solidFill>
            <a:prstDash val="solid"/>
          </a:ln>
        </p:spPr>
        <p:txBody>
          <a:bodyPr/>
          <a:lstStyle/>
          <a:p>
            <a:endParaRPr lang="en-US"/>
          </a:p>
        </p:txBody>
      </p:sp>
      <p:sp>
        <p:nvSpPr>
          <p:cNvPr id="17" name="Shape 15"/>
          <p:cNvSpPr/>
          <p:nvPr/>
        </p:nvSpPr>
        <p:spPr>
          <a:xfrm>
            <a:off x="6446520" y="2514600"/>
            <a:ext cx="1783080" cy="1691640"/>
          </a:xfrm>
          <a:prstGeom prst="rect">
            <a:avLst/>
          </a:prstGeom>
          <a:solidFill>
            <a:srgbClr val="FFFFFF"/>
          </a:solidFill>
          <a:ln w="12700">
            <a:solidFill>
              <a:srgbClr val="023B59"/>
            </a:solidFill>
            <a:prstDash val="solid"/>
          </a:ln>
        </p:spPr>
        <p:txBody>
          <a:bodyPr/>
          <a:lstStyle/>
          <a:p>
            <a:endParaRPr lang="en-US"/>
          </a:p>
        </p:txBody>
      </p:sp>
      <p:sp>
        <p:nvSpPr>
          <p:cNvPr id="18" name="Text 16"/>
          <p:cNvSpPr txBox="1"/>
          <p:nvPr/>
        </p:nvSpPr>
        <p:spPr>
          <a:xfrm>
            <a:off x="6519672" y="2606040"/>
            <a:ext cx="1636776" cy="502920"/>
          </a:xfrm>
          <a:prstGeom prst="rect">
            <a:avLst/>
          </a:prstGeom>
          <a:noFill/>
          <a:ln/>
        </p:spPr>
        <p:txBody>
          <a:bodyPr wrap="square" lIns="0" tIns="0" rIns="0" bIns="0" rtlCol="0" anchor="ctr"/>
          <a:lstStyle/>
          <a:p>
            <a:pPr marL="0" indent="0" algn="l">
              <a:buNone/>
            </a:pPr>
            <a:r>
              <a:rPr lang="en-US" sz="1100" b="1" dirty="0">
                <a:solidFill>
                  <a:srgbClr val="023B59"/>
                </a:solidFill>
                <a:latin typeface="Arial" pitchFamily="34" charset="0"/>
                <a:ea typeface="Arial" pitchFamily="34" charset="-122"/>
                <a:cs typeface="Arial" pitchFamily="34" charset="-120"/>
              </a:rPr>
              <a:t>Compare and find the gaps</a:t>
            </a:r>
            <a:endParaRPr lang="en-US" sz="1100" dirty="0"/>
          </a:p>
        </p:txBody>
      </p:sp>
      <p:sp>
        <p:nvSpPr>
          <p:cNvPr id="19" name="Text 17"/>
          <p:cNvSpPr txBox="1"/>
          <p:nvPr/>
        </p:nvSpPr>
        <p:spPr>
          <a:xfrm>
            <a:off x="6519672" y="3136392"/>
            <a:ext cx="1636776" cy="978408"/>
          </a:xfrm>
          <a:prstGeom prst="rect">
            <a:avLst/>
          </a:prstGeom>
          <a:noFill/>
          <a:ln/>
        </p:spPr>
        <p:txBody>
          <a:bodyPr wrap="square" lIns="0" tIns="0" rIns="0" bIns="0" rtlCol="0" anchor="t"/>
          <a:lstStyle/>
          <a:p>
            <a:pPr marL="0" indent="0" algn="l">
              <a:buNone/>
            </a:pPr>
            <a:r>
              <a:rPr lang="en-US" sz="1100" dirty="0">
                <a:solidFill>
                  <a:srgbClr val="222222"/>
                </a:solidFill>
                <a:latin typeface="Arial" pitchFamily="34" charset="0"/>
                <a:ea typeface="Arial" pitchFamily="34" charset="-122"/>
                <a:cs typeface="Arial" pitchFamily="34" charset="-120"/>
              </a:rPr>
              <a:t>Digital-health skills demand is outstripping supply</a:t>
            </a:r>
            <a:endParaRPr lang="en-US" sz="1100" dirty="0"/>
          </a:p>
        </p:txBody>
      </p:sp>
      <p:sp>
        <p:nvSpPr>
          <p:cNvPr id="20" name="Text 18"/>
          <p:cNvSpPr txBox="1"/>
          <p:nvPr/>
        </p:nvSpPr>
        <p:spPr>
          <a:xfrm>
            <a:off x="548640" y="4343400"/>
            <a:ext cx="8046720" cy="86868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For HealthConnect UK, the short-term priority is closing the digital-health skills gap directly. The longer-term priority is building an internal pipeline through talent management, so growth doesn't stay permanently dependent on the external labour market.</a:t>
            </a:r>
            <a:endParaRPr lang="en-US" sz="1100" dirty="0"/>
          </a:p>
        </p:txBody>
      </p:sp>
      <p:pic>
        <p:nvPicPr>
          <p:cNvPr id="22"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23" name="Text 19"/>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Skills Gaps and Recruitment Challenges</a:t>
            </a:r>
            <a:endParaRPr lang="en-US" sz="2600" dirty="0"/>
          </a:p>
        </p:txBody>
      </p:sp>
      <p:sp>
        <p:nvSpPr>
          <p:cNvPr id="4" name="Text 2"/>
          <p:cNvSpPr txBox="1"/>
          <p:nvPr/>
        </p:nvSpPr>
        <p:spPr>
          <a:xfrm>
            <a:off x="548640" y="1280160"/>
            <a:ext cx="8046720" cy="320040"/>
          </a:xfrm>
          <a:prstGeom prst="rect">
            <a:avLst/>
          </a:prstGeom>
          <a:noFill/>
          <a:ln/>
        </p:spPr>
        <p:txBody>
          <a:bodyPr wrap="square" lIns="0" tIns="0" rIns="0" bIns="0" rtlCol="0" anchor="ctr"/>
          <a:lstStyle/>
          <a:p>
            <a:pPr marL="0" indent="0">
              <a:buNone/>
            </a:pPr>
            <a:r>
              <a:rPr lang="en-US" sz="1300" b="1" dirty="0">
                <a:solidFill>
                  <a:srgbClr val="023B59"/>
                </a:solidFill>
                <a:latin typeface="Arial" pitchFamily="34" charset="0"/>
                <a:ea typeface="Arial" pitchFamily="34" charset="-122"/>
                <a:cs typeface="Arial" pitchFamily="34" charset="-120"/>
              </a:rPr>
              <a:t>Identifying the skills gap</a:t>
            </a:r>
            <a:endParaRPr lang="en-US" sz="1300" dirty="0"/>
          </a:p>
        </p:txBody>
      </p:sp>
      <p:sp>
        <p:nvSpPr>
          <p:cNvPr id="5" name="Text 3"/>
          <p:cNvSpPr txBox="1"/>
          <p:nvPr/>
        </p:nvSpPr>
        <p:spPr>
          <a:xfrm>
            <a:off x="548640" y="1645920"/>
            <a:ext cx="8046720" cy="1645920"/>
          </a:xfrm>
          <a:prstGeom prst="rect">
            <a:avLst/>
          </a:prstGeom>
          <a:noFill/>
          <a:ln/>
        </p:spPr>
        <p:txBody>
          <a:bodyPr wrap="square" lIns="0" tIns="0" rIns="0" bIns="0" rtlCol="0" anchor="t"/>
          <a:lstStyle/>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Training needs analysis (job analysis and person analysis) is the standard route to identifying where competencies are lacking (Torrington et al., 2020)</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Training is an activity aimed at developing the competencies employees need to do their jobs (Dermol and Čater, 2013)</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At HealthConnect UK, the gaps are sharpest in hybrid clinical-technology roles, reflecting the organisation's shift to digital healthcare services</a:t>
            </a:r>
            <a:endParaRPr lang="en-US" sz="1100" dirty="0"/>
          </a:p>
        </p:txBody>
      </p:sp>
      <p:sp>
        <p:nvSpPr>
          <p:cNvPr id="6" name="Text 4"/>
          <p:cNvSpPr txBox="1"/>
          <p:nvPr/>
        </p:nvSpPr>
        <p:spPr>
          <a:xfrm>
            <a:off x="548640" y="3337560"/>
            <a:ext cx="8046720" cy="320040"/>
          </a:xfrm>
          <a:prstGeom prst="rect">
            <a:avLst/>
          </a:prstGeom>
          <a:noFill/>
          <a:ln/>
        </p:spPr>
        <p:txBody>
          <a:bodyPr wrap="square" lIns="0" tIns="0" rIns="0" bIns="0" rtlCol="0" anchor="ctr"/>
          <a:lstStyle/>
          <a:p>
            <a:pPr marL="0" indent="0">
              <a:buNone/>
            </a:pPr>
            <a:r>
              <a:rPr lang="en-US" sz="1300" b="1" dirty="0">
                <a:solidFill>
                  <a:srgbClr val="023B59"/>
                </a:solidFill>
                <a:latin typeface="Arial" pitchFamily="34" charset="0"/>
                <a:ea typeface="Arial" pitchFamily="34" charset="-122"/>
                <a:cs typeface="Arial" pitchFamily="34" charset="-120"/>
              </a:rPr>
              <a:t>Why recruitment is difficult right now</a:t>
            </a:r>
            <a:endParaRPr lang="en-US" sz="1300" dirty="0"/>
          </a:p>
        </p:txBody>
      </p:sp>
      <p:sp>
        <p:nvSpPr>
          <p:cNvPr id="7" name="Text 5"/>
          <p:cNvSpPr txBox="1"/>
          <p:nvPr/>
        </p:nvSpPr>
        <p:spPr>
          <a:xfrm>
            <a:off x="548640" y="3657600"/>
            <a:ext cx="8046720" cy="1828800"/>
          </a:xfrm>
          <a:prstGeom prst="rect">
            <a:avLst/>
          </a:prstGeom>
          <a:noFill/>
          <a:ln/>
        </p:spPr>
        <p:txBody>
          <a:bodyPr wrap="square" lIns="0" tIns="0" rIns="0" bIns="0" rtlCol="0" anchor="t"/>
          <a:lstStyle/>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The organisation is competing directly with other healthcare and technology employers for the same small pool of clinical-technology talent</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The psychological contract — the informal, subjective deal employees believe they have with their employer, covering things like job security, career prospects and management support — appears to be under strain (CIPD, 2019a)</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Fast growth has left little time for proper onboarding, which quietly damages the employer brand even when pay is competitive</a:t>
            </a:r>
            <a:endParaRPr lang="en-US" sz="1100" dirty="0"/>
          </a:p>
        </p:txBody>
      </p:sp>
      <p:pic>
        <p:nvPicPr>
          <p:cNvPr id="9"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10" name="Text 6"/>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560829"/>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Recruitment and Selection</a:t>
            </a:r>
            <a:endParaRPr lang="en-US" sz="2600" dirty="0"/>
          </a:p>
        </p:txBody>
      </p:sp>
      <p:sp>
        <p:nvSpPr>
          <p:cNvPr id="4" name="Text 2"/>
          <p:cNvSpPr txBox="1"/>
          <p:nvPr/>
        </p:nvSpPr>
        <p:spPr>
          <a:xfrm>
            <a:off x="548640" y="1057967"/>
            <a:ext cx="8046720" cy="237744"/>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Recruitment channels: a blended approach</a:t>
            </a:r>
            <a:endParaRPr lang="en-US" sz="1200" dirty="0"/>
          </a:p>
        </p:txBody>
      </p:sp>
      <p:graphicFrame>
        <p:nvGraphicFramePr>
          <p:cNvPr id="7" name="Table 0"/>
          <p:cNvGraphicFramePr>
            <a:graphicFrameLocks noGrp="1"/>
          </p:cNvGraphicFramePr>
          <p:nvPr>
            <p:extLst>
              <p:ext uri="{D42A27DB-BD31-4B8C-83A1-F6EECF244321}">
                <p14:modId xmlns:p14="http://schemas.microsoft.com/office/powerpoint/2010/main" val="2322378724"/>
              </p:ext>
            </p:extLst>
          </p:nvPr>
        </p:nvGraphicFramePr>
        <p:xfrm>
          <a:off x="548640" y="1368552"/>
          <a:ext cx="8046720" cy="1493520"/>
        </p:xfrm>
        <a:graphic>
          <a:graphicData uri="http://schemas.openxmlformats.org/drawingml/2006/table">
            <a:tbl>
              <a:tblPr/>
              <a:tblGrid>
                <a:gridCol w="1143000">
                  <a:extLst>
                    <a:ext uri="{9D8B030D-6E8A-4147-A177-3AD203B41FA5}">
                      <a16:colId xmlns:a16="http://schemas.microsoft.com/office/drawing/2014/main" val="20000"/>
                    </a:ext>
                  </a:extLst>
                </a:gridCol>
                <a:gridCol w="3840480">
                  <a:extLst>
                    <a:ext uri="{9D8B030D-6E8A-4147-A177-3AD203B41FA5}">
                      <a16:colId xmlns:a16="http://schemas.microsoft.com/office/drawing/2014/main" val="20001"/>
                    </a:ext>
                  </a:extLst>
                </a:gridCol>
                <a:gridCol w="3063240">
                  <a:extLst>
                    <a:ext uri="{9D8B030D-6E8A-4147-A177-3AD203B41FA5}">
                      <a16:colId xmlns:a16="http://schemas.microsoft.com/office/drawing/2014/main" val="20002"/>
                    </a:ext>
                  </a:extLst>
                </a:gridCol>
              </a:tblGrid>
              <a:tr h="246888">
                <a:tc>
                  <a:txBody>
                    <a:bodyPr/>
                    <a:lstStyle/>
                    <a:p>
                      <a:pPr marL="0" indent="0">
                        <a:buNone/>
                      </a:pPr>
                      <a:r>
                        <a:rPr lang="en-US" sz="860" b="1" dirty="0">
                          <a:solidFill>
                            <a:srgbClr val="FFFFFF"/>
                          </a:solidFill>
                          <a:latin typeface="Arial" pitchFamily="34" charset="0"/>
                          <a:ea typeface="Arial" pitchFamily="34" charset="-122"/>
                          <a:cs typeface="Arial" pitchFamily="34" charset="-120"/>
                        </a:rPr>
                        <a:t>Method</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tc>
                  <a:txBody>
                    <a:bodyPr/>
                    <a:lstStyle/>
                    <a:p>
                      <a:pPr marL="0" indent="0">
                        <a:buNone/>
                      </a:pPr>
                      <a:r>
                        <a:rPr lang="en-US" sz="860" b="1" dirty="0">
                          <a:solidFill>
                            <a:srgbClr val="FFFFFF"/>
                          </a:solidFill>
                          <a:latin typeface="Arial" pitchFamily="34" charset="0"/>
                          <a:ea typeface="Arial" pitchFamily="34" charset="-122"/>
                          <a:cs typeface="Arial" pitchFamily="34" charset="-120"/>
                        </a:rPr>
                        <a:t>Why it fits HealthConnect UK</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tc>
                  <a:txBody>
                    <a:bodyPr/>
                    <a:lstStyle/>
                    <a:p>
                      <a:pPr marL="0" indent="0">
                        <a:buNone/>
                      </a:pPr>
                      <a:r>
                        <a:rPr lang="en-US" sz="860" b="1" dirty="0">
                          <a:solidFill>
                            <a:srgbClr val="FFFFFF"/>
                          </a:solidFill>
                          <a:latin typeface="Arial" pitchFamily="34" charset="0"/>
                          <a:ea typeface="Arial" pitchFamily="34" charset="-122"/>
                          <a:cs typeface="Arial" pitchFamily="34" charset="-120"/>
                        </a:rPr>
                        <a:t>Limitation</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extLst>
                  <a:ext uri="{0D108BD9-81ED-4DB2-BD59-A6C34878D82A}">
                    <a16:rowId xmlns:a16="http://schemas.microsoft.com/office/drawing/2014/main" val="10000"/>
                  </a:ext>
                </a:extLst>
              </a:tr>
              <a:tr h="269748">
                <a:tc>
                  <a:txBody>
                    <a:bodyPr/>
                    <a:lstStyle/>
                    <a:p>
                      <a:pPr marL="0" indent="0">
                        <a:buNone/>
                      </a:pPr>
                      <a:r>
                        <a:rPr lang="en-US" sz="860" dirty="0">
                          <a:solidFill>
                            <a:srgbClr val="222222"/>
                          </a:solidFill>
                          <a:latin typeface="Arial" pitchFamily="34" charset="0"/>
                          <a:ea typeface="Arial" pitchFamily="34" charset="-122"/>
                          <a:cs typeface="Arial" pitchFamily="34" charset="-120"/>
                        </a:rPr>
                        <a:t>Internal</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Uses existing potential; strengthens the psychological contract (Muller-Camen et al., 2008)</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Limits fresh external perspectives</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1"/>
                  </a:ext>
                </a:extLst>
              </a:tr>
              <a:tr h="269748">
                <a:tc>
                  <a:txBody>
                    <a:bodyPr/>
                    <a:lstStyle/>
                    <a:p>
                      <a:pPr marL="0" indent="0">
                        <a:buNone/>
                      </a:pPr>
                      <a:r>
                        <a:rPr lang="en-US" sz="860" dirty="0">
                          <a:solidFill>
                            <a:srgbClr val="222222"/>
                          </a:solidFill>
                          <a:latin typeface="Arial" pitchFamily="34" charset="0"/>
                          <a:ea typeface="Arial" pitchFamily="34" charset="-122"/>
                          <a:cs typeface="Arial" pitchFamily="34" charset="-120"/>
                        </a:rPr>
                        <a:t>External</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Brings in digital-health capability we can't grow fast enough internally</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Slower and more costly (agency fees)</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2"/>
                  </a:ext>
                </a:extLst>
              </a:tr>
              <a:tr h="269748">
                <a:tc>
                  <a:txBody>
                    <a:bodyPr/>
                    <a:lstStyle/>
                    <a:p>
                      <a:pPr marL="0" indent="0">
                        <a:buNone/>
                      </a:pPr>
                      <a:r>
                        <a:rPr lang="en-US" sz="860" dirty="0">
                          <a:solidFill>
                            <a:srgbClr val="222222"/>
                          </a:solidFill>
                          <a:latin typeface="Arial" pitchFamily="34" charset="0"/>
                          <a:ea typeface="Arial" pitchFamily="34" charset="-122"/>
                          <a:cs typeface="Arial" pitchFamily="34" charset="-120"/>
                        </a:rPr>
                        <a:t>Online</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Widens the pool to passive candidates via LinkedIn and specialist health-tech boards</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High volume of unsuitable applications</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3"/>
                  </a:ext>
                </a:extLst>
              </a:tr>
              <a:tr h="269748">
                <a:tc>
                  <a:txBody>
                    <a:bodyPr/>
                    <a:lstStyle/>
                    <a:p>
                      <a:pPr marL="0" indent="0">
                        <a:buNone/>
                      </a:pPr>
                      <a:r>
                        <a:rPr lang="en-US" sz="860" dirty="0">
                          <a:solidFill>
                            <a:srgbClr val="222222"/>
                          </a:solidFill>
                          <a:latin typeface="Arial" pitchFamily="34" charset="0"/>
                          <a:ea typeface="Arial" pitchFamily="34" charset="-122"/>
                          <a:cs typeface="Arial" pitchFamily="34" charset="-120"/>
                        </a:rPr>
                        <a:t>Social media</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Builds employer brand by showing clinical impact (CIPD, 2019b)</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860" dirty="0">
                          <a:solidFill>
                            <a:srgbClr val="222222"/>
                          </a:solidFill>
                          <a:latin typeface="Arial" pitchFamily="34" charset="0"/>
                          <a:ea typeface="Arial" pitchFamily="34" charset="-122"/>
                          <a:cs typeface="Arial" pitchFamily="34" charset="-120"/>
                        </a:rPr>
                        <a:t>Can skew toward younger candidates</a:t>
                      </a:r>
                      <a:endParaRPr lang="en-US" sz="86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 name="Text 3"/>
          <p:cNvSpPr txBox="1"/>
          <p:nvPr/>
        </p:nvSpPr>
        <p:spPr>
          <a:xfrm>
            <a:off x="548640" y="2889504"/>
            <a:ext cx="8046720" cy="237744"/>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Selection: choosing who to appoint</a:t>
            </a:r>
            <a:endParaRPr lang="en-US" sz="1200" dirty="0"/>
          </a:p>
        </p:txBody>
      </p:sp>
      <p:graphicFrame>
        <p:nvGraphicFramePr>
          <p:cNvPr id="13" name="Table 1"/>
          <p:cNvGraphicFramePr>
            <a:graphicFrameLocks noGrp="1"/>
          </p:cNvGraphicFramePr>
          <p:nvPr>
            <p:extLst>
              <p:ext uri="{D42A27DB-BD31-4B8C-83A1-F6EECF244321}">
                <p14:modId xmlns:p14="http://schemas.microsoft.com/office/powerpoint/2010/main" val="4031664822"/>
              </p:ext>
            </p:extLst>
          </p:nvPr>
        </p:nvGraphicFramePr>
        <p:xfrm>
          <a:off x="548640" y="3145536"/>
          <a:ext cx="8046720" cy="1463040"/>
        </p:xfrm>
        <a:graphic>
          <a:graphicData uri="http://schemas.openxmlformats.org/drawingml/2006/table">
            <a:tbl>
              <a:tblPr/>
              <a:tblGrid>
                <a:gridCol w="2377440">
                  <a:extLst>
                    <a:ext uri="{9D8B030D-6E8A-4147-A177-3AD203B41FA5}">
                      <a16:colId xmlns:a16="http://schemas.microsoft.com/office/drawing/2014/main" val="20000"/>
                    </a:ext>
                  </a:extLst>
                </a:gridCol>
                <a:gridCol w="1188720">
                  <a:extLst>
                    <a:ext uri="{9D8B030D-6E8A-4147-A177-3AD203B41FA5}">
                      <a16:colId xmlns:a16="http://schemas.microsoft.com/office/drawing/2014/main" val="20001"/>
                    </a:ext>
                  </a:extLst>
                </a:gridCol>
                <a:gridCol w="4480560">
                  <a:extLst>
                    <a:ext uri="{9D8B030D-6E8A-4147-A177-3AD203B41FA5}">
                      <a16:colId xmlns:a16="http://schemas.microsoft.com/office/drawing/2014/main" val="20002"/>
                    </a:ext>
                  </a:extLst>
                </a:gridCol>
              </a:tblGrid>
              <a:tr h="228600">
                <a:tc>
                  <a:txBody>
                    <a:bodyPr/>
                    <a:lstStyle/>
                    <a:p>
                      <a:pPr marL="0" indent="0">
                        <a:buNone/>
                      </a:pPr>
                      <a:r>
                        <a:rPr lang="en-US" sz="1000" b="1" dirty="0">
                          <a:solidFill>
                            <a:srgbClr val="FFFFFF"/>
                          </a:solidFill>
                          <a:latin typeface="Arial" pitchFamily="34" charset="0"/>
                          <a:ea typeface="Arial" pitchFamily="34" charset="-122"/>
                          <a:cs typeface="Arial" pitchFamily="34" charset="-120"/>
                        </a:rPr>
                        <a:t>Method</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tc>
                  <a:txBody>
                    <a:bodyPr/>
                    <a:lstStyle/>
                    <a:p>
                      <a:pPr marL="0" indent="0">
                        <a:buNone/>
                      </a:pPr>
                      <a:r>
                        <a:rPr lang="en-US" sz="1000" b="1" dirty="0">
                          <a:solidFill>
                            <a:srgbClr val="FFFFFF"/>
                          </a:solidFill>
                          <a:latin typeface="Arial" pitchFamily="34" charset="0"/>
                          <a:ea typeface="Arial" pitchFamily="34" charset="-122"/>
                          <a:cs typeface="Arial" pitchFamily="34" charset="-120"/>
                        </a:rPr>
                        <a:t>Validity</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tc>
                  <a:txBody>
                    <a:bodyPr/>
                    <a:lstStyle/>
                    <a:p>
                      <a:pPr marL="0" indent="0">
                        <a:buNone/>
                      </a:pPr>
                      <a:r>
                        <a:rPr lang="en-US" sz="1000" b="1" dirty="0">
                          <a:solidFill>
                            <a:srgbClr val="FFFFFF"/>
                          </a:solidFill>
                          <a:latin typeface="Arial" pitchFamily="34" charset="0"/>
                          <a:ea typeface="Arial" pitchFamily="34" charset="-122"/>
                          <a:cs typeface="Arial" pitchFamily="34" charset="-120"/>
                        </a:rPr>
                        <a:t>Note</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extLst>
                  <a:ext uri="{0D108BD9-81ED-4DB2-BD59-A6C34878D82A}">
                    <a16:rowId xmlns:a16="http://schemas.microsoft.com/office/drawing/2014/main" val="10000"/>
                  </a:ext>
                </a:extLst>
              </a:tr>
              <a:tr h="228600">
                <a:tc>
                  <a:txBody>
                    <a:bodyPr/>
                    <a:lstStyle/>
                    <a:p>
                      <a:pPr marL="0" indent="0">
                        <a:buNone/>
                      </a:pPr>
                      <a:r>
                        <a:rPr lang="en-US" sz="1000" dirty="0">
                          <a:solidFill>
                            <a:srgbClr val="222222"/>
                          </a:solidFill>
                          <a:latin typeface="Arial" pitchFamily="34" charset="0"/>
                          <a:ea typeface="Arial" pitchFamily="34" charset="-122"/>
                          <a:cs typeface="Arial" pitchFamily="34" charset="-120"/>
                        </a:rPr>
                        <a:t>Work-sample / practical tests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High</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Strong fit for technical, digital-health roles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1"/>
                  </a:ext>
                </a:extLst>
              </a:tr>
              <a:tr h="228600">
                <a:tc>
                  <a:txBody>
                    <a:bodyPr/>
                    <a:lstStyle/>
                    <a:p>
                      <a:pPr marL="0" indent="0">
                        <a:buNone/>
                      </a:pPr>
                      <a:r>
                        <a:rPr lang="en-US" sz="1000" dirty="0">
                          <a:solidFill>
                            <a:srgbClr val="222222"/>
                          </a:solidFill>
                          <a:latin typeface="Arial" pitchFamily="34" charset="0"/>
                          <a:ea typeface="Arial" pitchFamily="34" charset="-122"/>
                          <a:cs typeface="Arial" pitchFamily="34" charset="-120"/>
                        </a:rPr>
                        <a:t>Structured interviews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High</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Same questions &amp; scoring for every candidate</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2"/>
                  </a:ext>
                </a:extLst>
              </a:tr>
              <a:tr h="228600">
                <a:tc>
                  <a:txBody>
                    <a:bodyPr/>
                    <a:lstStyle/>
                    <a:p>
                      <a:pPr marL="0" indent="0">
                        <a:buNone/>
                      </a:pPr>
                      <a:r>
                        <a:rPr lang="en-US" sz="1000" dirty="0">
                          <a:solidFill>
                            <a:srgbClr val="222222"/>
                          </a:solidFill>
                          <a:latin typeface="Arial" pitchFamily="34" charset="0"/>
                          <a:ea typeface="Arial" pitchFamily="34" charset="-122"/>
                          <a:cs typeface="Arial" pitchFamily="34" charset="-120"/>
                        </a:rPr>
                        <a:t>Cognitive ability tests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High</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Needs care around adverse impact and fairness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3"/>
                  </a:ext>
                </a:extLst>
              </a:tr>
              <a:tr h="228600">
                <a:tc>
                  <a:txBody>
                    <a:bodyPr/>
                    <a:lstStyle/>
                    <a:p>
                      <a:pPr marL="0" indent="0">
                        <a:buNone/>
                      </a:pPr>
                      <a:r>
                        <a:rPr lang="en-US" sz="1000" dirty="0">
                          <a:solidFill>
                            <a:srgbClr val="222222"/>
                          </a:solidFill>
                          <a:latin typeface="Arial" pitchFamily="34" charset="0"/>
                          <a:ea typeface="Arial" pitchFamily="34" charset="-122"/>
                          <a:cs typeface="Arial" pitchFamily="34" charset="-120"/>
                        </a:rPr>
                        <a:t>Assessment centres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Moderate</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Best for senior and leadership appointments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4"/>
                  </a:ext>
                </a:extLst>
              </a:tr>
              <a:tr h="228600">
                <a:tc>
                  <a:txBody>
                    <a:bodyPr/>
                    <a:lstStyle/>
                    <a:p>
                      <a:pPr marL="0" indent="0">
                        <a:buNone/>
                      </a:pPr>
                      <a:r>
                        <a:rPr lang="en-US" sz="1000" dirty="0">
                          <a:solidFill>
                            <a:srgbClr val="222222"/>
                          </a:solidFill>
                          <a:latin typeface="Arial" pitchFamily="34" charset="0"/>
                          <a:ea typeface="Arial" pitchFamily="34" charset="-122"/>
                          <a:cs typeface="Arial" pitchFamily="34" charset="-120"/>
                        </a:rPr>
                        <a:t>Unstructured interviews</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Low</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1000" dirty="0">
                          <a:solidFill>
                            <a:srgbClr val="222222"/>
                          </a:solidFill>
                          <a:latin typeface="Arial" pitchFamily="34" charset="0"/>
                          <a:ea typeface="Arial" pitchFamily="34" charset="-122"/>
                          <a:cs typeface="Arial" pitchFamily="34" charset="-120"/>
                        </a:rPr>
                        <a:t>Prone to bias; not recommended alone</a:t>
                      </a:r>
                      <a:endParaRPr lang="en-US" sz="10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8" name="Text 4"/>
          <p:cNvSpPr txBox="1"/>
          <p:nvPr/>
        </p:nvSpPr>
        <p:spPr>
          <a:xfrm>
            <a:off x="548640" y="4656941"/>
            <a:ext cx="8046720" cy="45720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All methods must comply with the Equality Act (2010), ensuring fair, non-discriminatory access for every candidate. Applying them consistently also strengthens HealthConnect UK's Employee Value Proposition — what the organisation offers staff in return for their contribution (CIPD, 2019b).</a:t>
            </a:r>
            <a:endParaRPr lang="en-US" sz="1100" dirty="0"/>
          </a:p>
        </p:txBody>
      </p:sp>
      <p:sp>
        <p:nvSpPr>
          <p:cNvPr id="9" name="Text 5"/>
          <p:cNvSpPr txBox="1"/>
          <p:nvPr/>
        </p:nvSpPr>
        <p:spPr>
          <a:xfrm>
            <a:off x="548640" y="5187666"/>
            <a:ext cx="8046720" cy="457200"/>
          </a:xfrm>
          <a:prstGeom prst="rect">
            <a:avLst/>
          </a:prstGeom>
          <a:noFill/>
          <a:ln/>
        </p:spPr>
        <p:txBody>
          <a:bodyPr wrap="square" lIns="0" tIns="0" rIns="0" bIns="0" rtlCol="0" anchor="t"/>
          <a:lstStyle/>
          <a:p>
            <a:pPr marL="0" indent="0">
              <a:buNone/>
            </a:pPr>
            <a:r>
              <a:rPr lang="en-US" sz="1100" i="1" dirty="0">
                <a:solidFill>
                  <a:srgbClr val="5A6570"/>
                </a:solidFill>
                <a:latin typeface="Arial" pitchFamily="34" charset="0"/>
                <a:ea typeface="Arial" pitchFamily="34" charset="-122"/>
                <a:cs typeface="Arial" pitchFamily="34" charset="-120"/>
              </a:rPr>
              <a:t>Schmidt and Hunter (1998) meta-analysis. Recommendation: structured, competency-based interviews plus a role-relevant work-sample test for every clinical and digital-health hire, moving to a short assessment centre for team-leader and above.</a:t>
            </a:r>
            <a:endParaRPr lang="en-US" sz="1100" dirty="0"/>
          </a:p>
        </p:txBody>
      </p:sp>
      <p:pic>
        <p:nvPicPr>
          <p:cNvPr id="11"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12" name="Text 6"/>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Talent Management and Learning &amp; Development</a:t>
            </a:r>
            <a:endParaRPr lang="en-US" sz="2600" dirty="0"/>
          </a:p>
        </p:txBody>
      </p:sp>
      <p:sp>
        <p:nvSpPr>
          <p:cNvPr id="4" name="Text 2"/>
          <p:cNvSpPr txBox="1"/>
          <p:nvPr/>
        </p:nvSpPr>
        <p:spPr>
          <a:xfrm>
            <a:off x="548640" y="1234440"/>
            <a:ext cx="3931920" cy="274320"/>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Talent management: the 9-box grid</a:t>
            </a:r>
            <a:endParaRPr lang="en-US" sz="1200" dirty="0"/>
          </a:p>
        </p:txBody>
      </p:sp>
      <p:sp>
        <p:nvSpPr>
          <p:cNvPr id="5" name="Shape 3"/>
          <p:cNvSpPr/>
          <p:nvPr/>
        </p:nvSpPr>
        <p:spPr>
          <a:xfrm>
            <a:off x="1005840" y="1737360"/>
            <a:ext cx="713232" cy="713232"/>
          </a:xfrm>
          <a:prstGeom prst="rect">
            <a:avLst/>
          </a:prstGeom>
          <a:solidFill>
            <a:srgbClr val="CFE3EE"/>
          </a:solidFill>
          <a:ln w="15875">
            <a:solidFill>
              <a:srgbClr val="023B59"/>
            </a:solidFill>
            <a:prstDash val="solid"/>
          </a:ln>
        </p:spPr>
        <p:txBody>
          <a:bodyPr/>
          <a:lstStyle/>
          <a:p>
            <a:endParaRPr lang="en-US"/>
          </a:p>
        </p:txBody>
      </p:sp>
      <p:sp>
        <p:nvSpPr>
          <p:cNvPr id="6" name="Text 4"/>
          <p:cNvSpPr txBox="1"/>
          <p:nvPr/>
        </p:nvSpPr>
        <p:spPr>
          <a:xfrm>
            <a:off x="1033272" y="1764792"/>
            <a:ext cx="658368" cy="658368"/>
          </a:xfrm>
          <a:prstGeom prst="rect">
            <a:avLst/>
          </a:prstGeom>
          <a:noFill/>
          <a:ln/>
        </p:spPr>
        <p:txBody>
          <a:bodyPr wrap="square" lIns="0" tIns="0" rIns="0" bIns="0" rtlCol="0" anchor="ctr"/>
          <a:lstStyle/>
          <a:p>
            <a:pPr marL="0" indent="0" algn="ctr">
              <a:buNone/>
            </a:pPr>
            <a:r>
              <a:rPr lang="en-US" sz="800" b="1" dirty="0">
                <a:solidFill>
                  <a:srgbClr val="222222"/>
                </a:solidFill>
                <a:latin typeface="Arial" pitchFamily="34" charset="0"/>
                <a:ea typeface="Arial" pitchFamily="34" charset="-122"/>
                <a:cs typeface="Arial" pitchFamily="34" charset="-120"/>
              </a:rPr>
              <a:t>Diamond in</a:t>
            </a:r>
            <a:endParaRPr lang="en-US" sz="800" dirty="0"/>
          </a:p>
          <a:p>
            <a:pPr marL="0" indent="0" algn="ctr">
              <a:buNone/>
            </a:pPr>
            <a:r>
              <a:rPr lang="en-US" sz="800" b="1" dirty="0">
                <a:solidFill>
                  <a:srgbClr val="222222"/>
                </a:solidFill>
                <a:latin typeface="Arial" pitchFamily="34" charset="0"/>
                <a:ea typeface="Arial" pitchFamily="34" charset="-122"/>
                <a:cs typeface="Arial" pitchFamily="34" charset="-120"/>
              </a:rPr>
              <a:t>the rough</a:t>
            </a:r>
            <a:endParaRPr lang="en-US" sz="800" dirty="0"/>
          </a:p>
        </p:txBody>
      </p:sp>
      <p:sp>
        <p:nvSpPr>
          <p:cNvPr id="7" name="Shape 5"/>
          <p:cNvSpPr/>
          <p:nvPr/>
        </p:nvSpPr>
        <p:spPr>
          <a:xfrm>
            <a:off x="1719072" y="1737360"/>
            <a:ext cx="713232" cy="713232"/>
          </a:xfrm>
          <a:prstGeom prst="rect">
            <a:avLst/>
          </a:prstGeom>
          <a:solidFill>
            <a:srgbClr val="FFFFFF"/>
          </a:solidFill>
          <a:ln w="12700">
            <a:solidFill>
              <a:srgbClr val="C9D2D8"/>
            </a:solidFill>
            <a:prstDash val="solid"/>
          </a:ln>
        </p:spPr>
        <p:txBody>
          <a:bodyPr/>
          <a:lstStyle/>
          <a:p>
            <a:endParaRPr lang="en-US"/>
          </a:p>
        </p:txBody>
      </p:sp>
      <p:sp>
        <p:nvSpPr>
          <p:cNvPr id="8" name="Text 6"/>
          <p:cNvSpPr txBox="1"/>
          <p:nvPr/>
        </p:nvSpPr>
        <p:spPr>
          <a:xfrm>
            <a:off x="1746504" y="1764792"/>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anose="020B0604020202020204" pitchFamily="34" charset="0"/>
                <a:ea typeface="Arial" pitchFamily="34" charset="-122"/>
                <a:cs typeface="Arial" panose="020B0604020202020204" pitchFamily="34" charset="0"/>
              </a:rPr>
              <a:t>Growth</a:t>
            </a:r>
            <a:endParaRPr lang="en-US" sz="800" dirty="0">
              <a:latin typeface="Arial" panose="020B0604020202020204" pitchFamily="34" charset="0"/>
              <a:cs typeface="Arial" panose="020B0604020202020204" pitchFamily="34" charset="0"/>
            </a:endParaRPr>
          </a:p>
          <a:p>
            <a:pPr marL="0" indent="0" algn="ctr">
              <a:buNone/>
            </a:pPr>
            <a:r>
              <a:rPr lang="en-US" sz="800" dirty="0">
                <a:solidFill>
                  <a:srgbClr val="222222"/>
                </a:solidFill>
                <a:latin typeface="Arial" panose="020B0604020202020204" pitchFamily="34" charset="0"/>
                <a:ea typeface="Arial" pitchFamily="34" charset="-122"/>
                <a:cs typeface="Arial" panose="020B0604020202020204" pitchFamily="34" charset="0"/>
              </a:rPr>
              <a:t>employee</a:t>
            </a:r>
            <a:endParaRPr lang="en-US" sz="800" dirty="0">
              <a:latin typeface="Arial" panose="020B0604020202020204" pitchFamily="34" charset="0"/>
              <a:cs typeface="Arial" panose="020B0604020202020204" pitchFamily="34" charset="0"/>
            </a:endParaRPr>
          </a:p>
        </p:txBody>
      </p:sp>
      <p:sp>
        <p:nvSpPr>
          <p:cNvPr id="9" name="Shape 7"/>
          <p:cNvSpPr/>
          <p:nvPr/>
        </p:nvSpPr>
        <p:spPr>
          <a:xfrm>
            <a:off x="2432304" y="1737360"/>
            <a:ext cx="713232" cy="713232"/>
          </a:xfrm>
          <a:prstGeom prst="rect">
            <a:avLst/>
          </a:prstGeom>
          <a:solidFill>
            <a:srgbClr val="CFE3EE"/>
          </a:solidFill>
          <a:ln w="15875">
            <a:solidFill>
              <a:srgbClr val="023B59"/>
            </a:solidFill>
            <a:prstDash val="solid"/>
          </a:ln>
        </p:spPr>
        <p:txBody>
          <a:bodyPr/>
          <a:lstStyle/>
          <a:p>
            <a:endParaRPr lang="en-US"/>
          </a:p>
        </p:txBody>
      </p:sp>
      <p:sp>
        <p:nvSpPr>
          <p:cNvPr id="10" name="Text 8"/>
          <p:cNvSpPr txBox="1"/>
          <p:nvPr/>
        </p:nvSpPr>
        <p:spPr>
          <a:xfrm>
            <a:off x="2459736" y="1764792"/>
            <a:ext cx="658368" cy="658368"/>
          </a:xfrm>
          <a:prstGeom prst="rect">
            <a:avLst/>
          </a:prstGeom>
          <a:noFill/>
          <a:ln/>
        </p:spPr>
        <p:txBody>
          <a:bodyPr wrap="square" lIns="0" tIns="0" rIns="0" bIns="0" rtlCol="0" anchor="ctr"/>
          <a:lstStyle/>
          <a:p>
            <a:pPr marL="0" indent="0" algn="ctr">
              <a:buNone/>
            </a:pPr>
            <a:r>
              <a:rPr lang="en-US" sz="800" b="1" dirty="0">
                <a:solidFill>
                  <a:srgbClr val="222222"/>
                </a:solidFill>
                <a:latin typeface="Arial" panose="020B0604020202020204" pitchFamily="34" charset="0"/>
                <a:ea typeface="Arial" pitchFamily="34" charset="-122"/>
                <a:cs typeface="Arial" panose="020B0604020202020204" pitchFamily="34" charset="0"/>
              </a:rPr>
              <a:t>Future</a:t>
            </a:r>
            <a:endParaRPr lang="en-US" sz="800" dirty="0">
              <a:latin typeface="Arial" panose="020B0604020202020204" pitchFamily="34" charset="0"/>
              <a:cs typeface="Arial" panose="020B0604020202020204" pitchFamily="34" charset="0"/>
            </a:endParaRPr>
          </a:p>
          <a:p>
            <a:pPr marL="0" indent="0" algn="ctr">
              <a:buNone/>
            </a:pPr>
            <a:r>
              <a:rPr lang="en-US" sz="800" b="1" dirty="0">
                <a:solidFill>
                  <a:srgbClr val="222222"/>
                </a:solidFill>
                <a:latin typeface="Arial" panose="020B0604020202020204" pitchFamily="34" charset="0"/>
                <a:ea typeface="Arial" pitchFamily="34" charset="-122"/>
                <a:cs typeface="Arial" panose="020B0604020202020204" pitchFamily="34" charset="0"/>
              </a:rPr>
              <a:t>leader</a:t>
            </a:r>
            <a:endParaRPr lang="en-US" sz="800" dirty="0">
              <a:latin typeface="Arial" panose="020B0604020202020204" pitchFamily="34" charset="0"/>
              <a:cs typeface="Arial" panose="020B0604020202020204" pitchFamily="34" charset="0"/>
            </a:endParaRPr>
          </a:p>
        </p:txBody>
      </p:sp>
      <p:sp>
        <p:nvSpPr>
          <p:cNvPr id="11" name="Shape 9"/>
          <p:cNvSpPr/>
          <p:nvPr/>
        </p:nvSpPr>
        <p:spPr>
          <a:xfrm>
            <a:off x="1005840" y="2450592"/>
            <a:ext cx="713232" cy="713232"/>
          </a:xfrm>
          <a:prstGeom prst="rect">
            <a:avLst/>
          </a:prstGeom>
          <a:solidFill>
            <a:srgbClr val="FFFFFF"/>
          </a:solidFill>
          <a:ln w="12700">
            <a:solidFill>
              <a:srgbClr val="C9D2D8"/>
            </a:solidFill>
            <a:prstDash val="solid"/>
          </a:ln>
        </p:spPr>
        <p:txBody>
          <a:bodyPr/>
          <a:lstStyle/>
          <a:p>
            <a:endParaRPr lang="en-US"/>
          </a:p>
        </p:txBody>
      </p:sp>
      <p:sp>
        <p:nvSpPr>
          <p:cNvPr id="12" name="Text 10"/>
          <p:cNvSpPr txBox="1"/>
          <p:nvPr/>
        </p:nvSpPr>
        <p:spPr>
          <a:xfrm>
            <a:off x="1033272" y="2478024"/>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itchFamily="34" charset="0"/>
                <a:ea typeface="Arial" pitchFamily="34" charset="-122"/>
                <a:cs typeface="Arial" pitchFamily="34" charset="-120"/>
              </a:rPr>
              <a:t>Inconsisten</a:t>
            </a:r>
            <a:r>
              <a:rPr lang="en-US" sz="660" dirty="0">
                <a:solidFill>
                  <a:srgbClr val="222222"/>
                </a:solidFill>
                <a:latin typeface="Arial" pitchFamily="34" charset="0"/>
                <a:ea typeface="Arial" pitchFamily="34" charset="-122"/>
                <a:cs typeface="Arial" pitchFamily="34" charset="-120"/>
              </a:rPr>
              <a:t>t</a:t>
            </a:r>
            <a:endParaRPr lang="en-US" sz="800" dirty="0">
              <a:solidFill>
                <a:srgbClr val="222222"/>
              </a:solidFill>
              <a:latin typeface="Arial" pitchFamily="34" charset="0"/>
              <a:ea typeface="Arial" pitchFamily="34" charset="-122"/>
              <a:cs typeface="Arial" pitchFamily="34" charset="-120"/>
            </a:endParaRPr>
          </a:p>
          <a:p>
            <a:pPr marL="0" indent="0" algn="ctr">
              <a:buNone/>
            </a:pPr>
            <a:endParaRPr lang="en-US" sz="660" dirty="0"/>
          </a:p>
        </p:txBody>
      </p:sp>
      <p:sp>
        <p:nvSpPr>
          <p:cNvPr id="13" name="Shape 11"/>
          <p:cNvSpPr/>
          <p:nvPr/>
        </p:nvSpPr>
        <p:spPr>
          <a:xfrm>
            <a:off x="1719072" y="2450592"/>
            <a:ext cx="713232" cy="713232"/>
          </a:xfrm>
          <a:prstGeom prst="rect">
            <a:avLst/>
          </a:prstGeom>
          <a:solidFill>
            <a:srgbClr val="FFFFFF"/>
          </a:solidFill>
          <a:ln w="12700">
            <a:solidFill>
              <a:srgbClr val="C9D2D8"/>
            </a:solidFill>
            <a:prstDash val="solid"/>
          </a:ln>
        </p:spPr>
        <p:txBody>
          <a:bodyPr/>
          <a:lstStyle/>
          <a:p>
            <a:endParaRPr lang="en-US"/>
          </a:p>
        </p:txBody>
      </p:sp>
      <p:sp>
        <p:nvSpPr>
          <p:cNvPr id="14" name="Text 12"/>
          <p:cNvSpPr txBox="1"/>
          <p:nvPr/>
        </p:nvSpPr>
        <p:spPr>
          <a:xfrm>
            <a:off x="1746504" y="2478024"/>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itchFamily="34" charset="0"/>
                <a:ea typeface="Arial" pitchFamily="34" charset="-122"/>
                <a:cs typeface="Arial" pitchFamily="34" charset="-120"/>
              </a:rPr>
              <a:t>Core talent</a:t>
            </a:r>
            <a:endParaRPr lang="en-US" sz="800" dirty="0"/>
          </a:p>
        </p:txBody>
      </p:sp>
      <p:sp>
        <p:nvSpPr>
          <p:cNvPr id="15" name="Shape 13"/>
          <p:cNvSpPr/>
          <p:nvPr/>
        </p:nvSpPr>
        <p:spPr>
          <a:xfrm>
            <a:off x="2432304" y="2450592"/>
            <a:ext cx="713232" cy="713232"/>
          </a:xfrm>
          <a:prstGeom prst="rect">
            <a:avLst/>
          </a:prstGeom>
          <a:solidFill>
            <a:srgbClr val="CFE3EE"/>
          </a:solidFill>
          <a:ln w="15875">
            <a:solidFill>
              <a:srgbClr val="023B59"/>
            </a:solidFill>
            <a:prstDash val="solid"/>
          </a:ln>
        </p:spPr>
        <p:txBody>
          <a:bodyPr/>
          <a:lstStyle/>
          <a:p>
            <a:endParaRPr lang="en-US"/>
          </a:p>
        </p:txBody>
      </p:sp>
      <p:sp>
        <p:nvSpPr>
          <p:cNvPr id="16" name="Text 14"/>
          <p:cNvSpPr txBox="1"/>
          <p:nvPr/>
        </p:nvSpPr>
        <p:spPr>
          <a:xfrm>
            <a:off x="2459736" y="2478024"/>
            <a:ext cx="658368" cy="658368"/>
          </a:xfrm>
          <a:prstGeom prst="rect">
            <a:avLst/>
          </a:prstGeom>
          <a:noFill/>
          <a:ln/>
        </p:spPr>
        <p:txBody>
          <a:bodyPr wrap="square" lIns="0" tIns="0" rIns="0" bIns="0" rtlCol="0" anchor="ctr"/>
          <a:lstStyle/>
          <a:p>
            <a:pPr marL="0" indent="0" algn="ctr">
              <a:buNone/>
            </a:pPr>
            <a:r>
              <a:rPr lang="en-US" sz="660" b="1" dirty="0">
                <a:solidFill>
                  <a:srgbClr val="222222"/>
                </a:solidFill>
                <a:latin typeface="Arial" pitchFamily="34" charset="0"/>
                <a:ea typeface="Arial" pitchFamily="34" charset="-122"/>
                <a:cs typeface="Arial" pitchFamily="34" charset="-120"/>
              </a:rPr>
              <a:t>High</a:t>
            </a:r>
            <a:endParaRPr lang="en-US" sz="660" dirty="0"/>
          </a:p>
          <a:p>
            <a:pPr marL="0" indent="0" algn="ctr">
              <a:buNone/>
            </a:pPr>
            <a:r>
              <a:rPr lang="en-US" sz="660" b="1" dirty="0">
                <a:solidFill>
                  <a:srgbClr val="222222"/>
                </a:solidFill>
                <a:latin typeface="Arial" pitchFamily="34" charset="0"/>
                <a:ea typeface="Arial" pitchFamily="34" charset="-122"/>
                <a:cs typeface="Arial" pitchFamily="34" charset="-120"/>
              </a:rPr>
              <a:t>performer</a:t>
            </a:r>
            <a:endParaRPr lang="en-US" sz="660" dirty="0"/>
          </a:p>
        </p:txBody>
      </p:sp>
      <p:sp>
        <p:nvSpPr>
          <p:cNvPr id="17" name="Shape 15"/>
          <p:cNvSpPr/>
          <p:nvPr/>
        </p:nvSpPr>
        <p:spPr>
          <a:xfrm>
            <a:off x="1005840" y="3163824"/>
            <a:ext cx="713232" cy="713232"/>
          </a:xfrm>
          <a:prstGeom prst="rect">
            <a:avLst/>
          </a:prstGeom>
          <a:solidFill>
            <a:srgbClr val="FFFFFF"/>
          </a:solidFill>
          <a:ln w="12700">
            <a:solidFill>
              <a:srgbClr val="C9D2D8"/>
            </a:solidFill>
            <a:prstDash val="solid"/>
          </a:ln>
        </p:spPr>
        <p:txBody>
          <a:bodyPr/>
          <a:lstStyle/>
          <a:p>
            <a:endParaRPr lang="en-US"/>
          </a:p>
        </p:txBody>
      </p:sp>
      <p:sp>
        <p:nvSpPr>
          <p:cNvPr id="18" name="Text 16"/>
          <p:cNvSpPr txBox="1"/>
          <p:nvPr/>
        </p:nvSpPr>
        <p:spPr>
          <a:xfrm>
            <a:off x="1033272" y="3191256"/>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itchFamily="34" charset="0"/>
                <a:ea typeface="Arial" pitchFamily="34" charset="-122"/>
                <a:cs typeface="Arial" pitchFamily="34" charset="-120"/>
              </a:rPr>
              <a:t>Under review</a:t>
            </a:r>
            <a:endParaRPr lang="en-US" sz="800" dirty="0"/>
          </a:p>
        </p:txBody>
      </p:sp>
      <p:sp>
        <p:nvSpPr>
          <p:cNvPr id="19" name="Shape 17"/>
          <p:cNvSpPr/>
          <p:nvPr/>
        </p:nvSpPr>
        <p:spPr>
          <a:xfrm>
            <a:off x="1719072" y="3163824"/>
            <a:ext cx="713232" cy="713232"/>
          </a:xfrm>
          <a:prstGeom prst="rect">
            <a:avLst/>
          </a:prstGeom>
          <a:solidFill>
            <a:srgbClr val="FFFFFF"/>
          </a:solidFill>
          <a:ln w="12700">
            <a:solidFill>
              <a:srgbClr val="C9D2D8"/>
            </a:solidFill>
            <a:prstDash val="solid"/>
          </a:ln>
        </p:spPr>
        <p:txBody>
          <a:bodyPr/>
          <a:lstStyle/>
          <a:p>
            <a:endParaRPr lang="en-US"/>
          </a:p>
        </p:txBody>
      </p:sp>
      <p:sp>
        <p:nvSpPr>
          <p:cNvPr id="20" name="Text 18"/>
          <p:cNvSpPr txBox="1"/>
          <p:nvPr/>
        </p:nvSpPr>
        <p:spPr>
          <a:xfrm>
            <a:off x="1746504" y="3191256"/>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itchFamily="34" charset="0"/>
                <a:ea typeface="Arial" pitchFamily="34" charset="-122"/>
                <a:cs typeface="Arial" pitchFamily="34" charset="-120"/>
              </a:rPr>
              <a:t>Trusted pro</a:t>
            </a:r>
            <a:endParaRPr lang="en-US" sz="800" dirty="0"/>
          </a:p>
        </p:txBody>
      </p:sp>
      <p:sp>
        <p:nvSpPr>
          <p:cNvPr id="21" name="Shape 19"/>
          <p:cNvSpPr/>
          <p:nvPr/>
        </p:nvSpPr>
        <p:spPr>
          <a:xfrm>
            <a:off x="2432304" y="3163824"/>
            <a:ext cx="713232" cy="713232"/>
          </a:xfrm>
          <a:prstGeom prst="rect">
            <a:avLst/>
          </a:prstGeom>
          <a:solidFill>
            <a:srgbClr val="FFFFFF"/>
          </a:solidFill>
          <a:ln w="12700">
            <a:solidFill>
              <a:srgbClr val="C9D2D8"/>
            </a:solidFill>
            <a:prstDash val="solid"/>
          </a:ln>
        </p:spPr>
        <p:txBody>
          <a:bodyPr/>
          <a:lstStyle/>
          <a:p>
            <a:endParaRPr lang="en-US"/>
          </a:p>
        </p:txBody>
      </p:sp>
      <p:sp>
        <p:nvSpPr>
          <p:cNvPr id="22" name="Text 20"/>
          <p:cNvSpPr txBox="1"/>
          <p:nvPr/>
        </p:nvSpPr>
        <p:spPr>
          <a:xfrm>
            <a:off x="2404872" y="3182112"/>
            <a:ext cx="658368" cy="658368"/>
          </a:xfrm>
          <a:prstGeom prst="rect">
            <a:avLst/>
          </a:prstGeom>
          <a:noFill/>
          <a:ln/>
        </p:spPr>
        <p:txBody>
          <a:bodyPr wrap="square" lIns="0" tIns="0" rIns="0" bIns="0" rtlCol="0" anchor="ctr"/>
          <a:lstStyle/>
          <a:p>
            <a:pPr marL="0" indent="0" algn="ctr">
              <a:buNone/>
            </a:pPr>
            <a:r>
              <a:rPr lang="en-US" sz="800" dirty="0">
                <a:solidFill>
                  <a:srgbClr val="222222"/>
                </a:solidFill>
                <a:latin typeface="Arial" panose="020B0604020202020204" pitchFamily="34" charset="0"/>
                <a:ea typeface="Arial" pitchFamily="34" charset="-122"/>
                <a:cs typeface="Arial" panose="020B0604020202020204" pitchFamily="34" charset="0"/>
              </a:rPr>
              <a:t>Solid</a:t>
            </a:r>
            <a:endParaRPr lang="en-US" sz="800" dirty="0">
              <a:latin typeface="Arial" panose="020B0604020202020204" pitchFamily="34" charset="0"/>
              <a:cs typeface="Arial" panose="020B0604020202020204" pitchFamily="34" charset="0"/>
            </a:endParaRPr>
          </a:p>
          <a:p>
            <a:pPr marL="0" indent="0" algn="ctr">
              <a:buNone/>
            </a:pPr>
            <a:r>
              <a:rPr lang="en-US" sz="800" dirty="0">
                <a:solidFill>
                  <a:srgbClr val="222222"/>
                </a:solidFill>
                <a:latin typeface="Arial" panose="020B0604020202020204" pitchFamily="34" charset="0"/>
                <a:ea typeface="Arial" pitchFamily="34" charset="-122"/>
                <a:cs typeface="Arial" panose="020B0604020202020204" pitchFamily="34" charset="0"/>
              </a:rPr>
              <a:t>performer</a:t>
            </a:r>
            <a:endParaRPr lang="en-US" sz="800" dirty="0">
              <a:latin typeface="Arial" panose="020B0604020202020204" pitchFamily="34" charset="0"/>
              <a:cs typeface="Arial" panose="020B0604020202020204" pitchFamily="34" charset="0"/>
            </a:endParaRPr>
          </a:p>
        </p:txBody>
      </p:sp>
      <p:sp>
        <p:nvSpPr>
          <p:cNvPr id="23" name="Text 21"/>
          <p:cNvSpPr txBox="1"/>
          <p:nvPr/>
        </p:nvSpPr>
        <p:spPr>
          <a:xfrm>
            <a:off x="137160" y="1737360"/>
            <a:ext cx="822960" cy="228600"/>
          </a:xfrm>
          <a:prstGeom prst="rect">
            <a:avLst/>
          </a:prstGeom>
          <a:noFill/>
          <a:ln/>
        </p:spPr>
        <p:txBody>
          <a:bodyPr wrap="square" lIns="0" tIns="0" rIns="0" bIns="0" rtlCol="0" anchor="ctr"/>
          <a:lstStyle/>
          <a:p>
            <a:pPr marL="0" indent="0" algn="r">
              <a:buNone/>
            </a:pPr>
            <a:r>
              <a:rPr lang="en-US" sz="1100" b="1" dirty="0">
                <a:solidFill>
                  <a:srgbClr val="5A6570"/>
                </a:solidFill>
                <a:latin typeface="Arial" pitchFamily="34" charset="0"/>
                <a:ea typeface="Arial" pitchFamily="34" charset="-122"/>
                <a:cs typeface="Arial" pitchFamily="34" charset="-120"/>
              </a:rPr>
              <a:t>Potential</a:t>
            </a:r>
            <a:r>
              <a:rPr lang="en-US" sz="750" b="1" dirty="0">
                <a:solidFill>
                  <a:srgbClr val="5A6570"/>
                </a:solidFill>
                <a:latin typeface="Arial" pitchFamily="34" charset="0"/>
                <a:ea typeface="Arial" pitchFamily="34" charset="-122"/>
                <a:cs typeface="Arial" pitchFamily="34" charset="-120"/>
              </a:rPr>
              <a:t> ↑</a:t>
            </a:r>
            <a:endParaRPr lang="en-US" sz="750" dirty="0"/>
          </a:p>
        </p:txBody>
      </p:sp>
      <p:sp>
        <p:nvSpPr>
          <p:cNvPr id="24" name="Text 22"/>
          <p:cNvSpPr txBox="1"/>
          <p:nvPr/>
        </p:nvSpPr>
        <p:spPr>
          <a:xfrm>
            <a:off x="1005840" y="3922776"/>
            <a:ext cx="2139696" cy="228600"/>
          </a:xfrm>
          <a:prstGeom prst="rect">
            <a:avLst/>
          </a:prstGeom>
          <a:noFill/>
          <a:ln/>
        </p:spPr>
        <p:txBody>
          <a:bodyPr wrap="square" lIns="0" tIns="0" rIns="0" bIns="0" rtlCol="0" anchor="ctr"/>
          <a:lstStyle/>
          <a:p>
            <a:pPr marL="0" indent="0" algn="ctr">
              <a:buNone/>
            </a:pPr>
            <a:r>
              <a:rPr lang="en-US" sz="1100" b="1" dirty="0">
                <a:solidFill>
                  <a:srgbClr val="5A6570"/>
                </a:solidFill>
                <a:latin typeface="Arial" pitchFamily="34" charset="0"/>
                <a:ea typeface="Arial" pitchFamily="34" charset="-122"/>
                <a:cs typeface="Arial" pitchFamily="34" charset="-120"/>
              </a:rPr>
              <a:t>Performance</a:t>
            </a:r>
            <a:r>
              <a:rPr lang="en-US" sz="750" b="1" dirty="0">
                <a:solidFill>
                  <a:srgbClr val="5A6570"/>
                </a:solidFill>
                <a:latin typeface="Arial" pitchFamily="34" charset="0"/>
                <a:ea typeface="Arial" pitchFamily="34" charset="-122"/>
                <a:cs typeface="Arial" pitchFamily="34" charset="-120"/>
              </a:rPr>
              <a:t> →</a:t>
            </a:r>
            <a:endParaRPr lang="en-US" sz="750" dirty="0"/>
          </a:p>
        </p:txBody>
      </p:sp>
      <p:sp>
        <p:nvSpPr>
          <p:cNvPr id="25" name="Text 23"/>
          <p:cNvSpPr txBox="1"/>
          <p:nvPr/>
        </p:nvSpPr>
        <p:spPr>
          <a:xfrm>
            <a:off x="548640" y="4197096"/>
            <a:ext cx="3337560" cy="868680"/>
          </a:xfrm>
          <a:prstGeom prst="rect">
            <a:avLst/>
          </a:prstGeom>
          <a:noFill/>
          <a:ln/>
        </p:spPr>
        <p:txBody>
          <a:bodyPr wrap="square" lIns="0" tIns="0" rIns="0" bIns="0" rtlCol="0" anchor="t"/>
          <a:lstStyle/>
          <a:p>
            <a:pPr marL="0" indent="0">
              <a:buNone/>
            </a:pPr>
            <a:r>
              <a:rPr lang="en-US" sz="1100" i="1" dirty="0">
                <a:solidFill>
                  <a:srgbClr val="5A6570"/>
                </a:solidFill>
                <a:latin typeface="Arial" pitchFamily="34" charset="0"/>
                <a:ea typeface="Arial" pitchFamily="34" charset="-122"/>
                <a:cs typeface="Arial" pitchFamily="34" charset="-120"/>
              </a:rPr>
              <a:t>Shaded cells (blue) = succession-planning pool: future leaders, high performers, and diamonds in the rough. Developing this talent internally, rather than hiring it externally, is the more sustainable route to closing the leadership gap (Sadler, 1993).</a:t>
            </a:r>
            <a:endParaRPr lang="en-US" sz="1100" dirty="0"/>
          </a:p>
        </p:txBody>
      </p:sp>
      <p:sp>
        <p:nvSpPr>
          <p:cNvPr id="27" name="Text 25"/>
          <p:cNvSpPr txBox="1"/>
          <p:nvPr/>
        </p:nvSpPr>
        <p:spPr>
          <a:xfrm>
            <a:off x="4800600" y="1234440"/>
            <a:ext cx="3794760" cy="274320"/>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Learning and development</a:t>
            </a:r>
            <a:endParaRPr lang="en-US" sz="1200" dirty="0"/>
          </a:p>
        </p:txBody>
      </p:sp>
      <p:sp>
        <p:nvSpPr>
          <p:cNvPr id="28" name="Text 26"/>
          <p:cNvSpPr txBox="1"/>
          <p:nvPr/>
        </p:nvSpPr>
        <p:spPr>
          <a:xfrm>
            <a:off x="4800600" y="1600200"/>
            <a:ext cx="3794760" cy="3566160"/>
          </a:xfrm>
          <a:prstGeom prst="rect">
            <a:avLst/>
          </a:prstGeom>
          <a:noFill/>
          <a:ln/>
        </p:spPr>
        <p:txBody>
          <a:bodyPr wrap="square" lIns="0" tIns="0" rIns="0" bIns="0" rtlCol="0" anchor="t"/>
          <a:lstStyle/>
          <a:p>
            <a:pPr marL="203200" indent="-203200">
              <a:spcAft>
                <a:spcPts val="800"/>
              </a:spcAft>
              <a:buSzPct val="100000"/>
              <a:buChar char="•"/>
            </a:pPr>
            <a:r>
              <a:rPr lang="en-US" sz="1100" dirty="0">
                <a:solidFill>
                  <a:srgbClr val="222222"/>
                </a:solidFill>
                <a:latin typeface="Arial" panose="020B0604020202020204" pitchFamily="34" charset="0"/>
                <a:ea typeface="Arial" pitchFamily="34" charset="-122"/>
                <a:cs typeface="Arial" panose="020B0604020202020204" pitchFamily="34" charset="0"/>
              </a:rPr>
              <a:t>Training should link to strategy, not run as a stand-alone cost (Baraldi and Cifalinò, 2015)</a:t>
            </a:r>
            <a:endParaRPr lang="en-US" sz="1100" dirty="0">
              <a:latin typeface="Arial" panose="020B0604020202020204" pitchFamily="34" charset="0"/>
              <a:cs typeface="Arial" panose="020B0604020202020204" pitchFamily="34" charset="0"/>
            </a:endParaRPr>
          </a:p>
          <a:p>
            <a:pPr marL="203200" indent="-203200">
              <a:spcAft>
                <a:spcPts val="800"/>
              </a:spcAft>
              <a:buSzPct val="100000"/>
              <a:buChar char="•"/>
            </a:pPr>
            <a:r>
              <a:rPr lang="en-US" sz="1100" dirty="0">
                <a:solidFill>
                  <a:srgbClr val="222222"/>
                </a:solidFill>
                <a:latin typeface="Arial" panose="020B0604020202020204" pitchFamily="34" charset="0"/>
                <a:ea typeface="Arial" pitchFamily="34" charset="-122"/>
                <a:cs typeface="Arial" panose="020B0604020202020204" pitchFamily="34" charset="0"/>
              </a:rPr>
              <a:t>A balanced scorecard tracks financial, customer, internal-process and learning-and-growth measures side by side (Kaplan and Norton, 1996)</a:t>
            </a:r>
            <a:endParaRPr lang="en-US" sz="1100" dirty="0">
              <a:latin typeface="Arial" panose="020B0604020202020204" pitchFamily="34" charset="0"/>
              <a:cs typeface="Arial" panose="020B0604020202020204" pitchFamily="34" charset="0"/>
            </a:endParaRPr>
          </a:p>
          <a:p>
            <a:pPr marL="203200" indent="-203200">
              <a:spcAft>
                <a:spcPts val="800"/>
              </a:spcAft>
              <a:buSzPct val="100000"/>
              <a:buChar char="•"/>
            </a:pPr>
            <a:r>
              <a:rPr lang="en-US" sz="1100" dirty="0">
                <a:solidFill>
                  <a:srgbClr val="222222"/>
                </a:solidFill>
                <a:latin typeface="Arial" panose="020B0604020202020204" pitchFamily="34" charset="0"/>
                <a:ea typeface="Arial" pitchFamily="34" charset="-122"/>
                <a:cs typeface="Arial" panose="020B0604020202020204" pitchFamily="34" charset="0"/>
              </a:rPr>
              <a:t>For HealthConnect UK: fewer turnover-related agency costs, better-trained multi-skilled teams, structured digital-health onboarding, a genuine leadership pipeline</a:t>
            </a:r>
            <a:endParaRPr lang="en-US" sz="1100" dirty="0">
              <a:latin typeface="Arial" panose="020B0604020202020204" pitchFamily="34" charset="0"/>
              <a:cs typeface="Arial" panose="020B0604020202020204" pitchFamily="34" charset="0"/>
            </a:endParaRPr>
          </a:p>
        </p:txBody>
      </p:sp>
      <p:pic>
        <p:nvPicPr>
          <p:cNvPr id="30"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31" name="Text 27"/>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Performance Management and Reward</a:t>
            </a:r>
            <a:endParaRPr lang="en-US" sz="2600" dirty="0"/>
          </a:p>
        </p:txBody>
      </p:sp>
      <p:sp>
        <p:nvSpPr>
          <p:cNvPr id="4" name="Text 2"/>
          <p:cNvSpPr txBox="1"/>
          <p:nvPr/>
        </p:nvSpPr>
        <p:spPr>
          <a:xfrm>
            <a:off x="548640" y="1234440"/>
            <a:ext cx="8046720" cy="77724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Performance management is a process that contributes to the effective management of individuals and teams, so as to achieve high levels of organisational performance (Armstrong and Baron, 2004) — an ongoing cycle, not a once-a-year event (Armstrong, 2009):</a:t>
            </a:r>
            <a:endParaRPr lang="en-US" sz="1100" dirty="0"/>
          </a:p>
        </p:txBody>
      </p:sp>
      <p:sp>
        <p:nvSpPr>
          <p:cNvPr id="5" name="Shape 3"/>
          <p:cNvSpPr/>
          <p:nvPr/>
        </p:nvSpPr>
        <p:spPr>
          <a:xfrm>
            <a:off x="548640" y="2057400"/>
            <a:ext cx="1783080" cy="914400"/>
          </a:xfrm>
          <a:prstGeom prst="rect">
            <a:avLst/>
          </a:prstGeom>
          <a:solidFill>
            <a:srgbClr val="FFFFFF"/>
          </a:solidFill>
          <a:ln w="12700">
            <a:solidFill>
              <a:srgbClr val="023B59"/>
            </a:solidFill>
            <a:prstDash val="solid"/>
          </a:ln>
        </p:spPr>
        <p:txBody>
          <a:bodyPr/>
          <a:lstStyle/>
          <a:p>
            <a:endParaRPr lang="en-US"/>
          </a:p>
        </p:txBody>
      </p:sp>
      <p:sp>
        <p:nvSpPr>
          <p:cNvPr id="6" name="Text 4"/>
          <p:cNvSpPr txBox="1"/>
          <p:nvPr/>
        </p:nvSpPr>
        <p:spPr>
          <a:xfrm>
            <a:off x="621792" y="2112264"/>
            <a:ext cx="1636776"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1. Plan</a:t>
            </a:r>
            <a:endParaRPr lang="en-US" sz="1000" dirty="0"/>
          </a:p>
        </p:txBody>
      </p:sp>
      <p:sp>
        <p:nvSpPr>
          <p:cNvPr id="7" name="Text 5"/>
          <p:cNvSpPr txBox="1"/>
          <p:nvPr/>
        </p:nvSpPr>
        <p:spPr>
          <a:xfrm>
            <a:off x="621792" y="2404872"/>
            <a:ext cx="1636776" cy="512064"/>
          </a:xfrm>
          <a:prstGeom prst="rect">
            <a:avLst/>
          </a:prstGeom>
          <a:noFill/>
          <a:ln/>
        </p:spPr>
        <p:txBody>
          <a:bodyPr wrap="square" lIns="0" tIns="0" rIns="0" bIns="0" rtlCol="0" anchor="t"/>
          <a:lstStyle/>
          <a:p>
            <a:pPr marL="0" indent="0">
              <a:buNone/>
            </a:pPr>
            <a:r>
              <a:rPr lang="en-US" sz="830" dirty="0">
                <a:solidFill>
                  <a:srgbClr val="222222"/>
                </a:solidFill>
                <a:latin typeface="Arial" pitchFamily="34" charset="0"/>
                <a:ea typeface="Arial" pitchFamily="34" charset="-122"/>
                <a:cs typeface="Arial" pitchFamily="34" charset="-120"/>
              </a:rPr>
              <a:t>Agree objectives &amp; role expectations</a:t>
            </a:r>
            <a:endParaRPr lang="en-US" sz="830" dirty="0"/>
          </a:p>
        </p:txBody>
      </p:sp>
      <p:sp>
        <p:nvSpPr>
          <p:cNvPr id="8" name="Shape 6"/>
          <p:cNvSpPr/>
          <p:nvPr/>
        </p:nvSpPr>
        <p:spPr>
          <a:xfrm rot="5400000">
            <a:off x="2350008" y="2441448"/>
            <a:ext cx="146304" cy="146304"/>
          </a:xfrm>
          <a:prstGeom prst="triangle">
            <a:avLst/>
          </a:prstGeom>
          <a:solidFill>
            <a:srgbClr val="023B59"/>
          </a:solidFill>
          <a:ln w="12700">
            <a:solidFill>
              <a:srgbClr val="333333"/>
            </a:solidFill>
            <a:prstDash val="solid"/>
          </a:ln>
        </p:spPr>
        <p:txBody>
          <a:bodyPr/>
          <a:lstStyle/>
          <a:p>
            <a:endParaRPr lang="en-US"/>
          </a:p>
        </p:txBody>
      </p:sp>
      <p:sp>
        <p:nvSpPr>
          <p:cNvPr id="9" name="Shape 7"/>
          <p:cNvSpPr/>
          <p:nvPr/>
        </p:nvSpPr>
        <p:spPr>
          <a:xfrm>
            <a:off x="2514600" y="2057400"/>
            <a:ext cx="1783080" cy="914400"/>
          </a:xfrm>
          <a:prstGeom prst="rect">
            <a:avLst/>
          </a:prstGeom>
          <a:solidFill>
            <a:srgbClr val="FFFFFF"/>
          </a:solidFill>
          <a:ln w="12700">
            <a:solidFill>
              <a:srgbClr val="023B59"/>
            </a:solidFill>
            <a:prstDash val="solid"/>
          </a:ln>
        </p:spPr>
        <p:txBody>
          <a:bodyPr/>
          <a:lstStyle/>
          <a:p>
            <a:endParaRPr lang="en-US"/>
          </a:p>
        </p:txBody>
      </p:sp>
      <p:sp>
        <p:nvSpPr>
          <p:cNvPr id="10" name="Text 8"/>
          <p:cNvSpPr txBox="1"/>
          <p:nvPr/>
        </p:nvSpPr>
        <p:spPr>
          <a:xfrm>
            <a:off x="2587752" y="2112264"/>
            <a:ext cx="1636776"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2. Act</a:t>
            </a:r>
            <a:endParaRPr lang="en-US" sz="1000" dirty="0"/>
          </a:p>
        </p:txBody>
      </p:sp>
      <p:sp>
        <p:nvSpPr>
          <p:cNvPr id="11" name="Text 9"/>
          <p:cNvSpPr txBox="1"/>
          <p:nvPr/>
        </p:nvSpPr>
        <p:spPr>
          <a:xfrm>
            <a:off x="2587752" y="2404872"/>
            <a:ext cx="1636776" cy="512064"/>
          </a:xfrm>
          <a:prstGeom prst="rect">
            <a:avLst/>
          </a:prstGeom>
          <a:noFill/>
          <a:ln/>
        </p:spPr>
        <p:txBody>
          <a:bodyPr wrap="square" lIns="0" tIns="0" rIns="0" bIns="0" rtlCol="0" anchor="t"/>
          <a:lstStyle/>
          <a:p>
            <a:pPr marL="0" indent="0">
              <a:buNone/>
            </a:pPr>
            <a:r>
              <a:rPr lang="en-US" sz="830" dirty="0">
                <a:solidFill>
                  <a:srgbClr val="222222"/>
                </a:solidFill>
                <a:latin typeface="Arial" pitchFamily="34" charset="0"/>
                <a:ea typeface="Arial" pitchFamily="34" charset="-122"/>
                <a:cs typeface="Arial" pitchFamily="34" charset="-120"/>
              </a:rPr>
              <a:t>Carry out the role and development plan</a:t>
            </a:r>
            <a:endParaRPr lang="en-US" sz="830" dirty="0"/>
          </a:p>
        </p:txBody>
      </p:sp>
      <p:sp>
        <p:nvSpPr>
          <p:cNvPr id="12" name="Shape 10"/>
          <p:cNvSpPr/>
          <p:nvPr/>
        </p:nvSpPr>
        <p:spPr>
          <a:xfrm rot="5400000">
            <a:off x="4315968" y="2441448"/>
            <a:ext cx="146304" cy="146304"/>
          </a:xfrm>
          <a:prstGeom prst="triangle">
            <a:avLst/>
          </a:prstGeom>
          <a:solidFill>
            <a:srgbClr val="023B59"/>
          </a:solidFill>
          <a:ln w="12700">
            <a:solidFill>
              <a:srgbClr val="333333"/>
            </a:solidFill>
            <a:prstDash val="solid"/>
          </a:ln>
        </p:spPr>
        <p:txBody>
          <a:bodyPr/>
          <a:lstStyle/>
          <a:p>
            <a:endParaRPr lang="en-US"/>
          </a:p>
        </p:txBody>
      </p:sp>
      <p:sp>
        <p:nvSpPr>
          <p:cNvPr id="13" name="Shape 11"/>
          <p:cNvSpPr/>
          <p:nvPr/>
        </p:nvSpPr>
        <p:spPr>
          <a:xfrm>
            <a:off x="4480560" y="2057400"/>
            <a:ext cx="1783080" cy="914400"/>
          </a:xfrm>
          <a:prstGeom prst="rect">
            <a:avLst/>
          </a:prstGeom>
          <a:solidFill>
            <a:srgbClr val="FFFFFF"/>
          </a:solidFill>
          <a:ln w="12700">
            <a:solidFill>
              <a:srgbClr val="023B59"/>
            </a:solidFill>
            <a:prstDash val="solid"/>
          </a:ln>
        </p:spPr>
        <p:txBody>
          <a:bodyPr/>
          <a:lstStyle/>
          <a:p>
            <a:endParaRPr lang="en-US"/>
          </a:p>
        </p:txBody>
      </p:sp>
      <p:sp>
        <p:nvSpPr>
          <p:cNvPr id="14" name="Text 12"/>
          <p:cNvSpPr txBox="1"/>
          <p:nvPr/>
        </p:nvSpPr>
        <p:spPr>
          <a:xfrm>
            <a:off x="4553712" y="2112264"/>
            <a:ext cx="1636776"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3. Review</a:t>
            </a:r>
            <a:endParaRPr lang="en-US" sz="1000" dirty="0"/>
          </a:p>
        </p:txBody>
      </p:sp>
      <p:sp>
        <p:nvSpPr>
          <p:cNvPr id="15" name="Text 13"/>
          <p:cNvSpPr txBox="1"/>
          <p:nvPr/>
        </p:nvSpPr>
        <p:spPr>
          <a:xfrm>
            <a:off x="4553712" y="2404872"/>
            <a:ext cx="1636776" cy="512064"/>
          </a:xfrm>
          <a:prstGeom prst="rect">
            <a:avLst/>
          </a:prstGeom>
          <a:noFill/>
          <a:ln/>
        </p:spPr>
        <p:txBody>
          <a:bodyPr wrap="square" lIns="0" tIns="0" rIns="0" bIns="0" rtlCol="0" anchor="t"/>
          <a:lstStyle/>
          <a:p>
            <a:pPr marL="0" indent="0">
              <a:buNone/>
            </a:pPr>
            <a:r>
              <a:rPr lang="en-US" sz="830" dirty="0">
                <a:solidFill>
                  <a:srgbClr val="222222"/>
                </a:solidFill>
                <a:latin typeface="Arial" pitchFamily="34" charset="0"/>
                <a:ea typeface="Arial" pitchFamily="34" charset="-122"/>
                <a:cs typeface="Arial" pitchFamily="34" charset="-120"/>
              </a:rPr>
              <a:t>Feedback on strengths &amp; improvement areas</a:t>
            </a:r>
            <a:endParaRPr lang="en-US" sz="830" dirty="0"/>
          </a:p>
        </p:txBody>
      </p:sp>
      <p:sp>
        <p:nvSpPr>
          <p:cNvPr id="16" name="Shape 14"/>
          <p:cNvSpPr/>
          <p:nvPr/>
        </p:nvSpPr>
        <p:spPr>
          <a:xfrm rot="5400000">
            <a:off x="6281928" y="2441448"/>
            <a:ext cx="146304" cy="146304"/>
          </a:xfrm>
          <a:prstGeom prst="triangle">
            <a:avLst/>
          </a:prstGeom>
          <a:solidFill>
            <a:srgbClr val="023B59"/>
          </a:solidFill>
          <a:ln w="12700">
            <a:solidFill>
              <a:srgbClr val="333333"/>
            </a:solidFill>
            <a:prstDash val="solid"/>
          </a:ln>
        </p:spPr>
        <p:txBody>
          <a:bodyPr/>
          <a:lstStyle/>
          <a:p>
            <a:endParaRPr lang="en-US"/>
          </a:p>
        </p:txBody>
      </p:sp>
      <p:sp>
        <p:nvSpPr>
          <p:cNvPr id="17" name="Shape 15"/>
          <p:cNvSpPr/>
          <p:nvPr/>
        </p:nvSpPr>
        <p:spPr>
          <a:xfrm>
            <a:off x="6446520" y="2057400"/>
            <a:ext cx="1783080" cy="914400"/>
          </a:xfrm>
          <a:prstGeom prst="rect">
            <a:avLst/>
          </a:prstGeom>
          <a:solidFill>
            <a:srgbClr val="FFFFFF"/>
          </a:solidFill>
          <a:ln w="12700">
            <a:solidFill>
              <a:srgbClr val="023B59"/>
            </a:solidFill>
            <a:prstDash val="solid"/>
          </a:ln>
        </p:spPr>
        <p:txBody>
          <a:bodyPr/>
          <a:lstStyle/>
          <a:p>
            <a:endParaRPr lang="en-US"/>
          </a:p>
        </p:txBody>
      </p:sp>
      <p:sp>
        <p:nvSpPr>
          <p:cNvPr id="18" name="Text 16"/>
          <p:cNvSpPr txBox="1"/>
          <p:nvPr/>
        </p:nvSpPr>
        <p:spPr>
          <a:xfrm>
            <a:off x="6519672" y="2112264"/>
            <a:ext cx="1636776" cy="274320"/>
          </a:xfrm>
          <a:prstGeom prst="rect">
            <a:avLst/>
          </a:prstGeom>
          <a:noFill/>
          <a:ln/>
        </p:spPr>
        <p:txBody>
          <a:bodyPr wrap="square" lIns="0" tIns="0" rIns="0" bIns="0" rtlCol="0" anchor="ctr"/>
          <a:lstStyle/>
          <a:p>
            <a:pPr marL="0" indent="0">
              <a:buNone/>
            </a:pPr>
            <a:r>
              <a:rPr lang="en-US" sz="1000" b="1" dirty="0">
                <a:solidFill>
                  <a:srgbClr val="023B59"/>
                </a:solidFill>
                <a:latin typeface="Arial" pitchFamily="34" charset="0"/>
                <a:ea typeface="Arial" pitchFamily="34" charset="-122"/>
                <a:cs typeface="Arial" pitchFamily="34" charset="-120"/>
              </a:rPr>
              <a:t>4. Manage</a:t>
            </a:r>
            <a:endParaRPr lang="en-US" sz="1000" dirty="0"/>
          </a:p>
        </p:txBody>
      </p:sp>
      <p:sp>
        <p:nvSpPr>
          <p:cNvPr id="19" name="Text 17"/>
          <p:cNvSpPr txBox="1"/>
          <p:nvPr/>
        </p:nvSpPr>
        <p:spPr>
          <a:xfrm>
            <a:off x="6519672" y="2404872"/>
            <a:ext cx="1636776" cy="512064"/>
          </a:xfrm>
          <a:prstGeom prst="rect">
            <a:avLst/>
          </a:prstGeom>
          <a:noFill/>
          <a:ln/>
        </p:spPr>
        <p:txBody>
          <a:bodyPr wrap="square" lIns="0" tIns="0" rIns="0" bIns="0" rtlCol="0" anchor="t"/>
          <a:lstStyle/>
          <a:p>
            <a:pPr marL="0" indent="0">
              <a:buNone/>
            </a:pPr>
            <a:r>
              <a:rPr lang="en-US" sz="830" dirty="0">
                <a:solidFill>
                  <a:srgbClr val="222222"/>
                </a:solidFill>
                <a:latin typeface="Arial" pitchFamily="34" charset="0"/>
                <a:ea typeface="Arial" pitchFamily="34" charset="-122"/>
                <a:cs typeface="Arial" pitchFamily="34" charset="-120"/>
              </a:rPr>
              <a:t>Ongoing monitoring, coaching &amp; support</a:t>
            </a:r>
            <a:endParaRPr lang="en-US" sz="830" dirty="0"/>
          </a:p>
        </p:txBody>
      </p:sp>
      <p:sp>
        <p:nvSpPr>
          <p:cNvPr id="20" name="Text 18"/>
          <p:cNvSpPr txBox="1"/>
          <p:nvPr/>
        </p:nvSpPr>
        <p:spPr>
          <a:xfrm>
            <a:off x="548640" y="3127248"/>
            <a:ext cx="8046720" cy="502920"/>
          </a:xfrm>
          <a:prstGeom prst="rect">
            <a:avLst/>
          </a:prstGeom>
          <a:noFill/>
          <a:ln/>
        </p:spPr>
        <p:txBody>
          <a:bodyPr wrap="square" lIns="0" tIns="0" rIns="0" bIns="0" rtlCol="0" anchor="t"/>
          <a:lstStyle/>
          <a:p>
            <a:pPr marL="0" indent="0">
              <a:buNone/>
            </a:pPr>
            <a:r>
              <a:rPr lang="en-US" sz="1050" dirty="0">
                <a:solidFill>
                  <a:srgbClr val="222222"/>
                </a:solidFill>
                <a:latin typeface="Arial" pitchFamily="34" charset="0"/>
                <a:ea typeface="Arial" pitchFamily="34" charset="-122"/>
                <a:cs typeface="Arial" pitchFamily="34" charset="-120"/>
              </a:rPr>
              <a:t>A shift toward continuous performance management — regular check-ins, coaching, </a:t>
            </a:r>
            <a:r>
              <a:rPr lang="en-US" sz="1100" dirty="0">
                <a:solidFill>
                  <a:srgbClr val="222222"/>
                </a:solidFill>
                <a:latin typeface="Arial" pitchFamily="34" charset="0"/>
                <a:ea typeface="Arial" pitchFamily="34" charset="-122"/>
                <a:cs typeface="Arial" pitchFamily="34" charset="-120"/>
              </a:rPr>
              <a:t>real-time</a:t>
            </a:r>
            <a:r>
              <a:rPr lang="en-US" sz="1050" dirty="0">
                <a:solidFill>
                  <a:srgbClr val="222222"/>
                </a:solidFill>
                <a:latin typeface="Arial" pitchFamily="34" charset="0"/>
                <a:ea typeface="Arial" pitchFamily="34" charset="-122"/>
                <a:cs typeface="Arial" pitchFamily="34" charset="-120"/>
              </a:rPr>
              <a:t> feedback — helps managers catch burnout risk earlier than an annual review would.</a:t>
            </a:r>
            <a:endParaRPr lang="en-US" sz="1050" dirty="0"/>
          </a:p>
        </p:txBody>
      </p:sp>
      <p:sp>
        <p:nvSpPr>
          <p:cNvPr id="21" name="Text 19"/>
          <p:cNvSpPr txBox="1"/>
          <p:nvPr/>
        </p:nvSpPr>
        <p:spPr>
          <a:xfrm>
            <a:off x="548640" y="3703320"/>
            <a:ext cx="8046720" cy="274320"/>
          </a:xfrm>
          <a:prstGeom prst="rect">
            <a:avLst/>
          </a:prstGeom>
          <a:noFill/>
          <a:ln/>
        </p:spPr>
        <p:txBody>
          <a:bodyPr wrap="square" lIns="0" tIns="0" rIns="0" bIns="0" rtlCol="0" anchor="ctr"/>
          <a:lstStyle/>
          <a:p>
            <a:pPr marL="0" indent="0">
              <a:buNone/>
            </a:pPr>
            <a:r>
              <a:rPr lang="en-US" sz="1200" b="1" dirty="0">
                <a:solidFill>
                  <a:srgbClr val="023B59"/>
                </a:solidFill>
                <a:latin typeface="Arial" pitchFamily="34" charset="0"/>
                <a:ea typeface="Arial" pitchFamily="34" charset="-122"/>
                <a:cs typeface="Arial" pitchFamily="34" charset="-120"/>
              </a:rPr>
              <a:t>Reward: Herzberg's (1959) two-factor theory</a:t>
            </a:r>
            <a:endParaRPr lang="en-US" sz="1200" dirty="0"/>
          </a:p>
        </p:txBody>
      </p:sp>
      <p:graphicFrame>
        <p:nvGraphicFramePr>
          <p:cNvPr id="22" name="Table 0"/>
          <p:cNvGraphicFramePr>
            <a:graphicFrameLocks noGrp="1"/>
          </p:cNvGraphicFramePr>
          <p:nvPr>
            <p:extLst>
              <p:ext uri="{D42A27DB-BD31-4B8C-83A1-F6EECF244321}">
                <p14:modId xmlns:p14="http://schemas.microsoft.com/office/powerpoint/2010/main" val="1579011935"/>
              </p:ext>
            </p:extLst>
          </p:nvPr>
        </p:nvGraphicFramePr>
        <p:xfrm>
          <a:off x="548640" y="4005072"/>
          <a:ext cx="8046720" cy="1097280"/>
        </p:xfrm>
        <a:graphic>
          <a:graphicData uri="http://schemas.openxmlformats.org/drawingml/2006/table">
            <a:tbl>
              <a:tblPr/>
              <a:tblGrid>
                <a:gridCol w="4023360">
                  <a:extLst>
                    <a:ext uri="{9D8B030D-6E8A-4147-A177-3AD203B41FA5}">
                      <a16:colId xmlns:a16="http://schemas.microsoft.com/office/drawing/2014/main" val="20000"/>
                    </a:ext>
                  </a:extLst>
                </a:gridCol>
                <a:gridCol w="4023360">
                  <a:extLst>
                    <a:ext uri="{9D8B030D-6E8A-4147-A177-3AD203B41FA5}">
                      <a16:colId xmlns:a16="http://schemas.microsoft.com/office/drawing/2014/main" val="20001"/>
                    </a:ext>
                  </a:extLst>
                </a:gridCol>
              </a:tblGrid>
              <a:tr h="274320">
                <a:tc>
                  <a:txBody>
                    <a:bodyPr/>
                    <a:lstStyle/>
                    <a:p>
                      <a:pPr marL="0" indent="0">
                        <a:buNone/>
                      </a:pPr>
                      <a:r>
                        <a:rPr lang="en-US" sz="900" b="1" dirty="0">
                          <a:solidFill>
                            <a:srgbClr val="FFFFFF"/>
                          </a:solidFill>
                          <a:latin typeface="Arial" pitchFamily="34" charset="0"/>
                          <a:ea typeface="Arial" pitchFamily="34" charset="-122"/>
                          <a:cs typeface="Arial" pitchFamily="34" charset="-120"/>
                        </a:rPr>
                        <a:t>Hygiene factors (prevent dissatisfaction)</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tc>
                  <a:txBody>
                    <a:bodyPr/>
                    <a:lstStyle/>
                    <a:p>
                      <a:pPr marL="0" indent="0">
                        <a:buNone/>
                      </a:pPr>
                      <a:r>
                        <a:rPr lang="en-US" sz="900" b="1" dirty="0">
                          <a:solidFill>
                            <a:srgbClr val="FFFFFF"/>
                          </a:solidFill>
                          <a:latin typeface="Arial" pitchFamily="34" charset="0"/>
                          <a:ea typeface="Arial" pitchFamily="34" charset="-122"/>
                          <a:cs typeface="Arial" pitchFamily="34" charset="-120"/>
                        </a:rPr>
                        <a:t>Motivators (drive real engagement)</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solidFill>
                      <a:srgbClr val="023B59"/>
                    </a:solidFill>
                  </a:tcPr>
                </a:tc>
                <a:extLst>
                  <a:ext uri="{0D108BD9-81ED-4DB2-BD59-A6C34878D82A}">
                    <a16:rowId xmlns:a16="http://schemas.microsoft.com/office/drawing/2014/main" val="10000"/>
                  </a:ext>
                </a:extLst>
              </a:tr>
              <a:tr h="274320">
                <a:tc>
                  <a:txBody>
                    <a:bodyPr/>
                    <a:lstStyle/>
                    <a:p>
                      <a:pPr marL="0" indent="0">
                        <a:buNone/>
                      </a:pPr>
                      <a:r>
                        <a:rPr lang="en-US" sz="900" dirty="0">
                          <a:solidFill>
                            <a:srgbClr val="222222"/>
                          </a:solidFill>
                          <a:latin typeface="Arial" pitchFamily="34" charset="0"/>
                          <a:ea typeface="Arial" pitchFamily="34" charset="-122"/>
                          <a:cs typeface="Arial" pitchFamily="34" charset="-120"/>
                        </a:rPr>
                        <a:t>Fair pay &amp; job security through rapid change</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900" dirty="0">
                          <a:solidFill>
                            <a:srgbClr val="222222"/>
                          </a:solidFill>
                          <a:latin typeface="Arial" pitchFamily="34" charset="0"/>
                          <a:ea typeface="Arial" pitchFamily="34" charset="-122"/>
                          <a:cs typeface="Arial" pitchFamily="34" charset="-120"/>
                        </a:rPr>
                        <a:t>Recognition for clinical and technical achievement</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1"/>
                  </a:ext>
                </a:extLst>
              </a:tr>
              <a:tr h="274320">
                <a:tc>
                  <a:txBody>
                    <a:bodyPr/>
                    <a:lstStyle/>
                    <a:p>
                      <a:pPr marL="0" indent="0">
                        <a:buNone/>
                      </a:pPr>
                      <a:r>
                        <a:rPr lang="en-US" sz="900" dirty="0">
                          <a:solidFill>
                            <a:srgbClr val="222222"/>
                          </a:solidFill>
                          <a:latin typeface="Arial" pitchFamily="34" charset="0"/>
                          <a:ea typeface="Arial" pitchFamily="34" charset="-122"/>
                          <a:cs typeface="Arial" pitchFamily="34" charset="-120"/>
                        </a:rPr>
                        <a:t>Manageable workload (linked to burnout, above)</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900" dirty="0">
                          <a:solidFill>
                            <a:srgbClr val="222222"/>
                          </a:solidFill>
                          <a:latin typeface="Arial" pitchFamily="34" charset="0"/>
                          <a:ea typeface="Arial" pitchFamily="34" charset="-122"/>
                          <a:cs typeface="Arial" pitchFamily="34" charset="-120"/>
                        </a:rPr>
                        <a:t>Career progression and stretch assignments</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2"/>
                  </a:ext>
                </a:extLst>
              </a:tr>
              <a:tr h="274320">
                <a:tc>
                  <a:txBody>
                    <a:bodyPr/>
                    <a:lstStyle/>
                    <a:p>
                      <a:pPr marL="0" indent="0">
                        <a:buNone/>
                      </a:pPr>
                      <a:r>
                        <a:rPr lang="en-US" sz="900" dirty="0">
                          <a:solidFill>
                            <a:srgbClr val="222222"/>
                          </a:solidFill>
                          <a:latin typeface="Arial" pitchFamily="34" charset="0"/>
                          <a:ea typeface="Arial" pitchFamily="34" charset="-122"/>
                          <a:cs typeface="Arial" pitchFamily="34" charset="-120"/>
                        </a:rPr>
                        <a:t>Flexible and remote-working policies</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tc>
                  <a:txBody>
                    <a:bodyPr/>
                    <a:lstStyle/>
                    <a:p>
                      <a:pPr marL="0" indent="0">
                        <a:buNone/>
                      </a:pPr>
                      <a:r>
                        <a:rPr lang="en-US" sz="900" dirty="0">
                          <a:solidFill>
                            <a:srgbClr val="222222"/>
                          </a:solidFill>
                          <a:latin typeface="Arial" pitchFamily="34" charset="0"/>
                          <a:ea typeface="Arial" pitchFamily="34" charset="-122"/>
                          <a:cs typeface="Arial" pitchFamily="34" charset="-120"/>
                        </a:rPr>
                        <a:t>Meaningful work, autonomy and a say in decisions</a:t>
                      </a:r>
                      <a:endParaRPr lang="en-US" sz="900" dirty="0">
                        <a:latin typeface="Arial" charset="0"/>
                        <a:ea typeface="Arial" charset="0"/>
                        <a:cs typeface="Arial" charset="0"/>
                      </a:endParaRPr>
                    </a:p>
                  </a:txBody>
                  <a:tcPr>
                    <a:lnL w="12700" cap="flat" cmpd="sng" algn="ctr">
                      <a:solidFill>
                        <a:srgbClr val="C9D2D8"/>
                      </a:solidFill>
                      <a:prstDash val="solid"/>
                      <a:round/>
                      <a:headEnd type="none" w="med" len="med"/>
                      <a:tailEnd type="none" w="med" len="med"/>
                    </a:lnL>
                    <a:lnR w="12700" cap="flat" cmpd="sng" algn="ctr">
                      <a:solidFill>
                        <a:srgbClr val="C9D2D8"/>
                      </a:solidFill>
                      <a:prstDash val="solid"/>
                      <a:round/>
                      <a:headEnd type="none" w="med" len="med"/>
                      <a:tailEnd type="none" w="med" len="med"/>
                    </a:lnR>
                    <a:lnT w="12700" cap="flat" cmpd="sng" algn="ctr">
                      <a:solidFill>
                        <a:srgbClr val="C9D2D8"/>
                      </a:solidFill>
                      <a:prstDash val="solid"/>
                      <a:round/>
                      <a:headEnd type="none" w="med" len="med"/>
                      <a:tailEnd type="none" w="med" len="med"/>
                    </a:lnT>
                    <a:lnB w="12700" cap="flat" cmpd="sng" algn="ctr">
                      <a:solidFill>
                        <a:srgbClr val="C9D2D8"/>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23" name="Text 20"/>
          <p:cNvSpPr txBox="1"/>
          <p:nvPr/>
        </p:nvSpPr>
        <p:spPr>
          <a:xfrm>
            <a:off x="548640" y="5166360"/>
            <a:ext cx="8046720" cy="365760"/>
          </a:xfrm>
          <a:prstGeom prst="rect">
            <a:avLst/>
          </a:prstGeom>
          <a:noFill/>
          <a:ln/>
        </p:spPr>
        <p:txBody>
          <a:bodyPr wrap="square" lIns="0" tIns="0" rIns="0" bIns="0" rtlCol="0" anchor="t"/>
          <a:lstStyle/>
          <a:p>
            <a:pPr marL="0" indent="0">
              <a:buNone/>
            </a:pPr>
            <a:r>
              <a:rPr lang="en-US" sz="860" i="1" dirty="0">
                <a:solidFill>
                  <a:srgbClr val="5A6570"/>
                </a:solidFill>
                <a:latin typeface="Arial" pitchFamily="34" charset="0"/>
                <a:ea typeface="Arial" pitchFamily="34" charset="-122"/>
                <a:cs typeface="Arial" pitchFamily="34" charset="-120"/>
              </a:rPr>
              <a:t>Hygiene factors stop people leaving; motivators are what actually re-engage them — and reward only motivates when genuinely valued, realistic, and trusted to be delivered (Vroom, 1964).</a:t>
            </a:r>
            <a:endParaRPr lang="en-US" sz="860" dirty="0"/>
          </a:p>
        </p:txBody>
      </p:sp>
      <p:pic>
        <p:nvPicPr>
          <p:cNvPr id="25"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26" name="Text 21"/>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Leadership for Multidisciplinary Teams</a:t>
            </a:r>
            <a:endParaRPr lang="en-US" sz="2600" dirty="0"/>
          </a:p>
        </p:txBody>
      </p:sp>
      <p:sp>
        <p:nvSpPr>
          <p:cNvPr id="4" name="Text 2"/>
          <p:cNvSpPr txBox="1"/>
          <p:nvPr/>
        </p:nvSpPr>
        <p:spPr>
          <a:xfrm>
            <a:off x="548640" y="1234440"/>
            <a:ext cx="8046720" cy="82296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Clinicians, engineers and support staff don't naturally speak the same professional language. Leading that kind of team well is a different skill from leading a single-discipline department, and it's a gap HealthConnect UK has openly flagged. Bass (1985) distinguishes two contrasting leadership styles:</a:t>
            </a:r>
            <a:endParaRPr lang="en-US" sz="1100" dirty="0"/>
          </a:p>
        </p:txBody>
      </p:sp>
      <p:sp>
        <p:nvSpPr>
          <p:cNvPr id="5" name="Text 3"/>
          <p:cNvSpPr txBox="1"/>
          <p:nvPr/>
        </p:nvSpPr>
        <p:spPr>
          <a:xfrm>
            <a:off x="548640" y="2057400"/>
            <a:ext cx="3931920" cy="365760"/>
          </a:xfrm>
          <a:prstGeom prst="rect">
            <a:avLst/>
          </a:prstGeom>
          <a:noFill/>
          <a:ln/>
        </p:spPr>
        <p:txBody>
          <a:bodyPr wrap="square" lIns="0" tIns="0" rIns="0" bIns="0" rtlCol="0" anchor="ctr"/>
          <a:lstStyle/>
          <a:p>
            <a:pPr marL="0" indent="0">
              <a:buNone/>
            </a:pPr>
            <a:r>
              <a:rPr lang="en-US" sz="1300" b="1" dirty="0">
                <a:solidFill>
                  <a:srgbClr val="023B59"/>
                </a:solidFill>
                <a:latin typeface="Arial" pitchFamily="34" charset="0"/>
                <a:ea typeface="Arial" pitchFamily="34" charset="-122"/>
                <a:cs typeface="Arial" pitchFamily="34" charset="-120"/>
              </a:rPr>
              <a:t>Transactional leadership</a:t>
            </a:r>
            <a:r>
              <a:rPr lang="en-US" sz="1000" i="1" dirty="0">
                <a:solidFill>
                  <a:srgbClr val="5A6570"/>
                </a:solidFill>
                <a:latin typeface="Arial" pitchFamily="34" charset="0"/>
                <a:ea typeface="Arial" pitchFamily="34" charset="-122"/>
                <a:cs typeface="Arial" pitchFamily="34" charset="-120"/>
              </a:rPr>
              <a:t>  (Bass, 1985)</a:t>
            </a:r>
            <a:endParaRPr lang="en-US" sz="1300" dirty="0"/>
          </a:p>
        </p:txBody>
      </p:sp>
      <p:sp>
        <p:nvSpPr>
          <p:cNvPr id="6" name="Text 4"/>
          <p:cNvSpPr txBox="1"/>
          <p:nvPr/>
        </p:nvSpPr>
        <p:spPr>
          <a:xfrm>
            <a:off x="548640" y="2468880"/>
            <a:ext cx="3931920" cy="1965960"/>
          </a:xfrm>
          <a:prstGeom prst="rect">
            <a:avLst/>
          </a:prstGeom>
          <a:noFill/>
          <a:ln/>
        </p:spPr>
        <p:txBody>
          <a:bodyPr wrap="square" lIns="0" tIns="0" rIns="0" bIns="0" rtlCol="0" anchor="t"/>
          <a:lstStyle/>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Clear roles, targets and rewards for meeting them</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Works well for routine, compliance-driven clinical processes</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Limited when it comes to inspiring change across different professional groups</a:t>
            </a:r>
            <a:endParaRPr lang="en-US" sz="1100" dirty="0"/>
          </a:p>
        </p:txBody>
      </p:sp>
      <p:sp>
        <p:nvSpPr>
          <p:cNvPr id="7" name="Text 5"/>
          <p:cNvSpPr txBox="1"/>
          <p:nvPr/>
        </p:nvSpPr>
        <p:spPr>
          <a:xfrm>
            <a:off x="4663440" y="2057400"/>
            <a:ext cx="3931920" cy="365760"/>
          </a:xfrm>
          <a:prstGeom prst="rect">
            <a:avLst/>
          </a:prstGeom>
          <a:noFill/>
          <a:ln/>
        </p:spPr>
        <p:txBody>
          <a:bodyPr wrap="square" lIns="0" tIns="0" rIns="0" bIns="0" rtlCol="0" anchor="ctr"/>
          <a:lstStyle/>
          <a:p>
            <a:pPr marL="0" indent="0">
              <a:buNone/>
            </a:pPr>
            <a:r>
              <a:rPr lang="en-US" sz="1300" b="1" dirty="0">
                <a:solidFill>
                  <a:srgbClr val="023B59"/>
                </a:solidFill>
                <a:latin typeface="Arial" pitchFamily="34" charset="0"/>
                <a:ea typeface="Arial" pitchFamily="34" charset="-122"/>
                <a:cs typeface="Arial" pitchFamily="34" charset="-120"/>
              </a:rPr>
              <a:t>Transformational leadership</a:t>
            </a:r>
            <a:r>
              <a:rPr lang="en-US" sz="1000" i="1" dirty="0">
                <a:solidFill>
                  <a:srgbClr val="5A6570"/>
                </a:solidFill>
                <a:latin typeface="Arial" pitchFamily="34" charset="0"/>
                <a:ea typeface="Arial" pitchFamily="34" charset="-122"/>
                <a:cs typeface="Arial" pitchFamily="34" charset="-120"/>
              </a:rPr>
              <a:t>  (Bass, 1985)</a:t>
            </a:r>
            <a:endParaRPr lang="en-US" sz="1300" dirty="0"/>
          </a:p>
        </p:txBody>
      </p:sp>
      <p:sp>
        <p:nvSpPr>
          <p:cNvPr id="8" name="Text 6"/>
          <p:cNvSpPr txBox="1"/>
          <p:nvPr/>
        </p:nvSpPr>
        <p:spPr>
          <a:xfrm>
            <a:off x="4663440" y="2468880"/>
            <a:ext cx="3931920" cy="1965960"/>
          </a:xfrm>
          <a:prstGeom prst="rect">
            <a:avLst/>
          </a:prstGeom>
          <a:noFill/>
          <a:ln/>
        </p:spPr>
        <p:txBody>
          <a:bodyPr wrap="square" lIns="0" tIns="0" rIns="0" bIns="0" rtlCol="0" anchor="t"/>
          <a:lstStyle/>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Builds a shared vision that clinical and technical staff can both buy into</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Encourages the innovation HealthConnect UK still needs as it digitises further</a:t>
            </a:r>
            <a:endParaRPr lang="en-US" sz="1100" dirty="0"/>
          </a:p>
          <a:p>
            <a:pPr marL="203200" indent="-203200">
              <a:spcAft>
                <a:spcPts val="1000"/>
              </a:spcAft>
              <a:buSzPct val="100000"/>
              <a:buChar char="•"/>
            </a:pPr>
            <a:r>
              <a:rPr lang="en-US" sz="1100" dirty="0">
                <a:solidFill>
                  <a:srgbClr val="222222"/>
                </a:solidFill>
                <a:latin typeface="Arial" pitchFamily="34" charset="0"/>
                <a:ea typeface="Arial" pitchFamily="34" charset="-122"/>
                <a:cs typeface="Arial" pitchFamily="34" charset="-120"/>
              </a:rPr>
              <a:t>My recommendation for senior and team-leader roles specifically</a:t>
            </a:r>
            <a:endParaRPr lang="en-US" sz="1100" dirty="0"/>
          </a:p>
        </p:txBody>
      </p:sp>
      <p:sp>
        <p:nvSpPr>
          <p:cNvPr id="10" name="Text 8"/>
          <p:cNvSpPr txBox="1"/>
          <p:nvPr/>
        </p:nvSpPr>
        <p:spPr>
          <a:xfrm>
            <a:off x="548640" y="4617720"/>
            <a:ext cx="8046720" cy="822960"/>
          </a:xfrm>
          <a:prstGeom prst="rect">
            <a:avLst/>
          </a:prstGeom>
          <a:noFill/>
          <a:ln/>
        </p:spPr>
        <p:txBody>
          <a:bodyPr wrap="square" lIns="0" tIns="0" rIns="0" bIns="0" rtlCol="0" anchor="t"/>
          <a:lstStyle/>
          <a:p>
            <a:pPr marL="0" indent="0">
              <a:buNone/>
            </a:pPr>
            <a:r>
              <a:rPr lang="en-US" sz="1050" i="1" dirty="0">
                <a:solidFill>
                  <a:srgbClr val="5A6570"/>
                </a:solidFill>
                <a:latin typeface="Arial" pitchFamily="34" charset="0"/>
                <a:ea typeface="Arial" pitchFamily="34" charset="-122"/>
                <a:cs typeface="Arial" pitchFamily="34" charset="-120"/>
              </a:rPr>
              <a:t>This links </a:t>
            </a:r>
            <a:r>
              <a:rPr lang="en-US" sz="1100" i="1" dirty="0">
                <a:solidFill>
                  <a:srgbClr val="5A6570"/>
                </a:solidFill>
                <a:latin typeface="Arial" pitchFamily="34" charset="0"/>
                <a:ea typeface="Arial" pitchFamily="34" charset="-122"/>
                <a:cs typeface="Arial" pitchFamily="34" charset="-120"/>
              </a:rPr>
              <a:t>directly</a:t>
            </a:r>
            <a:r>
              <a:rPr lang="en-US" sz="1050" i="1" dirty="0">
                <a:solidFill>
                  <a:srgbClr val="5A6570"/>
                </a:solidFill>
                <a:latin typeface="Arial" pitchFamily="34" charset="0"/>
                <a:ea typeface="Arial" pitchFamily="34" charset="-122"/>
                <a:cs typeface="Arial" pitchFamily="34" charset="-120"/>
              </a:rPr>
              <a:t> back to the talent management pipeline: the ‘future leaders’ and ‘diamonds in the rough’ identified on the 9-box grid are exactly who should be receiving transformational-leadership development first, closing the leadership gap identified earlier rather than hiring it away in one go.</a:t>
            </a:r>
            <a:endParaRPr lang="en-US" sz="1050" dirty="0"/>
          </a:p>
        </p:txBody>
      </p:sp>
      <p:pic>
        <p:nvPicPr>
          <p:cNvPr id="12"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13" name="Text 9"/>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41148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Conclusions and Recommendations</a:t>
            </a:r>
            <a:endParaRPr lang="en-US" sz="2600" dirty="0"/>
          </a:p>
        </p:txBody>
      </p:sp>
      <p:sp>
        <p:nvSpPr>
          <p:cNvPr id="4" name="Text 2"/>
          <p:cNvSpPr txBox="1"/>
          <p:nvPr/>
        </p:nvSpPr>
        <p:spPr>
          <a:xfrm>
            <a:off x="548640" y="1298448"/>
            <a:ext cx="8046720" cy="3154680"/>
          </a:xfrm>
          <a:prstGeom prst="rect">
            <a:avLst/>
          </a:prstGeom>
          <a:noFill/>
          <a:ln/>
        </p:spPr>
        <p:txBody>
          <a:bodyPr wrap="square" lIns="0" tIns="0" rIns="0" bIns="0" rtlCol="0" anchor="t"/>
          <a:lstStyle/>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Recruit through a blend of internal, external, online and social-media channels, rather than defaulting to whichever one is easiest — this builds a stronger employer brand over time</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Move to structured, competency-based selection with role-relevant work-sample tests, rather than relying on unstructured interviews alone — this is what actually improves reliability and validity (Schmidt and Hunter, 1998)</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Link learning and development spend to strategy using something like a balanced scorecard, so training closes the digital-health skills gap rather than just ticking a box (Kaplan and Norton, 1996)</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Use a 9-box talent grid to identify future leaders and diamonds in the rough, and build succession plans around them rather than trying to hire that capability away in one go</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Move performance management toward continuous check-ins and coaching, which also gives managers an earlier warning sign for burnout</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Get the reward basics right first (pay, security, workload) before investing heavily in the motivators — Herzberg's (1959) point still holds</a:t>
            </a:r>
            <a:endParaRPr lang="en-US" sz="1100" dirty="0"/>
          </a:p>
          <a:p>
            <a:pPr marL="203200" indent="-203200">
              <a:spcAft>
                <a:spcPts val="600"/>
              </a:spcAft>
              <a:buSzPct val="100000"/>
              <a:buChar char="•"/>
            </a:pPr>
            <a:r>
              <a:rPr lang="en-US" sz="1100" dirty="0">
                <a:solidFill>
                  <a:srgbClr val="222222"/>
                </a:solidFill>
                <a:latin typeface="Arial" pitchFamily="34" charset="0"/>
                <a:ea typeface="Arial" pitchFamily="34" charset="-122"/>
                <a:cs typeface="Arial" pitchFamily="34" charset="-120"/>
              </a:rPr>
              <a:t>Invest deliberately in transformational leadership development for anyone managing a multidisciplinary team</a:t>
            </a:r>
            <a:endParaRPr lang="en-US" sz="1100" dirty="0"/>
          </a:p>
        </p:txBody>
      </p:sp>
      <p:sp>
        <p:nvSpPr>
          <p:cNvPr id="5" name="Text 3"/>
          <p:cNvSpPr txBox="1"/>
          <p:nvPr/>
        </p:nvSpPr>
        <p:spPr>
          <a:xfrm>
            <a:off x="548640" y="4280138"/>
            <a:ext cx="8046720" cy="237744"/>
          </a:xfrm>
          <a:prstGeom prst="rect">
            <a:avLst/>
          </a:prstGeom>
          <a:noFill/>
          <a:ln/>
        </p:spPr>
        <p:txBody>
          <a:bodyPr wrap="square" lIns="0" tIns="0" rIns="0" bIns="0" rtlCol="0" anchor="ctr"/>
          <a:lstStyle/>
          <a:p>
            <a:pPr marL="0" indent="0">
              <a:buNone/>
            </a:pPr>
            <a:r>
              <a:rPr lang="en-US" sz="1050" b="1" dirty="0">
                <a:solidFill>
                  <a:srgbClr val="023B59"/>
                </a:solidFill>
                <a:latin typeface="Arial" pitchFamily="34" charset="0"/>
                <a:ea typeface="Arial" pitchFamily="34" charset="-122"/>
                <a:cs typeface="Arial" pitchFamily="34" charset="-120"/>
              </a:rPr>
              <a:t>Expected organisational benefits:</a:t>
            </a:r>
            <a:endParaRPr lang="en-US" sz="1050" dirty="0"/>
          </a:p>
        </p:txBody>
      </p:sp>
      <p:sp>
        <p:nvSpPr>
          <p:cNvPr id="6" name="Text 4"/>
          <p:cNvSpPr txBox="1"/>
          <p:nvPr/>
        </p:nvSpPr>
        <p:spPr>
          <a:xfrm>
            <a:off x="548640" y="4689209"/>
            <a:ext cx="8046720" cy="365760"/>
          </a:xfrm>
          <a:prstGeom prst="rect">
            <a:avLst/>
          </a:prstGeom>
          <a:noFill/>
          <a:ln/>
        </p:spPr>
        <p:txBody>
          <a:bodyPr wrap="square" lIns="0" tIns="0" rIns="0" bIns="0" rtlCol="0" anchor="t"/>
          <a:lstStyle/>
          <a:p>
            <a:pPr marL="0" indent="0">
              <a:buNone/>
            </a:pPr>
            <a:r>
              <a:rPr lang="en-US" sz="1100" i="1" dirty="0">
                <a:solidFill>
                  <a:srgbClr val="5A6570"/>
                </a:solidFill>
                <a:latin typeface="Arial" pitchFamily="34" charset="0"/>
                <a:ea typeface="Arial" pitchFamily="34" charset="-122"/>
                <a:cs typeface="Arial" pitchFamily="34" charset="-120"/>
              </a:rPr>
              <a:t>Lower staff turnover and reduced agency recruitment costs  •  stronger, more consistent employee engagement  •  a sustainable internal leadership pipeline</a:t>
            </a:r>
            <a:endParaRPr lang="en-US" sz="1100" dirty="0"/>
          </a:p>
        </p:txBody>
      </p:sp>
      <p:sp>
        <p:nvSpPr>
          <p:cNvPr id="7" name="Text 5"/>
          <p:cNvSpPr txBox="1"/>
          <p:nvPr/>
        </p:nvSpPr>
        <p:spPr>
          <a:xfrm>
            <a:off x="548640" y="5193792"/>
            <a:ext cx="8046720" cy="457200"/>
          </a:xfrm>
          <a:prstGeom prst="rect">
            <a:avLst/>
          </a:prstGeom>
          <a:noFill/>
          <a:ln/>
        </p:spPr>
        <p:txBody>
          <a:bodyPr wrap="square" lIns="0" tIns="0" rIns="0" bIns="0" rtlCol="0" anchor="t"/>
          <a:lstStyle/>
          <a:p>
            <a:pPr marL="0" indent="0">
              <a:buNone/>
            </a:pPr>
            <a:r>
              <a:rPr lang="en-US" sz="1100" dirty="0">
                <a:solidFill>
                  <a:srgbClr val="222222"/>
                </a:solidFill>
                <a:latin typeface="Arial" pitchFamily="34" charset="0"/>
                <a:ea typeface="Arial" pitchFamily="34" charset="-122"/>
                <a:cs typeface="Arial" pitchFamily="34" charset="-120"/>
              </a:rPr>
              <a:t>Taken together, these recommendations treat HealthConnect UK's people as the valuable, rare and hard-to-replace resource Barney (1991) describes — which is really the underlying argument for why human resources strategy belongs on the Board's agenda, not simply within the human resources department.</a:t>
            </a:r>
            <a:endParaRPr lang="en-US" sz="1100" dirty="0"/>
          </a:p>
        </p:txBody>
      </p:sp>
      <p:pic>
        <p:nvPicPr>
          <p:cNvPr id="9" name="Image 0" descr="footer_band.png"/>
          <p:cNvPicPr>
            <a:picLocks noChangeAspect="1"/>
          </p:cNvPicPr>
          <p:nvPr/>
        </p:nvPicPr>
        <p:blipFill>
          <a:blip r:embed="rId3"/>
          <a:stretch>
            <a:fillRect/>
          </a:stretch>
        </p:blipFill>
        <p:spPr>
          <a:xfrm>
            <a:off x="0" y="5699730"/>
            <a:ext cx="9144000" cy="1158270"/>
          </a:xfrm>
          <a:prstGeom prst="rect">
            <a:avLst/>
          </a:prstGeom>
        </p:spPr>
      </p:pic>
      <p:sp>
        <p:nvSpPr>
          <p:cNvPr id="10" name="Text 6"/>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11</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7FAFB"/>
        </a:solidFill>
        <a:effectLst/>
      </p:bgPr>
    </p:bg>
    <p:spTree>
      <p:nvGrpSpPr>
        <p:cNvPr id="1" name=""/>
        <p:cNvGrpSpPr/>
        <p:nvPr/>
      </p:nvGrpSpPr>
      <p:grpSpPr>
        <a:xfrm>
          <a:off x="0" y="0"/>
          <a:ext cx="0" cy="0"/>
          <a:chOff x="0" y="0"/>
          <a:chExt cx="0" cy="0"/>
        </a:xfrm>
      </p:grpSpPr>
      <p:sp>
        <p:nvSpPr>
          <p:cNvPr id="2" name="Text 0"/>
          <p:cNvSpPr txBox="1"/>
          <p:nvPr/>
        </p:nvSpPr>
        <p:spPr>
          <a:xfrm>
            <a:off x="548640" y="36576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References</a:t>
            </a:r>
            <a:endParaRPr lang="en-US" sz="2600" dirty="0"/>
          </a:p>
        </p:txBody>
      </p:sp>
      <p:sp>
        <p:nvSpPr>
          <p:cNvPr id="5" name="Text 3"/>
          <p:cNvSpPr txBox="1"/>
          <p:nvPr/>
        </p:nvSpPr>
        <p:spPr>
          <a:xfrm>
            <a:off x="473995" y="1017037"/>
            <a:ext cx="8046720" cy="4114800"/>
          </a:xfrm>
          <a:prstGeom prst="rect">
            <a:avLst/>
          </a:prstGeom>
          <a:noFill/>
          <a:ln/>
        </p:spPr>
        <p:txBody>
          <a:bodyPr wrap="square" lIns="0" tIns="0" rIns="0" bIns="0" rtlCol="0" anchor="t"/>
          <a:lstStyle/>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Armstrong, M. and Baron, A. (2004) Managing Performance: Performance Management in Action. London: CIPD.</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Armstrong, M. (2009) Armstrong's Handbook of Performance Management: An Evidence-Based Guide to Delivering High Performance. London: Kogan Page.</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Baraldi, S. and Cifalinò, A. (2015) 'Delivering training strategies: the balanced scorecard at work', International Journal of Training and Development, 19(3), pp. 179–198.</a:t>
            </a:r>
            <a:endParaRPr lang="en-US" sz="1100" dirty="0">
              <a:latin typeface="Arial" panose="020B0604020202020204" pitchFamily="34" charset="0"/>
              <a:cs typeface="Arial" panose="020B0604020202020204" pitchFamily="34" charset="0"/>
            </a:endParaRPr>
          </a:p>
          <a:p>
            <a:pPr marL="0" indent="0">
              <a:spcAft>
                <a:spcPts val="400"/>
              </a:spcAft>
              <a:buNone/>
            </a:pPr>
            <a:pPr marL="0" indent="0">
              <a:buNone/>
            </a:pPr>
            <a:r>
              <a:rPr lang="en-US" sz="1100" dirty="0">
                <a:solidFill>
                  <a:srgbClr val="222222"/>
                </a:solidFill>
                <a:latin typeface="Arial" panose="020B0604020202020204" pitchFamily="34" charset="0"/>
                <a:ea typeface="Arial" pitchFamily="34" charset="-122"/>
                <a:cs typeface="Arial" panose="020B0604020202020204" pitchFamily="34" charset="0"/>
              </a:rPr>
              <a:t>Barney, J.B. (1991) 'Firm resources and sustained competitive advantage', Journal of Management, 17(1), pp. 99–120. Available at: </a:t>
            </a:r>
            <a:r>
              <a:rPr lang="en-US" sz="1100" u="sng" dirty="0">
                <a:solidFill>
                  <a:srgbClr val="1A4C7C"/>
                </a:solidFill>
                <a:latin typeface="Arial" panose="020B0604020202020204" pitchFamily="34" charset="0"/>
                <a:ea typeface="Arial" pitchFamily="34" charset="-122"/>
                <a:cs typeface="Arial" panose="020B0604020202020204" pitchFamily="34" charset="0"/>
                <a:hlinkClick r:id="rId3">
                  <a:extLst>
                    <a:ext uri="{A12FA001-AC4F-418D-AE19-62706E023703}">
                      <ahyp:hlinkClr xmlns:ahyp="http://schemas.microsoft.com/office/drawing/2018/hyperlinkcolor" val="tx"/>
                    </a:ext>
                  </a:extLst>
                </a:hlinkClick>
              </a:rPr>
              <a:t>https://doi.org/10.1177/014920639101700108</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Bass, B.M. (1985) Leadership and Performance Beyond Expectations. New York: Free Press.</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Bulla, D.N. and Scott, P.M. (1994) 'Manpower requirements forecasting: a case example', in Ward, D., Bechet, T.P. and Tripp, R. (eds) Human Resource Forecasting and Modelling. New York: Human Resource Planning Society, pp. 145–155.</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CIPD (2017) Talent Management: An Overview. Factsheet. London: CIPD.</a:t>
            </a:r>
            <a:endParaRPr lang="en-US" sz="1100" dirty="0">
              <a:latin typeface="Arial" panose="020B0604020202020204" pitchFamily="34" charset="0"/>
              <a:cs typeface="Arial" panose="020B0604020202020204" pitchFamily="34" charset="0"/>
            </a:endParaRPr>
          </a:p>
          <a:p>
            <a:pPr marL="0" indent="0">
              <a:spcAft>
                <a:spcPts val="400"/>
              </a:spcAft>
              <a:buNone/>
            </a:pPr>
            <a:pPr marL="0" indent="0">
              <a:buNone/>
            </a:pPr>
            <a:r>
              <a:rPr lang="en-US" sz="1100" dirty="0">
                <a:solidFill>
                  <a:srgbClr val="222222"/>
                </a:solidFill>
                <a:latin typeface="Arial" panose="020B0604020202020204" pitchFamily="34" charset="0"/>
                <a:ea typeface="Arial" pitchFamily="34" charset="-122"/>
                <a:cs typeface="Arial" panose="020B0604020202020204" pitchFamily="34" charset="0"/>
              </a:rPr>
              <a:t>CIPD (2019a) The Psychological Contract. Factsheet. London: CIPD. Available at: </a:t>
            </a:r>
            <a:r>
              <a:rPr lang="en-US" sz="1100" u="sng" dirty="0">
                <a:solidFill>
                  <a:srgbClr val="1A4C7C"/>
                </a:solidFill>
                <a:latin typeface="Arial" panose="020B0604020202020204" pitchFamily="34" charset="0"/>
                <a:ea typeface="Arial" pitchFamily="34" charset="-122"/>
                <a:cs typeface="Arial" panose="020B0604020202020204" pitchFamily="34" charset="0"/>
                <a:hlinkClick r:id="rId4">
                  <a:extLst>
                    <a:ext uri="{A12FA001-AC4F-418D-AE19-62706E023703}">
                      <ahyp:hlinkClr xmlns:ahyp="http://schemas.microsoft.com/office/drawing/2018/hyperlinkcolor" val="tx"/>
                    </a:ext>
                  </a:extLst>
                </a:hlinkClick>
              </a:rPr>
              <a:t>https://www.cipd.org/uk/knowledge/factsheets/psychological-factsheet/</a:t>
            </a:r>
            <a:r>
              <a:rPr lang="en-US" sz="1100" dirty="0">
                <a:solidFill>
                  <a:srgbClr val="222222"/>
                </a:solidFill>
                <a:latin typeface="Arial" panose="020B0604020202020204" pitchFamily="34" charset="0"/>
                <a:ea typeface="Arial" pitchFamily="34" charset="-122"/>
                <a:cs typeface="Arial" panose="020B0604020202020204" pitchFamily="34" charset="0"/>
              </a:rPr>
              <a:t> (Accessed: 26 September 2026).</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CIPD (2019b) Employer Brand. Factsheet. London: CIPD. Available at: </a:t>
            </a:r>
            <a:r>
              <a:rPr lang="en-US" sz="1100" u="sng" dirty="0">
                <a:solidFill>
                  <a:srgbClr val="1A4C7C"/>
                </a:solidFill>
                <a:latin typeface="Arial" panose="020B0604020202020204" pitchFamily="34" charset="0"/>
                <a:ea typeface="Arial" pitchFamily="34" charset="-122"/>
                <a:cs typeface="Arial" panose="020B0604020202020204" pitchFamily="34" charset="0"/>
                <a:hlinkClick r:id="rId6"/>
              </a:rPr>
              <a:t>https://www.cipd.org/uk/knowledge/factsheets/recruitment-brand-factsheet/</a:t>
            </a:r>
            <a:r>
              <a:rPr lang="en-US" sz="1100" dirty="0">
                <a:solidFill>
                  <a:srgbClr val="222222"/>
                </a:solidFill>
                <a:latin typeface="Arial" panose="020B0604020202020204" pitchFamily="34" charset="0"/>
                <a:ea typeface="Arial" pitchFamily="34" charset="-122"/>
                <a:cs typeface="Arial" panose="020B0604020202020204" pitchFamily="34" charset="0"/>
              </a:rPr>
              <a:t> (Accessed: 26 September 2026).</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Dermol, V. and Čater, T. (2013) 'The influence of training and training transfer factors on organisational learning and performance', Personnel Review, 42(3), pp. 324–348.</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Herzberg, F., Mausner, B. and Snyderman, B.B. (1959) The Motivation to Work. New York: John Wiley &amp; Sons.</a:t>
            </a:r>
            <a:endParaRPr lang="en-US" sz="1100" dirty="0">
              <a:latin typeface="Arial" panose="020B0604020202020204" pitchFamily="34" charset="0"/>
              <a:cs typeface="Arial" panose="020B0604020202020204" pitchFamily="34" charset="0"/>
            </a:endParaRPr>
          </a:p>
          <a:p>
            <a:pPr marL="0" indent="0">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Kaplan, R.S. and Norton, D.P. (1996) 'Using the balanced scorecard as a strategic management system', Harvard Business Review, 74(1), pp. 75–85.</a:t>
            </a:r>
            <a:endParaRPr lang="en-US" sz="1100" dirty="0">
              <a:latin typeface="Arial" panose="020B0604020202020204" pitchFamily="34" charset="0"/>
              <a:cs typeface="Arial" panose="020B0604020202020204" pitchFamily="34" charset="0"/>
            </a:endParaRPr>
          </a:p>
        </p:txBody>
      </p:sp>
      <p:pic>
        <p:nvPicPr>
          <p:cNvPr id="7" name="Image 0" descr="footer_band.png"/>
          <p:cNvPicPr>
            <a:picLocks noChangeAspect="1"/>
          </p:cNvPicPr>
          <p:nvPr/>
        </p:nvPicPr>
        <p:blipFill>
          <a:blip r:embed="rId5"/>
          <a:stretch>
            <a:fillRect/>
          </a:stretch>
        </p:blipFill>
        <p:spPr>
          <a:xfrm>
            <a:off x="0" y="5699730"/>
            <a:ext cx="9144000" cy="1158270"/>
          </a:xfrm>
          <a:prstGeom prst="rect">
            <a:avLst/>
          </a:prstGeom>
        </p:spPr>
      </p:pic>
      <p:sp>
        <p:nvSpPr>
          <p:cNvPr id="8" name="Text 4"/>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12</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AFB"/>
        </a:solidFill>
        <a:effectLst/>
      </p:bgPr>
    </p:bg>
    <p:spTree>
      <p:nvGrpSpPr>
        <p:cNvPr id="1" name="">
          <a:extLst>
            <a:ext uri="{FF2B5EF4-FFF2-40B4-BE49-F238E27FC236}">
              <a16:creationId xmlns:a16="http://schemas.microsoft.com/office/drawing/2014/main" id="{9268ADA7-2E40-2FAA-086A-6D3CFADF27B7}"/>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DE3383D4-3ED4-AF33-609E-0C055FCCFBF1}"/>
              </a:ext>
            </a:extLst>
          </p:cNvPr>
          <p:cNvSpPr txBox="1"/>
          <p:nvPr/>
        </p:nvSpPr>
        <p:spPr>
          <a:xfrm>
            <a:off x="548640" y="365760"/>
            <a:ext cx="8046720" cy="731520"/>
          </a:xfrm>
          <a:prstGeom prst="rect">
            <a:avLst/>
          </a:prstGeom>
          <a:noFill/>
          <a:ln/>
        </p:spPr>
        <p:txBody>
          <a:bodyPr wrap="square" lIns="0" tIns="0" rIns="0" bIns="0" rtlCol="0" anchor="ctr"/>
          <a:lstStyle/>
          <a:p>
            <a:pPr marL="0" indent="0">
              <a:buNone/>
            </a:pPr>
            <a:r>
              <a:rPr lang="en-US" sz="2600" b="1" dirty="0">
                <a:solidFill>
                  <a:srgbClr val="023B59"/>
                </a:solidFill>
                <a:latin typeface="Arial" pitchFamily="34" charset="0"/>
                <a:ea typeface="Arial" pitchFamily="34" charset="-122"/>
                <a:cs typeface="Arial" pitchFamily="34" charset="-120"/>
              </a:rPr>
              <a:t>References</a:t>
            </a:r>
            <a:endParaRPr lang="en-US" sz="2600" dirty="0"/>
          </a:p>
        </p:txBody>
      </p:sp>
      <p:sp>
        <p:nvSpPr>
          <p:cNvPr id="5" name="Text 3">
            <a:extLst>
              <a:ext uri="{FF2B5EF4-FFF2-40B4-BE49-F238E27FC236}">
                <a16:creationId xmlns:a16="http://schemas.microsoft.com/office/drawing/2014/main" id="{A10874EF-3A16-B1A0-01C0-D608440CACBE}"/>
              </a:ext>
            </a:extLst>
          </p:cNvPr>
          <p:cNvSpPr txBox="1"/>
          <p:nvPr/>
        </p:nvSpPr>
        <p:spPr>
          <a:xfrm>
            <a:off x="548640" y="1371600"/>
            <a:ext cx="8046720" cy="4114800"/>
          </a:xfrm>
          <a:prstGeom prst="rect">
            <a:avLst/>
          </a:prstGeom>
          <a:noFill/>
          <a:ln/>
        </p:spPr>
        <p:txBody>
          <a:bodyPr wrap="square" lIns="0" tIns="0" rIns="0" bIns="0" rtlCol="0" anchor="t"/>
          <a:lstStyle/>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Muller-Camen, M., Croucher, R. and Leigh, S. (2008) Human Resource Management: A Case Study Approach. London: CIPD.</a:t>
            </a:r>
            <a:endParaRPr lang="en-US" sz="1100" dirty="0">
              <a:latin typeface="Arial" panose="020B0604020202020204" pitchFamily="34" charset="0"/>
              <a:cs typeface="Arial" panose="020B0604020202020204" pitchFamily="34" charset="0"/>
            </a:endParaRPr>
          </a:p>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Reilly, P. (1996) Human Resource Planning: An Introduction. Report 312. Brighton: Institute for Employment Studies.</a:t>
            </a:r>
            <a:endParaRPr lang="en-US" sz="1100" dirty="0">
              <a:latin typeface="Arial" panose="020B0604020202020204" pitchFamily="34" charset="0"/>
              <a:cs typeface="Arial" panose="020B0604020202020204" pitchFamily="34" charset="0"/>
            </a:endParaRPr>
          </a:p>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Sadler, P. (1993) Managing Talent: Making the Best of the Best. London: Random House Business Books.</a:t>
            </a:r>
            <a:endParaRPr lang="en-US" sz="1100" dirty="0">
              <a:latin typeface="Arial" panose="020B0604020202020204" pitchFamily="34" charset="0"/>
              <a:cs typeface="Arial" panose="020B0604020202020204" pitchFamily="34" charset="0"/>
            </a:endParaRPr>
          </a:p>
          <a:p>
            <a:pPr marL="0" indent="0">
              <a:spcAft>
                <a:spcPts val="400"/>
              </a:spcAft>
              <a:buNone/>
            </a:pPr>
            <a:pPr marL="0" indent="0">
              <a:lnSpc>
                <a:spcPct val="150000"/>
              </a:lnSpc>
              <a:buNone/>
            </a:pPr>
            <a:r>
              <a:rPr lang="en-US" sz="1100" dirty="0">
                <a:solidFill>
                  <a:srgbClr val="222222"/>
                </a:solidFill>
                <a:latin typeface="Arial" panose="020B0604020202020204" pitchFamily="34" charset="0"/>
                <a:ea typeface="Arial" pitchFamily="34" charset="-122"/>
                <a:cs typeface="Arial" panose="020B0604020202020204" pitchFamily="34" charset="0"/>
              </a:rPr>
              <a:t>Schmidt, F.L. and Hunter, J.E. (1998) 'The validity and utility of selection methods in personnel psychology: practical and theoretical implications of 85 years of research findings', Psychological Bulletin, 124(2), pp. 262–274. Available at: </a:t>
            </a:r>
            <a:r>
              <a:rPr lang="en-US" sz="1100" u="sng" dirty="0">
                <a:solidFill>
                  <a:srgbClr val="1A4C7C"/>
                </a:solidFill>
                <a:latin typeface="Arial" panose="020B0604020202020204" pitchFamily="34" charset="0"/>
                <a:ea typeface="Arial" pitchFamily="34" charset="-122"/>
                <a:cs typeface="Arial" panose="020B0604020202020204" pitchFamily="34" charset="0"/>
                <a:hlinkClick r:id="rId3">
                  <a:extLst>
                    <a:ext uri="{A12FA001-AC4F-418D-AE19-62706E023703}">
                      <ahyp:hlinkClr xmlns:ahyp="http://schemas.microsoft.com/office/drawing/2018/hyperlinkcolor" val="tx"/>
                    </a:ext>
                  </a:extLst>
                </a:hlinkClick>
              </a:rPr>
              <a:t>https://doi.org/10.1037/0033-2909.124.2.262</a:t>
            </a:r>
            <a:endParaRPr lang="en-US" sz="1100" dirty="0">
              <a:latin typeface="Arial" panose="020B0604020202020204" pitchFamily="34" charset="0"/>
              <a:cs typeface="Arial" panose="020B0604020202020204" pitchFamily="34" charset="0"/>
            </a:endParaRPr>
          </a:p>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Storey, J. (ed.) (1995) Human Resource Management: A Critical Text. London: Routledge.</a:t>
            </a:r>
            <a:endParaRPr lang="en-US" sz="1100" dirty="0">
              <a:latin typeface="Arial" panose="020B0604020202020204" pitchFamily="34" charset="0"/>
              <a:cs typeface="Arial" panose="020B0604020202020204" pitchFamily="34" charset="0"/>
            </a:endParaRPr>
          </a:p>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Torrington, D., Hall, L., Taylor, S. and Atkinson, C. (2020) Human Resource Management. 11th edn. Harlow: Pearson.</a:t>
            </a:r>
            <a:endParaRPr lang="en-US" sz="1100" dirty="0">
              <a:latin typeface="Arial" panose="020B0604020202020204" pitchFamily="34" charset="0"/>
              <a:cs typeface="Arial" panose="020B0604020202020204" pitchFamily="34" charset="0"/>
            </a:endParaRPr>
          </a:p>
          <a:p>
            <a:pPr marL="0" indent="0">
              <a:lnSpc>
                <a:spcPct val="150000"/>
              </a:lnSpc>
              <a:spcAft>
                <a:spcPts val="400"/>
              </a:spcAft>
              <a:buNone/>
            </a:pPr>
            <a:r>
              <a:rPr lang="en-US" sz="1100" dirty="0">
                <a:solidFill>
                  <a:srgbClr val="222222"/>
                </a:solidFill>
                <a:latin typeface="Arial" panose="020B0604020202020204" pitchFamily="34" charset="0"/>
                <a:ea typeface="Arial" pitchFamily="34" charset="-122"/>
                <a:cs typeface="Arial" panose="020B0604020202020204" pitchFamily="34" charset="0"/>
              </a:rPr>
              <a:t>Vroom, V.H. (1964) Work and Motivation. New York: Wiley.</a:t>
            </a:r>
            <a:endParaRPr lang="en-US" sz="1100" dirty="0">
              <a:latin typeface="Arial" panose="020B0604020202020204" pitchFamily="34" charset="0"/>
              <a:cs typeface="Arial" panose="020B0604020202020204" pitchFamily="34" charset="0"/>
            </a:endParaRPr>
          </a:p>
        </p:txBody>
      </p:sp>
      <p:pic>
        <p:nvPicPr>
          <p:cNvPr id="7" name="Image 0" descr="footer_band.png">
            <a:extLst>
              <a:ext uri="{FF2B5EF4-FFF2-40B4-BE49-F238E27FC236}">
                <a16:creationId xmlns:a16="http://schemas.microsoft.com/office/drawing/2014/main" id="{74B93D07-AB7D-7251-B329-E84F9D23B45F}"/>
              </a:ext>
            </a:extLst>
          </p:cNvPr>
          <p:cNvPicPr>
            <a:picLocks noChangeAspect="1"/>
          </p:cNvPicPr>
          <p:nvPr/>
        </p:nvPicPr>
        <p:blipFill>
          <a:blip r:embed="rId4"/>
          <a:stretch>
            <a:fillRect/>
          </a:stretch>
        </p:blipFill>
        <p:spPr>
          <a:xfrm>
            <a:off x="0" y="5699730"/>
            <a:ext cx="9144000" cy="1158270"/>
          </a:xfrm>
          <a:prstGeom prst="rect">
            <a:avLst/>
          </a:prstGeom>
        </p:spPr>
      </p:pic>
      <p:sp>
        <p:nvSpPr>
          <p:cNvPr id="8" name="Text 4">
            <a:extLst>
              <a:ext uri="{FF2B5EF4-FFF2-40B4-BE49-F238E27FC236}">
                <a16:creationId xmlns:a16="http://schemas.microsoft.com/office/drawing/2014/main" id="{4AA0B970-F729-86C5-6602-DBAF6BDA87B4}"/>
              </a:ext>
            </a:extLst>
          </p:cNvPr>
          <p:cNvSpPr txBox="1"/>
          <p:nvPr/>
        </p:nvSpPr>
        <p:spPr>
          <a:xfrm>
            <a:off x="8366760" y="6428232"/>
            <a:ext cx="457200" cy="274320"/>
          </a:xfrm>
          <a:prstGeom prst="rect">
            <a:avLst/>
          </a:prstGeom>
          <a:noFill/>
          <a:ln/>
        </p:spPr>
        <p:txBody>
          <a:bodyPr wrap="square" lIns="0" tIns="0" rIns="0" bIns="0" rtlCol="0" anchor="ctr"/>
          <a:lstStyle/>
          <a:p>
            <a:pPr marL="0" indent="0" algn="ctr">
              <a:buNone/>
            </a:pPr>
            <a:r>
              <a:rPr lang="en-US" sz="1100" dirty="0">
                <a:solidFill>
                  <a:srgbClr val="69767D"/>
                </a:solidFill>
                <a:latin typeface="Arial" pitchFamily="34" charset="0"/>
                <a:ea typeface="Arial" pitchFamily="34" charset="-122"/>
                <a:cs typeface="Arial" pitchFamily="34" charset="-120"/>
              </a:rPr>
              <a:t>13</a:t>
            </a:r>
            <a:endParaRPr lang="en-US" sz="1100" dirty="0"/>
          </a:p>
        </p:txBody>
      </p:sp>
    </p:spTree>
    <p:extLst>
      <p:ext uri="{BB962C8B-B14F-4D97-AF65-F5344CB8AC3E}">
        <p14:creationId xmlns:p14="http://schemas.microsoft.com/office/powerpoint/2010/main" val="18496965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TotalTime>
  <Words>4547</Words>
  <Application>Microsoft Office PowerPoint</Application>
  <PresentationFormat>On-screen Show (4:3)</PresentationFormat>
  <Paragraphs>225</Paragraphs>
  <Slides>13</Slides>
  <Notes>13</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Ewelina Wola</cp:lastModifiedBy>
  <cp:revision>3</cp:revision>
  <dcterms:created xsi:type="dcterms:W3CDTF">2026-10-04T18:00:55Z</dcterms:created>
  <dcterms:modified xsi:type="dcterms:W3CDTF">2026-10-07T10:30:47Z</dcterms:modified>
</cp:coreProperties>
</file>