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notesMasterIdLst>
    <p:notesMasterId r:id="rId21"/>
  </p:notesMasterIdLst>
  <p:sldIdLst>
    <p:sldId id="256" r:id="rId2"/>
    <p:sldId id="257" r:id="rId3"/>
    <p:sldId id="263" r:id="rId4"/>
    <p:sldId id="258" r:id="rId5"/>
    <p:sldId id="259" r:id="rId6"/>
    <p:sldId id="260" r:id="rId7"/>
    <p:sldId id="261" r:id="rId8"/>
    <p:sldId id="262" r:id="rId9"/>
    <p:sldId id="264" r:id="rId10"/>
    <p:sldId id="265" r:id="rId11"/>
    <p:sldId id="266" r:id="rId12"/>
    <p:sldId id="267" r:id="rId13"/>
    <p:sldId id="272" r:id="rId14"/>
    <p:sldId id="273" r:id="rId15"/>
    <p:sldId id="268" r:id="rId16"/>
    <p:sldId id="269" r:id="rId17"/>
    <p:sldId id="271" r:id="rId18"/>
    <p:sldId id="274" r:id="rId19"/>
    <p:sldId id="275"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C72471-8542-4064-B521-9765182F33E1}" v="174" dt="2026-03-08T22:37:27.8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ata2.xml.rels><?xml version="1.0" encoding="UTF-8" standalone="yes"?>
<Relationships xmlns="http://schemas.openxmlformats.org/package/2006/relationships"><Relationship Id="rId8" Type="http://schemas.openxmlformats.org/officeDocument/2006/relationships/image" Target="../media/image17.svg"/><Relationship Id="rId13" Type="http://schemas.openxmlformats.org/officeDocument/2006/relationships/image" Target="../media/image22.pn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svg"/><Relationship Id="rId2" Type="http://schemas.openxmlformats.org/officeDocument/2006/relationships/image" Target="../media/image11.svg"/><Relationship Id="rId16" Type="http://schemas.openxmlformats.org/officeDocument/2006/relationships/image" Target="../media/image25.svg"/><Relationship Id="rId1" Type="http://schemas.openxmlformats.org/officeDocument/2006/relationships/image" Target="../media/image10.png"/><Relationship Id="rId6" Type="http://schemas.openxmlformats.org/officeDocument/2006/relationships/image" Target="../media/image15.svg"/><Relationship Id="rId11" Type="http://schemas.openxmlformats.org/officeDocument/2006/relationships/image" Target="../media/image20.png"/><Relationship Id="rId5" Type="http://schemas.openxmlformats.org/officeDocument/2006/relationships/image" Target="../media/image14.png"/><Relationship Id="rId15" Type="http://schemas.openxmlformats.org/officeDocument/2006/relationships/image" Target="../media/image2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 Id="rId14" Type="http://schemas.openxmlformats.org/officeDocument/2006/relationships/image" Target="../media/image2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7.svg"/><Relationship Id="rId13" Type="http://schemas.openxmlformats.org/officeDocument/2006/relationships/image" Target="../media/image22.pn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svg"/><Relationship Id="rId2" Type="http://schemas.openxmlformats.org/officeDocument/2006/relationships/image" Target="../media/image11.svg"/><Relationship Id="rId16" Type="http://schemas.openxmlformats.org/officeDocument/2006/relationships/image" Target="../media/image25.svg"/><Relationship Id="rId1" Type="http://schemas.openxmlformats.org/officeDocument/2006/relationships/image" Target="../media/image10.png"/><Relationship Id="rId6" Type="http://schemas.openxmlformats.org/officeDocument/2006/relationships/image" Target="../media/image15.svg"/><Relationship Id="rId11" Type="http://schemas.openxmlformats.org/officeDocument/2006/relationships/image" Target="../media/image20.png"/><Relationship Id="rId5" Type="http://schemas.openxmlformats.org/officeDocument/2006/relationships/image" Target="../media/image14.png"/><Relationship Id="rId15" Type="http://schemas.openxmlformats.org/officeDocument/2006/relationships/image" Target="../media/image2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 Id="rId14"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9ED41A8-F828-4C13-8EC7-96F5DA33729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0DF05C7-3F19-43E3-A79B-9A67952C00DC}">
      <dgm:prSet/>
      <dgm:spPr/>
      <dgm:t>
        <a:bodyPr/>
        <a:lstStyle/>
        <a:p>
          <a:r>
            <a:rPr lang="en-GB" b="1" u="sng" dirty="0"/>
            <a:t>Mission</a:t>
          </a:r>
          <a:endParaRPr lang="en-US" dirty="0"/>
        </a:p>
      </dgm:t>
    </dgm:pt>
    <dgm:pt modelId="{88824C05-E8E5-48CD-9473-FF3FFED67ADB}" type="parTrans" cxnId="{425FDF9A-509F-48D3-9901-AE0D22F0245D}">
      <dgm:prSet/>
      <dgm:spPr/>
      <dgm:t>
        <a:bodyPr/>
        <a:lstStyle/>
        <a:p>
          <a:endParaRPr lang="en-US"/>
        </a:p>
      </dgm:t>
    </dgm:pt>
    <dgm:pt modelId="{76AC0E61-60B4-4261-B2A4-77E59AFCE975}" type="sibTrans" cxnId="{425FDF9A-509F-48D3-9901-AE0D22F0245D}">
      <dgm:prSet/>
      <dgm:spPr/>
      <dgm:t>
        <a:bodyPr/>
        <a:lstStyle/>
        <a:p>
          <a:endParaRPr lang="en-US"/>
        </a:p>
      </dgm:t>
    </dgm:pt>
    <dgm:pt modelId="{98293FCF-8015-49B9-B0DA-57FBBDB3AE83}">
      <dgm:prSet/>
      <dgm:spPr/>
      <dgm:t>
        <a:bodyPr/>
        <a:lstStyle/>
        <a:p>
          <a:r>
            <a:rPr lang="en-GB" dirty="0"/>
            <a:t>To bring the authentic taste of India to Bridgend by serving high-quality traditional dishes with excellent customer service, both in the restaurant and through online delivery platforms.</a:t>
          </a:r>
          <a:endParaRPr lang="en-US" dirty="0"/>
        </a:p>
      </dgm:t>
    </dgm:pt>
    <dgm:pt modelId="{D8904BFF-63D6-4639-9A35-4E5AAE410DA1}" type="parTrans" cxnId="{ECFD9D68-F531-4399-920A-5DA02E183997}">
      <dgm:prSet/>
      <dgm:spPr/>
      <dgm:t>
        <a:bodyPr/>
        <a:lstStyle/>
        <a:p>
          <a:endParaRPr lang="en-US"/>
        </a:p>
      </dgm:t>
    </dgm:pt>
    <dgm:pt modelId="{216BD3D5-BD3D-4BC5-9EBB-988D387EFBE7}" type="sibTrans" cxnId="{ECFD9D68-F531-4399-920A-5DA02E183997}">
      <dgm:prSet/>
      <dgm:spPr/>
      <dgm:t>
        <a:bodyPr/>
        <a:lstStyle/>
        <a:p>
          <a:endParaRPr lang="en-US"/>
        </a:p>
      </dgm:t>
    </dgm:pt>
    <dgm:pt modelId="{E8AEC07E-F9C5-4DD3-ABD0-FE31C3EBF69D}" type="pres">
      <dgm:prSet presAssocID="{E9ED41A8-F828-4C13-8EC7-96F5DA33729B}" presName="root" presStyleCnt="0">
        <dgm:presLayoutVars>
          <dgm:dir/>
          <dgm:resizeHandles val="exact"/>
        </dgm:presLayoutVars>
      </dgm:prSet>
      <dgm:spPr/>
    </dgm:pt>
    <dgm:pt modelId="{7DEFC453-5131-40D7-BBC6-249EE0ED0BBA}" type="pres">
      <dgm:prSet presAssocID="{80DF05C7-3F19-43E3-A79B-9A67952C00DC}" presName="compNode" presStyleCnt="0"/>
      <dgm:spPr/>
    </dgm:pt>
    <dgm:pt modelId="{66130910-374F-460D-9937-E17A7A897E4C}" type="pres">
      <dgm:prSet presAssocID="{80DF05C7-3F19-43E3-A79B-9A67952C00DC}" presName="bgRect" presStyleLbl="bgShp" presStyleIdx="0" presStyleCnt="2"/>
      <dgm:spPr/>
    </dgm:pt>
    <dgm:pt modelId="{41CF070E-8C52-41B7-932A-157DC7A8C1DF}" type="pres">
      <dgm:prSet presAssocID="{80DF05C7-3F19-43E3-A79B-9A67952C00D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CC6B5F55-5A20-4191-9F38-9DE92974CDD4}" type="pres">
      <dgm:prSet presAssocID="{80DF05C7-3F19-43E3-A79B-9A67952C00DC}" presName="spaceRect" presStyleCnt="0"/>
      <dgm:spPr/>
    </dgm:pt>
    <dgm:pt modelId="{2858CD73-3DED-4473-BBC4-898EF4F59F98}" type="pres">
      <dgm:prSet presAssocID="{80DF05C7-3F19-43E3-A79B-9A67952C00DC}" presName="parTx" presStyleLbl="revTx" presStyleIdx="0" presStyleCnt="2">
        <dgm:presLayoutVars>
          <dgm:chMax val="0"/>
          <dgm:chPref val="0"/>
        </dgm:presLayoutVars>
      </dgm:prSet>
      <dgm:spPr/>
    </dgm:pt>
    <dgm:pt modelId="{CAF18B28-2BBE-490C-A483-7E3A64DC63E3}" type="pres">
      <dgm:prSet presAssocID="{76AC0E61-60B4-4261-B2A4-77E59AFCE975}" presName="sibTrans" presStyleCnt="0"/>
      <dgm:spPr/>
    </dgm:pt>
    <dgm:pt modelId="{8C2D6B60-6252-490C-9E65-4FD858C87E60}" type="pres">
      <dgm:prSet presAssocID="{98293FCF-8015-49B9-B0DA-57FBBDB3AE83}" presName="compNode" presStyleCnt="0"/>
      <dgm:spPr/>
    </dgm:pt>
    <dgm:pt modelId="{CA1F00F3-F520-4D36-8543-777B31ABDEF1}" type="pres">
      <dgm:prSet presAssocID="{98293FCF-8015-49B9-B0DA-57FBBDB3AE83}" presName="bgRect" presStyleLbl="bgShp" presStyleIdx="1" presStyleCnt="2"/>
      <dgm:spPr/>
    </dgm:pt>
    <dgm:pt modelId="{C4EAA885-0203-4F37-92F1-F2EFCCDB0BEA}" type="pres">
      <dgm:prSet presAssocID="{98293FCF-8015-49B9-B0DA-57FBBDB3AE8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iter"/>
        </a:ext>
      </dgm:extLst>
    </dgm:pt>
    <dgm:pt modelId="{B3D84525-7941-4A90-B5DC-67E04D97902E}" type="pres">
      <dgm:prSet presAssocID="{98293FCF-8015-49B9-B0DA-57FBBDB3AE83}" presName="spaceRect" presStyleCnt="0"/>
      <dgm:spPr/>
    </dgm:pt>
    <dgm:pt modelId="{6BF53416-904D-4FA2-85DD-F23CB4A6922B}" type="pres">
      <dgm:prSet presAssocID="{98293FCF-8015-49B9-B0DA-57FBBDB3AE83}" presName="parTx" presStyleLbl="revTx" presStyleIdx="1" presStyleCnt="2">
        <dgm:presLayoutVars>
          <dgm:chMax val="0"/>
          <dgm:chPref val="0"/>
        </dgm:presLayoutVars>
      </dgm:prSet>
      <dgm:spPr/>
    </dgm:pt>
  </dgm:ptLst>
  <dgm:cxnLst>
    <dgm:cxn modelId="{A1C0B12C-AABA-4AE8-8ED5-7041AD8FD226}" type="presOf" srcId="{80DF05C7-3F19-43E3-A79B-9A67952C00DC}" destId="{2858CD73-3DED-4473-BBC4-898EF4F59F98}" srcOrd="0" destOrd="0" presId="urn:microsoft.com/office/officeart/2018/2/layout/IconVerticalSolidList"/>
    <dgm:cxn modelId="{EEE9CC47-23E6-4722-8A8C-B0BA33703103}" type="presOf" srcId="{98293FCF-8015-49B9-B0DA-57FBBDB3AE83}" destId="{6BF53416-904D-4FA2-85DD-F23CB4A6922B}" srcOrd="0" destOrd="0" presId="urn:microsoft.com/office/officeart/2018/2/layout/IconVerticalSolidList"/>
    <dgm:cxn modelId="{ECFD9D68-F531-4399-920A-5DA02E183997}" srcId="{E9ED41A8-F828-4C13-8EC7-96F5DA33729B}" destId="{98293FCF-8015-49B9-B0DA-57FBBDB3AE83}" srcOrd="1" destOrd="0" parTransId="{D8904BFF-63D6-4639-9A35-4E5AAE410DA1}" sibTransId="{216BD3D5-BD3D-4BC5-9EBB-988D387EFBE7}"/>
    <dgm:cxn modelId="{425FDF9A-509F-48D3-9901-AE0D22F0245D}" srcId="{E9ED41A8-F828-4C13-8EC7-96F5DA33729B}" destId="{80DF05C7-3F19-43E3-A79B-9A67952C00DC}" srcOrd="0" destOrd="0" parTransId="{88824C05-E8E5-48CD-9473-FF3FFED67ADB}" sibTransId="{76AC0E61-60B4-4261-B2A4-77E59AFCE975}"/>
    <dgm:cxn modelId="{65B9D2F5-15CD-4D6A-A68D-A9222B77FD84}" type="presOf" srcId="{E9ED41A8-F828-4C13-8EC7-96F5DA33729B}" destId="{E8AEC07E-F9C5-4DD3-ABD0-FE31C3EBF69D}" srcOrd="0" destOrd="0" presId="urn:microsoft.com/office/officeart/2018/2/layout/IconVerticalSolidList"/>
    <dgm:cxn modelId="{18638758-728C-4D55-89AF-259C7E3E02BD}" type="presParOf" srcId="{E8AEC07E-F9C5-4DD3-ABD0-FE31C3EBF69D}" destId="{7DEFC453-5131-40D7-BBC6-249EE0ED0BBA}" srcOrd="0" destOrd="0" presId="urn:microsoft.com/office/officeart/2018/2/layout/IconVerticalSolidList"/>
    <dgm:cxn modelId="{79E9B242-4B14-4B1D-B9E2-87CE2CAF29A4}" type="presParOf" srcId="{7DEFC453-5131-40D7-BBC6-249EE0ED0BBA}" destId="{66130910-374F-460D-9937-E17A7A897E4C}" srcOrd="0" destOrd="0" presId="urn:microsoft.com/office/officeart/2018/2/layout/IconVerticalSolidList"/>
    <dgm:cxn modelId="{A64CA6DD-EBD2-4028-9CDE-62A7CC005CD5}" type="presParOf" srcId="{7DEFC453-5131-40D7-BBC6-249EE0ED0BBA}" destId="{41CF070E-8C52-41B7-932A-157DC7A8C1DF}" srcOrd="1" destOrd="0" presId="urn:microsoft.com/office/officeart/2018/2/layout/IconVerticalSolidList"/>
    <dgm:cxn modelId="{9A6CBF6C-0076-47EA-BADD-9EB69CC81190}" type="presParOf" srcId="{7DEFC453-5131-40D7-BBC6-249EE0ED0BBA}" destId="{CC6B5F55-5A20-4191-9F38-9DE92974CDD4}" srcOrd="2" destOrd="0" presId="urn:microsoft.com/office/officeart/2018/2/layout/IconVerticalSolidList"/>
    <dgm:cxn modelId="{40C48BFB-E6CB-4961-BBF7-9408553E9C8A}" type="presParOf" srcId="{7DEFC453-5131-40D7-BBC6-249EE0ED0BBA}" destId="{2858CD73-3DED-4473-BBC4-898EF4F59F98}" srcOrd="3" destOrd="0" presId="urn:microsoft.com/office/officeart/2018/2/layout/IconVerticalSolidList"/>
    <dgm:cxn modelId="{D676715B-F6F7-4E60-B566-A743D58F0FD3}" type="presParOf" srcId="{E8AEC07E-F9C5-4DD3-ABD0-FE31C3EBF69D}" destId="{CAF18B28-2BBE-490C-A483-7E3A64DC63E3}" srcOrd="1" destOrd="0" presId="urn:microsoft.com/office/officeart/2018/2/layout/IconVerticalSolidList"/>
    <dgm:cxn modelId="{7D376123-BC72-4323-AACB-B869151CF340}" type="presParOf" srcId="{E8AEC07E-F9C5-4DD3-ABD0-FE31C3EBF69D}" destId="{8C2D6B60-6252-490C-9E65-4FD858C87E60}" srcOrd="2" destOrd="0" presId="urn:microsoft.com/office/officeart/2018/2/layout/IconVerticalSolidList"/>
    <dgm:cxn modelId="{A3A1275E-2043-4EFD-8D60-A3F2332EDFBD}" type="presParOf" srcId="{8C2D6B60-6252-490C-9E65-4FD858C87E60}" destId="{CA1F00F3-F520-4D36-8543-777B31ABDEF1}" srcOrd="0" destOrd="0" presId="urn:microsoft.com/office/officeart/2018/2/layout/IconVerticalSolidList"/>
    <dgm:cxn modelId="{1938D6E6-8FC5-4456-A4A5-3F34C12B13A1}" type="presParOf" srcId="{8C2D6B60-6252-490C-9E65-4FD858C87E60}" destId="{C4EAA885-0203-4F37-92F1-F2EFCCDB0BEA}" srcOrd="1" destOrd="0" presId="urn:microsoft.com/office/officeart/2018/2/layout/IconVerticalSolidList"/>
    <dgm:cxn modelId="{3F9FFB5C-578B-4F52-B7BD-4ADCA25E5A9B}" type="presParOf" srcId="{8C2D6B60-6252-490C-9E65-4FD858C87E60}" destId="{B3D84525-7941-4A90-B5DC-67E04D97902E}" srcOrd="2" destOrd="0" presId="urn:microsoft.com/office/officeart/2018/2/layout/IconVerticalSolidList"/>
    <dgm:cxn modelId="{9F06F011-90E6-4198-A906-9EE847D8202F}" type="presParOf" srcId="{8C2D6B60-6252-490C-9E65-4FD858C87E60}" destId="{6BF53416-904D-4FA2-85DD-F23CB4A6922B}"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FAF4CDF-28AB-48E5-85C7-05BA30EAE01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5298D04-6885-44DF-81EC-2E127290879B}">
      <dgm:prSet/>
      <dgm:spPr/>
      <dgm:t>
        <a:bodyPr/>
        <a:lstStyle/>
        <a:p>
          <a:r>
            <a:rPr lang="en-GB" dirty="0"/>
            <a:t>Aim</a:t>
          </a:r>
          <a:endParaRPr lang="en-US" dirty="0"/>
        </a:p>
      </dgm:t>
    </dgm:pt>
    <dgm:pt modelId="{2CC71980-EAFC-4695-96EF-5CC28E12C945}" type="parTrans" cxnId="{1E396378-8306-4D09-AEA1-5E6998E7E1F0}">
      <dgm:prSet/>
      <dgm:spPr/>
      <dgm:t>
        <a:bodyPr/>
        <a:lstStyle/>
        <a:p>
          <a:endParaRPr lang="en-US"/>
        </a:p>
      </dgm:t>
    </dgm:pt>
    <dgm:pt modelId="{A56161BE-D015-487C-A39E-DD123C5DC1B5}" type="sibTrans" cxnId="{1E396378-8306-4D09-AEA1-5E6998E7E1F0}">
      <dgm:prSet/>
      <dgm:spPr/>
      <dgm:t>
        <a:bodyPr/>
        <a:lstStyle/>
        <a:p>
          <a:endParaRPr lang="en-US"/>
        </a:p>
      </dgm:t>
    </dgm:pt>
    <dgm:pt modelId="{103C7BC7-52B8-4014-8AF8-17735A8C4C02}">
      <dgm:prSet/>
      <dgm:spPr/>
      <dgm:t>
        <a:bodyPr/>
        <a:lstStyle/>
        <a:p>
          <a:r>
            <a:rPr lang="en-GB" dirty="0"/>
            <a:t>To become one of the most popular Indian restaurants in Bridgend.</a:t>
          </a:r>
          <a:endParaRPr lang="en-US" dirty="0"/>
        </a:p>
      </dgm:t>
    </dgm:pt>
    <dgm:pt modelId="{94104066-F64B-4113-BF64-1D80FB30CDE7}" type="parTrans" cxnId="{47AF8D4A-CE9E-4A24-9757-1EF409BD0CED}">
      <dgm:prSet/>
      <dgm:spPr/>
      <dgm:t>
        <a:bodyPr/>
        <a:lstStyle/>
        <a:p>
          <a:endParaRPr lang="en-US"/>
        </a:p>
      </dgm:t>
    </dgm:pt>
    <dgm:pt modelId="{1F4B4C77-19FD-49CF-8F5F-EDA1C9C84444}" type="sibTrans" cxnId="{47AF8D4A-CE9E-4A24-9757-1EF409BD0CED}">
      <dgm:prSet/>
      <dgm:spPr/>
      <dgm:t>
        <a:bodyPr/>
        <a:lstStyle/>
        <a:p>
          <a:endParaRPr lang="en-US"/>
        </a:p>
      </dgm:t>
    </dgm:pt>
    <dgm:pt modelId="{47AEEB5C-3ACF-4314-9E53-71DD8A2C7394}">
      <dgm:prSet/>
      <dgm:spPr/>
      <dgm:t>
        <a:bodyPr/>
        <a:lstStyle/>
        <a:p>
          <a:r>
            <a:rPr lang="en-GB" dirty="0"/>
            <a:t>Objectives</a:t>
          </a:r>
          <a:endParaRPr lang="en-US" dirty="0"/>
        </a:p>
      </dgm:t>
    </dgm:pt>
    <dgm:pt modelId="{AFB175EF-1240-437E-ABDA-80B63826F331}" type="parTrans" cxnId="{DAC1858A-3E77-4928-988C-FF3EC93336DD}">
      <dgm:prSet/>
      <dgm:spPr/>
      <dgm:t>
        <a:bodyPr/>
        <a:lstStyle/>
        <a:p>
          <a:endParaRPr lang="en-US"/>
        </a:p>
      </dgm:t>
    </dgm:pt>
    <dgm:pt modelId="{F36B1347-7869-473A-9136-346F655BFD88}" type="sibTrans" cxnId="{DAC1858A-3E77-4928-988C-FF3EC93336DD}">
      <dgm:prSet/>
      <dgm:spPr/>
      <dgm:t>
        <a:bodyPr/>
        <a:lstStyle/>
        <a:p>
          <a:endParaRPr lang="en-US"/>
        </a:p>
      </dgm:t>
    </dgm:pt>
    <dgm:pt modelId="{2B0E5B9E-2F74-490E-83CF-5CEF8D5C8845}">
      <dgm:prSet/>
      <dgm:spPr/>
      <dgm:t>
        <a:bodyPr/>
        <a:lstStyle/>
        <a:p>
          <a:r>
            <a:rPr lang="en-GB" dirty="0"/>
            <a:t>Build a strong local customer base</a:t>
          </a:r>
          <a:endParaRPr lang="en-US" dirty="0"/>
        </a:p>
      </dgm:t>
    </dgm:pt>
    <dgm:pt modelId="{5F97DE49-EEC3-49B9-B315-2E3277DFBC3E}" type="parTrans" cxnId="{9BB2167E-6ED7-4839-9F28-9E326C6AE985}">
      <dgm:prSet/>
      <dgm:spPr/>
      <dgm:t>
        <a:bodyPr/>
        <a:lstStyle/>
        <a:p>
          <a:endParaRPr lang="en-US"/>
        </a:p>
      </dgm:t>
    </dgm:pt>
    <dgm:pt modelId="{3D3EDEA7-5531-4600-A638-F3F225B16CD0}" type="sibTrans" cxnId="{9BB2167E-6ED7-4839-9F28-9E326C6AE985}">
      <dgm:prSet/>
      <dgm:spPr/>
      <dgm:t>
        <a:bodyPr/>
        <a:lstStyle/>
        <a:p>
          <a:endParaRPr lang="en-US"/>
        </a:p>
      </dgm:t>
    </dgm:pt>
    <dgm:pt modelId="{4A78808B-BD5D-433E-9864-BB21C3471369}">
      <dgm:prSet/>
      <dgm:spPr/>
      <dgm:t>
        <a:bodyPr/>
        <a:lstStyle/>
        <a:p>
          <a:r>
            <a:rPr lang="en-GB" dirty="0"/>
            <a:t>Provide high-quality and healthy Indian food</a:t>
          </a:r>
          <a:endParaRPr lang="en-US" dirty="0"/>
        </a:p>
      </dgm:t>
    </dgm:pt>
    <dgm:pt modelId="{88D82829-47C8-4BD7-875F-B93A0172CBED}" type="parTrans" cxnId="{40986C28-A862-4476-8E4B-B3DB0E6407EC}">
      <dgm:prSet/>
      <dgm:spPr/>
      <dgm:t>
        <a:bodyPr/>
        <a:lstStyle/>
        <a:p>
          <a:endParaRPr lang="en-US"/>
        </a:p>
      </dgm:t>
    </dgm:pt>
    <dgm:pt modelId="{CE70C434-2C00-4C87-9B52-BFB73533E9F7}" type="sibTrans" cxnId="{40986C28-A862-4476-8E4B-B3DB0E6407EC}">
      <dgm:prSet/>
      <dgm:spPr/>
      <dgm:t>
        <a:bodyPr/>
        <a:lstStyle/>
        <a:p>
          <a:endParaRPr lang="en-US"/>
        </a:p>
      </dgm:t>
    </dgm:pt>
    <dgm:pt modelId="{715F4597-E856-4DCE-B177-FA8780F2A68D}">
      <dgm:prSet/>
      <dgm:spPr/>
      <dgm:t>
        <a:bodyPr/>
        <a:lstStyle/>
        <a:p>
          <a:r>
            <a:rPr lang="en-GB" dirty="0"/>
            <a:t>Maintain strong customer satisfaction</a:t>
          </a:r>
          <a:endParaRPr lang="en-US" dirty="0"/>
        </a:p>
      </dgm:t>
    </dgm:pt>
    <dgm:pt modelId="{C99AD0DE-8342-4D6B-A6D3-EC315DCC38E2}" type="parTrans" cxnId="{78E32225-9EE8-4FB4-AC8B-1259D19730AA}">
      <dgm:prSet/>
      <dgm:spPr/>
      <dgm:t>
        <a:bodyPr/>
        <a:lstStyle/>
        <a:p>
          <a:endParaRPr lang="en-US"/>
        </a:p>
      </dgm:t>
    </dgm:pt>
    <dgm:pt modelId="{65897392-EE5C-4A69-B860-732AD63B222A}" type="sibTrans" cxnId="{78E32225-9EE8-4FB4-AC8B-1259D19730AA}">
      <dgm:prSet/>
      <dgm:spPr/>
      <dgm:t>
        <a:bodyPr/>
        <a:lstStyle/>
        <a:p>
          <a:endParaRPr lang="en-US"/>
        </a:p>
      </dgm:t>
    </dgm:pt>
    <dgm:pt modelId="{F45FC9CB-B149-4373-A475-1F2EBF8A5143}">
      <dgm:prSet/>
      <dgm:spPr/>
      <dgm:t>
        <a:bodyPr/>
        <a:lstStyle/>
        <a:p>
          <a:r>
            <a:rPr lang="en-GB" dirty="0"/>
            <a:t>Increase online delivery orders</a:t>
          </a:r>
          <a:endParaRPr lang="en-US" dirty="0"/>
        </a:p>
      </dgm:t>
    </dgm:pt>
    <dgm:pt modelId="{B0628A23-6A24-47D3-8513-D25F7195415E}" type="parTrans" cxnId="{90E193BB-79E3-446F-A069-28CC3E8FDF09}">
      <dgm:prSet/>
      <dgm:spPr/>
      <dgm:t>
        <a:bodyPr/>
        <a:lstStyle/>
        <a:p>
          <a:endParaRPr lang="en-US"/>
        </a:p>
      </dgm:t>
    </dgm:pt>
    <dgm:pt modelId="{704AD028-BD70-495B-82DD-324DA8786585}" type="sibTrans" cxnId="{90E193BB-79E3-446F-A069-28CC3E8FDF09}">
      <dgm:prSet/>
      <dgm:spPr/>
      <dgm:t>
        <a:bodyPr/>
        <a:lstStyle/>
        <a:p>
          <a:endParaRPr lang="en-US"/>
        </a:p>
      </dgm:t>
    </dgm:pt>
    <dgm:pt modelId="{963D5966-28B4-43D8-BB01-23969DA295D5}">
      <dgm:prSet/>
      <dgm:spPr/>
      <dgm:t>
        <a:bodyPr/>
        <a:lstStyle/>
        <a:p>
          <a:r>
            <a:rPr lang="en-GB" dirty="0"/>
            <a:t>Expand the business in the future</a:t>
          </a:r>
          <a:endParaRPr lang="en-US" dirty="0"/>
        </a:p>
      </dgm:t>
    </dgm:pt>
    <dgm:pt modelId="{AD89D637-57D9-4B95-8E12-8B3B409EBEFB}" type="parTrans" cxnId="{91745056-06F7-48D4-BB5D-9A07C48E3147}">
      <dgm:prSet/>
      <dgm:spPr/>
      <dgm:t>
        <a:bodyPr/>
        <a:lstStyle/>
        <a:p>
          <a:endParaRPr lang="en-US"/>
        </a:p>
      </dgm:t>
    </dgm:pt>
    <dgm:pt modelId="{25B0300A-7537-487A-A992-048076FB3397}" type="sibTrans" cxnId="{91745056-06F7-48D4-BB5D-9A07C48E3147}">
      <dgm:prSet/>
      <dgm:spPr/>
      <dgm:t>
        <a:bodyPr/>
        <a:lstStyle/>
        <a:p>
          <a:endParaRPr lang="en-US"/>
        </a:p>
      </dgm:t>
    </dgm:pt>
    <dgm:pt modelId="{DD56C146-3A29-4B31-9030-93C207B0E29B}" type="pres">
      <dgm:prSet presAssocID="{CFAF4CDF-28AB-48E5-85C7-05BA30EAE011}" presName="root" presStyleCnt="0">
        <dgm:presLayoutVars>
          <dgm:dir/>
          <dgm:resizeHandles val="exact"/>
        </dgm:presLayoutVars>
      </dgm:prSet>
      <dgm:spPr/>
    </dgm:pt>
    <dgm:pt modelId="{346A3ACE-FB8F-4099-8642-B7FA65615C13}" type="pres">
      <dgm:prSet presAssocID="{25298D04-6885-44DF-81EC-2E127290879B}" presName="compNode" presStyleCnt="0"/>
      <dgm:spPr/>
    </dgm:pt>
    <dgm:pt modelId="{F11AB98B-E774-4282-A913-DFEA5ABF65FF}" type="pres">
      <dgm:prSet presAssocID="{25298D04-6885-44DF-81EC-2E127290879B}" presName="bgRect" presStyleLbl="bgShp" presStyleIdx="0" presStyleCnt="8"/>
      <dgm:spPr/>
    </dgm:pt>
    <dgm:pt modelId="{E178BE4F-9200-4D73-9E1F-6636854AEEE0}" type="pres">
      <dgm:prSet presAssocID="{25298D04-6885-44DF-81EC-2E127290879B}"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arget"/>
        </a:ext>
      </dgm:extLst>
    </dgm:pt>
    <dgm:pt modelId="{75778424-60DB-4562-95BB-29E704F2BD1A}" type="pres">
      <dgm:prSet presAssocID="{25298D04-6885-44DF-81EC-2E127290879B}" presName="spaceRect" presStyleCnt="0"/>
      <dgm:spPr/>
    </dgm:pt>
    <dgm:pt modelId="{E574FDEB-6095-4B9D-A954-863F6868AFE5}" type="pres">
      <dgm:prSet presAssocID="{25298D04-6885-44DF-81EC-2E127290879B}" presName="parTx" presStyleLbl="revTx" presStyleIdx="0" presStyleCnt="8">
        <dgm:presLayoutVars>
          <dgm:chMax val="0"/>
          <dgm:chPref val="0"/>
        </dgm:presLayoutVars>
      </dgm:prSet>
      <dgm:spPr/>
    </dgm:pt>
    <dgm:pt modelId="{0926C122-8785-4678-9572-98131787374A}" type="pres">
      <dgm:prSet presAssocID="{A56161BE-D015-487C-A39E-DD123C5DC1B5}" presName="sibTrans" presStyleCnt="0"/>
      <dgm:spPr/>
    </dgm:pt>
    <dgm:pt modelId="{3DF44472-B272-4CC9-8C12-923744D43FAB}" type="pres">
      <dgm:prSet presAssocID="{103C7BC7-52B8-4014-8AF8-17735A8C4C02}" presName="compNode" presStyleCnt="0"/>
      <dgm:spPr/>
    </dgm:pt>
    <dgm:pt modelId="{98F07933-B70C-4AA4-B219-430457A7E4FA}" type="pres">
      <dgm:prSet presAssocID="{103C7BC7-52B8-4014-8AF8-17735A8C4C02}" presName="bgRect" presStyleLbl="bgShp" presStyleIdx="1" presStyleCnt="8"/>
      <dgm:spPr/>
    </dgm:pt>
    <dgm:pt modelId="{F98A2498-14E5-4EE1-A631-9D8D7EC98392}" type="pres">
      <dgm:prSet presAssocID="{103C7BC7-52B8-4014-8AF8-17735A8C4C02}"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f"/>
        </a:ext>
      </dgm:extLst>
    </dgm:pt>
    <dgm:pt modelId="{FBAD6021-43D8-4B4E-90C6-8E33DD203E62}" type="pres">
      <dgm:prSet presAssocID="{103C7BC7-52B8-4014-8AF8-17735A8C4C02}" presName="spaceRect" presStyleCnt="0"/>
      <dgm:spPr/>
    </dgm:pt>
    <dgm:pt modelId="{98012B22-B687-4FB4-9094-07B714A74C9B}" type="pres">
      <dgm:prSet presAssocID="{103C7BC7-52B8-4014-8AF8-17735A8C4C02}" presName="parTx" presStyleLbl="revTx" presStyleIdx="1" presStyleCnt="8">
        <dgm:presLayoutVars>
          <dgm:chMax val="0"/>
          <dgm:chPref val="0"/>
        </dgm:presLayoutVars>
      </dgm:prSet>
      <dgm:spPr/>
    </dgm:pt>
    <dgm:pt modelId="{08447085-4423-4293-9BCF-660364938D7A}" type="pres">
      <dgm:prSet presAssocID="{1F4B4C77-19FD-49CF-8F5F-EDA1C9C84444}" presName="sibTrans" presStyleCnt="0"/>
      <dgm:spPr/>
    </dgm:pt>
    <dgm:pt modelId="{3D91A77B-8E39-4285-82E1-F97D1A3B5B8E}" type="pres">
      <dgm:prSet presAssocID="{47AEEB5C-3ACF-4314-9E53-71DD8A2C7394}" presName="compNode" presStyleCnt="0"/>
      <dgm:spPr/>
    </dgm:pt>
    <dgm:pt modelId="{0C4A40EF-18E6-4288-9B44-335A930A0A6E}" type="pres">
      <dgm:prSet presAssocID="{47AEEB5C-3ACF-4314-9E53-71DD8A2C7394}" presName="bgRect" presStyleLbl="bgShp" presStyleIdx="2" presStyleCnt="8"/>
      <dgm:spPr/>
    </dgm:pt>
    <dgm:pt modelId="{1AA07678-BE60-437C-9FE6-3088A5DCC9A6}" type="pres">
      <dgm:prSet presAssocID="{47AEEB5C-3ACF-4314-9E53-71DD8A2C7394}"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esentation with Checklist"/>
        </a:ext>
      </dgm:extLst>
    </dgm:pt>
    <dgm:pt modelId="{98CD59F0-9CA7-44CF-B58C-1E3C955DDEC3}" type="pres">
      <dgm:prSet presAssocID="{47AEEB5C-3ACF-4314-9E53-71DD8A2C7394}" presName="spaceRect" presStyleCnt="0"/>
      <dgm:spPr/>
    </dgm:pt>
    <dgm:pt modelId="{814FFA96-781A-474C-A514-1B824C3271C5}" type="pres">
      <dgm:prSet presAssocID="{47AEEB5C-3ACF-4314-9E53-71DD8A2C7394}" presName="parTx" presStyleLbl="revTx" presStyleIdx="2" presStyleCnt="8">
        <dgm:presLayoutVars>
          <dgm:chMax val="0"/>
          <dgm:chPref val="0"/>
        </dgm:presLayoutVars>
      </dgm:prSet>
      <dgm:spPr/>
    </dgm:pt>
    <dgm:pt modelId="{5ABD18BF-0B99-4B8D-A2CA-38E4B7C25F2A}" type="pres">
      <dgm:prSet presAssocID="{F36B1347-7869-473A-9136-346F655BFD88}" presName="sibTrans" presStyleCnt="0"/>
      <dgm:spPr/>
    </dgm:pt>
    <dgm:pt modelId="{7974E883-F8CA-4E41-95BB-F25DC44AA363}" type="pres">
      <dgm:prSet presAssocID="{2B0E5B9E-2F74-490E-83CF-5CEF8D5C8845}" presName="compNode" presStyleCnt="0"/>
      <dgm:spPr/>
    </dgm:pt>
    <dgm:pt modelId="{9E9C955B-A548-4DBC-8908-DC86FFCEDBB7}" type="pres">
      <dgm:prSet presAssocID="{2B0E5B9E-2F74-490E-83CF-5CEF8D5C8845}" presName="bgRect" presStyleLbl="bgShp" presStyleIdx="3" presStyleCnt="8"/>
      <dgm:spPr/>
    </dgm:pt>
    <dgm:pt modelId="{3AB73AE7-7B7D-4E3F-88A5-3CD91791AE9C}" type="pres">
      <dgm:prSet presAssocID="{2B0E5B9E-2F74-490E-83CF-5CEF8D5C8845}"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8328CCB7-8279-414F-A64A-713786B9B3E3}" type="pres">
      <dgm:prSet presAssocID="{2B0E5B9E-2F74-490E-83CF-5CEF8D5C8845}" presName="spaceRect" presStyleCnt="0"/>
      <dgm:spPr/>
    </dgm:pt>
    <dgm:pt modelId="{A28CE556-F62D-4BCB-BE34-2A85689F0BE6}" type="pres">
      <dgm:prSet presAssocID="{2B0E5B9E-2F74-490E-83CF-5CEF8D5C8845}" presName="parTx" presStyleLbl="revTx" presStyleIdx="3" presStyleCnt="8">
        <dgm:presLayoutVars>
          <dgm:chMax val="0"/>
          <dgm:chPref val="0"/>
        </dgm:presLayoutVars>
      </dgm:prSet>
      <dgm:spPr/>
    </dgm:pt>
    <dgm:pt modelId="{0014C64B-901B-4872-A456-1A3972DB6B08}" type="pres">
      <dgm:prSet presAssocID="{3D3EDEA7-5531-4600-A638-F3F225B16CD0}" presName="sibTrans" presStyleCnt="0"/>
      <dgm:spPr/>
    </dgm:pt>
    <dgm:pt modelId="{27D52492-808A-41A8-84D4-32C5850ED6A7}" type="pres">
      <dgm:prSet presAssocID="{4A78808B-BD5D-433E-9864-BB21C3471369}" presName="compNode" presStyleCnt="0"/>
      <dgm:spPr/>
    </dgm:pt>
    <dgm:pt modelId="{0DAB53A0-1A5C-46FC-9DAE-8B53949E7C60}" type="pres">
      <dgm:prSet presAssocID="{4A78808B-BD5D-433E-9864-BB21C3471369}" presName="bgRect" presStyleLbl="bgShp" presStyleIdx="4" presStyleCnt="8"/>
      <dgm:spPr/>
    </dgm:pt>
    <dgm:pt modelId="{A1F9FD21-7B72-4678-9E2E-3951095111D9}" type="pres">
      <dgm:prSet presAssocID="{4A78808B-BD5D-433E-9864-BB21C3471369}"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Apple"/>
        </a:ext>
      </dgm:extLst>
    </dgm:pt>
    <dgm:pt modelId="{53498D17-0526-4A52-9189-56C890C5FC78}" type="pres">
      <dgm:prSet presAssocID="{4A78808B-BD5D-433E-9864-BB21C3471369}" presName="spaceRect" presStyleCnt="0"/>
      <dgm:spPr/>
    </dgm:pt>
    <dgm:pt modelId="{8ED6AFD6-4C51-406F-A17A-E26708D933FC}" type="pres">
      <dgm:prSet presAssocID="{4A78808B-BD5D-433E-9864-BB21C3471369}" presName="parTx" presStyleLbl="revTx" presStyleIdx="4" presStyleCnt="8">
        <dgm:presLayoutVars>
          <dgm:chMax val="0"/>
          <dgm:chPref val="0"/>
        </dgm:presLayoutVars>
      </dgm:prSet>
      <dgm:spPr/>
    </dgm:pt>
    <dgm:pt modelId="{6975C193-BB7E-49AA-BF68-34B497D872EE}" type="pres">
      <dgm:prSet presAssocID="{CE70C434-2C00-4C87-9B52-BFB73533E9F7}" presName="sibTrans" presStyleCnt="0"/>
      <dgm:spPr/>
    </dgm:pt>
    <dgm:pt modelId="{D4E5D20C-64BB-4162-94F3-89CEDB83A5EC}" type="pres">
      <dgm:prSet presAssocID="{715F4597-E856-4DCE-B177-FA8780F2A68D}" presName="compNode" presStyleCnt="0"/>
      <dgm:spPr/>
    </dgm:pt>
    <dgm:pt modelId="{9F5F6402-E905-4B72-B7E3-5EDA438E3C97}" type="pres">
      <dgm:prSet presAssocID="{715F4597-E856-4DCE-B177-FA8780F2A68D}" presName="bgRect" presStyleLbl="bgShp" presStyleIdx="5" presStyleCnt="8"/>
      <dgm:spPr/>
    </dgm:pt>
    <dgm:pt modelId="{F4460CB4-7F38-4BA9-9E97-BD8049DB4BB2}" type="pres">
      <dgm:prSet presAssocID="{715F4597-E856-4DCE-B177-FA8780F2A68D}"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miling Face with No Fill"/>
        </a:ext>
      </dgm:extLst>
    </dgm:pt>
    <dgm:pt modelId="{3B117D50-ED09-4B85-894F-A2E32D2AACF5}" type="pres">
      <dgm:prSet presAssocID="{715F4597-E856-4DCE-B177-FA8780F2A68D}" presName="spaceRect" presStyleCnt="0"/>
      <dgm:spPr/>
    </dgm:pt>
    <dgm:pt modelId="{0E045D42-8489-4FA9-AF9B-92E38123C72D}" type="pres">
      <dgm:prSet presAssocID="{715F4597-E856-4DCE-B177-FA8780F2A68D}" presName="parTx" presStyleLbl="revTx" presStyleIdx="5" presStyleCnt="8">
        <dgm:presLayoutVars>
          <dgm:chMax val="0"/>
          <dgm:chPref val="0"/>
        </dgm:presLayoutVars>
      </dgm:prSet>
      <dgm:spPr/>
    </dgm:pt>
    <dgm:pt modelId="{3D6F3FAC-247F-46E6-998B-DD1D1E428131}" type="pres">
      <dgm:prSet presAssocID="{65897392-EE5C-4A69-B860-732AD63B222A}" presName="sibTrans" presStyleCnt="0"/>
      <dgm:spPr/>
    </dgm:pt>
    <dgm:pt modelId="{DB994325-573C-4976-A37B-5F96D06EC1A0}" type="pres">
      <dgm:prSet presAssocID="{F45FC9CB-B149-4373-A475-1F2EBF8A5143}" presName="compNode" presStyleCnt="0"/>
      <dgm:spPr/>
    </dgm:pt>
    <dgm:pt modelId="{A6683E07-35E6-4819-A950-E273360FB5C1}" type="pres">
      <dgm:prSet presAssocID="{F45FC9CB-B149-4373-A475-1F2EBF8A5143}" presName="bgRect" presStyleLbl="bgShp" presStyleIdx="6" presStyleCnt="8"/>
      <dgm:spPr/>
    </dgm:pt>
    <dgm:pt modelId="{1EEBA25C-B423-43C2-8EFD-6E8E84D42065}" type="pres">
      <dgm:prSet presAssocID="{F45FC9CB-B149-4373-A475-1F2EBF8A5143}"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Upward trend"/>
        </a:ext>
      </dgm:extLst>
    </dgm:pt>
    <dgm:pt modelId="{0BC8CD1A-B71A-4A26-9482-F070FA20D09F}" type="pres">
      <dgm:prSet presAssocID="{F45FC9CB-B149-4373-A475-1F2EBF8A5143}" presName="spaceRect" presStyleCnt="0"/>
      <dgm:spPr/>
    </dgm:pt>
    <dgm:pt modelId="{07BD90A2-40B0-464D-81ED-66B057E327D4}" type="pres">
      <dgm:prSet presAssocID="{F45FC9CB-B149-4373-A475-1F2EBF8A5143}" presName="parTx" presStyleLbl="revTx" presStyleIdx="6" presStyleCnt="8">
        <dgm:presLayoutVars>
          <dgm:chMax val="0"/>
          <dgm:chPref val="0"/>
        </dgm:presLayoutVars>
      </dgm:prSet>
      <dgm:spPr/>
    </dgm:pt>
    <dgm:pt modelId="{303DBAD7-65EA-42C1-9320-619839578C83}" type="pres">
      <dgm:prSet presAssocID="{704AD028-BD70-495B-82DD-324DA8786585}" presName="sibTrans" presStyleCnt="0"/>
      <dgm:spPr/>
    </dgm:pt>
    <dgm:pt modelId="{3E43FAFB-9987-4008-A236-5DF27355BCE6}" type="pres">
      <dgm:prSet presAssocID="{963D5966-28B4-43D8-BB01-23969DA295D5}" presName="compNode" presStyleCnt="0"/>
      <dgm:spPr/>
    </dgm:pt>
    <dgm:pt modelId="{90226BA9-1228-4274-BAED-315A617FCA19}" type="pres">
      <dgm:prSet presAssocID="{963D5966-28B4-43D8-BB01-23969DA295D5}" presName="bgRect" presStyleLbl="bgShp" presStyleIdx="7" presStyleCnt="8"/>
      <dgm:spPr/>
    </dgm:pt>
    <dgm:pt modelId="{303E368D-4C7D-4977-8DF1-8EB6482E969B}" type="pres">
      <dgm:prSet presAssocID="{963D5966-28B4-43D8-BB01-23969DA295D5}"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Maximize"/>
        </a:ext>
      </dgm:extLst>
    </dgm:pt>
    <dgm:pt modelId="{6911E4A9-941E-49C4-ABAB-2B3B65D5C1D1}" type="pres">
      <dgm:prSet presAssocID="{963D5966-28B4-43D8-BB01-23969DA295D5}" presName="spaceRect" presStyleCnt="0"/>
      <dgm:spPr/>
    </dgm:pt>
    <dgm:pt modelId="{0DE138D8-A78A-47BB-AF70-8945E416DB87}" type="pres">
      <dgm:prSet presAssocID="{963D5966-28B4-43D8-BB01-23969DA295D5}" presName="parTx" presStyleLbl="revTx" presStyleIdx="7" presStyleCnt="8">
        <dgm:presLayoutVars>
          <dgm:chMax val="0"/>
          <dgm:chPref val="0"/>
        </dgm:presLayoutVars>
      </dgm:prSet>
      <dgm:spPr/>
    </dgm:pt>
  </dgm:ptLst>
  <dgm:cxnLst>
    <dgm:cxn modelId="{ED78B60D-6643-470A-9E74-79C58C29C35C}" type="presOf" srcId="{103C7BC7-52B8-4014-8AF8-17735A8C4C02}" destId="{98012B22-B687-4FB4-9094-07B714A74C9B}" srcOrd="0" destOrd="0" presId="urn:microsoft.com/office/officeart/2018/2/layout/IconVerticalSolidList"/>
    <dgm:cxn modelId="{78E32225-9EE8-4FB4-AC8B-1259D19730AA}" srcId="{CFAF4CDF-28AB-48E5-85C7-05BA30EAE011}" destId="{715F4597-E856-4DCE-B177-FA8780F2A68D}" srcOrd="5" destOrd="0" parTransId="{C99AD0DE-8342-4D6B-A6D3-EC315DCC38E2}" sibTransId="{65897392-EE5C-4A69-B860-732AD63B222A}"/>
    <dgm:cxn modelId="{40986C28-A862-4476-8E4B-B3DB0E6407EC}" srcId="{CFAF4CDF-28AB-48E5-85C7-05BA30EAE011}" destId="{4A78808B-BD5D-433E-9864-BB21C3471369}" srcOrd="4" destOrd="0" parTransId="{88D82829-47C8-4BD7-875F-B93A0172CBED}" sibTransId="{CE70C434-2C00-4C87-9B52-BFB73533E9F7}"/>
    <dgm:cxn modelId="{9D61833C-92D3-41C4-9FC6-FA4B6418B626}" type="presOf" srcId="{715F4597-E856-4DCE-B177-FA8780F2A68D}" destId="{0E045D42-8489-4FA9-AF9B-92E38123C72D}" srcOrd="0" destOrd="0" presId="urn:microsoft.com/office/officeart/2018/2/layout/IconVerticalSolidList"/>
    <dgm:cxn modelId="{CF2C4B5B-25FC-4103-80E9-4324D4106BD7}" type="presOf" srcId="{CFAF4CDF-28AB-48E5-85C7-05BA30EAE011}" destId="{DD56C146-3A29-4B31-9030-93C207B0E29B}" srcOrd="0" destOrd="0" presId="urn:microsoft.com/office/officeart/2018/2/layout/IconVerticalSolidList"/>
    <dgm:cxn modelId="{47AF8D4A-CE9E-4A24-9757-1EF409BD0CED}" srcId="{CFAF4CDF-28AB-48E5-85C7-05BA30EAE011}" destId="{103C7BC7-52B8-4014-8AF8-17735A8C4C02}" srcOrd="1" destOrd="0" parTransId="{94104066-F64B-4113-BF64-1D80FB30CDE7}" sibTransId="{1F4B4C77-19FD-49CF-8F5F-EDA1C9C84444}"/>
    <dgm:cxn modelId="{190B636D-3FA2-42F2-832A-8F15E0E97673}" type="presOf" srcId="{F45FC9CB-B149-4373-A475-1F2EBF8A5143}" destId="{07BD90A2-40B0-464D-81ED-66B057E327D4}" srcOrd="0" destOrd="0" presId="urn:microsoft.com/office/officeart/2018/2/layout/IconVerticalSolidList"/>
    <dgm:cxn modelId="{91745056-06F7-48D4-BB5D-9A07C48E3147}" srcId="{CFAF4CDF-28AB-48E5-85C7-05BA30EAE011}" destId="{963D5966-28B4-43D8-BB01-23969DA295D5}" srcOrd="7" destOrd="0" parTransId="{AD89D637-57D9-4B95-8E12-8B3B409EBEFB}" sibTransId="{25B0300A-7537-487A-A992-048076FB3397}"/>
    <dgm:cxn modelId="{1E396378-8306-4D09-AEA1-5E6998E7E1F0}" srcId="{CFAF4CDF-28AB-48E5-85C7-05BA30EAE011}" destId="{25298D04-6885-44DF-81EC-2E127290879B}" srcOrd="0" destOrd="0" parTransId="{2CC71980-EAFC-4695-96EF-5CC28E12C945}" sibTransId="{A56161BE-D015-487C-A39E-DD123C5DC1B5}"/>
    <dgm:cxn modelId="{9BB2167E-6ED7-4839-9F28-9E326C6AE985}" srcId="{CFAF4CDF-28AB-48E5-85C7-05BA30EAE011}" destId="{2B0E5B9E-2F74-490E-83CF-5CEF8D5C8845}" srcOrd="3" destOrd="0" parTransId="{5F97DE49-EEC3-49B9-B315-2E3277DFBC3E}" sibTransId="{3D3EDEA7-5531-4600-A638-F3F225B16CD0}"/>
    <dgm:cxn modelId="{DAC1858A-3E77-4928-988C-FF3EC93336DD}" srcId="{CFAF4CDF-28AB-48E5-85C7-05BA30EAE011}" destId="{47AEEB5C-3ACF-4314-9E53-71DD8A2C7394}" srcOrd="2" destOrd="0" parTransId="{AFB175EF-1240-437E-ABDA-80B63826F331}" sibTransId="{F36B1347-7869-473A-9136-346F655BFD88}"/>
    <dgm:cxn modelId="{04F81E94-DF9C-4ACF-BADF-49C5C65BC4BE}" type="presOf" srcId="{47AEEB5C-3ACF-4314-9E53-71DD8A2C7394}" destId="{814FFA96-781A-474C-A514-1B824C3271C5}" srcOrd="0" destOrd="0" presId="urn:microsoft.com/office/officeart/2018/2/layout/IconVerticalSolidList"/>
    <dgm:cxn modelId="{4AD4A39A-1740-4537-828C-A3BBB577DD5E}" type="presOf" srcId="{25298D04-6885-44DF-81EC-2E127290879B}" destId="{E574FDEB-6095-4B9D-A954-863F6868AFE5}" srcOrd="0" destOrd="0" presId="urn:microsoft.com/office/officeart/2018/2/layout/IconVerticalSolidList"/>
    <dgm:cxn modelId="{02AE1FB4-95A0-4C47-B5D7-08FB56D15848}" type="presOf" srcId="{963D5966-28B4-43D8-BB01-23969DA295D5}" destId="{0DE138D8-A78A-47BB-AF70-8945E416DB87}" srcOrd="0" destOrd="0" presId="urn:microsoft.com/office/officeart/2018/2/layout/IconVerticalSolidList"/>
    <dgm:cxn modelId="{90E193BB-79E3-446F-A069-28CC3E8FDF09}" srcId="{CFAF4CDF-28AB-48E5-85C7-05BA30EAE011}" destId="{F45FC9CB-B149-4373-A475-1F2EBF8A5143}" srcOrd="6" destOrd="0" parTransId="{B0628A23-6A24-47D3-8513-D25F7195415E}" sibTransId="{704AD028-BD70-495B-82DD-324DA8786585}"/>
    <dgm:cxn modelId="{802EADC0-85ED-4E56-9361-D931B5B2FB64}" type="presOf" srcId="{4A78808B-BD5D-433E-9864-BB21C3471369}" destId="{8ED6AFD6-4C51-406F-A17A-E26708D933FC}" srcOrd="0" destOrd="0" presId="urn:microsoft.com/office/officeart/2018/2/layout/IconVerticalSolidList"/>
    <dgm:cxn modelId="{79F8BFF6-4014-4018-A37E-6119504EF270}" type="presOf" srcId="{2B0E5B9E-2F74-490E-83CF-5CEF8D5C8845}" destId="{A28CE556-F62D-4BCB-BE34-2A85689F0BE6}" srcOrd="0" destOrd="0" presId="urn:microsoft.com/office/officeart/2018/2/layout/IconVerticalSolidList"/>
    <dgm:cxn modelId="{C7A5EB47-4C39-40F8-A982-1683025408AD}" type="presParOf" srcId="{DD56C146-3A29-4B31-9030-93C207B0E29B}" destId="{346A3ACE-FB8F-4099-8642-B7FA65615C13}" srcOrd="0" destOrd="0" presId="urn:microsoft.com/office/officeart/2018/2/layout/IconVerticalSolidList"/>
    <dgm:cxn modelId="{1B3BCF7C-DA31-4969-A0F0-5F6DB7C7E3B7}" type="presParOf" srcId="{346A3ACE-FB8F-4099-8642-B7FA65615C13}" destId="{F11AB98B-E774-4282-A913-DFEA5ABF65FF}" srcOrd="0" destOrd="0" presId="urn:microsoft.com/office/officeart/2018/2/layout/IconVerticalSolidList"/>
    <dgm:cxn modelId="{38A46C02-FE9B-4BFD-8768-8FE39D7E6907}" type="presParOf" srcId="{346A3ACE-FB8F-4099-8642-B7FA65615C13}" destId="{E178BE4F-9200-4D73-9E1F-6636854AEEE0}" srcOrd="1" destOrd="0" presId="urn:microsoft.com/office/officeart/2018/2/layout/IconVerticalSolidList"/>
    <dgm:cxn modelId="{F7E129C9-48CD-4723-91F8-E6EF06EBAF3B}" type="presParOf" srcId="{346A3ACE-FB8F-4099-8642-B7FA65615C13}" destId="{75778424-60DB-4562-95BB-29E704F2BD1A}" srcOrd="2" destOrd="0" presId="urn:microsoft.com/office/officeart/2018/2/layout/IconVerticalSolidList"/>
    <dgm:cxn modelId="{0BA2F963-2DD1-4D49-A65A-E7FA6442FF03}" type="presParOf" srcId="{346A3ACE-FB8F-4099-8642-B7FA65615C13}" destId="{E574FDEB-6095-4B9D-A954-863F6868AFE5}" srcOrd="3" destOrd="0" presId="urn:microsoft.com/office/officeart/2018/2/layout/IconVerticalSolidList"/>
    <dgm:cxn modelId="{C9DF1D55-9701-4967-804C-BE133F7EFC49}" type="presParOf" srcId="{DD56C146-3A29-4B31-9030-93C207B0E29B}" destId="{0926C122-8785-4678-9572-98131787374A}" srcOrd="1" destOrd="0" presId="urn:microsoft.com/office/officeart/2018/2/layout/IconVerticalSolidList"/>
    <dgm:cxn modelId="{E256BD4E-A787-4791-9840-A169071C768D}" type="presParOf" srcId="{DD56C146-3A29-4B31-9030-93C207B0E29B}" destId="{3DF44472-B272-4CC9-8C12-923744D43FAB}" srcOrd="2" destOrd="0" presId="urn:microsoft.com/office/officeart/2018/2/layout/IconVerticalSolidList"/>
    <dgm:cxn modelId="{08EB34E1-FF31-49BA-9088-2D599FDB9B71}" type="presParOf" srcId="{3DF44472-B272-4CC9-8C12-923744D43FAB}" destId="{98F07933-B70C-4AA4-B219-430457A7E4FA}" srcOrd="0" destOrd="0" presId="urn:microsoft.com/office/officeart/2018/2/layout/IconVerticalSolidList"/>
    <dgm:cxn modelId="{7592D35B-313C-433D-8C3E-E27C9FBBF168}" type="presParOf" srcId="{3DF44472-B272-4CC9-8C12-923744D43FAB}" destId="{F98A2498-14E5-4EE1-A631-9D8D7EC98392}" srcOrd="1" destOrd="0" presId="urn:microsoft.com/office/officeart/2018/2/layout/IconVerticalSolidList"/>
    <dgm:cxn modelId="{CD8C48CF-2C8D-473C-A1BE-4362BBD66EB5}" type="presParOf" srcId="{3DF44472-B272-4CC9-8C12-923744D43FAB}" destId="{FBAD6021-43D8-4B4E-90C6-8E33DD203E62}" srcOrd="2" destOrd="0" presId="urn:microsoft.com/office/officeart/2018/2/layout/IconVerticalSolidList"/>
    <dgm:cxn modelId="{1EE39806-C9C4-4D57-AFE2-045743A76F32}" type="presParOf" srcId="{3DF44472-B272-4CC9-8C12-923744D43FAB}" destId="{98012B22-B687-4FB4-9094-07B714A74C9B}" srcOrd="3" destOrd="0" presId="urn:microsoft.com/office/officeart/2018/2/layout/IconVerticalSolidList"/>
    <dgm:cxn modelId="{170407EF-E085-4D68-8B29-0C1A83C6B46E}" type="presParOf" srcId="{DD56C146-3A29-4B31-9030-93C207B0E29B}" destId="{08447085-4423-4293-9BCF-660364938D7A}" srcOrd="3" destOrd="0" presId="urn:microsoft.com/office/officeart/2018/2/layout/IconVerticalSolidList"/>
    <dgm:cxn modelId="{E7B2E688-1A67-4A65-938B-FD5AC30661B6}" type="presParOf" srcId="{DD56C146-3A29-4B31-9030-93C207B0E29B}" destId="{3D91A77B-8E39-4285-82E1-F97D1A3B5B8E}" srcOrd="4" destOrd="0" presId="urn:microsoft.com/office/officeart/2018/2/layout/IconVerticalSolidList"/>
    <dgm:cxn modelId="{27CF61F0-F99B-4066-828F-E30B77AD167E}" type="presParOf" srcId="{3D91A77B-8E39-4285-82E1-F97D1A3B5B8E}" destId="{0C4A40EF-18E6-4288-9B44-335A930A0A6E}" srcOrd="0" destOrd="0" presId="urn:microsoft.com/office/officeart/2018/2/layout/IconVerticalSolidList"/>
    <dgm:cxn modelId="{F5E68A31-03CD-4DA1-A831-144C8A8B275B}" type="presParOf" srcId="{3D91A77B-8E39-4285-82E1-F97D1A3B5B8E}" destId="{1AA07678-BE60-437C-9FE6-3088A5DCC9A6}" srcOrd="1" destOrd="0" presId="urn:microsoft.com/office/officeart/2018/2/layout/IconVerticalSolidList"/>
    <dgm:cxn modelId="{F14B7FB8-68CB-4A3B-841C-C6250A9A64B1}" type="presParOf" srcId="{3D91A77B-8E39-4285-82E1-F97D1A3B5B8E}" destId="{98CD59F0-9CA7-44CF-B58C-1E3C955DDEC3}" srcOrd="2" destOrd="0" presId="urn:microsoft.com/office/officeart/2018/2/layout/IconVerticalSolidList"/>
    <dgm:cxn modelId="{41250552-B04A-4551-85AD-B4A65CF8A038}" type="presParOf" srcId="{3D91A77B-8E39-4285-82E1-F97D1A3B5B8E}" destId="{814FFA96-781A-474C-A514-1B824C3271C5}" srcOrd="3" destOrd="0" presId="urn:microsoft.com/office/officeart/2018/2/layout/IconVerticalSolidList"/>
    <dgm:cxn modelId="{F311E9F7-1A60-4CA2-B1A1-6283D824A2DC}" type="presParOf" srcId="{DD56C146-3A29-4B31-9030-93C207B0E29B}" destId="{5ABD18BF-0B99-4B8D-A2CA-38E4B7C25F2A}" srcOrd="5" destOrd="0" presId="urn:microsoft.com/office/officeart/2018/2/layout/IconVerticalSolidList"/>
    <dgm:cxn modelId="{90E80430-EDC2-45F8-B9D8-1118FB4E4C47}" type="presParOf" srcId="{DD56C146-3A29-4B31-9030-93C207B0E29B}" destId="{7974E883-F8CA-4E41-95BB-F25DC44AA363}" srcOrd="6" destOrd="0" presId="urn:microsoft.com/office/officeart/2018/2/layout/IconVerticalSolidList"/>
    <dgm:cxn modelId="{EBA0FA28-B7EB-491F-9D01-626BF0BF96BF}" type="presParOf" srcId="{7974E883-F8CA-4E41-95BB-F25DC44AA363}" destId="{9E9C955B-A548-4DBC-8908-DC86FFCEDBB7}" srcOrd="0" destOrd="0" presId="urn:microsoft.com/office/officeart/2018/2/layout/IconVerticalSolidList"/>
    <dgm:cxn modelId="{20C74510-31CF-4360-AC0D-EA5BB8178C8A}" type="presParOf" srcId="{7974E883-F8CA-4E41-95BB-F25DC44AA363}" destId="{3AB73AE7-7B7D-4E3F-88A5-3CD91791AE9C}" srcOrd="1" destOrd="0" presId="urn:microsoft.com/office/officeart/2018/2/layout/IconVerticalSolidList"/>
    <dgm:cxn modelId="{9DDE70B9-2DFA-4458-B67C-6CA0FAEAACFF}" type="presParOf" srcId="{7974E883-F8CA-4E41-95BB-F25DC44AA363}" destId="{8328CCB7-8279-414F-A64A-713786B9B3E3}" srcOrd="2" destOrd="0" presId="urn:microsoft.com/office/officeart/2018/2/layout/IconVerticalSolidList"/>
    <dgm:cxn modelId="{BC75E515-75CD-45D1-A77D-343C7EDAF37C}" type="presParOf" srcId="{7974E883-F8CA-4E41-95BB-F25DC44AA363}" destId="{A28CE556-F62D-4BCB-BE34-2A85689F0BE6}" srcOrd="3" destOrd="0" presId="urn:microsoft.com/office/officeart/2018/2/layout/IconVerticalSolidList"/>
    <dgm:cxn modelId="{A663F400-EC39-4A88-9196-EFF60AF740EF}" type="presParOf" srcId="{DD56C146-3A29-4B31-9030-93C207B0E29B}" destId="{0014C64B-901B-4872-A456-1A3972DB6B08}" srcOrd="7" destOrd="0" presId="urn:microsoft.com/office/officeart/2018/2/layout/IconVerticalSolidList"/>
    <dgm:cxn modelId="{9E2B2873-89DF-4A7A-9F39-CCC586FC9BF2}" type="presParOf" srcId="{DD56C146-3A29-4B31-9030-93C207B0E29B}" destId="{27D52492-808A-41A8-84D4-32C5850ED6A7}" srcOrd="8" destOrd="0" presId="urn:microsoft.com/office/officeart/2018/2/layout/IconVerticalSolidList"/>
    <dgm:cxn modelId="{F0EC8523-3352-4531-83E7-F063E959622C}" type="presParOf" srcId="{27D52492-808A-41A8-84D4-32C5850ED6A7}" destId="{0DAB53A0-1A5C-46FC-9DAE-8B53949E7C60}" srcOrd="0" destOrd="0" presId="urn:microsoft.com/office/officeart/2018/2/layout/IconVerticalSolidList"/>
    <dgm:cxn modelId="{8502F544-A4BF-491B-B987-9C4687312CBF}" type="presParOf" srcId="{27D52492-808A-41A8-84D4-32C5850ED6A7}" destId="{A1F9FD21-7B72-4678-9E2E-3951095111D9}" srcOrd="1" destOrd="0" presId="urn:microsoft.com/office/officeart/2018/2/layout/IconVerticalSolidList"/>
    <dgm:cxn modelId="{8D80DE9E-A552-4782-82EA-35825F2CB9FE}" type="presParOf" srcId="{27D52492-808A-41A8-84D4-32C5850ED6A7}" destId="{53498D17-0526-4A52-9189-56C890C5FC78}" srcOrd="2" destOrd="0" presId="urn:microsoft.com/office/officeart/2018/2/layout/IconVerticalSolidList"/>
    <dgm:cxn modelId="{2EF00E4A-13AB-4B74-86D6-8736AB3502E7}" type="presParOf" srcId="{27D52492-808A-41A8-84D4-32C5850ED6A7}" destId="{8ED6AFD6-4C51-406F-A17A-E26708D933FC}" srcOrd="3" destOrd="0" presId="urn:microsoft.com/office/officeart/2018/2/layout/IconVerticalSolidList"/>
    <dgm:cxn modelId="{63BD1C5C-E345-49F4-80AB-DF4B1A59CB7D}" type="presParOf" srcId="{DD56C146-3A29-4B31-9030-93C207B0E29B}" destId="{6975C193-BB7E-49AA-BF68-34B497D872EE}" srcOrd="9" destOrd="0" presId="urn:microsoft.com/office/officeart/2018/2/layout/IconVerticalSolidList"/>
    <dgm:cxn modelId="{F972BD80-AE66-4E23-B584-9E31FB677B95}" type="presParOf" srcId="{DD56C146-3A29-4B31-9030-93C207B0E29B}" destId="{D4E5D20C-64BB-4162-94F3-89CEDB83A5EC}" srcOrd="10" destOrd="0" presId="urn:microsoft.com/office/officeart/2018/2/layout/IconVerticalSolidList"/>
    <dgm:cxn modelId="{9BD2D9DC-0A93-44F2-87BF-8F6A9C3C1C72}" type="presParOf" srcId="{D4E5D20C-64BB-4162-94F3-89CEDB83A5EC}" destId="{9F5F6402-E905-4B72-B7E3-5EDA438E3C97}" srcOrd="0" destOrd="0" presId="urn:microsoft.com/office/officeart/2018/2/layout/IconVerticalSolidList"/>
    <dgm:cxn modelId="{8B0BCAAD-59E3-458B-82A5-EE3C02F280F3}" type="presParOf" srcId="{D4E5D20C-64BB-4162-94F3-89CEDB83A5EC}" destId="{F4460CB4-7F38-4BA9-9E97-BD8049DB4BB2}" srcOrd="1" destOrd="0" presId="urn:microsoft.com/office/officeart/2018/2/layout/IconVerticalSolidList"/>
    <dgm:cxn modelId="{C86AA892-C585-487E-9BF1-39F69891C32C}" type="presParOf" srcId="{D4E5D20C-64BB-4162-94F3-89CEDB83A5EC}" destId="{3B117D50-ED09-4B85-894F-A2E32D2AACF5}" srcOrd="2" destOrd="0" presId="urn:microsoft.com/office/officeart/2018/2/layout/IconVerticalSolidList"/>
    <dgm:cxn modelId="{D6BE7CDD-D49D-4166-868D-2BC0945D79C3}" type="presParOf" srcId="{D4E5D20C-64BB-4162-94F3-89CEDB83A5EC}" destId="{0E045D42-8489-4FA9-AF9B-92E38123C72D}" srcOrd="3" destOrd="0" presId="urn:microsoft.com/office/officeart/2018/2/layout/IconVerticalSolidList"/>
    <dgm:cxn modelId="{4D73919A-641D-4E61-8FDA-AE51B118B4F4}" type="presParOf" srcId="{DD56C146-3A29-4B31-9030-93C207B0E29B}" destId="{3D6F3FAC-247F-46E6-998B-DD1D1E428131}" srcOrd="11" destOrd="0" presId="urn:microsoft.com/office/officeart/2018/2/layout/IconVerticalSolidList"/>
    <dgm:cxn modelId="{78B7BB05-F717-491F-A1B6-DD8475C1A2E7}" type="presParOf" srcId="{DD56C146-3A29-4B31-9030-93C207B0E29B}" destId="{DB994325-573C-4976-A37B-5F96D06EC1A0}" srcOrd="12" destOrd="0" presId="urn:microsoft.com/office/officeart/2018/2/layout/IconVerticalSolidList"/>
    <dgm:cxn modelId="{39327FAC-F782-4C34-96DF-ECB62CE5B6CA}" type="presParOf" srcId="{DB994325-573C-4976-A37B-5F96D06EC1A0}" destId="{A6683E07-35E6-4819-A950-E273360FB5C1}" srcOrd="0" destOrd="0" presId="urn:microsoft.com/office/officeart/2018/2/layout/IconVerticalSolidList"/>
    <dgm:cxn modelId="{A3AAF639-38A0-4221-98C2-F4EB6B696DFC}" type="presParOf" srcId="{DB994325-573C-4976-A37B-5F96D06EC1A0}" destId="{1EEBA25C-B423-43C2-8EFD-6E8E84D42065}" srcOrd="1" destOrd="0" presId="urn:microsoft.com/office/officeart/2018/2/layout/IconVerticalSolidList"/>
    <dgm:cxn modelId="{19837A0F-62B8-4497-89C3-90DCD787C666}" type="presParOf" srcId="{DB994325-573C-4976-A37B-5F96D06EC1A0}" destId="{0BC8CD1A-B71A-4A26-9482-F070FA20D09F}" srcOrd="2" destOrd="0" presId="urn:microsoft.com/office/officeart/2018/2/layout/IconVerticalSolidList"/>
    <dgm:cxn modelId="{250F5406-D8B5-49DF-B193-3A74B183F832}" type="presParOf" srcId="{DB994325-573C-4976-A37B-5F96D06EC1A0}" destId="{07BD90A2-40B0-464D-81ED-66B057E327D4}" srcOrd="3" destOrd="0" presId="urn:microsoft.com/office/officeart/2018/2/layout/IconVerticalSolidList"/>
    <dgm:cxn modelId="{51AF94BF-C06D-434F-98D0-8840CF33477C}" type="presParOf" srcId="{DD56C146-3A29-4B31-9030-93C207B0E29B}" destId="{303DBAD7-65EA-42C1-9320-619839578C83}" srcOrd="13" destOrd="0" presId="urn:microsoft.com/office/officeart/2018/2/layout/IconVerticalSolidList"/>
    <dgm:cxn modelId="{088AA872-19BE-49F3-98BB-8442CF6508FC}" type="presParOf" srcId="{DD56C146-3A29-4B31-9030-93C207B0E29B}" destId="{3E43FAFB-9987-4008-A236-5DF27355BCE6}" srcOrd="14" destOrd="0" presId="urn:microsoft.com/office/officeart/2018/2/layout/IconVerticalSolidList"/>
    <dgm:cxn modelId="{F1592F16-7516-4AE7-82F2-5D1A6032DD87}" type="presParOf" srcId="{3E43FAFB-9987-4008-A236-5DF27355BCE6}" destId="{90226BA9-1228-4274-BAED-315A617FCA19}" srcOrd="0" destOrd="0" presId="urn:microsoft.com/office/officeart/2018/2/layout/IconVerticalSolidList"/>
    <dgm:cxn modelId="{8DF7FC95-5813-4430-908C-5335C75DF65A}" type="presParOf" srcId="{3E43FAFB-9987-4008-A236-5DF27355BCE6}" destId="{303E368D-4C7D-4977-8DF1-8EB6482E969B}" srcOrd="1" destOrd="0" presId="urn:microsoft.com/office/officeart/2018/2/layout/IconVerticalSolidList"/>
    <dgm:cxn modelId="{8B2C7CC2-9181-4BC2-A1BA-2898FE8DE85A}" type="presParOf" srcId="{3E43FAFB-9987-4008-A236-5DF27355BCE6}" destId="{6911E4A9-941E-49C4-ABAB-2B3B65D5C1D1}" srcOrd="2" destOrd="0" presId="urn:microsoft.com/office/officeart/2018/2/layout/IconVerticalSolidList"/>
    <dgm:cxn modelId="{AFD0499D-65E9-4C13-82AD-DE66FC8620E8}" type="presParOf" srcId="{3E43FAFB-9987-4008-A236-5DF27355BCE6}" destId="{0DE138D8-A78A-47BB-AF70-8945E416DB87}"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0FEAD78-4856-487F-B11B-65BE53CA6CBF}"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41238917-193E-445C-B619-427031199054}">
      <dgm:prSet/>
      <dgm:spPr/>
      <dgm:t>
        <a:bodyPr/>
        <a:lstStyle/>
        <a:p>
          <a:r>
            <a:rPr lang="en-GB" dirty="0"/>
            <a:t>• Authentic Indian recipes</a:t>
          </a:r>
          <a:endParaRPr lang="en-US" dirty="0"/>
        </a:p>
      </dgm:t>
    </dgm:pt>
    <dgm:pt modelId="{07890325-0CF9-4FB2-97D1-A63DF0D3CF78}" type="parTrans" cxnId="{F6998FD9-D21A-4301-AB63-4670230644FD}">
      <dgm:prSet/>
      <dgm:spPr/>
      <dgm:t>
        <a:bodyPr/>
        <a:lstStyle/>
        <a:p>
          <a:endParaRPr lang="en-US"/>
        </a:p>
      </dgm:t>
    </dgm:pt>
    <dgm:pt modelId="{E09F7531-FF28-4654-ACE0-682DE8D8A428}" type="sibTrans" cxnId="{F6998FD9-D21A-4301-AB63-4670230644FD}">
      <dgm:prSet/>
      <dgm:spPr/>
      <dgm:t>
        <a:bodyPr/>
        <a:lstStyle/>
        <a:p>
          <a:endParaRPr lang="en-US"/>
        </a:p>
      </dgm:t>
    </dgm:pt>
    <dgm:pt modelId="{71724C27-EDD8-4AF6-ABDA-48475B02E174}">
      <dgm:prSet/>
      <dgm:spPr/>
      <dgm:t>
        <a:bodyPr/>
        <a:lstStyle/>
        <a:p>
          <a:r>
            <a:rPr lang="en-GB"/>
            <a:t>• Fresh and healthy ingredients</a:t>
          </a:r>
          <a:endParaRPr lang="en-US"/>
        </a:p>
      </dgm:t>
    </dgm:pt>
    <dgm:pt modelId="{8DF2496F-562F-4261-9513-5CDCEAFA5D01}" type="parTrans" cxnId="{72F6AF58-8AEA-44AC-A37C-19625249EEB3}">
      <dgm:prSet/>
      <dgm:spPr/>
      <dgm:t>
        <a:bodyPr/>
        <a:lstStyle/>
        <a:p>
          <a:endParaRPr lang="en-US"/>
        </a:p>
      </dgm:t>
    </dgm:pt>
    <dgm:pt modelId="{0EFD348B-954B-4308-8D63-C59B32CB2D57}" type="sibTrans" cxnId="{72F6AF58-8AEA-44AC-A37C-19625249EEB3}">
      <dgm:prSet/>
      <dgm:spPr/>
      <dgm:t>
        <a:bodyPr/>
        <a:lstStyle/>
        <a:p>
          <a:endParaRPr lang="en-US"/>
        </a:p>
      </dgm:t>
    </dgm:pt>
    <dgm:pt modelId="{DA37D9F1-C3A9-4880-BC6C-16733C738318}">
      <dgm:prSet/>
      <dgm:spPr/>
      <dgm:t>
        <a:bodyPr/>
        <a:lstStyle/>
        <a:p>
          <a:r>
            <a:rPr lang="en-GB" dirty="0"/>
            <a:t>• Family-run service with personal customer care</a:t>
          </a:r>
          <a:endParaRPr lang="en-US" dirty="0"/>
        </a:p>
      </dgm:t>
    </dgm:pt>
    <dgm:pt modelId="{2C793A0A-E7E3-433D-A562-0507A56EC97E}" type="parTrans" cxnId="{484096C1-08DF-4DB8-BE92-BA5CFB522238}">
      <dgm:prSet/>
      <dgm:spPr/>
      <dgm:t>
        <a:bodyPr/>
        <a:lstStyle/>
        <a:p>
          <a:endParaRPr lang="en-US"/>
        </a:p>
      </dgm:t>
    </dgm:pt>
    <dgm:pt modelId="{E292B7B5-0A40-40B9-94CF-E6B3A1F40300}" type="sibTrans" cxnId="{484096C1-08DF-4DB8-BE92-BA5CFB522238}">
      <dgm:prSet/>
      <dgm:spPr/>
      <dgm:t>
        <a:bodyPr/>
        <a:lstStyle/>
        <a:p>
          <a:endParaRPr lang="en-US"/>
        </a:p>
      </dgm:t>
    </dgm:pt>
    <dgm:pt modelId="{762BCB05-B702-43F5-B0D4-74B3B9001BDA}">
      <dgm:prSet/>
      <dgm:spPr/>
      <dgm:t>
        <a:bodyPr/>
        <a:lstStyle/>
        <a:p>
          <a:r>
            <a:rPr lang="en-GB"/>
            <a:t>• Convenient town centre location</a:t>
          </a:r>
          <a:endParaRPr lang="en-US"/>
        </a:p>
      </dgm:t>
    </dgm:pt>
    <dgm:pt modelId="{899F998D-A2E6-460B-B0A1-9F7919FFBE0F}" type="parTrans" cxnId="{E4F4FC93-D959-4261-BB11-DCF82327F417}">
      <dgm:prSet/>
      <dgm:spPr/>
      <dgm:t>
        <a:bodyPr/>
        <a:lstStyle/>
        <a:p>
          <a:endParaRPr lang="en-US"/>
        </a:p>
      </dgm:t>
    </dgm:pt>
    <dgm:pt modelId="{A7351357-5927-4C5D-BDA0-C2AF0D40E01B}" type="sibTrans" cxnId="{E4F4FC93-D959-4261-BB11-DCF82327F417}">
      <dgm:prSet/>
      <dgm:spPr/>
      <dgm:t>
        <a:bodyPr/>
        <a:lstStyle/>
        <a:p>
          <a:endParaRPr lang="en-US"/>
        </a:p>
      </dgm:t>
    </dgm:pt>
    <dgm:pt modelId="{99EA2966-BC50-453E-888E-9BCCD67B02C0}">
      <dgm:prSet/>
      <dgm:spPr/>
      <dgm:t>
        <a:bodyPr/>
        <a:lstStyle/>
        <a:p>
          <a:r>
            <a:rPr lang="en-GB"/>
            <a:t>• Online ordering through Deliveroo and Just Eat</a:t>
          </a:r>
          <a:endParaRPr lang="en-US"/>
        </a:p>
      </dgm:t>
    </dgm:pt>
    <dgm:pt modelId="{6375036A-B3F6-4C1A-9F7E-9FD0BFEF1D24}" type="parTrans" cxnId="{EA4C536A-43EA-4075-B447-618A31094B12}">
      <dgm:prSet/>
      <dgm:spPr/>
      <dgm:t>
        <a:bodyPr/>
        <a:lstStyle/>
        <a:p>
          <a:endParaRPr lang="en-US"/>
        </a:p>
      </dgm:t>
    </dgm:pt>
    <dgm:pt modelId="{6E6B4131-C2B4-4FFC-BA92-0D21FC848917}" type="sibTrans" cxnId="{EA4C536A-43EA-4075-B447-618A31094B12}">
      <dgm:prSet/>
      <dgm:spPr/>
      <dgm:t>
        <a:bodyPr/>
        <a:lstStyle/>
        <a:p>
          <a:endParaRPr lang="en-US"/>
        </a:p>
      </dgm:t>
    </dgm:pt>
    <dgm:pt modelId="{615C67B7-55E8-4F5B-A407-F6CCDE835030}" type="pres">
      <dgm:prSet presAssocID="{D0FEAD78-4856-487F-B11B-65BE53CA6CBF}" presName="linear" presStyleCnt="0">
        <dgm:presLayoutVars>
          <dgm:animLvl val="lvl"/>
          <dgm:resizeHandles val="exact"/>
        </dgm:presLayoutVars>
      </dgm:prSet>
      <dgm:spPr/>
    </dgm:pt>
    <dgm:pt modelId="{C07760DC-E0D2-48F3-9ECD-9DA51048F3D4}" type="pres">
      <dgm:prSet presAssocID="{41238917-193E-445C-B619-427031199054}" presName="parentText" presStyleLbl="node1" presStyleIdx="0" presStyleCnt="5">
        <dgm:presLayoutVars>
          <dgm:chMax val="0"/>
          <dgm:bulletEnabled val="1"/>
        </dgm:presLayoutVars>
      </dgm:prSet>
      <dgm:spPr/>
    </dgm:pt>
    <dgm:pt modelId="{B00C1C40-FFA1-4637-974C-2CCEA0306FFD}" type="pres">
      <dgm:prSet presAssocID="{E09F7531-FF28-4654-ACE0-682DE8D8A428}" presName="spacer" presStyleCnt="0"/>
      <dgm:spPr/>
    </dgm:pt>
    <dgm:pt modelId="{D33CD8ED-9C54-465E-BB13-BBA641BE2CD0}" type="pres">
      <dgm:prSet presAssocID="{71724C27-EDD8-4AF6-ABDA-48475B02E174}" presName="parentText" presStyleLbl="node1" presStyleIdx="1" presStyleCnt="5">
        <dgm:presLayoutVars>
          <dgm:chMax val="0"/>
          <dgm:bulletEnabled val="1"/>
        </dgm:presLayoutVars>
      </dgm:prSet>
      <dgm:spPr/>
    </dgm:pt>
    <dgm:pt modelId="{3DFF915C-BBF9-4AB7-B66B-36DD490062E0}" type="pres">
      <dgm:prSet presAssocID="{0EFD348B-954B-4308-8D63-C59B32CB2D57}" presName="spacer" presStyleCnt="0"/>
      <dgm:spPr/>
    </dgm:pt>
    <dgm:pt modelId="{4476930D-B9F1-46BF-BC82-629E991F9C3C}" type="pres">
      <dgm:prSet presAssocID="{DA37D9F1-C3A9-4880-BC6C-16733C738318}" presName="parentText" presStyleLbl="node1" presStyleIdx="2" presStyleCnt="5">
        <dgm:presLayoutVars>
          <dgm:chMax val="0"/>
          <dgm:bulletEnabled val="1"/>
        </dgm:presLayoutVars>
      </dgm:prSet>
      <dgm:spPr/>
    </dgm:pt>
    <dgm:pt modelId="{C33A092F-FD97-4BAC-B046-69921AAB156A}" type="pres">
      <dgm:prSet presAssocID="{E292B7B5-0A40-40B9-94CF-E6B3A1F40300}" presName="spacer" presStyleCnt="0"/>
      <dgm:spPr/>
    </dgm:pt>
    <dgm:pt modelId="{72CDCD96-AE70-485D-91FF-B1CA73F78F9E}" type="pres">
      <dgm:prSet presAssocID="{762BCB05-B702-43F5-B0D4-74B3B9001BDA}" presName="parentText" presStyleLbl="node1" presStyleIdx="3" presStyleCnt="5">
        <dgm:presLayoutVars>
          <dgm:chMax val="0"/>
          <dgm:bulletEnabled val="1"/>
        </dgm:presLayoutVars>
      </dgm:prSet>
      <dgm:spPr/>
    </dgm:pt>
    <dgm:pt modelId="{9308940D-B492-4A95-A0B7-6E40504F2607}" type="pres">
      <dgm:prSet presAssocID="{A7351357-5927-4C5D-BDA0-C2AF0D40E01B}" presName="spacer" presStyleCnt="0"/>
      <dgm:spPr/>
    </dgm:pt>
    <dgm:pt modelId="{02A1D06E-739B-421A-96D6-24CD63AE5C76}" type="pres">
      <dgm:prSet presAssocID="{99EA2966-BC50-453E-888E-9BCCD67B02C0}" presName="parentText" presStyleLbl="node1" presStyleIdx="4" presStyleCnt="5">
        <dgm:presLayoutVars>
          <dgm:chMax val="0"/>
          <dgm:bulletEnabled val="1"/>
        </dgm:presLayoutVars>
      </dgm:prSet>
      <dgm:spPr/>
    </dgm:pt>
  </dgm:ptLst>
  <dgm:cxnLst>
    <dgm:cxn modelId="{297EC406-47A0-4A83-B834-2DB7AB1D1CEB}" type="presOf" srcId="{99EA2966-BC50-453E-888E-9BCCD67B02C0}" destId="{02A1D06E-739B-421A-96D6-24CD63AE5C76}" srcOrd="0" destOrd="0" presId="urn:microsoft.com/office/officeart/2005/8/layout/vList2"/>
    <dgm:cxn modelId="{38477608-8F0E-46F6-8E1C-168929301E8B}" type="presOf" srcId="{D0FEAD78-4856-487F-B11B-65BE53CA6CBF}" destId="{615C67B7-55E8-4F5B-A407-F6CCDE835030}" srcOrd="0" destOrd="0" presId="urn:microsoft.com/office/officeart/2005/8/layout/vList2"/>
    <dgm:cxn modelId="{22386012-1197-4DE2-8563-A1EF7CCE2B4B}" type="presOf" srcId="{71724C27-EDD8-4AF6-ABDA-48475B02E174}" destId="{D33CD8ED-9C54-465E-BB13-BBA641BE2CD0}" srcOrd="0" destOrd="0" presId="urn:microsoft.com/office/officeart/2005/8/layout/vList2"/>
    <dgm:cxn modelId="{E5ACAD61-B354-4EE1-B688-F5A9DFBCAAF7}" type="presOf" srcId="{762BCB05-B702-43F5-B0D4-74B3B9001BDA}" destId="{72CDCD96-AE70-485D-91FF-B1CA73F78F9E}" srcOrd="0" destOrd="0" presId="urn:microsoft.com/office/officeart/2005/8/layout/vList2"/>
    <dgm:cxn modelId="{24375867-0B37-4AC1-9F8E-B00CD8DB5685}" type="presOf" srcId="{41238917-193E-445C-B619-427031199054}" destId="{C07760DC-E0D2-48F3-9ECD-9DA51048F3D4}" srcOrd="0" destOrd="0" presId="urn:microsoft.com/office/officeart/2005/8/layout/vList2"/>
    <dgm:cxn modelId="{D3748B68-C3C9-4CF5-A42C-4F00E84F30BA}" type="presOf" srcId="{DA37D9F1-C3A9-4880-BC6C-16733C738318}" destId="{4476930D-B9F1-46BF-BC82-629E991F9C3C}" srcOrd="0" destOrd="0" presId="urn:microsoft.com/office/officeart/2005/8/layout/vList2"/>
    <dgm:cxn modelId="{EA4C536A-43EA-4075-B447-618A31094B12}" srcId="{D0FEAD78-4856-487F-B11B-65BE53CA6CBF}" destId="{99EA2966-BC50-453E-888E-9BCCD67B02C0}" srcOrd="4" destOrd="0" parTransId="{6375036A-B3F6-4C1A-9F7E-9FD0BFEF1D24}" sibTransId="{6E6B4131-C2B4-4FFC-BA92-0D21FC848917}"/>
    <dgm:cxn modelId="{72F6AF58-8AEA-44AC-A37C-19625249EEB3}" srcId="{D0FEAD78-4856-487F-B11B-65BE53CA6CBF}" destId="{71724C27-EDD8-4AF6-ABDA-48475B02E174}" srcOrd="1" destOrd="0" parTransId="{8DF2496F-562F-4261-9513-5CDCEAFA5D01}" sibTransId="{0EFD348B-954B-4308-8D63-C59B32CB2D57}"/>
    <dgm:cxn modelId="{E4F4FC93-D959-4261-BB11-DCF82327F417}" srcId="{D0FEAD78-4856-487F-B11B-65BE53CA6CBF}" destId="{762BCB05-B702-43F5-B0D4-74B3B9001BDA}" srcOrd="3" destOrd="0" parTransId="{899F998D-A2E6-460B-B0A1-9F7919FFBE0F}" sibTransId="{A7351357-5927-4C5D-BDA0-C2AF0D40E01B}"/>
    <dgm:cxn modelId="{484096C1-08DF-4DB8-BE92-BA5CFB522238}" srcId="{D0FEAD78-4856-487F-B11B-65BE53CA6CBF}" destId="{DA37D9F1-C3A9-4880-BC6C-16733C738318}" srcOrd="2" destOrd="0" parTransId="{2C793A0A-E7E3-433D-A562-0507A56EC97E}" sibTransId="{E292B7B5-0A40-40B9-94CF-E6B3A1F40300}"/>
    <dgm:cxn modelId="{F6998FD9-D21A-4301-AB63-4670230644FD}" srcId="{D0FEAD78-4856-487F-B11B-65BE53CA6CBF}" destId="{41238917-193E-445C-B619-427031199054}" srcOrd="0" destOrd="0" parTransId="{07890325-0CF9-4FB2-97D1-A63DF0D3CF78}" sibTransId="{E09F7531-FF28-4654-ACE0-682DE8D8A428}"/>
    <dgm:cxn modelId="{F3453093-2B73-4624-9378-994533F7F8ED}" type="presParOf" srcId="{615C67B7-55E8-4F5B-A407-F6CCDE835030}" destId="{C07760DC-E0D2-48F3-9ECD-9DA51048F3D4}" srcOrd="0" destOrd="0" presId="urn:microsoft.com/office/officeart/2005/8/layout/vList2"/>
    <dgm:cxn modelId="{FFD78C5C-FEF8-4B00-AA3D-95E52D6DA2A0}" type="presParOf" srcId="{615C67B7-55E8-4F5B-A407-F6CCDE835030}" destId="{B00C1C40-FFA1-4637-974C-2CCEA0306FFD}" srcOrd="1" destOrd="0" presId="urn:microsoft.com/office/officeart/2005/8/layout/vList2"/>
    <dgm:cxn modelId="{A1A73FB0-A542-40F3-82C4-BFBB8E543898}" type="presParOf" srcId="{615C67B7-55E8-4F5B-A407-F6CCDE835030}" destId="{D33CD8ED-9C54-465E-BB13-BBA641BE2CD0}" srcOrd="2" destOrd="0" presId="urn:microsoft.com/office/officeart/2005/8/layout/vList2"/>
    <dgm:cxn modelId="{8BD3718B-C4C1-4156-B329-F74069B2FBA1}" type="presParOf" srcId="{615C67B7-55E8-4F5B-A407-F6CCDE835030}" destId="{3DFF915C-BBF9-4AB7-B66B-36DD490062E0}" srcOrd="3" destOrd="0" presId="urn:microsoft.com/office/officeart/2005/8/layout/vList2"/>
    <dgm:cxn modelId="{59217634-CBE9-45A9-9112-3026E444EFEC}" type="presParOf" srcId="{615C67B7-55E8-4F5B-A407-F6CCDE835030}" destId="{4476930D-B9F1-46BF-BC82-629E991F9C3C}" srcOrd="4" destOrd="0" presId="urn:microsoft.com/office/officeart/2005/8/layout/vList2"/>
    <dgm:cxn modelId="{F1395518-4F0B-48AE-94C9-9465731EEAE6}" type="presParOf" srcId="{615C67B7-55E8-4F5B-A407-F6CCDE835030}" destId="{C33A092F-FD97-4BAC-B046-69921AAB156A}" srcOrd="5" destOrd="0" presId="urn:microsoft.com/office/officeart/2005/8/layout/vList2"/>
    <dgm:cxn modelId="{13C307B0-A525-46D9-A504-FCA6361CC7F6}" type="presParOf" srcId="{615C67B7-55E8-4F5B-A407-F6CCDE835030}" destId="{72CDCD96-AE70-485D-91FF-B1CA73F78F9E}" srcOrd="6" destOrd="0" presId="urn:microsoft.com/office/officeart/2005/8/layout/vList2"/>
    <dgm:cxn modelId="{61A2AD8F-60E6-457C-8FF1-B0A37B613D23}" type="presParOf" srcId="{615C67B7-55E8-4F5B-A407-F6CCDE835030}" destId="{9308940D-B492-4A95-A0B7-6E40504F2607}" srcOrd="7" destOrd="0" presId="urn:microsoft.com/office/officeart/2005/8/layout/vList2"/>
    <dgm:cxn modelId="{CD863452-09DF-4D00-A425-A723FDE194F2}" type="presParOf" srcId="{615C67B7-55E8-4F5B-A407-F6CCDE835030}" destId="{02A1D06E-739B-421A-96D6-24CD63AE5C76}"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E1DFE81-3A55-4E8C-9E7B-E3D1D4AB0159}"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4B95FC2D-53BC-4674-8E36-66BA7E96E4BC}">
      <dgm:prSet/>
      <dgm:spPr/>
      <dgm:t>
        <a:bodyPr/>
        <a:lstStyle/>
        <a:p>
          <a:r>
            <a:rPr lang="en-GB"/>
            <a:t>Market research included:</a:t>
          </a:r>
          <a:endParaRPr lang="en-US"/>
        </a:p>
      </dgm:t>
    </dgm:pt>
    <dgm:pt modelId="{076C0CE3-8430-4DCB-AD30-CEFE91737C40}" type="parTrans" cxnId="{CF8DA25D-A007-46D5-9509-0272BB7FC5D9}">
      <dgm:prSet/>
      <dgm:spPr/>
      <dgm:t>
        <a:bodyPr/>
        <a:lstStyle/>
        <a:p>
          <a:endParaRPr lang="en-US"/>
        </a:p>
      </dgm:t>
    </dgm:pt>
    <dgm:pt modelId="{4EAF6C50-743E-4EEF-AE81-793AC1150CAD}" type="sibTrans" cxnId="{CF8DA25D-A007-46D5-9509-0272BB7FC5D9}">
      <dgm:prSet/>
      <dgm:spPr/>
      <dgm:t>
        <a:bodyPr/>
        <a:lstStyle/>
        <a:p>
          <a:endParaRPr lang="en-US"/>
        </a:p>
      </dgm:t>
    </dgm:pt>
    <dgm:pt modelId="{F39C837D-A9BD-46D7-9630-EB0D205F20C7}">
      <dgm:prSet/>
      <dgm:spPr/>
      <dgm:t>
        <a:bodyPr/>
        <a:lstStyle/>
        <a:p>
          <a:r>
            <a:rPr lang="en-GB"/>
            <a:t>• Local surveys</a:t>
          </a:r>
          <a:endParaRPr lang="en-US"/>
        </a:p>
      </dgm:t>
    </dgm:pt>
    <dgm:pt modelId="{33C012C6-B048-4AFC-8E8F-946C5CD93277}" type="parTrans" cxnId="{9B2E46E2-36CD-4712-8498-F56F7F806340}">
      <dgm:prSet/>
      <dgm:spPr/>
      <dgm:t>
        <a:bodyPr/>
        <a:lstStyle/>
        <a:p>
          <a:endParaRPr lang="en-US"/>
        </a:p>
      </dgm:t>
    </dgm:pt>
    <dgm:pt modelId="{19A36DA7-9261-4828-A704-488F0B53BFFF}" type="sibTrans" cxnId="{9B2E46E2-36CD-4712-8498-F56F7F806340}">
      <dgm:prSet/>
      <dgm:spPr/>
      <dgm:t>
        <a:bodyPr/>
        <a:lstStyle/>
        <a:p>
          <a:endParaRPr lang="en-US"/>
        </a:p>
      </dgm:t>
    </dgm:pt>
    <dgm:pt modelId="{402E39EE-AEA9-4998-AF70-4043B446096A}">
      <dgm:prSet/>
      <dgm:spPr/>
      <dgm:t>
        <a:bodyPr/>
        <a:lstStyle/>
        <a:p>
          <a:r>
            <a:rPr lang="en-GB" dirty="0"/>
            <a:t>• Observation of competitors</a:t>
          </a:r>
          <a:endParaRPr lang="en-US" dirty="0"/>
        </a:p>
      </dgm:t>
    </dgm:pt>
    <dgm:pt modelId="{2B6E8971-BC15-4A96-8B9E-FE3298EFAB37}" type="parTrans" cxnId="{895296D8-EE26-4C58-9CB0-C65927A88B02}">
      <dgm:prSet/>
      <dgm:spPr/>
      <dgm:t>
        <a:bodyPr/>
        <a:lstStyle/>
        <a:p>
          <a:endParaRPr lang="en-US"/>
        </a:p>
      </dgm:t>
    </dgm:pt>
    <dgm:pt modelId="{11920384-0978-4360-8193-E52310059DB3}" type="sibTrans" cxnId="{895296D8-EE26-4C58-9CB0-C65927A88B02}">
      <dgm:prSet/>
      <dgm:spPr/>
      <dgm:t>
        <a:bodyPr/>
        <a:lstStyle/>
        <a:p>
          <a:endParaRPr lang="en-US"/>
        </a:p>
      </dgm:t>
    </dgm:pt>
    <dgm:pt modelId="{F878A3B6-7B3E-4731-A8B6-55DD2F2355A2}">
      <dgm:prSet/>
      <dgm:spPr/>
      <dgm:t>
        <a:bodyPr/>
        <a:lstStyle/>
        <a:p>
          <a:r>
            <a:rPr lang="en-GB" dirty="0"/>
            <a:t>• Online platform reviews</a:t>
          </a:r>
          <a:endParaRPr lang="en-US" dirty="0"/>
        </a:p>
      </dgm:t>
    </dgm:pt>
    <dgm:pt modelId="{6F357916-E018-45CE-9CBC-F271E79DB407}" type="parTrans" cxnId="{A83D7FCA-08CB-4202-B698-C9AEBD47CC09}">
      <dgm:prSet/>
      <dgm:spPr/>
      <dgm:t>
        <a:bodyPr/>
        <a:lstStyle/>
        <a:p>
          <a:endParaRPr lang="en-US"/>
        </a:p>
      </dgm:t>
    </dgm:pt>
    <dgm:pt modelId="{D5A1A156-935F-42C5-91C4-ED01034496A9}" type="sibTrans" cxnId="{A83D7FCA-08CB-4202-B698-C9AEBD47CC09}">
      <dgm:prSet/>
      <dgm:spPr/>
      <dgm:t>
        <a:bodyPr/>
        <a:lstStyle/>
        <a:p>
          <a:endParaRPr lang="en-US"/>
        </a:p>
      </dgm:t>
    </dgm:pt>
    <dgm:pt modelId="{D83D160E-198C-46A1-A213-9618DF450184}">
      <dgm:prSet/>
      <dgm:spPr/>
      <dgm:t>
        <a:bodyPr/>
        <a:lstStyle/>
        <a:p>
          <a:r>
            <a:rPr lang="en-GB" dirty="0"/>
            <a:t>Results showed strong demand for authentic Indian food in Bridgend and limited direct competition. Customers also prefer convenient online ordering and healthier meal options.</a:t>
          </a:r>
          <a:endParaRPr lang="en-US" dirty="0"/>
        </a:p>
      </dgm:t>
    </dgm:pt>
    <dgm:pt modelId="{0186F6B6-36BC-4252-B645-8716D54FA596}" type="parTrans" cxnId="{823D753F-2D44-4487-91AB-655CCABDB7C2}">
      <dgm:prSet/>
      <dgm:spPr/>
      <dgm:t>
        <a:bodyPr/>
        <a:lstStyle/>
        <a:p>
          <a:endParaRPr lang="en-US"/>
        </a:p>
      </dgm:t>
    </dgm:pt>
    <dgm:pt modelId="{72B9A44D-BA9D-4F1F-862E-8C9BB87C4113}" type="sibTrans" cxnId="{823D753F-2D44-4487-91AB-655CCABDB7C2}">
      <dgm:prSet/>
      <dgm:spPr/>
      <dgm:t>
        <a:bodyPr/>
        <a:lstStyle/>
        <a:p>
          <a:endParaRPr lang="en-US"/>
        </a:p>
      </dgm:t>
    </dgm:pt>
    <dgm:pt modelId="{E0DE76D0-53CE-4F7F-A519-A62FF20972C3}" type="pres">
      <dgm:prSet presAssocID="{4E1DFE81-3A55-4E8C-9E7B-E3D1D4AB0159}" presName="vert0" presStyleCnt="0">
        <dgm:presLayoutVars>
          <dgm:dir/>
          <dgm:animOne val="branch"/>
          <dgm:animLvl val="lvl"/>
        </dgm:presLayoutVars>
      </dgm:prSet>
      <dgm:spPr/>
    </dgm:pt>
    <dgm:pt modelId="{BD38DD1F-B3FE-4F0C-9277-0666345B9376}" type="pres">
      <dgm:prSet presAssocID="{4B95FC2D-53BC-4674-8E36-66BA7E96E4BC}" presName="thickLine" presStyleLbl="alignNode1" presStyleIdx="0" presStyleCnt="5"/>
      <dgm:spPr/>
    </dgm:pt>
    <dgm:pt modelId="{CD59D444-B7A0-4978-9F85-036D89A441BB}" type="pres">
      <dgm:prSet presAssocID="{4B95FC2D-53BC-4674-8E36-66BA7E96E4BC}" presName="horz1" presStyleCnt="0"/>
      <dgm:spPr/>
    </dgm:pt>
    <dgm:pt modelId="{FA7DD322-B216-4F38-892B-8E5BB6BF0DEF}" type="pres">
      <dgm:prSet presAssocID="{4B95FC2D-53BC-4674-8E36-66BA7E96E4BC}" presName="tx1" presStyleLbl="revTx" presStyleIdx="0" presStyleCnt="5"/>
      <dgm:spPr/>
    </dgm:pt>
    <dgm:pt modelId="{82FD36A9-338C-42F6-8FF2-5F4E89FD31A1}" type="pres">
      <dgm:prSet presAssocID="{4B95FC2D-53BC-4674-8E36-66BA7E96E4BC}" presName="vert1" presStyleCnt="0"/>
      <dgm:spPr/>
    </dgm:pt>
    <dgm:pt modelId="{C3E7B2EA-4629-4E34-8EC0-DC06CA2A3BE9}" type="pres">
      <dgm:prSet presAssocID="{F39C837D-A9BD-46D7-9630-EB0D205F20C7}" presName="thickLine" presStyleLbl="alignNode1" presStyleIdx="1" presStyleCnt="5"/>
      <dgm:spPr/>
    </dgm:pt>
    <dgm:pt modelId="{FD41650E-217E-48F3-B4E6-2C9F42B6C675}" type="pres">
      <dgm:prSet presAssocID="{F39C837D-A9BD-46D7-9630-EB0D205F20C7}" presName="horz1" presStyleCnt="0"/>
      <dgm:spPr/>
    </dgm:pt>
    <dgm:pt modelId="{B929EC98-FBF8-46C8-97BA-22ABF9F381ED}" type="pres">
      <dgm:prSet presAssocID="{F39C837D-A9BD-46D7-9630-EB0D205F20C7}" presName="tx1" presStyleLbl="revTx" presStyleIdx="1" presStyleCnt="5"/>
      <dgm:spPr/>
    </dgm:pt>
    <dgm:pt modelId="{E084E01A-E7BF-4F21-9C27-4FE14AFC05D4}" type="pres">
      <dgm:prSet presAssocID="{F39C837D-A9BD-46D7-9630-EB0D205F20C7}" presName="vert1" presStyleCnt="0"/>
      <dgm:spPr/>
    </dgm:pt>
    <dgm:pt modelId="{43C8AE3F-1C08-450F-BC87-EF37D5FB90D9}" type="pres">
      <dgm:prSet presAssocID="{402E39EE-AEA9-4998-AF70-4043B446096A}" presName="thickLine" presStyleLbl="alignNode1" presStyleIdx="2" presStyleCnt="5"/>
      <dgm:spPr/>
    </dgm:pt>
    <dgm:pt modelId="{F03C1390-C8FA-40E9-B5DD-3BD8B3EB3601}" type="pres">
      <dgm:prSet presAssocID="{402E39EE-AEA9-4998-AF70-4043B446096A}" presName="horz1" presStyleCnt="0"/>
      <dgm:spPr/>
    </dgm:pt>
    <dgm:pt modelId="{903D98DF-EDD4-479A-9261-FFEF7348F69B}" type="pres">
      <dgm:prSet presAssocID="{402E39EE-AEA9-4998-AF70-4043B446096A}" presName="tx1" presStyleLbl="revTx" presStyleIdx="2" presStyleCnt="5"/>
      <dgm:spPr/>
    </dgm:pt>
    <dgm:pt modelId="{C16D96EA-6277-45F1-8A2C-007B2695355D}" type="pres">
      <dgm:prSet presAssocID="{402E39EE-AEA9-4998-AF70-4043B446096A}" presName="vert1" presStyleCnt="0"/>
      <dgm:spPr/>
    </dgm:pt>
    <dgm:pt modelId="{C5FB4342-FFFA-47D4-889D-4063CA06735D}" type="pres">
      <dgm:prSet presAssocID="{F878A3B6-7B3E-4731-A8B6-55DD2F2355A2}" presName="thickLine" presStyleLbl="alignNode1" presStyleIdx="3" presStyleCnt="5"/>
      <dgm:spPr/>
    </dgm:pt>
    <dgm:pt modelId="{993C5FCF-204D-47CB-AE50-855C2E1593B8}" type="pres">
      <dgm:prSet presAssocID="{F878A3B6-7B3E-4731-A8B6-55DD2F2355A2}" presName="horz1" presStyleCnt="0"/>
      <dgm:spPr/>
    </dgm:pt>
    <dgm:pt modelId="{46ED763B-B157-4A72-A717-5A3B52E2EB70}" type="pres">
      <dgm:prSet presAssocID="{F878A3B6-7B3E-4731-A8B6-55DD2F2355A2}" presName="tx1" presStyleLbl="revTx" presStyleIdx="3" presStyleCnt="5"/>
      <dgm:spPr/>
    </dgm:pt>
    <dgm:pt modelId="{1FA70211-F3A8-451F-9EC8-CA21F6C5F99D}" type="pres">
      <dgm:prSet presAssocID="{F878A3B6-7B3E-4731-A8B6-55DD2F2355A2}" presName="vert1" presStyleCnt="0"/>
      <dgm:spPr/>
    </dgm:pt>
    <dgm:pt modelId="{20E970AA-34BC-4F62-A448-A2A752AD7F62}" type="pres">
      <dgm:prSet presAssocID="{D83D160E-198C-46A1-A213-9618DF450184}" presName="thickLine" presStyleLbl="alignNode1" presStyleIdx="4" presStyleCnt="5"/>
      <dgm:spPr/>
    </dgm:pt>
    <dgm:pt modelId="{3F50EFF0-F89D-438E-B4D1-A5CA79123EA4}" type="pres">
      <dgm:prSet presAssocID="{D83D160E-198C-46A1-A213-9618DF450184}" presName="horz1" presStyleCnt="0"/>
      <dgm:spPr/>
    </dgm:pt>
    <dgm:pt modelId="{CB69D9C0-DCBA-4623-8032-4E680F51D2FC}" type="pres">
      <dgm:prSet presAssocID="{D83D160E-198C-46A1-A213-9618DF450184}" presName="tx1" presStyleLbl="revTx" presStyleIdx="4" presStyleCnt="5"/>
      <dgm:spPr/>
    </dgm:pt>
    <dgm:pt modelId="{9042A10A-35FD-441E-8DA9-F0703857DBFA}" type="pres">
      <dgm:prSet presAssocID="{D83D160E-198C-46A1-A213-9618DF450184}" presName="vert1" presStyleCnt="0"/>
      <dgm:spPr/>
    </dgm:pt>
  </dgm:ptLst>
  <dgm:cxnLst>
    <dgm:cxn modelId="{217A3C07-69A5-4C5F-997E-03785F951651}" type="presOf" srcId="{D83D160E-198C-46A1-A213-9618DF450184}" destId="{CB69D9C0-DCBA-4623-8032-4E680F51D2FC}" srcOrd="0" destOrd="0" presId="urn:microsoft.com/office/officeart/2008/layout/LinedList"/>
    <dgm:cxn modelId="{BE1C0B12-16C4-489D-A225-5DBCBC3F4003}" type="presOf" srcId="{402E39EE-AEA9-4998-AF70-4043B446096A}" destId="{903D98DF-EDD4-479A-9261-FFEF7348F69B}" srcOrd="0" destOrd="0" presId="urn:microsoft.com/office/officeart/2008/layout/LinedList"/>
    <dgm:cxn modelId="{E3FFEE22-AE0D-4076-B334-BBE9DD9940FA}" type="presOf" srcId="{F878A3B6-7B3E-4731-A8B6-55DD2F2355A2}" destId="{46ED763B-B157-4A72-A717-5A3B52E2EB70}" srcOrd="0" destOrd="0" presId="urn:microsoft.com/office/officeart/2008/layout/LinedList"/>
    <dgm:cxn modelId="{823D753F-2D44-4487-91AB-655CCABDB7C2}" srcId="{4E1DFE81-3A55-4E8C-9E7B-E3D1D4AB0159}" destId="{D83D160E-198C-46A1-A213-9618DF450184}" srcOrd="4" destOrd="0" parTransId="{0186F6B6-36BC-4252-B645-8716D54FA596}" sibTransId="{72B9A44D-BA9D-4F1F-862E-8C9BB87C4113}"/>
    <dgm:cxn modelId="{CF8DA25D-A007-46D5-9509-0272BB7FC5D9}" srcId="{4E1DFE81-3A55-4E8C-9E7B-E3D1D4AB0159}" destId="{4B95FC2D-53BC-4674-8E36-66BA7E96E4BC}" srcOrd="0" destOrd="0" parTransId="{076C0CE3-8430-4DCB-AD30-CEFE91737C40}" sibTransId="{4EAF6C50-743E-4EEF-AE81-793AC1150CAD}"/>
    <dgm:cxn modelId="{7661D471-C772-4AA3-8207-A33C6E87757C}" type="presOf" srcId="{F39C837D-A9BD-46D7-9630-EB0D205F20C7}" destId="{B929EC98-FBF8-46C8-97BA-22ABF9F381ED}" srcOrd="0" destOrd="0" presId="urn:microsoft.com/office/officeart/2008/layout/LinedList"/>
    <dgm:cxn modelId="{CD079BBB-27E7-4675-901B-B57827B93823}" type="presOf" srcId="{4B95FC2D-53BC-4674-8E36-66BA7E96E4BC}" destId="{FA7DD322-B216-4F38-892B-8E5BB6BF0DEF}" srcOrd="0" destOrd="0" presId="urn:microsoft.com/office/officeart/2008/layout/LinedList"/>
    <dgm:cxn modelId="{A83D7FCA-08CB-4202-B698-C9AEBD47CC09}" srcId="{4E1DFE81-3A55-4E8C-9E7B-E3D1D4AB0159}" destId="{F878A3B6-7B3E-4731-A8B6-55DD2F2355A2}" srcOrd="3" destOrd="0" parTransId="{6F357916-E018-45CE-9CBC-F271E79DB407}" sibTransId="{D5A1A156-935F-42C5-91C4-ED01034496A9}"/>
    <dgm:cxn modelId="{895296D8-EE26-4C58-9CB0-C65927A88B02}" srcId="{4E1DFE81-3A55-4E8C-9E7B-E3D1D4AB0159}" destId="{402E39EE-AEA9-4998-AF70-4043B446096A}" srcOrd="2" destOrd="0" parTransId="{2B6E8971-BC15-4A96-8B9E-FE3298EFAB37}" sibTransId="{11920384-0978-4360-8193-E52310059DB3}"/>
    <dgm:cxn modelId="{9B2E46E2-36CD-4712-8498-F56F7F806340}" srcId="{4E1DFE81-3A55-4E8C-9E7B-E3D1D4AB0159}" destId="{F39C837D-A9BD-46D7-9630-EB0D205F20C7}" srcOrd="1" destOrd="0" parTransId="{33C012C6-B048-4AFC-8E8F-946C5CD93277}" sibTransId="{19A36DA7-9261-4828-A704-488F0B53BFFF}"/>
    <dgm:cxn modelId="{D45948EA-3CFF-48E3-A74A-F6D926F7529A}" type="presOf" srcId="{4E1DFE81-3A55-4E8C-9E7B-E3D1D4AB0159}" destId="{E0DE76D0-53CE-4F7F-A519-A62FF20972C3}" srcOrd="0" destOrd="0" presId="urn:microsoft.com/office/officeart/2008/layout/LinedList"/>
    <dgm:cxn modelId="{17639552-58BF-4F61-AE8D-93EE2FFA9955}" type="presParOf" srcId="{E0DE76D0-53CE-4F7F-A519-A62FF20972C3}" destId="{BD38DD1F-B3FE-4F0C-9277-0666345B9376}" srcOrd="0" destOrd="0" presId="urn:microsoft.com/office/officeart/2008/layout/LinedList"/>
    <dgm:cxn modelId="{B4EC9CE2-C178-4737-8E20-902BE09A5392}" type="presParOf" srcId="{E0DE76D0-53CE-4F7F-A519-A62FF20972C3}" destId="{CD59D444-B7A0-4978-9F85-036D89A441BB}" srcOrd="1" destOrd="0" presId="urn:microsoft.com/office/officeart/2008/layout/LinedList"/>
    <dgm:cxn modelId="{4BFF7F0F-C8B2-4A0F-A7EE-74D96710F807}" type="presParOf" srcId="{CD59D444-B7A0-4978-9F85-036D89A441BB}" destId="{FA7DD322-B216-4F38-892B-8E5BB6BF0DEF}" srcOrd="0" destOrd="0" presId="urn:microsoft.com/office/officeart/2008/layout/LinedList"/>
    <dgm:cxn modelId="{D073D12F-D120-44F9-8F36-239D9E5E2BA8}" type="presParOf" srcId="{CD59D444-B7A0-4978-9F85-036D89A441BB}" destId="{82FD36A9-338C-42F6-8FF2-5F4E89FD31A1}" srcOrd="1" destOrd="0" presId="urn:microsoft.com/office/officeart/2008/layout/LinedList"/>
    <dgm:cxn modelId="{C3BE85E7-F685-4A91-858D-13373905EFD9}" type="presParOf" srcId="{E0DE76D0-53CE-4F7F-A519-A62FF20972C3}" destId="{C3E7B2EA-4629-4E34-8EC0-DC06CA2A3BE9}" srcOrd="2" destOrd="0" presId="urn:microsoft.com/office/officeart/2008/layout/LinedList"/>
    <dgm:cxn modelId="{DA2CB36C-B263-4D91-A35D-9472F287513A}" type="presParOf" srcId="{E0DE76D0-53CE-4F7F-A519-A62FF20972C3}" destId="{FD41650E-217E-48F3-B4E6-2C9F42B6C675}" srcOrd="3" destOrd="0" presId="urn:microsoft.com/office/officeart/2008/layout/LinedList"/>
    <dgm:cxn modelId="{C1D1EE52-FB9E-4398-8B2B-2FE61E268D54}" type="presParOf" srcId="{FD41650E-217E-48F3-B4E6-2C9F42B6C675}" destId="{B929EC98-FBF8-46C8-97BA-22ABF9F381ED}" srcOrd="0" destOrd="0" presId="urn:microsoft.com/office/officeart/2008/layout/LinedList"/>
    <dgm:cxn modelId="{5999B230-83F6-4B1A-94EE-E1966E5EB68C}" type="presParOf" srcId="{FD41650E-217E-48F3-B4E6-2C9F42B6C675}" destId="{E084E01A-E7BF-4F21-9C27-4FE14AFC05D4}" srcOrd="1" destOrd="0" presId="urn:microsoft.com/office/officeart/2008/layout/LinedList"/>
    <dgm:cxn modelId="{E4CDB10C-BF1C-4E4B-8AAE-0E6DA4E8FAA5}" type="presParOf" srcId="{E0DE76D0-53CE-4F7F-A519-A62FF20972C3}" destId="{43C8AE3F-1C08-450F-BC87-EF37D5FB90D9}" srcOrd="4" destOrd="0" presId="urn:microsoft.com/office/officeart/2008/layout/LinedList"/>
    <dgm:cxn modelId="{E0EC45E9-7406-4696-925D-E89A98A5DC7A}" type="presParOf" srcId="{E0DE76D0-53CE-4F7F-A519-A62FF20972C3}" destId="{F03C1390-C8FA-40E9-B5DD-3BD8B3EB3601}" srcOrd="5" destOrd="0" presId="urn:microsoft.com/office/officeart/2008/layout/LinedList"/>
    <dgm:cxn modelId="{D1003EC7-22C0-4734-8807-467DC40C9110}" type="presParOf" srcId="{F03C1390-C8FA-40E9-B5DD-3BD8B3EB3601}" destId="{903D98DF-EDD4-479A-9261-FFEF7348F69B}" srcOrd="0" destOrd="0" presId="urn:microsoft.com/office/officeart/2008/layout/LinedList"/>
    <dgm:cxn modelId="{125C25C4-2E98-46EA-BF19-FFAC9F08E3B1}" type="presParOf" srcId="{F03C1390-C8FA-40E9-B5DD-3BD8B3EB3601}" destId="{C16D96EA-6277-45F1-8A2C-007B2695355D}" srcOrd="1" destOrd="0" presId="urn:microsoft.com/office/officeart/2008/layout/LinedList"/>
    <dgm:cxn modelId="{AF138188-3801-4896-B917-4A4CB9094F9E}" type="presParOf" srcId="{E0DE76D0-53CE-4F7F-A519-A62FF20972C3}" destId="{C5FB4342-FFFA-47D4-889D-4063CA06735D}" srcOrd="6" destOrd="0" presId="urn:microsoft.com/office/officeart/2008/layout/LinedList"/>
    <dgm:cxn modelId="{C05909CD-CD48-48E8-89EE-93D0689A3473}" type="presParOf" srcId="{E0DE76D0-53CE-4F7F-A519-A62FF20972C3}" destId="{993C5FCF-204D-47CB-AE50-855C2E1593B8}" srcOrd="7" destOrd="0" presId="urn:microsoft.com/office/officeart/2008/layout/LinedList"/>
    <dgm:cxn modelId="{0233C63E-8AFD-43EE-9A84-9E0D909556DF}" type="presParOf" srcId="{993C5FCF-204D-47CB-AE50-855C2E1593B8}" destId="{46ED763B-B157-4A72-A717-5A3B52E2EB70}" srcOrd="0" destOrd="0" presId="urn:microsoft.com/office/officeart/2008/layout/LinedList"/>
    <dgm:cxn modelId="{4EA1372D-4240-4BFB-B861-4C4799FA9CD2}" type="presParOf" srcId="{993C5FCF-204D-47CB-AE50-855C2E1593B8}" destId="{1FA70211-F3A8-451F-9EC8-CA21F6C5F99D}" srcOrd="1" destOrd="0" presId="urn:microsoft.com/office/officeart/2008/layout/LinedList"/>
    <dgm:cxn modelId="{4EFD77DF-16EE-4B6A-A4E6-91832C9BCB9F}" type="presParOf" srcId="{E0DE76D0-53CE-4F7F-A519-A62FF20972C3}" destId="{20E970AA-34BC-4F62-A448-A2A752AD7F62}" srcOrd="8" destOrd="0" presId="urn:microsoft.com/office/officeart/2008/layout/LinedList"/>
    <dgm:cxn modelId="{E72CD2E9-5D18-491A-B192-4DD0DAADB705}" type="presParOf" srcId="{E0DE76D0-53CE-4F7F-A519-A62FF20972C3}" destId="{3F50EFF0-F89D-438E-B4D1-A5CA79123EA4}" srcOrd="9" destOrd="0" presId="urn:microsoft.com/office/officeart/2008/layout/LinedList"/>
    <dgm:cxn modelId="{65FD012E-C753-4083-8F3E-D3400F1C54A6}" type="presParOf" srcId="{3F50EFF0-F89D-438E-B4D1-A5CA79123EA4}" destId="{CB69D9C0-DCBA-4623-8032-4E680F51D2FC}" srcOrd="0" destOrd="0" presId="urn:microsoft.com/office/officeart/2008/layout/LinedList"/>
    <dgm:cxn modelId="{9585B6C9-0DF4-49C8-8700-0308BDEB1B41}" type="presParOf" srcId="{3F50EFF0-F89D-438E-B4D1-A5CA79123EA4}" destId="{9042A10A-35FD-441E-8DA9-F0703857DBFA}"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31FE2F4-BACC-48B2-B687-95DF9EE30A9A}"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5E372E17-310E-4E4C-B51A-6661CCCDDEBB}">
      <dgm:prSet custT="1"/>
      <dgm:spPr/>
      <dgm:t>
        <a:bodyPr/>
        <a:lstStyle/>
        <a:p>
          <a:r>
            <a:rPr lang="en-GB" sz="1800" dirty="0">
              <a:latin typeface="Tw Cen MT" panose="020B0602020104020603" pitchFamily="34" charset="0"/>
              <a:cs typeface="Arial" panose="020B0604020202020204" pitchFamily="34" charset="0"/>
            </a:rPr>
            <a:t>Strengths</a:t>
          </a:r>
        </a:p>
      </dgm:t>
    </dgm:pt>
    <dgm:pt modelId="{7F4419E2-7218-4E6B-BDEE-61D46E49A363}" type="parTrans" cxnId="{CE409E36-B8FD-4640-9825-82C0ACEB6946}">
      <dgm:prSet/>
      <dgm:spPr/>
      <dgm:t>
        <a:bodyPr/>
        <a:lstStyle/>
        <a:p>
          <a:endParaRPr lang="en-GB" sz="1800">
            <a:latin typeface="Arial" panose="020B0604020202020204" pitchFamily="34" charset="0"/>
            <a:cs typeface="Arial" panose="020B0604020202020204" pitchFamily="34" charset="0"/>
          </a:endParaRPr>
        </a:p>
      </dgm:t>
    </dgm:pt>
    <dgm:pt modelId="{F9FE1410-083B-4A25-AF76-13A259F67F4E}" type="sibTrans" cxnId="{CE409E36-B8FD-4640-9825-82C0ACEB6946}">
      <dgm:prSet/>
      <dgm:spPr/>
      <dgm:t>
        <a:bodyPr/>
        <a:lstStyle/>
        <a:p>
          <a:endParaRPr lang="en-GB" sz="1800">
            <a:latin typeface="Arial" panose="020B0604020202020204" pitchFamily="34" charset="0"/>
            <a:cs typeface="Arial" panose="020B0604020202020204" pitchFamily="34" charset="0"/>
          </a:endParaRPr>
        </a:p>
      </dgm:t>
    </dgm:pt>
    <dgm:pt modelId="{118DF0B8-4B03-49FE-A5D0-8FCABD0116A8}">
      <dgm:prSet custT="1"/>
      <dgm:spPr/>
      <dgm:t>
        <a:bodyPr/>
        <a:lstStyle/>
        <a:p>
          <a:r>
            <a:rPr lang="en-GB" sz="1800" dirty="0">
              <a:latin typeface="Tw Cen MT" panose="020B0602020104020603" pitchFamily="34" charset="0"/>
              <a:cs typeface="Arial" panose="020B0604020202020204" pitchFamily="34" charset="0"/>
            </a:rPr>
            <a:t>•	Authentic food</a:t>
          </a:r>
        </a:p>
      </dgm:t>
    </dgm:pt>
    <dgm:pt modelId="{D7C005F3-09A5-48F0-AC77-C213347DA31A}" type="parTrans" cxnId="{646545AE-67B1-4DA9-80DF-49998ADE65ED}">
      <dgm:prSet/>
      <dgm:spPr/>
      <dgm:t>
        <a:bodyPr/>
        <a:lstStyle/>
        <a:p>
          <a:endParaRPr lang="en-GB" sz="1800">
            <a:latin typeface="Arial" panose="020B0604020202020204" pitchFamily="34" charset="0"/>
            <a:cs typeface="Arial" panose="020B0604020202020204" pitchFamily="34" charset="0"/>
          </a:endParaRPr>
        </a:p>
      </dgm:t>
    </dgm:pt>
    <dgm:pt modelId="{BCC96A34-93E8-439A-BD20-C45EE0D3B735}" type="sibTrans" cxnId="{646545AE-67B1-4DA9-80DF-49998ADE65ED}">
      <dgm:prSet/>
      <dgm:spPr/>
      <dgm:t>
        <a:bodyPr/>
        <a:lstStyle/>
        <a:p>
          <a:endParaRPr lang="en-GB" sz="1800">
            <a:latin typeface="Arial" panose="020B0604020202020204" pitchFamily="34" charset="0"/>
            <a:cs typeface="Arial" panose="020B0604020202020204" pitchFamily="34" charset="0"/>
          </a:endParaRPr>
        </a:p>
      </dgm:t>
    </dgm:pt>
    <dgm:pt modelId="{3C6BC9CE-9571-462B-B0E5-5562478412BA}">
      <dgm:prSet custT="1"/>
      <dgm:spPr/>
      <dgm:t>
        <a:bodyPr/>
        <a:lstStyle/>
        <a:p>
          <a:r>
            <a:rPr lang="en-GB" sz="1800" dirty="0">
              <a:latin typeface="Tw Cen MT" panose="020B0602020104020603" pitchFamily="34" charset="0"/>
              <a:cs typeface="Arial" panose="020B0604020202020204" pitchFamily="34" charset="0"/>
            </a:rPr>
            <a:t>•	Family-run service</a:t>
          </a:r>
        </a:p>
      </dgm:t>
    </dgm:pt>
    <dgm:pt modelId="{A3B1A0CE-6819-4464-913D-A6192F62E53E}" type="parTrans" cxnId="{90218A58-977C-4276-A521-DE3FEDE14C4B}">
      <dgm:prSet/>
      <dgm:spPr/>
      <dgm:t>
        <a:bodyPr/>
        <a:lstStyle/>
        <a:p>
          <a:endParaRPr lang="en-GB" sz="1800">
            <a:latin typeface="Arial" panose="020B0604020202020204" pitchFamily="34" charset="0"/>
            <a:cs typeface="Arial" panose="020B0604020202020204" pitchFamily="34" charset="0"/>
          </a:endParaRPr>
        </a:p>
      </dgm:t>
    </dgm:pt>
    <dgm:pt modelId="{CFE0B91F-36FF-422D-8EDF-13B6E14C3A20}" type="sibTrans" cxnId="{90218A58-977C-4276-A521-DE3FEDE14C4B}">
      <dgm:prSet/>
      <dgm:spPr/>
      <dgm:t>
        <a:bodyPr/>
        <a:lstStyle/>
        <a:p>
          <a:endParaRPr lang="en-GB" sz="1800">
            <a:latin typeface="Arial" panose="020B0604020202020204" pitchFamily="34" charset="0"/>
            <a:cs typeface="Arial" panose="020B0604020202020204" pitchFamily="34" charset="0"/>
          </a:endParaRPr>
        </a:p>
      </dgm:t>
    </dgm:pt>
    <dgm:pt modelId="{19131172-CD17-4437-A922-E9A1CEA384A4}">
      <dgm:prSet custT="1"/>
      <dgm:spPr/>
      <dgm:t>
        <a:bodyPr/>
        <a:lstStyle/>
        <a:p>
          <a:r>
            <a:rPr lang="en-GB" sz="1800" dirty="0">
              <a:latin typeface="Tw Cen MT" panose="020B0602020104020603" pitchFamily="34" charset="0"/>
              <a:cs typeface="Arial" panose="020B0604020202020204" pitchFamily="34" charset="0"/>
            </a:rPr>
            <a:t>•	Central location</a:t>
          </a:r>
        </a:p>
      </dgm:t>
    </dgm:pt>
    <dgm:pt modelId="{0E3D2D2E-95A1-4E47-B513-A40AA53D9EF1}" type="parTrans" cxnId="{854D56C1-8C4D-45A7-83BC-35B694FBFAC3}">
      <dgm:prSet/>
      <dgm:spPr/>
      <dgm:t>
        <a:bodyPr/>
        <a:lstStyle/>
        <a:p>
          <a:endParaRPr lang="en-GB" sz="1800">
            <a:latin typeface="Arial" panose="020B0604020202020204" pitchFamily="34" charset="0"/>
            <a:cs typeface="Arial" panose="020B0604020202020204" pitchFamily="34" charset="0"/>
          </a:endParaRPr>
        </a:p>
      </dgm:t>
    </dgm:pt>
    <dgm:pt modelId="{82465B4A-EB8F-42BC-8AB5-AAE1D82D6210}" type="sibTrans" cxnId="{854D56C1-8C4D-45A7-83BC-35B694FBFAC3}">
      <dgm:prSet/>
      <dgm:spPr/>
      <dgm:t>
        <a:bodyPr/>
        <a:lstStyle/>
        <a:p>
          <a:endParaRPr lang="en-GB" sz="1800">
            <a:latin typeface="Arial" panose="020B0604020202020204" pitchFamily="34" charset="0"/>
            <a:cs typeface="Arial" panose="020B0604020202020204" pitchFamily="34" charset="0"/>
          </a:endParaRPr>
        </a:p>
      </dgm:t>
    </dgm:pt>
    <dgm:pt modelId="{A3A13D5E-6D9D-43F4-BD8A-B6C34C637466}">
      <dgm:prSet custT="1"/>
      <dgm:spPr/>
      <dgm:t>
        <a:bodyPr/>
        <a:lstStyle/>
        <a:p>
          <a:r>
            <a:rPr lang="en-GB" sz="1800" dirty="0">
              <a:latin typeface="Tw Cen MT" panose="020B0602020104020603" pitchFamily="34" charset="0"/>
              <a:cs typeface="Arial" panose="020B0604020202020204" pitchFamily="34" charset="0"/>
            </a:rPr>
            <a:t>•	Online delivery partnerships</a:t>
          </a:r>
        </a:p>
      </dgm:t>
    </dgm:pt>
    <dgm:pt modelId="{225EC251-4FBC-456E-9423-4022CB1F65CF}" type="parTrans" cxnId="{F0CFAEAA-A80C-401A-B10A-A8A6EBD2143B}">
      <dgm:prSet/>
      <dgm:spPr/>
      <dgm:t>
        <a:bodyPr/>
        <a:lstStyle/>
        <a:p>
          <a:endParaRPr lang="en-GB" sz="1800">
            <a:latin typeface="Arial" panose="020B0604020202020204" pitchFamily="34" charset="0"/>
            <a:cs typeface="Arial" panose="020B0604020202020204" pitchFamily="34" charset="0"/>
          </a:endParaRPr>
        </a:p>
      </dgm:t>
    </dgm:pt>
    <dgm:pt modelId="{E3B4694A-7E18-4FDC-B8E2-9EB6188D2F05}" type="sibTrans" cxnId="{F0CFAEAA-A80C-401A-B10A-A8A6EBD2143B}">
      <dgm:prSet/>
      <dgm:spPr/>
      <dgm:t>
        <a:bodyPr/>
        <a:lstStyle/>
        <a:p>
          <a:endParaRPr lang="en-GB" sz="1800">
            <a:latin typeface="Arial" panose="020B0604020202020204" pitchFamily="34" charset="0"/>
            <a:cs typeface="Arial" panose="020B0604020202020204" pitchFamily="34" charset="0"/>
          </a:endParaRPr>
        </a:p>
      </dgm:t>
    </dgm:pt>
    <dgm:pt modelId="{1B8FE151-EC13-4719-BBB6-644C87EB274E}">
      <dgm:prSet custT="1"/>
      <dgm:spPr/>
      <dgm:t>
        <a:bodyPr/>
        <a:lstStyle/>
        <a:p>
          <a:r>
            <a:rPr lang="en-GB" sz="1800" dirty="0">
              <a:latin typeface="Tw Cen MT" panose="020B0602020104020603" pitchFamily="34" charset="0"/>
              <a:cs typeface="Arial" panose="020B0604020202020204" pitchFamily="34" charset="0"/>
            </a:rPr>
            <a:t>Weaknesses</a:t>
          </a:r>
        </a:p>
      </dgm:t>
    </dgm:pt>
    <dgm:pt modelId="{03198A24-C520-40FB-9F3B-8D952AC1FA0A}" type="parTrans" cxnId="{C7D0FA4B-8C6D-4A2E-BECF-781CDA27B95F}">
      <dgm:prSet/>
      <dgm:spPr/>
      <dgm:t>
        <a:bodyPr/>
        <a:lstStyle/>
        <a:p>
          <a:endParaRPr lang="en-GB" sz="1800">
            <a:latin typeface="Arial" panose="020B0604020202020204" pitchFamily="34" charset="0"/>
            <a:cs typeface="Arial" panose="020B0604020202020204" pitchFamily="34" charset="0"/>
          </a:endParaRPr>
        </a:p>
      </dgm:t>
    </dgm:pt>
    <dgm:pt modelId="{925C1B77-C1DC-4066-BFA2-5434CACC292B}" type="sibTrans" cxnId="{C7D0FA4B-8C6D-4A2E-BECF-781CDA27B95F}">
      <dgm:prSet/>
      <dgm:spPr/>
      <dgm:t>
        <a:bodyPr/>
        <a:lstStyle/>
        <a:p>
          <a:endParaRPr lang="en-GB" sz="1800">
            <a:latin typeface="Arial" panose="020B0604020202020204" pitchFamily="34" charset="0"/>
            <a:cs typeface="Arial" panose="020B0604020202020204" pitchFamily="34" charset="0"/>
          </a:endParaRPr>
        </a:p>
      </dgm:t>
    </dgm:pt>
    <dgm:pt modelId="{352BA6E2-CD58-49A2-B2CA-79C168123594}">
      <dgm:prSet custT="1"/>
      <dgm:spPr/>
      <dgm:t>
        <a:bodyPr/>
        <a:lstStyle/>
        <a:p>
          <a:r>
            <a:rPr lang="en-GB" sz="1800" dirty="0">
              <a:latin typeface="Tw Cen MT" panose="020B0602020104020603" pitchFamily="34" charset="0"/>
              <a:cs typeface="Arial" panose="020B0604020202020204" pitchFamily="34" charset="0"/>
            </a:rPr>
            <a:t>•	Limited staff</a:t>
          </a:r>
        </a:p>
      </dgm:t>
    </dgm:pt>
    <dgm:pt modelId="{60F50062-6A42-4885-86A4-30290C956B50}" type="parTrans" cxnId="{E7E8188B-D0EF-4BF0-ACB1-FB6B443569DC}">
      <dgm:prSet/>
      <dgm:spPr/>
      <dgm:t>
        <a:bodyPr/>
        <a:lstStyle/>
        <a:p>
          <a:endParaRPr lang="en-GB" sz="1800">
            <a:latin typeface="Arial" panose="020B0604020202020204" pitchFamily="34" charset="0"/>
            <a:cs typeface="Arial" panose="020B0604020202020204" pitchFamily="34" charset="0"/>
          </a:endParaRPr>
        </a:p>
      </dgm:t>
    </dgm:pt>
    <dgm:pt modelId="{B2AE709E-A03C-481C-99BD-21B57B23AD49}" type="sibTrans" cxnId="{E7E8188B-D0EF-4BF0-ACB1-FB6B443569DC}">
      <dgm:prSet/>
      <dgm:spPr/>
      <dgm:t>
        <a:bodyPr/>
        <a:lstStyle/>
        <a:p>
          <a:endParaRPr lang="en-GB" sz="1800">
            <a:latin typeface="Arial" panose="020B0604020202020204" pitchFamily="34" charset="0"/>
            <a:cs typeface="Arial" panose="020B0604020202020204" pitchFamily="34" charset="0"/>
          </a:endParaRPr>
        </a:p>
      </dgm:t>
    </dgm:pt>
    <dgm:pt modelId="{18244E7D-E13E-4669-B84F-18C096CA27EC}">
      <dgm:prSet custT="1"/>
      <dgm:spPr/>
      <dgm:t>
        <a:bodyPr/>
        <a:lstStyle/>
        <a:p>
          <a:r>
            <a:rPr lang="en-GB" sz="1800" dirty="0">
              <a:latin typeface="Tw Cen MT" panose="020B0602020104020603" pitchFamily="34" charset="0"/>
              <a:cs typeface="Arial" panose="020B0604020202020204" pitchFamily="34" charset="0"/>
            </a:rPr>
            <a:t>•	Small marketing budget</a:t>
          </a:r>
        </a:p>
      </dgm:t>
    </dgm:pt>
    <dgm:pt modelId="{0C8C36F4-D2E6-486F-AE08-D4880918D680}" type="parTrans" cxnId="{8228039E-5925-4842-87A6-39DF3E828451}">
      <dgm:prSet/>
      <dgm:spPr/>
      <dgm:t>
        <a:bodyPr/>
        <a:lstStyle/>
        <a:p>
          <a:endParaRPr lang="en-GB" sz="1800">
            <a:latin typeface="Arial" panose="020B0604020202020204" pitchFamily="34" charset="0"/>
            <a:cs typeface="Arial" panose="020B0604020202020204" pitchFamily="34" charset="0"/>
          </a:endParaRPr>
        </a:p>
      </dgm:t>
    </dgm:pt>
    <dgm:pt modelId="{0F167209-ABFD-4893-9999-85106055AB54}" type="sibTrans" cxnId="{8228039E-5925-4842-87A6-39DF3E828451}">
      <dgm:prSet/>
      <dgm:spPr/>
      <dgm:t>
        <a:bodyPr/>
        <a:lstStyle/>
        <a:p>
          <a:endParaRPr lang="en-GB" sz="1800">
            <a:latin typeface="Arial" panose="020B0604020202020204" pitchFamily="34" charset="0"/>
            <a:cs typeface="Arial" panose="020B0604020202020204" pitchFamily="34" charset="0"/>
          </a:endParaRPr>
        </a:p>
      </dgm:t>
    </dgm:pt>
    <dgm:pt modelId="{E60760E0-2DAF-4CFA-BC10-E402257793EB}">
      <dgm:prSet custT="1"/>
      <dgm:spPr/>
      <dgm:t>
        <a:bodyPr/>
        <a:lstStyle/>
        <a:p>
          <a:r>
            <a:rPr lang="en-GB" sz="1800" dirty="0">
              <a:latin typeface="Tw Cen MT" panose="020B0602020104020603" pitchFamily="34" charset="0"/>
              <a:cs typeface="Arial" panose="020B0604020202020204" pitchFamily="34" charset="0"/>
            </a:rPr>
            <a:t>Opportunities</a:t>
          </a:r>
        </a:p>
      </dgm:t>
    </dgm:pt>
    <dgm:pt modelId="{B9071AFE-E1D5-4B91-85F8-FDB3F0088D11}" type="parTrans" cxnId="{8CA46DB9-1C11-4F35-82D9-19B1CF1B0006}">
      <dgm:prSet/>
      <dgm:spPr/>
      <dgm:t>
        <a:bodyPr/>
        <a:lstStyle/>
        <a:p>
          <a:endParaRPr lang="en-GB" sz="1800">
            <a:latin typeface="Arial" panose="020B0604020202020204" pitchFamily="34" charset="0"/>
            <a:cs typeface="Arial" panose="020B0604020202020204" pitchFamily="34" charset="0"/>
          </a:endParaRPr>
        </a:p>
      </dgm:t>
    </dgm:pt>
    <dgm:pt modelId="{CD344148-5785-403B-A089-547B0E89F8D7}" type="sibTrans" cxnId="{8CA46DB9-1C11-4F35-82D9-19B1CF1B0006}">
      <dgm:prSet/>
      <dgm:spPr/>
      <dgm:t>
        <a:bodyPr/>
        <a:lstStyle/>
        <a:p>
          <a:endParaRPr lang="en-GB" sz="1800">
            <a:latin typeface="Arial" panose="020B0604020202020204" pitchFamily="34" charset="0"/>
            <a:cs typeface="Arial" panose="020B0604020202020204" pitchFamily="34" charset="0"/>
          </a:endParaRPr>
        </a:p>
      </dgm:t>
    </dgm:pt>
    <dgm:pt modelId="{154FAB61-EFE8-4C07-AC9B-91336EA69D64}">
      <dgm:prSet custT="1"/>
      <dgm:spPr/>
      <dgm:t>
        <a:bodyPr/>
        <a:lstStyle/>
        <a:p>
          <a:r>
            <a:rPr lang="en-GB" sz="1800" dirty="0">
              <a:latin typeface="Tw Cen MT" panose="020B0602020104020603" pitchFamily="34" charset="0"/>
              <a:cs typeface="Arial" panose="020B0604020202020204" pitchFamily="34" charset="0"/>
            </a:rPr>
            <a:t>•	Growing demand for Indian cuisine</a:t>
          </a:r>
        </a:p>
      </dgm:t>
    </dgm:pt>
    <dgm:pt modelId="{3A4855FA-5EED-472A-8635-B8A3B06AD2BA}" type="parTrans" cxnId="{8A6C1FFA-2B3F-4905-9ECC-3CC7A0F52803}">
      <dgm:prSet/>
      <dgm:spPr/>
      <dgm:t>
        <a:bodyPr/>
        <a:lstStyle/>
        <a:p>
          <a:endParaRPr lang="en-GB" sz="1800">
            <a:latin typeface="Arial" panose="020B0604020202020204" pitchFamily="34" charset="0"/>
            <a:cs typeface="Arial" panose="020B0604020202020204" pitchFamily="34" charset="0"/>
          </a:endParaRPr>
        </a:p>
      </dgm:t>
    </dgm:pt>
    <dgm:pt modelId="{A20EF905-E7C5-4BEB-A013-D283D7B8692B}" type="sibTrans" cxnId="{8A6C1FFA-2B3F-4905-9ECC-3CC7A0F52803}">
      <dgm:prSet/>
      <dgm:spPr/>
      <dgm:t>
        <a:bodyPr/>
        <a:lstStyle/>
        <a:p>
          <a:endParaRPr lang="en-GB" sz="1800">
            <a:latin typeface="Arial" panose="020B0604020202020204" pitchFamily="34" charset="0"/>
            <a:cs typeface="Arial" panose="020B0604020202020204" pitchFamily="34" charset="0"/>
          </a:endParaRPr>
        </a:p>
      </dgm:t>
    </dgm:pt>
    <dgm:pt modelId="{79D61A73-A472-428C-8BAF-D9B5A0FA4592}">
      <dgm:prSet custT="1"/>
      <dgm:spPr/>
      <dgm:t>
        <a:bodyPr/>
        <a:lstStyle/>
        <a:p>
          <a:r>
            <a:rPr lang="en-GB" sz="1800" dirty="0">
              <a:latin typeface="Tw Cen MT" panose="020B0602020104020603" pitchFamily="34" charset="0"/>
              <a:cs typeface="Arial" panose="020B0604020202020204" pitchFamily="34" charset="0"/>
            </a:rPr>
            <a:t>•	Online delivery growth</a:t>
          </a:r>
        </a:p>
      </dgm:t>
    </dgm:pt>
    <dgm:pt modelId="{43220270-3B03-4EDF-B513-16634A7B649C}" type="parTrans" cxnId="{634248D1-1E51-4089-AEBD-5800AFF93139}">
      <dgm:prSet/>
      <dgm:spPr/>
      <dgm:t>
        <a:bodyPr/>
        <a:lstStyle/>
        <a:p>
          <a:endParaRPr lang="en-GB" sz="1800">
            <a:latin typeface="Arial" panose="020B0604020202020204" pitchFamily="34" charset="0"/>
            <a:cs typeface="Arial" panose="020B0604020202020204" pitchFamily="34" charset="0"/>
          </a:endParaRPr>
        </a:p>
      </dgm:t>
    </dgm:pt>
    <dgm:pt modelId="{BC21B59F-2125-46FF-A490-37D7F3377512}" type="sibTrans" cxnId="{634248D1-1E51-4089-AEBD-5800AFF93139}">
      <dgm:prSet/>
      <dgm:spPr/>
      <dgm:t>
        <a:bodyPr/>
        <a:lstStyle/>
        <a:p>
          <a:endParaRPr lang="en-GB" sz="1800">
            <a:latin typeface="Arial" panose="020B0604020202020204" pitchFamily="34" charset="0"/>
            <a:cs typeface="Arial" panose="020B0604020202020204" pitchFamily="34" charset="0"/>
          </a:endParaRPr>
        </a:p>
      </dgm:t>
    </dgm:pt>
    <dgm:pt modelId="{9B324762-0DB3-4F71-8BF8-A71EF4E57F88}">
      <dgm:prSet custT="1"/>
      <dgm:spPr/>
      <dgm:t>
        <a:bodyPr/>
        <a:lstStyle/>
        <a:p>
          <a:r>
            <a:rPr lang="en-GB" sz="1800" dirty="0">
              <a:latin typeface="Tw Cen MT" panose="020B0602020104020603" pitchFamily="34" charset="0"/>
              <a:cs typeface="Arial" panose="020B0604020202020204" pitchFamily="34" charset="0"/>
            </a:rPr>
            <a:t>•	Catering and event services</a:t>
          </a:r>
        </a:p>
      </dgm:t>
    </dgm:pt>
    <dgm:pt modelId="{E438B7D0-094E-4171-AFEE-DB6B0C364574}" type="parTrans" cxnId="{E27D5079-9171-4757-9BE0-7B6EE3CA9B27}">
      <dgm:prSet/>
      <dgm:spPr/>
      <dgm:t>
        <a:bodyPr/>
        <a:lstStyle/>
        <a:p>
          <a:endParaRPr lang="en-GB" sz="1800">
            <a:latin typeface="Arial" panose="020B0604020202020204" pitchFamily="34" charset="0"/>
            <a:cs typeface="Arial" panose="020B0604020202020204" pitchFamily="34" charset="0"/>
          </a:endParaRPr>
        </a:p>
      </dgm:t>
    </dgm:pt>
    <dgm:pt modelId="{5FE1AC79-C607-4D8B-8456-A857F8BE531F}" type="sibTrans" cxnId="{E27D5079-9171-4757-9BE0-7B6EE3CA9B27}">
      <dgm:prSet/>
      <dgm:spPr/>
      <dgm:t>
        <a:bodyPr/>
        <a:lstStyle/>
        <a:p>
          <a:endParaRPr lang="en-GB" sz="1800">
            <a:latin typeface="Arial" panose="020B0604020202020204" pitchFamily="34" charset="0"/>
            <a:cs typeface="Arial" panose="020B0604020202020204" pitchFamily="34" charset="0"/>
          </a:endParaRPr>
        </a:p>
      </dgm:t>
    </dgm:pt>
    <dgm:pt modelId="{FF6F2D13-3444-4DD2-8E41-5DAE60BBFBFB}">
      <dgm:prSet custT="1"/>
      <dgm:spPr/>
      <dgm:t>
        <a:bodyPr/>
        <a:lstStyle/>
        <a:p>
          <a:r>
            <a:rPr lang="en-GB" sz="1800" dirty="0">
              <a:latin typeface="Tw Cen MT" panose="020B0602020104020603" pitchFamily="34" charset="0"/>
              <a:cs typeface="Arial" panose="020B0604020202020204" pitchFamily="34" charset="0"/>
            </a:rPr>
            <a:t>Threats</a:t>
          </a:r>
        </a:p>
      </dgm:t>
    </dgm:pt>
    <dgm:pt modelId="{21CAC3EB-2270-47D3-B407-7793BDBE81C6}" type="parTrans" cxnId="{403BEA8B-C2C0-4146-97DB-139CB685FC8F}">
      <dgm:prSet/>
      <dgm:spPr/>
      <dgm:t>
        <a:bodyPr/>
        <a:lstStyle/>
        <a:p>
          <a:endParaRPr lang="en-GB" sz="1800">
            <a:latin typeface="Arial" panose="020B0604020202020204" pitchFamily="34" charset="0"/>
            <a:cs typeface="Arial" panose="020B0604020202020204" pitchFamily="34" charset="0"/>
          </a:endParaRPr>
        </a:p>
      </dgm:t>
    </dgm:pt>
    <dgm:pt modelId="{E28221FA-F3D3-42B5-B55C-C63A4085FE42}" type="sibTrans" cxnId="{403BEA8B-C2C0-4146-97DB-139CB685FC8F}">
      <dgm:prSet/>
      <dgm:spPr/>
      <dgm:t>
        <a:bodyPr/>
        <a:lstStyle/>
        <a:p>
          <a:endParaRPr lang="en-GB" sz="1800">
            <a:latin typeface="Arial" panose="020B0604020202020204" pitchFamily="34" charset="0"/>
            <a:cs typeface="Arial" panose="020B0604020202020204" pitchFamily="34" charset="0"/>
          </a:endParaRPr>
        </a:p>
      </dgm:t>
    </dgm:pt>
    <dgm:pt modelId="{0F28571D-6F4C-4944-8E79-E9E13323C80E}">
      <dgm:prSet custT="1"/>
      <dgm:spPr/>
      <dgm:t>
        <a:bodyPr/>
        <a:lstStyle/>
        <a:p>
          <a:r>
            <a:rPr lang="en-GB" sz="1800" dirty="0">
              <a:latin typeface="Tw Cen MT" panose="020B0602020104020603" pitchFamily="34" charset="0"/>
              <a:cs typeface="Arial" panose="020B0604020202020204" pitchFamily="34" charset="0"/>
            </a:rPr>
            <a:t>•	Competition from other restaurants</a:t>
          </a:r>
        </a:p>
      </dgm:t>
    </dgm:pt>
    <dgm:pt modelId="{4FD19595-9D27-44B9-A7DC-89ED187E6477}" type="parTrans" cxnId="{8543838C-EA97-4C89-888E-92403A512A95}">
      <dgm:prSet/>
      <dgm:spPr/>
      <dgm:t>
        <a:bodyPr/>
        <a:lstStyle/>
        <a:p>
          <a:endParaRPr lang="en-GB" sz="1800">
            <a:latin typeface="Arial" panose="020B0604020202020204" pitchFamily="34" charset="0"/>
            <a:cs typeface="Arial" panose="020B0604020202020204" pitchFamily="34" charset="0"/>
          </a:endParaRPr>
        </a:p>
      </dgm:t>
    </dgm:pt>
    <dgm:pt modelId="{43C0FB64-6B6E-47EA-90E9-F681FF42A8A0}" type="sibTrans" cxnId="{8543838C-EA97-4C89-888E-92403A512A95}">
      <dgm:prSet/>
      <dgm:spPr/>
      <dgm:t>
        <a:bodyPr/>
        <a:lstStyle/>
        <a:p>
          <a:endParaRPr lang="en-GB" sz="1800">
            <a:latin typeface="Arial" panose="020B0604020202020204" pitchFamily="34" charset="0"/>
            <a:cs typeface="Arial" panose="020B0604020202020204" pitchFamily="34" charset="0"/>
          </a:endParaRPr>
        </a:p>
      </dgm:t>
    </dgm:pt>
    <dgm:pt modelId="{12F16315-CD12-4CF2-BDAB-9AC4786A493D}">
      <dgm:prSet custT="1"/>
      <dgm:spPr/>
      <dgm:t>
        <a:bodyPr/>
        <a:lstStyle/>
        <a:p>
          <a:r>
            <a:rPr lang="en-GB" sz="1800" dirty="0">
              <a:latin typeface="Tw Cen MT" panose="020B0602020104020603" pitchFamily="34" charset="0"/>
              <a:cs typeface="Arial" panose="020B0604020202020204" pitchFamily="34" charset="0"/>
            </a:rPr>
            <a:t>•	Rising ingredient costs</a:t>
          </a:r>
        </a:p>
      </dgm:t>
    </dgm:pt>
    <dgm:pt modelId="{552BAD73-619F-4A3D-B618-088AA5186084}" type="parTrans" cxnId="{C2460A59-A5F4-4B1C-9C89-4D16537AB490}">
      <dgm:prSet/>
      <dgm:spPr/>
      <dgm:t>
        <a:bodyPr/>
        <a:lstStyle/>
        <a:p>
          <a:endParaRPr lang="en-GB" sz="1800">
            <a:latin typeface="Arial" panose="020B0604020202020204" pitchFamily="34" charset="0"/>
            <a:cs typeface="Arial" panose="020B0604020202020204" pitchFamily="34" charset="0"/>
          </a:endParaRPr>
        </a:p>
      </dgm:t>
    </dgm:pt>
    <dgm:pt modelId="{315C81B0-F0CB-4927-AE38-66A932A74CEA}" type="sibTrans" cxnId="{C2460A59-A5F4-4B1C-9C89-4D16537AB490}">
      <dgm:prSet/>
      <dgm:spPr/>
      <dgm:t>
        <a:bodyPr/>
        <a:lstStyle/>
        <a:p>
          <a:endParaRPr lang="en-GB" sz="1800">
            <a:latin typeface="Arial" panose="020B0604020202020204" pitchFamily="34" charset="0"/>
            <a:cs typeface="Arial" panose="020B0604020202020204" pitchFamily="34" charset="0"/>
          </a:endParaRPr>
        </a:p>
      </dgm:t>
    </dgm:pt>
    <dgm:pt modelId="{BB0C0729-F9F6-41C7-85D1-E7B335EAE747}">
      <dgm:prSet custT="1"/>
      <dgm:spPr/>
      <dgm:t>
        <a:bodyPr/>
        <a:lstStyle/>
        <a:p>
          <a:endParaRPr lang="en-GB" sz="1800" dirty="0">
            <a:latin typeface="Tw Cen MT" panose="020B0602020104020603" pitchFamily="34" charset="0"/>
            <a:cs typeface="Arial" panose="020B0604020202020204" pitchFamily="34" charset="0"/>
          </a:endParaRPr>
        </a:p>
      </dgm:t>
    </dgm:pt>
    <dgm:pt modelId="{F1637367-20C9-4216-9F94-A7E9A3337F92}" type="parTrans" cxnId="{75C03BC7-3BD5-4C24-A484-F98702E66D0D}">
      <dgm:prSet/>
      <dgm:spPr/>
      <dgm:t>
        <a:bodyPr/>
        <a:lstStyle/>
        <a:p>
          <a:endParaRPr lang="en-GB" sz="1800">
            <a:latin typeface="Arial" panose="020B0604020202020204" pitchFamily="34" charset="0"/>
            <a:cs typeface="Arial" panose="020B0604020202020204" pitchFamily="34" charset="0"/>
          </a:endParaRPr>
        </a:p>
      </dgm:t>
    </dgm:pt>
    <dgm:pt modelId="{F4F416C7-1EBE-4640-AE59-201F0CDDE11C}" type="sibTrans" cxnId="{75C03BC7-3BD5-4C24-A484-F98702E66D0D}">
      <dgm:prSet/>
      <dgm:spPr/>
      <dgm:t>
        <a:bodyPr/>
        <a:lstStyle/>
        <a:p>
          <a:endParaRPr lang="en-GB" sz="1800">
            <a:latin typeface="Arial" panose="020B0604020202020204" pitchFamily="34" charset="0"/>
            <a:cs typeface="Arial" panose="020B0604020202020204" pitchFamily="34" charset="0"/>
          </a:endParaRPr>
        </a:p>
      </dgm:t>
    </dgm:pt>
    <dgm:pt modelId="{BDE6DDEF-B157-4B61-89D7-93DA49CEADFC}" type="pres">
      <dgm:prSet presAssocID="{631FE2F4-BACC-48B2-B687-95DF9EE30A9A}" presName="vert0" presStyleCnt="0">
        <dgm:presLayoutVars>
          <dgm:dir/>
          <dgm:animOne val="branch"/>
          <dgm:animLvl val="lvl"/>
        </dgm:presLayoutVars>
      </dgm:prSet>
      <dgm:spPr/>
    </dgm:pt>
    <dgm:pt modelId="{FA469619-16C3-41A3-8208-066E49CCB073}" type="pres">
      <dgm:prSet presAssocID="{5E372E17-310E-4E4C-B51A-6661CCCDDEBB}" presName="thickLine" presStyleLbl="alignNode1" presStyleIdx="0" presStyleCnt="16"/>
      <dgm:spPr/>
    </dgm:pt>
    <dgm:pt modelId="{D883A2C0-E57F-46FD-962B-59DC42AB5EEE}" type="pres">
      <dgm:prSet presAssocID="{5E372E17-310E-4E4C-B51A-6661CCCDDEBB}" presName="horz1" presStyleCnt="0"/>
      <dgm:spPr/>
    </dgm:pt>
    <dgm:pt modelId="{9FAFDE6F-B0FF-467F-AB53-6E75F7467752}" type="pres">
      <dgm:prSet presAssocID="{5E372E17-310E-4E4C-B51A-6661CCCDDEBB}" presName="tx1" presStyleLbl="revTx" presStyleIdx="0" presStyleCnt="16"/>
      <dgm:spPr/>
    </dgm:pt>
    <dgm:pt modelId="{0E6EC659-83DD-45BE-BB00-96BE7E2270BB}" type="pres">
      <dgm:prSet presAssocID="{5E372E17-310E-4E4C-B51A-6661CCCDDEBB}" presName="vert1" presStyleCnt="0"/>
      <dgm:spPr/>
    </dgm:pt>
    <dgm:pt modelId="{F38FC624-8F44-4AEB-917D-6A38F5DC0C12}" type="pres">
      <dgm:prSet presAssocID="{118DF0B8-4B03-49FE-A5D0-8FCABD0116A8}" presName="thickLine" presStyleLbl="alignNode1" presStyleIdx="1" presStyleCnt="16"/>
      <dgm:spPr/>
    </dgm:pt>
    <dgm:pt modelId="{61DDFC70-BE85-4801-9ED2-F46ED413EAB2}" type="pres">
      <dgm:prSet presAssocID="{118DF0B8-4B03-49FE-A5D0-8FCABD0116A8}" presName="horz1" presStyleCnt="0"/>
      <dgm:spPr/>
    </dgm:pt>
    <dgm:pt modelId="{6434A675-21A9-4533-916F-152D98907C2A}" type="pres">
      <dgm:prSet presAssocID="{118DF0B8-4B03-49FE-A5D0-8FCABD0116A8}" presName="tx1" presStyleLbl="revTx" presStyleIdx="1" presStyleCnt="16"/>
      <dgm:spPr/>
    </dgm:pt>
    <dgm:pt modelId="{BA15C9A4-1775-4E33-8706-38DC3D9241D5}" type="pres">
      <dgm:prSet presAssocID="{118DF0B8-4B03-49FE-A5D0-8FCABD0116A8}" presName="vert1" presStyleCnt="0"/>
      <dgm:spPr/>
    </dgm:pt>
    <dgm:pt modelId="{C25F7AFA-4174-4D22-B39A-ABD1906EEA69}" type="pres">
      <dgm:prSet presAssocID="{3C6BC9CE-9571-462B-B0E5-5562478412BA}" presName="thickLine" presStyleLbl="alignNode1" presStyleIdx="2" presStyleCnt="16"/>
      <dgm:spPr/>
    </dgm:pt>
    <dgm:pt modelId="{6D953BFF-8AEC-4BCC-8EC6-AEC8F5071165}" type="pres">
      <dgm:prSet presAssocID="{3C6BC9CE-9571-462B-B0E5-5562478412BA}" presName="horz1" presStyleCnt="0"/>
      <dgm:spPr/>
    </dgm:pt>
    <dgm:pt modelId="{6D388141-2812-4104-9EA3-5C6BEC84F34D}" type="pres">
      <dgm:prSet presAssocID="{3C6BC9CE-9571-462B-B0E5-5562478412BA}" presName="tx1" presStyleLbl="revTx" presStyleIdx="2" presStyleCnt="16"/>
      <dgm:spPr/>
    </dgm:pt>
    <dgm:pt modelId="{81B7AFBE-DB32-4352-9F3C-E29ED197F92E}" type="pres">
      <dgm:prSet presAssocID="{3C6BC9CE-9571-462B-B0E5-5562478412BA}" presName="vert1" presStyleCnt="0"/>
      <dgm:spPr/>
    </dgm:pt>
    <dgm:pt modelId="{172AAED5-CD5C-43EA-9730-8E29A9AB1A97}" type="pres">
      <dgm:prSet presAssocID="{19131172-CD17-4437-A922-E9A1CEA384A4}" presName="thickLine" presStyleLbl="alignNode1" presStyleIdx="3" presStyleCnt="16"/>
      <dgm:spPr/>
    </dgm:pt>
    <dgm:pt modelId="{DEEB4F52-925E-4AAC-876B-51BAB47F3B01}" type="pres">
      <dgm:prSet presAssocID="{19131172-CD17-4437-A922-E9A1CEA384A4}" presName="horz1" presStyleCnt="0"/>
      <dgm:spPr/>
    </dgm:pt>
    <dgm:pt modelId="{FBC1FB5F-5444-4789-B1F9-49F55BC8853B}" type="pres">
      <dgm:prSet presAssocID="{19131172-CD17-4437-A922-E9A1CEA384A4}" presName="tx1" presStyleLbl="revTx" presStyleIdx="3" presStyleCnt="16"/>
      <dgm:spPr/>
    </dgm:pt>
    <dgm:pt modelId="{FB6B0559-9C8F-40C9-A7D9-7698578FBC08}" type="pres">
      <dgm:prSet presAssocID="{19131172-CD17-4437-A922-E9A1CEA384A4}" presName="vert1" presStyleCnt="0"/>
      <dgm:spPr/>
    </dgm:pt>
    <dgm:pt modelId="{F9873DDC-B11E-4B9D-8E6B-7960A6BE1C37}" type="pres">
      <dgm:prSet presAssocID="{A3A13D5E-6D9D-43F4-BD8A-B6C34C637466}" presName="thickLine" presStyleLbl="alignNode1" presStyleIdx="4" presStyleCnt="16"/>
      <dgm:spPr/>
    </dgm:pt>
    <dgm:pt modelId="{480345F9-DEC9-4F90-BDDF-8BCB0F482967}" type="pres">
      <dgm:prSet presAssocID="{A3A13D5E-6D9D-43F4-BD8A-B6C34C637466}" presName="horz1" presStyleCnt="0"/>
      <dgm:spPr/>
    </dgm:pt>
    <dgm:pt modelId="{AFA46D02-1395-44A4-B504-A99F904D4F22}" type="pres">
      <dgm:prSet presAssocID="{A3A13D5E-6D9D-43F4-BD8A-B6C34C637466}" presName="tx1" presStyleLbl="revTx" presStyleIdx="4" presStyleCnt="16"/>
      <dgm:spPr/>
    </dgm:pt>
    <dgm:pt modelId="{C90E2BF4-ED33-4482-99F8-BAB4011594DA}" type="pres">
      <dgm:prSet presAssocID="{A3A13D5E-6D9D-43F4-BD8A-B6C34C637466}" presName="vert1" presStyleCnt="0"/>
      <dgm:spPr/>
    </dgm:pt>
    <dgm:pt modelId="{F4A540B0-2A05-4177-887F-076186A62C52}" type="pres">
      <dgm:prSet presAssocID="{1B8FE151-EC13-4719-BBB6-644C87EB274E}" presName="thickLine" presStyleLbl="alignNode1" presStyleIdx="5" presStyleCnt="16"/>
      <dgm:spPr/>
    </dgm:pt>
    <dgm:pt modelId="{869BFED0-79CD-4F2C-8274-B12F130AC488}" type="pres">
      <dgm:prSet presAssocID="{1B8FE151-EC13-4719-BBB6-644C87EB274E}" presName="horz1" presStyleCnt="0"/>
      <dgm:spPr/>
    </dgm:pt>
    <dgm:pt modelId="{15EECD35-527C-486D-B1DF-206083987AD7}" type="pres">
      <dgm:prSet presAssocID="{1B8FE151-EC13-4719-BBB6-644C87EB274E}" presName="tx1" presStyleLbl="revTx" presStyleIdx="5" presStyleCnt="16"/>
      <dgm:spPr/>
    </dgm:pt>
    <dgm:pt modelId="{2D414E67-1B92-44FA-AFF4-F8DB5D2F9B96}" type="pres">
      <dgm:prSet presAssocID="{1B8FE151-EC13-4719-BBB6-644C87EB274E}" presName="vert1" presStyleCnt="0"/>
      <dgm:spPr/>
    </dgm:pt>
    <dgm:pt modelId="{BC5A0F52-5E5A-45D7-84B9-184F8C10B252}" type="pres">
      <dgm:prSet presAssocID="{352BA6E2-CD58-49A2-B2CA-79C168123594}" presName="thickLine" presStyleLbl="alignNode1" presStyleIdx="6" presStyleCnt="16"/>
      <dgm:spPr/>
    </dgm:pt>
    <dgm:pt modelId="{D1C089FB-6E54-4233-85C2-78DFEDD948A9}" type="pres">
      <dgm:prSet presAssocID="{352BA6E2-CD58-49A2-B2CA-79C168123594}" presName="horz1" presStyleCnt="0"/>
      <dgm:spPr/>
    </dgm:pt>
    <dgm:pt modelId="{26D92115-2A49-4653-BCE8-ACF00C4843F0}" type="pres">
      <dgm:prSet presAssocID="{352BA6E2-CD58-49A2-B2CA-79C168123594}" presName="tx1" presStyleLbl="revTx" presStyleIdx="6" presStyleCnt="16"/>
      <dgm:spPr/>
    </dgm:pt>
    <dgm:pt modelId="{27BD290F-2989-439F-803D-80FA774A309A}" type="pres">
      <dgm:prSet presAssocID="{352BA6E2-CD58-49A2-B2CA-79C168123594}" presName="vert1" presStyleCnt="0"/>
      <dgm:spPr/>
    </dgm:pt>
    <dgm:pt modelId="{899B24B5-2122-4A1C-8BBF-D8DDF562A2F6}" type="pres">
      <dgm:prSet presAssocID="{18244E7D-E13E-4669-B84F-18C096CA27EC}" presName="thickLine" presStyleLbl="alignNode1" presStyleIdx="7" presStyleCnt="16"/>
      <dgm:spPr/>
    </dgm:pt>
    <dgm:pt modelId="{CF479621-8ADE-4A8A-A449-7E98036CE8A2}" type="pres">
      <dgm:prSet presAssocID="{18244E7D-E13E-4669-B84F-18C096CA27EC}" presName="horz1" presStyleCnt="0"/>
      <dgm:spPr/>
    </dgm:pt>
    <dgm:pt modelId="{BBDC2ABB-CBEB-4AE8-B969-4CEE7AC303D1}" type="pres">
      <dgm:prSet presAssocID="{18244E7D-E13E-4669-B84F-18C096CA27EC}" presName="tx1" presStyleLbl="revTx" presStyleIdx="7" presStyleCnt="16"/>
      <dgm:spPr/>
    </dgm:pt>
    <dgm:pt modelId="{9D4C6176-295C-43BE-844A-CF5062C8597F}" type="pres">
      <dgm:prSet presAssocID="{18244E7D-E13E-4669-B84F-18C096CA27EC}" presName="vert1" presStyleCnt="0"/>
      <dgm:spPr/>
    </dgm:pt>
    <dgm:pt modelId="{D98FE84B-2E3A-4EFB-B5A7-148A3B80F0A0}" type="pres">
      <dgm:prSet presAssocID="{E60760E0-2DAF-4CFA-BC10-E402257793EB}" presName="thickLine" presStyleLbl="alignNode1" presStyleIdx="8" presStyleCnt="16"/>
      <dgm:spPr/>
    </dgm:pt>
    <dgm:pt modelId="{DBB59798-B50A-4E03-A6A2-375AC07E03DF}" type="pres">
      <dgm:prSet presAssocID="{E60760E0-2DAF-4CFA-BC10-E402257793EB}" presName="horz1" presStyleCnt="0"/>
      <dgm:spPr/>
    </dgm:pt>
    <dgm:pt modelId="{205C105F-42E1-4903-B809-E2BBD2DC0771}" type="pres">
      <dgm:prSet presAssocID="{E60760E0-2DAF-4CFA-BC10-E402257793EB}" presName="tx1" presStyleLbl="revTx" presStyleIdx="8" presStyleCnt="16"/>
      <dgm:spPr/>
    </dgm:pt>
    <dgm:pt modelId="{C551CC24-5E43-47DB-B149-475F7CCDCF1B}" type="pres">
      <dgm:prSet presAssocID="{E60760E0-2DAF-4CFA-BC10-E402257793EB}" presName="vert1" presStyleCnt="0"/>
      <dgm:spPr/>
    </dgm:pt>
    <dgm:pt modelId="{4FA018F8-374D-402A-9744-D45D1C663745}" type="pres">
      <dgm:prSet presAssocID="{154FAB61-EFE8-4C07-AC9B-91336EA69D64}" presName="thickLine" presStyleLbl="alignNode1" presStyleIdx="9" presStyleCnt="16"/>
      <dgm:spPr/>
    </dgm:pt>
    <dgm:pt modelId="{BC72B21C-D578-460E-89E1-E466B68AAD82}" type="pres">
      <dgm:prSet presAssocID="{154FAB61-EFE8-4C07-AC9B-91336EA69D64}" presName="horz1" presStyleCnt="0"/>
      <dgm:spPr/>
    </dgm:pt>
    <dgm:pt modelId="{BB4B3839-9E5C-477C-9543-F7451D8F303A}" type="pres">
      <dgm:prSet presAssocID="{154FAB61-EFE8-4C07-AC9B-91336EA69D64}" presName="tx1" presStyleLbl="revTx" presStyleIdx="9" presStyleCnt="16"/>
      <dgm:spPr/>
    </dgm:pt>
    <dgm:pt modelId="{B051AFAA-501D-48FD-BC75-88545A72A8D1}" type="pres">
      <dgm:prSet presAssocID="{154FAB61-EFE8-4C07-AC9B-91336EA69D64}" presName="vert1" presStyleCnt="0"/>
      <dgm:spPr/>
    </dgm:pt>
    <dgm:pt modelId="{AFEF6189-8512-4653-A4D8-8077630269B8}" type="pres">
      <dgm:prSet presAssocID="{79D61A73-A472-428C-8BAF-D9B5A0FA4592}" presName="thickLine" presStyleLbl="alignNode1" presStyleIdx="10" presStyleCnt="16"/>
      <dgm:spPr/>
    </dgm:pt>
    <dgm:pt modelId="{3E4EDACE-A377-4359-B352-C5DCFD9B77EB}" type="pres">
      <dgm:prSet presAssocID="{79D61A73-A472-428C-8BAF-D9B5A0FA4592}" presName="horz1" presStyleCnt="0"/>
      <dgm:spPr/>
    </dgm:pt>
    <dgm:pt modelId="{0489EAE6-4351-44BC-B833-188DAC9760D6}" type="pres">
      <dgm:prSet presAssocID="{79D61A73-A472-428C-8BAF-D9B5A0FA4592}" presName="tx1" presStyleLbl="revTx" presStyleIdx="10" presStyleCnt="16"/>
      <dgm:spPr/>
    </dgm:pt>
    <dgm:pt modelId="{BC310C65-1746-44D5-BF37-95D29F1E4D65}" type="pres">
      <dgm:prSet presAssocID="{79D61A73-A472-428C-8BAF-D9B5A0FA4592}" presName="vert1" presStyleCnt="0"/>
      <dgm:spPr/>
    </dgm:pt>
    <dgm:pt modelId="{61AD1AAA-2B7C-4F19-9C22-761353E6C104}" type="pres">
      <dgm:prSet presAssocID="{9B324762-0DB3-4F71-8BF8-A71EF4E57F88}" presName="thickLine" presStyleLbl="alignNode1" presStyleIdx="11" presStyleCnt="16"/>
      <dgm:spPr/>
    </dgm:pt>
    <dgm:pt modelId="{1D95F236-2F7D-4595-AE23-68A8D58FCC40}" type="pres">
      <dgm:prSet presAssocID="{9B324762-0DB3-4F71-8BF8-A71EF4E57F88}" presName="horz1" presStyleCnt="0"/>
      <dgm:spPr/>
    </dgm:pt>
    <dgm:pt modelId="{123E8693-3DD0-4955-8E8D-573DAE35C66F}" type="pres">
      <dgm:prSet presAssocID="{9B324762-0DB3-4F71-8BF8-A71EF4E57F88}" presName="tx1" presStyleLbl="revTx" presStyleIdx="11" presStyleCnt="16"/>
      <dgm:spPr/>
    </dgm:pt>
    <dgm:pt modelId="{4009D9D2-DE59-44DF-B8EF-87D6193FA71D}" type="pres">
      <dgm:prSet presAssocID="{9B324762-0DB3-4F71-8BF8-A71EF4E57F88}" presName="vert1" presStyleCnt="0"/>
      <dgm:spPr/>
    </dgm:pt>
    <dgm:pt modelId="{3AB6919A-BB65-4C7B-A8CB-2B5379AA2E74}" type="pres">
      <dgm:prSet presAssocID="{FF6F2D13-3444-4DD2-8E41-5DAE60BBFBFB}" presName="thickLine" presStyleLbl="alignNode1" presStyleIdx="12" presStyleCnt="16"/>
      <dgm:spPr/>
    </dgm:pt>
    <dgm:pt modelId="{3E855597-D682-437F-8D2C-D3C1171537A5}" type="pres">
      <dgm:prSet presAssocID="{FF6F2D13-3444-4DD2-8E41-5DAE60BBFBFB}" presName="horz1" presStyleCnt="0"/>
      <dgm:spPr/>
    </dgm:pt>
    <dgm:pt modelId="{F44B926C-8D53-4A65-9823-E82C9D84EA0F}" type="pres">
      <dgm:prSet presAssocID="{FF6F2D13-3444-4DD2-8E41-5DAE60BBFBFB}" presName="tx1" presStyleLbl="revTx" presStyleIdx="12" presStyleCnt="16"/>
      <dgm:spPr/>
    </dgm:pt>
    <dgm:pt modelId="{BCC78416-549E-4D04-9B0D-9D15D3B70DC0}" type="pres">
      <dgm:prSet presAssocID="{FF6F2D13-3444-4DD2-8E41-5DAE60BBFBFB}" presName="vert1" presStyleCnt="0"/>
      <dgm:spPr/>
    </dgm:pt>
    <dgm:pt modelId="{8275DF14-7DC2-43E2-8925-87AC17AB31EB}" type="pres">
      <dgm:prSet presAssocID="{0F28571D-6F4C-4944-8E79-E9E13323C80E}" presName="thickLine" presStyleLbl="alignNode1" presStyleIdx="13" presStyleCnt="16"/>
      <dgm:spPr/>
    </dgm:pt>
    <dgm:pt modelId="{5A0F2A26-F38B-4723-B75B-118B6361D9DE}" type="pres">
      <dgm:prSet presAssocID="{0F28571D-6F4C-4944-8E79-E9E13323C80E}" presName="horz1" presStyleCnt="0"/>
      <dgm:spPr/>
    </dgm:pt>
    <dgm:pt modelId="{340127DD-A9F4-49F7-85FA-1B1EAC98A72F}" type="pres">
      <dgm:prSet presAssocID="{0F28571D-6F4C-4944-8E79-E9E13323C80E}" presName="tx1" presStyleLbl="revTx" presStyleIdx="13" presStyleCnt="16"/>
      <dgm:spPr/>
    </dgm:pt>
    <dgm:pt modelId="{93CEDDFF-48A6-469B-AF51-5130A8B30249}" type="pres">
      <dgm:prSet presAssocID="{0F28571D-6F4C-4944-8E79-E9E13323C80E}" presName="vert1" presStyleCnt="0"/>
      <dgm:spPr/>
    </dgm:pt>
    <dgm:pt modelId="{AA830212-EE87-446A-B49A-6D2E59285E0F}" type="pres">
      <dgm:prSet presAssocID="{12F16315-CD12-4CF2-BDAB-9AC4786A493D}" presName="thickLine" presStyleLbl="alignNode1" presStyleIdx="14" presStyleCnt="16"/>
      <dgm:spPr/>
    </dgm:pt>
    <dgm:pt modelId="{51915548-294E-4B8F-83E6-91035E8CA4C5}" type="pres">
      <dgm:prSet presAssocID="{12F16315-CD12-4CF2-BDAB-9AC4786A493D}" presName="horz1" presStyleCnt="0"/>
      <dgm:spPr/>
    </dgm:pt>
    <dgm:pt modelId="{3120B67E-80E0-421A-A772-F2B41E21C87C}" type="pres">
      <dgm:prSet presAssocID="{12F16315-CD12-4CF2-BDAB-9AC4786A493D}" presName="tx1" presStyleLbl="revTx" presStyleIdx="14" presStyleCnt="16"/>
      <dgm:spPr/>
    </dgm:pt>
    <dgm:pt modelId="{45D1BEDE-DC13-4CCD-B5C3-848C5C96D506}" type="pres">
      <dgm:prSet presAssocID="{12F16315-CD12-4CF2-BDAB-9AC4786A493D}" presName="vert1" presStyleCnt="0"/>
      <dgm:spPr/>
    </dgm:pt>
    <dgm:pt modelId="{41B31036-69D8-4599-93B4-04C8927382EF}" type="pres">
      <dgm:prSet presAssocID="{BB0C0729-F9F6-41C7-85D1-E7B335EAE747}" presName="thickLine" presStyleLbl="alignNode1" presStyleIdx="15" presStyleCnt="16"/>
      <dgm:spPr/>
    </dgm:pt>
    <dgm:pt modelId="{A6AF32F3-3B27-4B51-AE70-A62C332E95E6}" type="pres">
      <dgm:prSet presAssocID="{BB0C0729-F9F6-41C7-85D1-E7B335EAE747}" presName="horz1" presStyleCnt="0"/>
      <dgm:spPr/>
    </dgm:pt>
    <dgm:pt modelId="{89018AD3-0073-4B91-9935-69A3AFCC2A1C}" type="pres">
      <dgm:prSet presAssocID="{BB0C0729-F9F6-41C7-85D1-E7B335EAE747}" presName="tx1" presStyleLbl="revTx" presStyleIdx="15" presStyleCnt="16"/>
      <dgm:spPr/>
    </dgm:pt>
    <dgm:pt modelId="{6B295279-CF34-48EF-82FE-6CBB37ED9720}" type="pres">
      <dgm:prSet presAssocID="{BB0C0729-F9F6-41C7-85D1-E7B335EAE747}" presName="vert1" presStyleCnt="0"/>
      <dgm:spPr/>
    </dgm:pt>
  </dgm:ptLst>
  <dgm:cxnLst>
    <dgm:cxn modelId="{310DA509-2D92-46D0-AFE1-8C8D760FBDD0}" type="presOf" srcId="{FF6F2D13-3444-4DD2-8E41-5DAE60BBFBFB}" destId="{F44B926C-8D53-4A65-9823-E82C9D84EA0F}" srcOrd="0" destOrd="0" presId="urn:microsoft.com/office/officeart/2008/layout/LinedList"/>
    <dgm:cxn modelId="{DBD18123-FE8C-4C0D-850C-0822B36545E0}" type="presOf" srcId="{154FAB61-EFE8-4C07-AC9B-91336EA69D64}" destId="{BB4B3839-9E5C-477C-9543-F7451D8F303A}" srcOrd="0" destOrd="0" presId="urn:microsoft.com/office/officeart/2008/layout/LinedList"/>
    <dgm:cxn modelId="{CE409E36-B8FD-4640-9825-82C0ACEB6946}" srcId="{631FE2F4-BACC-48B2-B687-95DF9EE30A9A}" destId="{5E372E17-310E-4E4C-B51A-6661CCCDDEBB}" srcOrd="0" destOrd="0" parTransId="{7F4419E2-7218-4E6B-BDEE-61D46E49A363}" sibTransId="{F9FE1410-083B-4A25-AF76-13A259F67F4E}"/>
    <dgm:cxn modelId="{7C8E6938-50A4-43AD-A41F-C37229506FBF}" type="presOf" srcId="{12F16315-CD12-4CF2-BDAB-9AC4786A493D}" destId="{3120B67E-80E0-421A-A772-F2B41E21C87C}" srcOrd="0" destOrd="0" presId="urn:microsoft.com/office/officeart/2008/layout/LinedList"/>
    <dgm:cxn modelId="{813C763C-87E9-4DF1-80D8-FD97F2579035}" type="presOf" srcId="{5E372E17-310E-4E4C-B51A-6661CCCDDEBB}" destId="{9FAFDE6F-B0FF-467F-AB53-6E75F7467752}" srcOrd="0" destOrd="0" presId="urn:microsoft.com/office/officeart/2008/layout/LinedList"/>
    <dgm:cxn modelId="{B4B07F5D-CBA1-4F45-AC22-620F0ED6EE18}" type="presOf" srcId="{9B324762-0DB3-4F71-8BF8-A71EF4E57F88}" destId="{123E8693-3DD0-4955-8E8D-573DAE35C66F}" srcOrd="0" destOrd="0" presId="urn:microsoft.com/office/officeart/2008/layout/LinedList"/>
    <dgm:cxn modelId="{DABB4648-66BC-464B-89C0-8EA85A9D5735}" type="presOf" srcId="{1B8FE151-EC13-4719-BBB6-644C87EB274E}" destId="{15EECD35-527C-486D-B1DF-206083987AD7}" srcOrd="0" destOrd="0" presId="urn:microsoft.com/office/officeart/2008/layout/LinedList"/>
    <dgm:cxn modelId="{B6D52D4B-23BD-4FC6-85BF-9CB25A2750D2}" type="presOf" srcId="{118DF0B8-4B03-49FE-A5D0-8FCABD0116A8}" destId="{6434A675-21A9-4533-916F-152D98907C2A}" srcOrd="0" destOrd="0" presId="urn:microsoft.com/office/officeart/2008/layout/LinedList"/>
    <dgm:cxn modelId="{C7D0FA4B-8C6D-4A2E-BECF-781CDA27B95F}" srcId="{631FE2F4-BACC-48B2-B687-95DF9EE30A9A}" destId="{1B8FE151-EC13-4719-BBB6-644C87EB274E}" srcOrd="5" destOrd="0" parTransId="{03198A24-C520-40FB-9F3B-8D952AC1FA0A}" sibTransId="{925C1B77-C1DC-4066-BFA2-5434CACC292B}"/>
    <dgm:cxn modelId="{90218A58-977C-4276-A521-DE3FEDE14C4B}" srcId="{631FE2F4-BACC-48B2-B687-95DF9EE30A9A}" destId="{3C6BC9CE-9571-462B-B0E5-5562478412BA}" srcOrd="2" destOrd="0" parTransId="{A3B1A0CE-6819-4464-913D-A6192F62E53E}" sibTransId="{CFE0B91F-36FF-422D-8EDF-13B6E14C3A20}"/>
    <dgm:cxn modelId="{C2460A59-A5F4-4B1C-9C89-4D16537AB490}" srcId="{631FE2F4-BACC-48B2-B687-95DF9EE30A9A}" destId="{12F16315-CD12-4CF2-BDAB-9AC4786A493D}" srcOrd="14" destOrd="0" parTransId="{552BAD73-619F-4A3D-B618-088AA5186084}" sibTransId="{315C81B0-F0CB-4927-AE38-66A932A74CEA}"/>
    <dgm:cxn modelId="{E27D5079-9171-4757-9BE0-7B6EE3CA9B27}" srcId="{631FE2F4-BACC-48B2-B687-95DF9EE30A9A}" destId="{9B324762-0DB3-4F71-8BF8-A71EF4E57F88}" srcOrd="11" destOrd="0" parTransId="{E438B7D0-094E-4171-AFEE-DB6B0C364574}" sibTransId="{5FE1AC79-C607-4D8B-8456-A857F8BE531F}"/>
    <dgm:cxn modelId="{517AB783-CB95-426B-B3CD-A863BC2FC746}" type="presOf" srcId="{E60760E0-2DAF-4CFA-BC10-E402257793EB}" destId="{205C105F-42E1-4903-B809-E2BBD2DC0771}" srcOrd="0" destOrd="0" presId="urn:microsoft.com/office/officeart/2008/layout/LinedList"/>
    <dgm:cxn modelId="{A8DCB286-5CBE-484C-9F69-AF68F7F6CD3B}" type="presOf" srcId="{19131172-CD17-4437-A922-E9A1CEA384A4}" destId="{FBC1FB5F-5444-4789-B1F9-49F55BC8853B}" srcOrd="0" destOrd="0" presId="urn:microsoft.com/office/officeart/2008/layout/LinedList"/>
    <dgm:cxn modelId="{E7E8188B-D0EF-4BF0-ACB1-FB6B443569DC}" srcId="{631FE2F4-BACC-48B2-B687-95DF9EE30A9A}" destId="{352BA6E2-CD58-49A2-B2CA-79C168123594}" srcOrd="6" destOrd="0" parTransId="{60F50062-6A42-4885-86A4-30290C956B50}" sibTransId="{B2AE709E-A03C-481C-99BD-21B57B23AD49}"/>
    <dgm:cxn modelId="{403BEA8B-C2C0-4146-97DB-139CB685FC8F}" srcId="{631FE2F4-BACC-48B2-B687-95DF9EE30A9A}" destId="{FF6F2D13-3444-4DD2-8E41-5DAE60BBFBFB}" srcOrd="12" destOrd="0" parTransId="{21CAC3EB-2270-47D3-B407-7793BDBE81C6}" sibTransId="{E28221FA-F3D3-42B5-B55C-C63A4085FE42}"/>
    <dgm:cxn modelId="{8543838C-EA97-4C89-888E-92403A512A95}" srcId="{631FE2F4-BACC-48B2-B687-95DF9EE30A9A}" destId="{0F28571D-6F4C-4944-8E79-E9E13323C80E}" srcOrd="13" destOrd="0" parTransId="{4FD19595-9D27-44B9-A7DC-89ED187E6477}" sibTransId="{43C0FB64-6B6E-47EA-90E9-F681FF42A8A0}"/>
    <dgm:cxn modelId="{8228039E-5925-4842-87A6-39DF3E828451}" srcId="{631FE2F4-BACC-48B2-B687-95DF9EE30A9A}" destId="{18244E7D-E13E-4669-B84F-18C096CA27EC}" srcOrd="7" destOrd="0" parTransId="{0C8C36F4-D2E6-486F-AE08-D4880918D680}" sibTransId="{0F167209-ABFD-4893-9999-85106055AB54}"/>
    <dgm:cxn modelId="{AA82D3A9-6C24-41D0-BE91-D965969D483F}" type="presOf" srcId="{79D61A73-A472-428C-8BAF-D9B5A0FA4592}" destId="{0489EAE6-4351-44BC-B833-188DAC9760D6}" srcOrd="0" destOrd="0" presId="urn:microsoft.com/office/officeart/2008/layout/LinedList"/>
    <dgm:cxn modelId="{F0CFAEAA-A80C-401A-B10A-A8A6EBD2143B}" srcId="{631FE2F4-BACC-48B2-B687-95DF9EE30A9A}" destId="{A3A13D5E-6D9D-43F4-BD8A-B6C34C637466}" srcOrd="4" destOrd="0" parTransId="{225EC251-4FBC-456E-9423-4022CB1F65CF}" sibTransId="{E3B4694A-7E18-4FDC-B8E2-9EB6188D2F05}"/>
    <dgm:cxn modelId="{646545AE-67B1-4DA9-80DF-49998ADE65ED}" srcId="{631FE2F4-BACC-48B2-B687-95DF9EE30A9A}" destId="{118DF0B8-4B03-49FE-A5D0-8FCABD0116A8}" srcOrd="1" destOrd="0" parTransId="{D7C005F3-09A5-48F0-AC77-C213347DA31A}" sibTransId="{BCC96A34-93E8-439A-BD20-C45EE0D3B735}"/>
    <dgm:cxn modelId="{E0A966AF-8F5C-4015-B8B8-BD0B7162472B}" type="presOf" srcId="{3C6BC9CE-9571-462B-B0E5-5562478412BA}" destId="{6D388141-2812-4104-9EA3-5C6BEC84F34D}" srcOrd="0" destOrd="0" presId="urn:microsoft.com/office/officeart/2008/layout/LinedList"/>
    <dgm:cxn modelId="{17299AB7-0865-4A89-A5B2-875A624C9808}" type="presOf" srcId="{352BA6E2-CD58-49A2-B2CA-79C168123594}" destId="{26D92115-2A49-4653-BCE8-ACF00C4843F0}" srcOrd="0" destOrd="0" presId="urn:microsoft.com/office/officeart/2008/layout/LinedList"/>
    <dgm:cxn modelId="{8CA46DB9-1C11-4F35-82D9-19B1CF1B0006}" srcId="{631FE2F4-BACC-48B2-B687-95DF9EE30A9A}" destId="{E60760E0-2DAF-4CFA-BC10-E402257793EB}" srcOrd="8" destOrd="0" parTransId="{B9071AFE-E1D5-4B91-85F8-FDB3F0088D11}" sibTransId="{CD344148-5785-403B-A089-547B0E89F8D7}"/>
    <dgm:cxn modelId="{854D56C1-8C4D-45A7-83BC-35B694FBFAC3}" srcId="{631FE2F4-BACC-48B2-B687-95DF9EE30A9A}" destId="{19131172-CD17-4437-A922-E9A1CEA384A4}" srcOrd="3" destOrd="0" parTransId="{0E3D2D2E-95A1-4E47-B513-A40AA53D9EF1}" sibTransId="{82465B4A-EB8F-42BC-8AB5-AAE1D82D6210}"/>
    <dgm:cxn modelId="{75C03BC7-3BD5-4C24-A484-F98702E66D0D}" srcId="{631FE2F4-BACC-48B2-B687-95DF9EE30A9A}" destId="{BB0C0729-F9F6-41C7-85D1-E7B335EAE747}" srcOrd="15" destOrd="0" parTransId="{F1637367-20C9-4216-9F94-A7E9A3337F92}" sibTransId="{F4F416C7-1EBE-4640-AE59-201F0CDDE11C}"/>
    <dgm:cxn modelId="{8C7C6ED0-A8BB-40B4-AF5E-D6A4BD6B0FC1}" type="presOf" srcId="{631FE2F4-BACC-48B2-B687-95DF9EE30A9A}" destId="{BDE6DDEF-B157-4B61-89D7-93DA49CEADFC}" srcOrd="0" destOrd="0" presId="urn:microsoft.com/office/officeart/2008/layout/LinedList"/>
    <dgm:cxn modelId="{172C16D1-DAC0-4017-828B-58DCDEA9600E}" type="presOf" srcId="{0F28571D-6F4C-4944-8E79-E9E13323C80E}" destId="{340127DD-A9F4-49F7-85FA-1B1EAC98A72F}" srcOrd="0" destOrd="0" presId="urn:microsoft.com/office/officeart/2008/layout/LinedList"/>
    <dgm:cxn modelId="{634248D1-1E51-4089-AEBD-5800AFF93139}" srcId="{631FE2F4-BACC-48B2-B687-95DF9EE30A9A}" destId="{79D61A73-A472-428C-8BAF-D9B5A0FA4592}" srcOrd="10" destOrd="0" parTransId="{43220270-3B03-4EDF-B513-16634A7B649C}" sibTransId="{BC21B59F-2125-46FF-A490-37D7F3377512}"/>
    <dgm:cxn modelId="{ABCD22DC-CC79-4EBA-942E-C44461A93DAA}" type="presOf" srcId="{A3A13D5E-6D9D-43F4-BD8A-B6C34C637466}" destId="{AFA46D02-1395-44A4-B504-A99F904D4F22}" srcOrd="0" destOrd="0" presId="urn:microsoft.com/office/officeart/2008/layout/LinedList"/>
    <dgm:cxn modelId="{E97462E1-AA77-4740-835E-D3D07F475E00}" type="presOf" srcId="{BB0C0729-F9F6-41C7-85D1-E7B335EAE747}" destId="{89018AD3-0073-4B91-9935-69A3AFCC2A1C}" srcOrd="0" destOrd="0" presId="urn:microsoft.com/office/officeart/2008/layout/LinedList"/>
    <dgm:cxn modelId="{05A1D3EA-EDAC-4F6F-BA9E-FD26D8C4A6D4}" type="presOf" srcId="{18244E7D-E13E-4669-B84F-18C096CA27EC}" destId="{BBDC2ABB-CBEB-4AE8-B969-4CEE7AC303D1}" srcOrd="0" destOrd="0" presId="urn:microsoft.com/office/officeart/2008/layout/LinedList"/>
    <dgm:cxn modelId="{8A6C1FFA-2B3F-4905-9ECC-3CC7A0F52803}" srcId="{631FE2F4-BACC-48B2-B687-95DF9EE30A9A}" destId="{154FAB61-EFE8-4C07-AC9B-91336EA69D64}" srcOrd="9" destOrd="0" parTransId="{3A4855FA-5EED-472A-8635-B8A3B06AD2BA}" sibTransId="{A20EF905-E7C5-4BEB-A013-D283D7B8692B}"/>
    <dgm:cxn modelId="{B32176DF-79B3-4684-AB6D-B6132B12E4D4}" type="presParOf" srcId="{BDE6DDEF-B157-4B61-89D7-93DA49CEADFC}" destId="{FA469619-16C3-41A3-8208-066E49CCB073}" srcOrd="0" destOrd="0" presId="urn:microsoft.com/office/officeart/2008/layout/LinedList"/>
    <dgm:cxn modelId="{F9A1220E-CFB5-46DD-908F-B87FF8763533}" type="presParOf" srcId="{BDE6DDEF-B157-4B61-89D7-93DA49CEADFC}" destId="{D883A2C0-E57F-46FD-962B-59DC42AB5EEE}" srcOrd="1" destOrd="0" presId="urn:microsoft.com/office/officeart/2008/layout/LinedList"/>
    <dgm:cxn modelId="{24A43BED-A8DF-443B-A0DD-D7E26707A586}" type="presParOf" srcId="{D883A2C0-E57F-46FD-962B-59DC42AB5EEE}" destId="{9FAFDE6F-B0FF-467F-AB53-6E75F7467752}" srcOrd="0" destOrd="0" presId="urn:microsoft.com/office/officeart/2008/layout/LinedList"/>
    <dgm:cxn modelId="{DA9B741B-3B78-4153-9498-F239B505B561}" type="presParOf" srcId="{D883A2C0-E57F-46FD-962B-59DC42AB5EEE}" destId="{0E6EC659-83DD-45BE-BB00-96BE7E2270BB}" srcOrd="1" destOrd="0" presId="urn:microsoft.com/office/officeart/2008/layout/LinedList"/>
    <dgm:cxn modelId="{F0A8231C-E82D-46B2-910D-A59401321B92}" type="presParOf" srcId="{BDE6DDEF-B157-4B61-89D7-93DA49CEADFC}" destId="{F38FC624-8F44-4AEB-917D-6A38F5DC0C12}" srcOrd="2" destOrd="0" presId="urn:microsoft.com/office/officeart/2008/layout/LinedList"/>
    <dgm:cxn modelId="{60DDC40F-4FD6-4444-90F3-7122ADE87EF5}" type="presParOf" srcId="{BDE6DDEF-B157-4B61-89D7-93DA49CEADFC}" destId="{61DDFC70-BE85-4801-9ED2-F46ED413EAB2}" srcOrd="3" destOrd="0" presId="urn:microsoft.com/office/officeart/2008/layout/LinedList"/>
    <dgm:cxn modelId="{05A5FDBC-739C-4DAD-8392-4D0F6F8480D8}" type="presParOf" srcId="{61DDFC70-BE85-4801-9ED2-F46ED413EAB2}" destId="{6434A675-21A9-4533-916F-152D98907C2A}" srcOrd="0" destOrd="0" presId="urn:microsoft.com/office/officeart/2008/layout/LinedList"/>
    <dgm:cxn modelId="{6A3765AE-5DDF-4C54-BB99-532DC50EE8E2}" type="presParOf" srcId="{61DDFC70-BE85-4801-9ED2-F46ED413EAB2}" destId="{BA15C9A4-1775-4E33-8706-38DC3D9241D5}" srcOrd="1" destOrd="0" presId="urn:microsoft.com/office/officeart/2008/layout/LinedList"/>
    <dgm:cxn modelId="{72850FB1-5955-4F15-BEBF-DA3AD3B390C3}" type="presParOf" srcId="{BDE6DDEF-B157-4B61-89D7-93DA49CEADFC}" destId="{C25F7AFA-4174-4D22-B39A-ABD1906EEA69}" srcOrd="4" destOrd="0" presId="urn:microsoft.com/office/officeart/2008/layout/LinedList"/>
    <dgm:cxn modelId="{8CD64AC1-93E9-49E5-9889-F65974277DD7}" type="presParOf" srcId="{BDE6DDEF-B157-4B61-89D7-93DA49CEADFC}" destId="{6D953BFF-8AEC-4BCC-8EC6-AEC8F5071165}" srcOrd="5" destOrd="0" presId="urn:microsoft.com/office/officeart/2008/layout/LinedList"/>
    <dgm:cxn modelId="{60781907-5093-4494-99CA-63F3D1C3F5CB}" type="presParOf" srcId="{6D953BFF-8AEC-4BCC-8EC6-AEC8F5071165}" destId="{6D388141-2812-4104-9EA3-5C6BEC84F34D}" srcOrd="0" destOrd="0" presId="urn:microsoft.com/office/officeart/2008/layout/LinedList"/>
    <dgm:cxn modelId="{73755EE0-4B2D-455F-BF32-985DFE06E080}" type="presParOf" srcId="{6D953BFF-8AEC-4BCC-8EC6-AEC8F5071165}" destId="{81B7AFBE-DB32-4352-9F3C-E29ED197F92E}" srcOrd="1" destOrd="0" presId="urn:microsoft.com/office/officeart/2008/layout/LinedList"/>
    <dgm:cxn modelId="{3AFF8D7E-2CA5-4920-BC88-ED0FCE9D100E}" type="presParOf" srcId="{BDE6DDEF-B157-4B61-89D7-93DA49CEADFC}" destId="{172AAED5-CD5C-43EA-9730-8E29A9AB1A97}" srcOrd="6" destOrd="0" presId="urn:microsoft.com/office/officeart/2008/layout/LinedList"/>
    <dgm:cxn modelId="{DE0BCD9E-4CD1-4CAB-B377-0DF2BC7FA306}" type="presParOf" srcId="{BDE6DDEF-B157-4B61-89D7-93DA49CEADFC}" destId="{DEEB4F52-925E-4AAC-876B-51BAB47F3B01}" srcOrd="7" destOrd="0" presId="urn:microsoft.com/office/officeart/2008/layout/LinedList"/>
    <dgm:cxn modelId="{907BCF0A-17FC-483E-9B9A-6991C8876B04}" type="presParOf" srcId="{DEEB4F52-925E-4AAC-876B-51BAB47F3B01}" destId="{FBC1FB5F-5444-4789-B1F9-49F55BC8853B}" srcOrd="0" destOrd="0" presId="urn:microsoft.com/office/officeart/2008/layout/LinedList"/>
    <dgm:cxn modelId="{DA5D87C6-635B-49AF-AD40-39A6F50D5AD5}" type="presParOf" srcId="{DEEB4F52-925E-4AAC-876B-51BAB47F3B01}" destId="{FB6B0559-9C8F-40C9-A7D9-7698578FBC08}" srcOrd="1" destOrd="0" presId="urn:microsoft.com/office/officeart/2008/layout/LinedList"/>
    <dgm:cxn modelId="{7F75CD9E-855E-4560-B9EB-F8BD93602F91}" type="presParOf" srcId="{BDE6DDEF-B157-4B61-89D7-93DA49CEADFC}" destId="{F9873DDC-B11E-4B9D-8E6B-7960A6BE1C37}" srcOrd="8" destOrd="0" presId="urn:microsoft.com/office/officeart/2008/layout/LinedList"/>
    <dgm:cxn modelId="{268C0DA0-B4C0-4016-83DC-087C44FFA3DB}" type="presParOf" srcId="{BDE6DDEF-B157-4B61-89D7-93DA49CEADFC}" destId="{480345F9-DEC9-4F90-BDDF-8BCB0F482967}" srcOrd="9" destOrd="0" presId="urn:microsoft.com/office/officeart/2008/layout/LinedList"/>
    <dgm:cxn modelId="{8AB5407B-1595-4B5D-ACFB-776C8D93A8B1}" type="presParOf" srcId="{480345F9-DEC9-4F90-BDDF-8BCB0F482967}" destId="{AFA46D02-1395-44A4-B504-A99F904D4F22}" srcOrd="0" destOrd="0" presId="urn:microsoft.com/office/officeart/2008/layout/LinedList"/>
    <dgm:cxn modelId="{FF8CFD86-43BE-4621-B42E-2E6F65501040}" type="presParOf" srcId="{480345F9-DEC9-4F90-BDDF-8BCB0F482967}" destId="{C90E2BF4-ED33-4482-99F8-BAB4011594DA}" srcOrd="1" destOrd="0" presId="urn:microsoft.com/office/officeart/2008/layout/LinedList"/>
    <dgm:cxn modelId="{49DDAFEB-D6FA-4264-BEA6-7776C0C33B5B}" type="presParOf" srcId="{BDE6DDEF-B157-4B61-89D7-93DA49CEADFC}" destId="{F4A540B0-2A05-4177-887F-076186A62C52}" srcOrd="10" destOrd="0" presId="urn:microsoft.com/office/officeart/2008/layout/LinedList"/>
    <dgm:cxn modelId="{53369F43-2348-446D-B6D5-0B361925777E}" type="presParOf" srcId="{BDE6DDEF-B157-4B61-89D7-93DA49CEADFC}" destId="{869BFED0-79CD-4F2C-8274-B12F130AC488}" srcOrd="11" destOrd="0" presId="urn:microsoft.com/office/officeart/2008/layout/LinedList"/>
    <dgm:cxn modelId="{48F41A00-D562-4C08-8DCC-126DBA5FCBE2}" type="presParOf" srcId="{869BFED0-79CD-4F2C-8274-B12F130AC488}" destId="{15EECD35-527C-486D-B1DF-206083987AD7}" srcOrd="0" destOrd="0" presId="urn:microsoft.com/office/officeart/2008/layout/LinedList"/>
    <dgm:cxn modelId="{02BAF71F-7744-4FB2-8813-CCC119590BCA}" type="presParOf" srcId="{869BFED0-79CD-4F2C-8274-B12F130AC488}" destId="{2D414E67-1B92-44FA-AFF4-F8DB5D2F9B96}" srcOrd="1" destOrd="0" presId="urn:microsoft.com/office/officeart/2008/layout/LinedList"/>
    <dgm:cxn modelId="{C7602E3B-D37D-4BE7-87FD-E8D65A36539B}" type="presParOf" srcId="{BDE6DDEF-B157-4B61-89D7-93DA49CEADFC}" destId="{BC5A0F52-5E5A-45D7-84B9-184F8C10B252}" srcOrd="12" destOrd="0" presId="urn:microsoft.com/office/officeart/2008/layout/LinedList"/>
    <dgm:cxn modelId="{89300A78-D33D-424A-9513-05A994858AA9}" type="presParOf" srcId="{BDE6DDEF-B157-4B61-89D7-93DA49CEADFC}" destId="{D1C089FB-6E54-4233-85C2-78DFEDD948A9}" srcOrd="13" destOrd="0" presId="urn:microsoft.com/office/officeart/2008/layout/LinedList"/>
    <dgm:cxn modelId="{ED19C8CD-98ED-43C8-ACAD-75ABC1FE3FA8}" type="presParOf" srcId="{D1C089FB-6E54-4233-85C2-78DFEDD948A9}" destId="{26D92115-2A49-4653-BCE8-ACF00C4843F0}" srcOrd="0" destOrd="0" presId="urn:microsoft.com/office/officeart/2008/layout/LinedList"/>
    <dgm:cxn modelId="{AACC0FC5-DBF9-4BCC-93D0-98333EF8699E}" type="presParOf" srcId="{D1C089FB-6E54-4233-85C2-78DFEDD948A9}" destId="{27BD290F-2989-439F-803D-80FA774A309A}" srcOrd="1" destOrd="0" presId="urn:microsoft.com/office/officeart/2008/layout/LinedList"/>
    <dgm:cxn modelId="{897F267E-8B83-4019-A88E-D9D963A65B88}" type="presParOf" srcId="{BDE6DDEF-B157-4B61-89D7-93DA49CEADFC}" destId="{899B24B5-2122-4A1C-8BBF-D8DDF562A2F6}" srcOrd="14" destOrd="0" presId="urn:microsoft.com/office/officeart/2008/layout/LinedList"/>
    <dgm:cxn modelId="{E6EC33DC-DC43-45E9-B49D-5D8D8ED2C17D}" type="presParOf" srcId="{BDE6DDEF-B157-4B61-89D7-93DA49CEADFC}" destId="{CF479621-8ADE-4A8A-A449-7E98036CE8A2}" srcOrd="15" destOrd="0" presId="urn:microsoft.com/office/officeart/2008/layout/LinedList"/>
    <dgm:cxn modelId="{4C381505-ADA1-4179-9F73-B41C5B0C90CE}" type="presParOf" srcId="{CF479621-8ADE-4A8A-A449-7E98036CE8A2}" destId="{BBDC2ABB-CBEB-4AE8-B969-4CEE7AC303D1}" srcOrd="0" destOrd="0" presId="urn:microsoft.com/office/officeart/2008/layout/LinedList"/>
    <dgm:cxn modelId="{FFC02508-DE91-4216-AF1A-9DF9FEAC02C0}" type="presParOf" srcId="{CF479621-8ADE-4A8A-A449-7E98036CE8A2}" destId="{9D4C6176-295C-43BE-844A-CF5062C8597F}" srcOrd="1" destOrd="0" presId="urn:microsoft.com/office/officeart/2008/layout/LinedList"/>
    <dgm:cxn modelId="{923DAD21-14ED-4697-B0F8-37B741AB2213}" type="presParOf" srcId="{BDE6DDEF-B157-4B61-89D7-93DA49CEADFC}" destId="{D98FE84B-2E3A-4EFB-B5A7-148A3B80F0A0}" srcOrd="16" destOrd="0" presId="urn:microsoft.com/office/officeart/2008/layout/LinedList"/>
    <dgm:cxn modelId="{FC07EBB0-306E-447D-93C3-854349E2707A}" type="presParOf" srcId="{BDE6DDEF-B157-4B61-89D7-93DA49CEADFC}" destId="{DBB59798-B50A-4E03-A6A2-375AC07E03DF}" srcOrd="17" destOrd="0" presId="urn:microsoft.com/office/officeart/2008/layout/LinedList"/>
    <dgm:cxn modelId="{70934B1B-E13F-44C9-BBD8-78639E728D48}" type="presParOf" srcId="{DBB59798-B50A-4E03-A6A2-375AC07E03DF}" destId="{205C105F-42E1-4903-B809-E2BBD2DC0771}" srcOrd="0" destOrd="0" presId="urn:microsoft.com/office/officeart/2008/layout/LinedList"/>
    <dgm:cxn modelId="{523A2BE2-7359-4D1F-9FCE-579A083C757C}" type="presParOf" srcId="{DBB59798-B50A-4E03-A6A2-375AC07E03DF}" destId="{C551CC24-5E43-47DB-B149-475F7CCDCF1B}" srcOrd="1" destOrd="0" presId="urn:microsoft.com/office/officeart/2008/layout/LinedList"/>
    <dgm:cxn modelId="{AF8EACD9-533F-4ACF-8540-776BF011DB69}" type="presParOf" srcId="{BDE6DDEF-B157-4B61-89D7-93DA49CEADFC}" destId="{4FA018F8-374D-402A-9744-D45D1C663745}" srcOrd="18" destOrd="0" presId="urn:microsoft.com/office/officeart/2008/layout/LinedList"/>
    <dgm:cxn modelId="{D231C88E-6696-40FA-B3EE-F86A9B5A7AE4}" type="presParOf" srcId="{BDE6DDEF-B157-4B61-89D7-93DA49CEADFC}" destId="{BC72B21C-D578-460E-89E1-E466B68AAD82}" srcOrd="19" destOrd="0" presId="urn:microsoft.com/office/officeart/2008/layout/LinedList"/>
    <dgm:cxn modelId="{6993F5A7-23B8-47B6-B539-A2FC63E0D8E8}" type="presParOf" srcId="{BC72B21C-D578-460E-89E1-E466B68AAD82}" destId="{BB4B3839-9E5C-477C-9543-F7451D8F303A}" srcOrd="0" destOrd="0" presId="urn:microsoft.com/office/officeart/2008/layout/LinedList"/>
    <dgm:cxn modelId="{92FB38C4-6F40-44CD-9380-93D5A1F8563B}" type="presParOf" srcId="{BC72B21C-D578-460E-89E1-E466B68AAD82}" destId="{B051AFAA-501D-48FD-BC75-88545A72A8D1}" srcOrd="1" destOrd="0" presId="urn:microsoft.com/office/officeart/2008/layout/LinedList"/>
    <dgm:cxn modelId="{CA26CE8C-A466-4868-9566-0C010E489DB6}" type="presParOf" srcId="{BDE6DDEF-B157-4B61-89D7-93DA49CEADFC}" destId="{AFEF6189-8512-4653-A4D8-8077630269B8}" srcOrd="20" destOrd="0" presId="urn:microsoft.com/office/officeart/2008/layout/LinedList"/>
    <dgm:cxn modelId="{1497EDDE-4B8F-4E79-A9A1-0CEA2B765917}" type="presParOf" srcId="{BDE6DDEF-B157-4B61-89D7-93DA49CEADFC}" destId="{3E4EDACE-A377-4359-B352-C5DCFD9B77EB}" srcOrd="21" destOrd="0" presId="urn:microsoft.com/office/officeart/2008/layout/LinedList"/>
    <dgm:cxn modelId="{11DD0DA4-00BB-43EC-8C89-03C0C6406CA6}" type="presParOf" srcId="{3E4EDACE-A377-4359-B352-C5DCFD9B77EB}" destId="{0489EAE6-4351-44BC-B833-188DAC9760D6}" srcOrd="0" destOrd="0" presId="urn:microsoft.com/office/officeart/2008/layout/LinedList"/>
    <dgm:cxn modelId="{12D49AE4-0EB1-4556-976C-FE75ACE7FC32}" type="presParOf" srcId="{3E4EDACE-A377-4359-B352-C5DCFD9B77EB}" destId="{BC310C65-1746-44D5-BF37-95D29F1E4D65}" srcOrd="1" destOrd="0" presId="urn:microsoft.com/office/officeart/2008/layout/LinedList"/>
    <dgm:cxn modelId="{968C24BA-8E13-4A51-B1AF-390232294B7A}" type="presParOf" srcId="{BDE6DDEF-B157-4B61-89D7-93DA49CEADFC}" destId="{61AD1AAA-2B7C-4F19-9C22-761353E6C104}" srcOrd="22" destOrd="0" presId="urn:microsoft.com/office/officeart/2008/layout/LinedList"/>
    <dgm:cxn modelId="{ECCDDD21-4E70-4DF4-8C05-DFCE68FAF27B}" type="presParOf" srcId="{BDE6DDEF-B157-4B61-89D7-93DA49CEADFC}" destId="{1D95F236-2F7D-4595-AE23-68A8D58FCC40}" srcOrd="23" destOrd="0" presId="urn:microsoft.com/office/officeart/2008/layout/LinedList"/>
    <dgm:cxn modelId="{F2C4C8F9-295C-47DD-8A86-1181EB38E15B}" type="presParOf" srcId="{1D95F236-2F7D-4595-AE23-68A8D58FCC40}" destId="{123E8693-3DD0-4955-8E8D-573DAE35C66F}" srcOrd="0" destOrd="0" presId="urn:microsoft.com/office/officeart/2008/layout/LinedList"/>
    <dgm:cxn modelId="{D3C7E149-97EB-47B5-94DD-8E7233B80AEA}" type="presParOf" srcId="{1D95F236-2F7D-4595-AE23-68A8D58FCC40}" destId="{4009D9D2-DE59-44DF-B8EF-87D6193FA71D}" srcOrd="1" destOrd="0" presId="urn:microsoft.com/office/officeart/2008/layout/LinedList"/>
    <dgm:cxn modelId="{52ACB719-3B20-4419-A34E-C063A9F39BF7}" type="presParOf" srcId="{BDE6DDEF-B157-4B61-89D7-93DA49CEADFC}" destId="{3AB6919A-BB65-4C7B-A8CB-2B5379AA2E74}" srcOrd="24" destOrd="0" presId="urn:microsoft.com/office/officeart/2008/layout/LinedList"/>
    <dgm:cxn modelId="{0F3C2CA6-BC90-4F3C-BEC3-A222F8CD2C65}" type="presParOf" srcId="{BDE6DDEF-B157-4B61-89D7-93DA49CEADFC}" destId="{3E855597-D682-437F-8D2C-D3C1171537A5}" srcOrd="25" destOrd="0" presId="urn:microsoft.com/office/officeart/2008/layout/LinedList"/>
    <dgm:cxn modelId="{C7154FC9-C6F1-4CAD-B332-83353AB72F1D}" type="presParOf" srcId="{3E855597-D682-437F-8D2C-D3C1171537A5}" destId="{F44B926C-8D53-4A65-9823-E82C9D84EA0F}" srcOrd="0" destOrd="0" presId="urn:microsoft.com/office/officeart/2008/layout/LinedList"/>
    <dgm:cxn modelId="{13072679-D846-4447-B84D-8A573DBE2157}" type="presParOf" srcId="{3E855597-D682-437F-8D2C-D3C1171537A5}" destId="{BCC78416-549E-4D04-9B0D-9D15D3B70DC0}" srcOrd="1" destOrd="0" presId="urn:microsoft.com/office/officeart/2008/layout/LinedList"/>
    <dgm:cxn modelId="{420E6E5F-6D2B-429F-8F14-27B47A6E5BEF}" type="presParOf" srcId="{BDE6DDEF-B157-4B61-89D7-93DA49CEADFC}" destId="{8275DF14-7DC2-43E2-8925-87AC17AB31EB}" srcOrd="26" destOrd="0" presId="urn:microsoft.com/office/officeart/2008/layout/LinedList"/>
    <dgm:cxn modelId="{714A369E-3CA4-4019-B65B-7A81539670BD}" type="presParOf" srcId="{BDE6DDEF-B157-4B61-89D7-93DA49CEADFC}" destId="{5A0F2A26-F38B-4723-B75B-118B6361D9DE}" srcOrd="27" destOrd="0" presId="urn:microsoft.com/office/officeart/2008/layout/LinedList"/>
    <dgm:cxn modelId="{2118E74C-E8AF-431F-A5FC-FA6D3CF95434}" type="presParOf" srcId="{5A0F2A26-F38B-4723-B75B-118B6361D9DE}" destId="{340127DD-A9F4-49F7-85FA-1B1EAC98A72F}" srcOrd="0" destOrd="0" presId="urn:microsoft.com/office/officeart/2008/layout/LinedList"/>
    <dgm:cxn modelId="{F16919C9-1C0E-42BC-918F-54CD1798D255}" type="presParOf" srcId="{5A0F2A26-F38B-4723-B75B-118B6361D9DE}" destId="{93CEDDFF-48A6-469B-AF51-5130A8B30249}" srcOrd="1" destOrd="0" presId="urn:microsoft.com/office/officeart/2008/layout/LinedList"/>
    <dgm:cxn modelId="{19F95963-5223-4EB1-862A-88F85469D15B}" type="presParOf" srcId="{BDE6DDEF-B157-4B61-89D7-93DA49CEADFC}" destId="{AA830212-EE87-446A-B49A-6D2E59285E0F}" srcOrd="28" destOrd="0" presId="urn:microsoft.com/office/officeart/2008/layout/LinedList"/>
    <dgm:cxn modelId="{422E8871-79B4-4FB0-A6F2-6C2A5DE35F51}" type="presParOf" srcId="{BDE6DDEF-B157-4B61-89D7-93DA49CEADFC}" destId="{51915548-294E-4B8F-83E6-91035E8CA4C5}" srcOrd="29" destOrd="0" presId="urn:microsoft.com/office/officeart/2008/layout/LinedList"/>
    <dgm:cxn modelId="{F8F097F8-2679-4C73-B37F-2BE7A5402C94}" type="presParOf" srcId="{51915548-294E-4B8F-83E6-91035E8CA4C5}" destId="{3120B67E-80E0-421A-A772-F2B41E21C87C}" srcOrd="0" destOrd="0" presId="urn:microsoft.com/office/officeart/2008/layout/LinedList"/>
    <dgm:cxn modelId="{A56503D9-E947-464F-B763-6B65FA42A61D}" type="presParOf" srcId="{51915548-294E-4B8F-83E6-91035E8CA4C5}" destId="{45D1BEDE-DC13-4CCD-B5C3-848C5C96D506}" srcOrd="1" destOrd="0" presId="urn:microsoft.com/office/officeart/2008/layout/LinedList"/>
    <dgm:cxn modelId="{75605C0D-00ED-4EB7-8677-01DEA3AF94FB}" type="presParOf" srcId="{BDE6DDEF-B157-4B61-89D7-93DA49CEADFC}" destId="{41B31036-69D8-4599-93B4-04C8927382EF}" srcOrd="30" destOrd="0" presId="urn:microsoft.com/office/officeart/2008/layout/LinedList"/>
    <dgm:cxn modelId="{F18A504A-73B7-4945-B2A6-27990E374065}" type="presParOf" srcId="{BDE6DDEF-B157-4B61-89D7-93DA49CEADFC}" destId="{A6AF32F3-3B27-4B51-AE70-A62C332E95E6}" srcOrd="31" destOrd="0" presId="urn:microsoft.com/office/officeart/2008/layout/LinedList"/>
    <dgm:cxn modelId="{5BA10162-7572-4F9C-8744-129A3D1E9101}" type="presParOf" srcId="{A6AF32F3-3B27-4B51-AE70-A62C332E95E6}" destId="{89018AD3-0073-4B91-9935-69A3AFCC2A1C}" srcOrd="0" destOrd="0" presId="urn:microsoft.com/office/officeart/2008/layout/LinedList"/>
    <dgm:cxn modelId="{F4312739-1185-406C-9FFA-57995484A444}" type="presParOf" srcId="{A6AF32F3-3B27-4B51-AE70-A62C332E95E6}" destId="{6B295279-CF34-48EF-82FE-6CBB37ED9720}"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130910-374F-460D-9937-E17A7A897E4C}">
      <dsp:nvSpPr>
        <dsp:cNvPr id="0" name=""/>
        <dsp:cNvSpPr/>
      </dsp:nvSpPr>
      <dsp:spPr>
        <a:xfrm>
          <a:off x="0" y="703738"/>
          <a:ext cx="6683374" cy="129920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CF070E-8C52-41B7-932A-157DC7A8C1DF}">
      <dsp:nvSpPr>
        <dsp:cNvPr id="0" name=""/>
        <dsp:cNvSpPr/>
      </dsp:nvSpPr>
      <dsp:spPr>
        <a:xfrm>
          <a:off x="393010" y="996060"/>
          <a:ext cx="714565" cy="7145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858CD73-3DED-4473-BBC4-898EF4F59F98}">
      <dsp:nvSpPr>
        <dsp:cNvPr id="0" name=""/>
        <dsp:cNvSpPr/>
      </dsp:nvSpPr>
      <dsp:spPr>
        <a:xfrm>
          <a:off x="1500587" y="703738"/>
          <a:ext cx="5182787" cy="12992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500" tIns="137500" rIns="137500" bIns="137500" numCol="1" spcCol="1270" anchor="ctr" anchorCtr="0">
          <a:noAutofit/>
        </a:bodyPr>
        <a:lstStyle/>
        <a:p>
          <a:pPr marL="0" lvl="0" indent="0" algn="l" defTabSz="889000">
            <a:lnSpc>
              <a:spcPct val="90000"/>
            </a:lnSpc>
            <a:spcBef>
              <a:spcPct val="0"/>
            </a:spcBef>
            <a:spcAft>
              <a:spcPct val="35000"/>
            </a:spcAft>
            <a:buNone/>
          </a:pPr>
          <a:r>
            <a:rPr lang="en-GB" sz="2000" b="1" u="sng" kern="1200" dirty="0"/>
            <a:t>Mission</a:t>
          </a:r>
          <a:endParaRPr lang="en-US" sz="2000" kern="1200" dirty="0"/>
        </a:p>
      </dsp:txBody>
      <dsp:txXfrm>
        <a:off x="1500587" y="703738"/>
        <a:ext cx="5182787" cy="1299209"/>
      </dsp:txXfrm>
    </dsp:sp>
    <dsp:sp modelId="{CA1F00F3-F520-4D36-8543-777B31ABDEF1}">
      <dsp:nvSpPr>
        <dsp:cNvPr id="0" name=""/>
        <dsp:cNvSpPr/>
      </dsp:nvSpPr>
      <dsp:spPr>
        <a:xfrm>
          <a:off x="0" y="2327750"/>
          <a:ext cx="6683374" cy="129920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EAA885-0203-4F37-92F1-F2EFCCDB0BEA}">
      <dsp:nvSpPr>
        <dsp:cNvPr id="0" name=""/>
        <dsp:cNvSpPr/>
      </dsp:nvSpPr>
      <dsp:spPr>
        <a:xfrm>
          <a:off x="393010" y="2620072"/>
          <a:ext cx="714565" cy="7145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BF53416-904D-4FA2-85DD-F23CB4A6922B}">
      <dsp:nvSpPr>
        <dsp:cNvPr id="0" name=""/>
        <dsp:cNvSpPr/>
      </dsp:nvSpPr>
      <dsp:spPr>
        <a:xfrm>
          <a:off x="1500587" y="2327750"/>
          <a:ext cx="5182787" cy="12992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500" tIns="137500" rIns="137500" bIns="137500" numCol="1" spcCol="1270" anchor="ctr" anchorCtr="0">
          <a:noAutofit/>
        </a:bodyPr>
        <a:lstStyle/>
        <a:p>
          <a:pPr marL="0" lvl="0" indent="0" algn="l" defTabSz="889000">
            <a:lnSpc>
              <a:spcPct val="90000"/>
            </a:lnSpc>
            <a:spcBef>
              <a:spcPct val="0"/>
            </a:spcBef>
            <a:spcAft>
              <a:spcPct val="35000"/>
            </a:spcAft>
            <a:buNone/>
          </a:pPr>
          <a:r>
            <a:rPr lang="en-GB" sz="2000" kern="1200" dirty="0"/>
            <a:t>To bring the authentic taste of India to Bridgend by serving high-quality traditional dishes with excellent customer service, both in the restaurant and through online delivery platforms.</a:t>
          </a:r>
          <a:endParaRPr lang="en-US" sz="2000" kern="1200" dirty="0"/>
        </a:p>
      </dsp:txBody>
      <dsp:txXfrm>
        <a:off x="1500587" y="2327750"/>
        <a:ext cx="5182787" cy="12992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1AB98B-E774-4282-A913-DFEA5ABF65FF}">
      <dsp:nvSpPr>
        <dsp:cNvPr id="0" name=""/>
        <dsp:cNvSpPr/>
      </dsp:nvSpPr>
      <dsp:spPr>
        <a:xfrm>
          <a:off x="0" y="544"/>
          <a:ext cx="6683374" cy="4574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78BE4F-9200-4D73-9E1F-6636854AEEE0}">
      <dsp:nvSpPr>
        <dsp:cNvPr id="0" name=""/>
        <dsp:cNvSpPr/>
      </dsp:nvSpPr>
      <dsp:spPr>
        <a:xfrm>
          <a:off x="138380" y="103472"/>
          <a:ext cx="251601" cy="2516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574FDEB-6095-4B9D-A954-863F6868AFE5}">
      <dsp:nvSpPr>
        <dsp:cNvPr id="0" name=""/>
        <dsp:cNvSpPr/>
      </dsp:nvSpPr>
      <dsp:spPr>
        <a:xfrm>
          <a:off x="528362" y="544"/>
          <a:ext cx="6155012" cy="4574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414" tIns="48414" rIns="48414" bIns="48414" numCol="1" spcCol="1270" anchor="ctr" anchorCtr="0">
          <a:noAutofit/>
        </a:bodyPr>
        <a:lstStyle/>
        <a:p>
          <a:pPr marL="0" lvl="0" indent="0" algn="l" defTabSz="711200">
            <a:lnSpc>
              <a:spcPct val="90000"/>
            </a:lnSpc>
            <a:spcBef>
              <a:spcPct val="0"/>
            </a:spcBef>
            <a:spcAft>
              <a:spcPct val="35000"/>
            </a:spcAft>
            <a:buNone/>
          </a:pPr>
          <a:r>
            <a:rPr lang="en-GB" sz="1600" kern="1200" dirty="0"/>
            <a:t>Aim</a:t>
          </a:r>
          <a:endParaRPr lang="en-US" sz="1600" kern="1200" dirty="0"/>
        </a:p>
      </dsp:txBody>
      <dsp:txXfrm>
        <a:off x="528362" y="544"/>
        <a:ext cx="6155012" cy="457456"/>
      </dsp:txXfrm>
    </dsp:sp>
    <dsp:sp modelId="{98F07933-B70C-4AA4-B219-430457A7E4FA}">
      <dsp:nvSpPr>
        <dsp:cNvPr id="0" name=""/>
        <dsp:cNvSpPr/>
      </dsp:nvSpPr>
      <dsp:spPr>
        <a:xfrm>
          <a:off x="0" y="572365"/>
          <a:ext cx="6683374" cy="4574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8A2498-14E5-4EE1-A631-9D8D7EC98392}">
      <dsp:nvSpPr>
        <dsp:cNvPr id="0" name=""/>
        <dsp:cNvSpPr/>
      </dsp:nvSpPr>
      <dsp:spPr>
        <a:xfrm>
          <a:off x="138380" y="675293"/>
          <a:ext cx="251601" cy="2516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8012B22-B687-4FB4-9094-07B714A74C9B}">
      <dsp:nvSpPr>
        <dsp:cNvPr id="0" name=""/>
        <dsp:cNvSpPr/>
      </dsp:nvSpPr>
      <dsp:spPr>
        <a:xfrm>
          <a:off x="528362" y="572365"/>
          <a:ext cx="6155012" cy="4574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414" tIns="48414" rIns="48414" bIns="48414" numCol="1" spcCol="1270" anchor="ctr" anchorCtr="0">
          <a:noAutofit/>
        </a:bodyPr>
        <a:lstStyle/>
        <a:p>
          <a:pPr marL="0" lvl="0" indent="0" algn="l" defTabSz="711200">
            <a:lnSpc>
              <a:spcPct val="90000"/>
            </a:lnSpc>
            <a:spcBef>
              <a:spcPct val="0"/>
            </a:spcBef>
            <a:spcAft>
              <a:spcPct val="35000"/>
            </a:spcAft>
            <a:buNone/>
          </a:pPr>
          <a:r>
            <a:rPr lang="en-GB" sz="1600" kern="1200" dirty="0"/>
            <a:t>To become one of the most popular Indian restaurants in Bridgend.</a:t>
          </a:r>
          <a:endParaRPr lang="en-US" sz="1600" kern="1200" dirty="0"/>
        </a:p>
      </dsp:txBody>
      <dsp:txXfrm>
        <a:off x="528362" y="572365"/>
        <a:ext cx="6155012" cy="457456"/>
      </dsp:txXfrm>
    </dsp:sp>
    <dsp:sp modelId="{0C4A40EF-18E6-4288-9B44-335A930A0A6E}">
      <dsp:nvSpPr>
        <dsp:cNvPr id="0" name=""/>
        <dsp:cNvSpPr/>
      </dsp:nvSpPr>
      <dsp:spPr>
        <a:xfrm>
          <a:off x="0" y="1144186"/>
          <a:ext cx="6683374" cy="4574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A07678-BE60-437C-9FE6-3088A5DCC9A6}">
      <dsp:nvSpPr>
        <dsp:cNvPr id="0" name=""/>
        <dsp:cNvSpPr/>
      </dsp:nvSpPr>
      <dsp:spPr>
        <a:xfrm>
          <a:off x="138380" y="1247114"/>
          <a:ext cx="251601" cy="25160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14FFA96-781A-474C-A514-1B824C3271C5}">
      <dsp:nvSpPr>
        <dsp:cNvPr id="0" name=""/>
        <dsp:cNvSpPr/>
      </dsp:nvSpPr>
      <dsp:spPr>
        <a:xfrm>
          <a:off x="528362" y="1144186"/>
          <a:ext cx="6155012" cy="4574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414" tIns="48414" rIns="48414" bIns="48414" numCol="1" spcCol="1270" anchor="ctr" anchorCtr="0">
          <a:noAutofit/>
        </a:bodyPr>
        <a:lstStyle/>
        <a:p>
          <a:pPr marL="0" lvl="0" indent="0" algn="l" defTabSz="711200">
            <a:lnSpc>
              <a:spcPct val="90000"/>
            </a:lnSpc>
            <a:spcBef>
              <a:spcPct val="0"/>
            </a:spcBef>
            <a:spcAft>
              <a:spcPct val="35000"/>
            </a:spcAft>
            <a:buNone/>
          </a:pPr>
          <a:r>
            <a:rPr lang="en-GB" sz="1600" kern="1200" dirty="0"/>
            <a:t>Objectives</a:t>
          </a:r>
          <a:endParaRPr lang="en-US" sz="1600" kern="1200" dirty="0"/>
        </a:p>
      </dsp:txBody>
      <dsp:txXfrm>
        <a:off x="528362" y="1144186"/>
        <a:ext cx="6155012" cy="457456"/>
      </dsp:txXfrm>
    </dsp:sp>
    <dsp:sp modelId="{9E9C955B-A548-4DBC-8908-DC86FFCEDBB7}">
      <dsp:nvSpPr>
        <dsp:cNvPr id="0" name=""/>
        <dsp:cNvSpPr/>
      </dsp:nvSpPr>
      <dsp:spPr>
        <a:xfrm>
          <a:off x="0" y="1716007"/>
          <a:ext cx="6683374" cy="4574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B73AE7-7B7D-4E3F-88A5-3CD91791AE9C}">
      <dsp:nvSpPr>
        <dsp:cNvPr id="0" name=""/>
        <dsp:cNvSpPr/>
      </dsp:nvSpPr>
      <dsp:spPr>
        <a:xfrm>
          <a:off x="138380" y="1818935"/>
          <a:ext cx="251601" cy="25160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28CE556-F62D-4BCB-BE34-2A85689F0BE6}">
      <dsp:nvSpPr>
        <dsp:cNvPr id="0" name=""/>
        <dsp:cNvSpPr/>
      </dsp:nvSpPr>
      <dsp:spPr>
        <a:xfrm>
          <a:off x="528362" y="1716007"/>
          <a:ext cx="6155012" cy="4574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414" tIns="48414" rIns="48414" bIns="48414" numCol="1" spcCol="1270" anchor="ctr" anchorCtr="0">
          <a:noAutofit/>
        </a:bodyPr>
        <a:lstStyle/>
        <a:p>
          <a:pPr marL="0" lvl="0" indent="0" algn="l" defTabSz="711200">
            <a:lnSpc>
              <a:spcPct val="90000"/>
            </a:lnSpc>
            <a:spcBef>
              <a:spcPct val="0"/>
            </a:spcBef>
            <a:spcAft>
              <a:spcPct val="35000"/>
            </a:spcAft>
            <a:buNone/>
          </a:pPr>
          <a:r>
            <a:rPr lang="en-GB" sz="1600" kern="1200" dirty="0"/>
            <a:t>Build a strong local customer base</a:t>
          </a:r>
          <a:endParaRPr lang="en-US" sz="1600" kern="1200" dirty="0"/>
        </a:p>
      </dsp:txBody>
      <dsp:txXfrm>
        <a:off x="528362" y="1716007"/>
        <a:ext cx="6155012" cy="457456"/>
      </dsp:txXfrm>
    </dsp:sp>
    <dsp:sp modelId="{0DAB53A0-1A5C-46FC-9DAE-8B53949E7C60}">
      <dsp:nvSpPr>
        <dsp:cNvPr id="0" name=""/>
        <dsp:cNvSpPr/>
      </dsp:nvSpPr>
      <dsp:spPr>
        <a:xfrm>
          <a:off x="0" y="2287829"/>
          <a:ext cx="6683374" cy="4574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F9FD21-7B72-4678-9E2E-3951095111D9}">
      <dsp:nvSpPr>
        <dsp:cNvPr id="0" name=""/>
        <dsp:cNvSpPr/>
      </dsp:nvSpPr>
      <dsp:spPr>
        <a:xfrm>
          <a:off x="138380" y="2390756"/>
          <a:ext cx="251601" cy="25160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ED6AFD6-4C51-406F-A17A-E26708D933FC}">
      <dsp:nvSpPr>
        <dsp:cNvPr id="0" name=""/>
        <dsp:cNvSpPr/>
      </dsp:nvSpPr>
      <dsp:spPr>
        <a:xfrm>
          <a:off x="528362" y="2287829"/>
          <a:ext cx="6155012" cy="4574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414" tIns="48414" rIns="48414" bIns="48414" numCol="1" spcCol="1270" anchor="ctr" anchorCtr="0">
          <a:noAutofit/>
        </a:bodyPr>
        <a:lstStyle/>
        <a:p>
          <a:pPr marL="0" lvl="0" indent="0" algn="l" defTabSz="711200">
            <a:lnSpc>
              <a:spcPct val="90000"/>
            </a:lnSpc>
            <a:spcBef>
              <a:spcPct val="0"/>
            </a:spcBef>
            <a:spcAft>
              <a:spcPct val="35000"/>
            </a:spcAft>
            <a:buNone/>
          </a:pPr>
          <a:r>
            <a:rPr lang="en-GB" sz="1600" kern="1200" dirty="0"/>
            <a:t>Provide high-quality and healthy Indian food</a:t>
          </a:r>
          <a:endParaRPr lang="en-US" sz="1600" kern="1200" dirty="0"/>
        </a:p>
      </dsp:txBody>
      <dsp:txXfrm>
        <a:off x="528362" y="2287829"/>
        <a:ext cx="6155012" cy="457456"/>
      </dsp:txXfrm>
    </dsp:sp>
    <dsp:sp modelId="{9F5F6402-E905-4B72-B7E3-5EDA438E3C97}">
      <dsp:nvSpPr>
        <dsp:cNvPr id="0" name=""/>
        <dsp:cNvSpPr/>
      </dsp:nvSpPr>
      <dsp:spPr>
        <a:xfrm>
          <a:off x="0" y="2859650"/>
          <a:ext cx="6683374" cy="4574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460CB4-7F38-4BA9-9E97-BD8049DB4BB2}">
      <dsp:nvSpPr>
        <dsp:cNvPr id="0" name=""/>
        <dsp:cNvSpPr/>
      </dsp:nvSpPr>
      <dsp:spPr>
        <a:xfrm>
          <a:off x="138380" y="2962578"/>
          <a:ext cx="251601" cy="25160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E045D42-8489-4FA9-AF9B-92E38123C72D}">
      <dsp:nvSpPr>
        <dsp:cNvPr id="0" name=""/>
        <dsp:cNvSpPr/>
      </dsp:nvSpPr>
      <dsp:spPr>
        <a:xfrm>
          <a:off x="528362" y="2859650"/>
          <a:ext cx="6155012" cy="4574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414" tIns="48414" rIns="48414" bIns="48414" numCol="1" spcCol="1270" anchor="ctr" anchorCtr="0">
          <a:noAutofit/>
        </a:bodyPr>
        <a:lstStyle/>
        <a:p>
          <a:pPr marL="0" lvl="0" indent="0" algn="l" defTabSz="711200">
            <a:lnSpc>
              <a:spcPct val="90000"/>
            </a:lnSpc>
            <a:spcBef>
              <a:spcPct val="0"/>
            </a:spcBef>
            <a:spcAft>
              <a:spcPct val="35000"/>
            </a:spcAft>
            <a:buNone/>
          </a:pPr>
          <a:r>
            <a:rPr lang="en-GB" sz="1600" kern="1200" dirty="0"/>
            <a:t>Maintain strong customer satisfaction</a:t>
          </a:r>
          <a:endParaRPr lang="en-US" sz="1600" kern="1200" dirty="0"/>
        </a:p>
      </dsp:txBody>
      <dsp:txXfrm>
        <a:off x="528362" y="2859650"/>
        <a:ext cx="6155012" cy="457456"/>
      </dsp:txXfrm>
    </dsp:sp>
    <dsp:sp modelId="{A6683E07-35E6-4819-A950-E273360FB5C1}">
      <dsp:nvSpPr>
        <dsp:cNvPr id="0" name=""/>
        <dsp:cNvSpPr/>
      </dsp:nvSpPr>
      <dsp:spPr>
        <a:xfrm>
          <a:off x="0" y="3431471"/>
          <a:ext cx="6683374" cy="4574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EBA25C-B423-43C2-8EFD-6E8E84D42065}">
      <dsp:nvSpPr>
        <dsp:cNvPr id="0" name=""/>
        <dsp:cNvSpPr/>
      </dsp:nvSpPr>
      <dsp:spPr>
        <a:xfrm>
          <a:off x="138380" y="3534399"/>
          <a:ext cx="251601" cy="251601"/>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7BD90A2-40B0-464D-81ED-66B057E327D4}">
      <dsp:nvSpPr>
        <dsp:cNvPr id="0" name=""/>
        <dsp:cNvSpPr/>
      </dsp:nvSpPr>
      <dsp:spPr>
        <a:xfrm>
          <a:off x="528362" y="3431471"/>
          <a:ext cx="6155012" cy="4574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414" tIns="48414" rIns="48414" bIns="48414" numCol="1" spcCol="1270" anchor="ctr" anchorCtr="0">
          <a:noAutofit/>
        </a:bodyPr>
        <a:lstStyle/>
        <a:p>
          <a:pPr marL="0" lvl="0" indent="0" algn="l" defTabSz="711200">
            <a:lnSpc>
              <a:spcPct val="90000"/>
            </a:lnSpc>
            <a:spcBef>
              <a:spcPct val="0"/>
            </a:spcBef>
            <a:spcAft>
              <a:spcPct val="35000"/>
            </a:spcAft>
            <a:buNone/>
          </a:pPr>
          <a:r>
            <a:rPr lang="en-GB" sz="1600" kern="1200" dirty="0"/>
            <a:t>Increase online delivery orders</a:t>
          </a:r>
          <a:endParaRPr lang="en-US" sz="1600" kern="1200" dirty="0"/>
        </a:p>
      </dsp:txBody>
      <dsp:txXfrm>
        <a:off x="528362" y="3431471"/>
        <a:ext cx="6155012" cy="457456"/>
      </dsp:txXfrm>
    </dsp:sp>
    <dsp:sp modelId="{90226BA9-1228-4274-BAED-315A617FCA19}">
      <dsp:nvSpPr>
        <dsp:cNvPr id="0" name=""/>
        <dsp:cNvSpPr/>
      </dsp:nvSpPr>
      <dsp:spPr>
        <a:xfrm>
          <a:off x="0" y="4003292"/>
          <a:ext cx="6683374" cy="4574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3E368D-4C7D-4977-8DF1-8EB6482E969B}">
      <dsp:nvSpPr>
        <dsp:cNvPr id="0" name=""/>
        <dsp:cNvSpPr/>
      </dsp:nvSpPr>
      <dsp:spPr>
        <a:xfrm>
          <a:off x="138380" y="4106220"/>
          <a:ext cx="251601" cy="251601"/>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DE138D8-A78A-47BB-AF70-8945E416DB87}">
      <dsp:nvSpPr>
        <dsp:cNvPr id="0" name=""/>
        <dsp:cNvSpPr/>
      </dsp:nvSpPr>
      <dsp:spPr>
        <a:xfrm>
          <a:off x="528362" y="4003292"/>
          <a:ext cx="6155012" cy="4574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414" tIns="48414" rIns="48414" bIns="48414" numCol="1" spcCol="1270" anchor="ctr" anchorCtr="0">
          <a:noAutofit/>
        </a:bodyPr>
        <a:lstStyle/>
        <a:p>
          <a:pPr marL="0" lvl="0" indent="0" algn="l" defTabSz="711200">
            <a:lnSpc>
              <a:spcPct val="90000"/>
            </a:lnSpc>
            <a:spcBef>
              <a:spcPct val="0"/>
            </a:spcBef>
            <a:spcAft>
              <a:spcPct val="35000"/>
            </a:spcAft>
            <a:buNone/>
          </a:pPr>
          <a:r>
            <a:rPr lang="en-GB" sz="1600" kern="1200" dirty="0"/>
            <a:t>Expand the business in the future</a:t>
          </a:r>
          <a:endParaRPr lang="en-US" sz="1600" kern="1200" dirty="0"/>
        </a:p>
      </dsp:txBody>
      <dsp:txXfrm>
        <a:off x="528362" y="4003292"/>
        <a:ext cx="6155012" cy="4574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7760DC-E0D2-48F3-9ECD-9DA51048F3D4}">
      <dsp:nvSpPr>
        <dsp:cNvPr id="0" name=""/>
        <dsp:cNvSpPr/>
      </dsp:nvSpPr>
      <dsp:spPr>
        <a:xfrm>
          <a:off x="0" y="670727"/>
          <a:ext cx="6683374" cy="593190"/>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 Authentic Indian recipes</a:t>
          </a:r>
          <a:endParaRPr lang="en-US" sz="2600" kern="1200" dirty="0"/>
        </a:p>
      </dsp:txBody>
      <dsp:txXfrm>
        <a:off x="28957" y="699684"/>
        <a:ext cx="6625460" cy="535276"/>
      </dsp:txXfrm>
    </dsp:sp>
    <dsp:sp modelId="{D33CD8ED-9C54-465E-BB13-BBA641BE2CD0}">
      <dsp:nvSpPr>
        <dsp:cNvPr id="0" name=""/>
        <dsp:cNvSpPr/>
      </dsp:nvSpPr>
      <dsp:spPr>
        <a:xfrm>
          <a:off x="0" y="1338797"/>
          <a:ext cx="6683374" cy="593190"/>
        </a:xfrm>
        <a:prstGeom prst="roundRect">
          <a:avLst/>
        </a:prstGeom>
        <a:gradFill rotWithShape="0">
          <a:gsLst>
            <a:gs pos="0">
              <a:schemeClr val="accent2">
                <a:hueOff val="-835890"/>
                <a:satOff val="-3320"/>
                <a:lumOff val="2108"/>
                <a:alphaOff val="0"/>
                <a:tint val="94000"/>
                <a:satMod val="100000"/>
                <a:lumMod val="108000"/>
              </a:schemeClr>
            </a:gs>
            <a:gs pos="50000">
              <a:schemeClr val="accent2">
                <a:hueOff val="-835890"/>
                <a:satOff val="-3320"/>
                <a:lumOff val="2108"/>
                <a:alphaOff val="0"/>
                <a:tint val="98000"/>
                <a:shade val="100000"/>
                <a:satMod val="100000"/>
                <a:lumMod val="100000"/>
              </a:schemeClr>
            </a:gs>
            <a:gs pos="100000">
              <a:schemeClr val="accent2">
                <a:hueOff val="-835890"/>
                <a:satOff val="-3320"/>
                <a:lumOff val="2108"/>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 Fresh and healthy ingredients</a:t>
          </a:r>
          <a:endParaRPr lang="en-US" sz="2600" kern="1200"/>
        </a:p>
      </dsp:txBody>
      <dsp:txXfrm>
        <a:off x="28957" y="1367754"/>
        <a:ext cx="6625460" cy="535276"/>
      </dsp:txXfrm>
    </dsp:sp>
    <dsp:sp modelId="{4476930D-B9F1-46BF-BC82-629E991F9C3C}">
      <dsp:nvSpPr>
        <dsp:cNvPr id="0" name=""/>
        <dsp:cNvSpPr/>
      </dsp:nvSpPr>
      <dsp:spPr>
        <a:xfrm>
          <a:off x="0" y="2006867"/>
          <a:ext cx="6683374" cy="593190"/>
        </a:xfrm>
        <a:prstGeom prst="roundRect">
          <a:avLst/>
        </a:prstGeom>
        <a:gradFill rotWithShape="0">
          <a:gsLst>
            <a:gs pos="0">
              <a:schemeClr val="accent2">
                <a:hueOff val="-1671780"/>
                <a:satOff val="-6640"/>
                <a:lumOff val="4216"/>
                <a:alphaOff val="0"/>
                <a:tint val="94000"/>
                <a:satMod val="100000"/>
                <a:lumMod val="108000"/>
              </a:schemeClr>
            </a:gs>
            <a:gs pos="50000">
              <a:schemeClr val="accent2">
                <a:hueOff val="-1671780"/>
                <a:satOff val="-6640"/>
                <a:lumOff val="4216"/>
                <a:alphaOff val="0"/>
                <a:tint val="98000"/>
                <a:shade val="100000"/>
                <a:satMod val="100000"/>
                <a:lumMod val="100000"/>
              </a:schemeClr>
            </a:gs>
            <a:gs pos="100000">
              <a:schemeClr val="accent2">
                <a:hueOff val="-1671780"/>
                <a:satOff val="-6640"/>
                <a:lumOff val="4216"/>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 Family-run service with personal customer care</a:t>
          </a:r>
          <a:endParaRPr lang="en-US" sz="2600" kern="1200" dirty="0"/>
        </a:p>
      </dsp:txBody>
      <dsp:txXfrm>
        <a:off x="28957" y="2035824"/>
        <a:ext cx="6625460" cy="535276"/>
      </dsp:txXfrm>
    </dsp:sp>
    <dsp:sp modelId="{72CDCD96-AE70-485D-91FF-B1CA73F78F9E}">
      <dsp:nvSpPr>
        <dsp:cNvPr id="0" name=""/>
        <dsp:cNvSpPr/>
      </dsp:nvSpPr>
      <dsp:spPr>
        <a:xfrm>
          <a:off x="0" y="2674937"/>
          <a:ext cx="6683374" cy="593190"/>
        </a:xfrm>
        <a:prstGeom prst="roundRect">
          <a:avLst/>
        </a:prstGeom>
        <a:gradFill rotWithShape="0">
          <a:gsLst>
            <a:gs pos="0">
              <a:schemeClr val="accent2">
                <a:hueOff val="-2507671"/>
                <a:satOff val="-9959"/>
                <a:lumOff val="6324"/>
                <a:alphaOff val="0"/>
                <a:tint val="94000"/>
                <a:satMod val="100000"/>
                <a:lumMod val="108000"/>
              </a:schemeClr>
            </a:gs>
            <a:gs pos="50000">
              <a:schemeClr val="accent2">
                <a:hueOff val="-2507671"/>
                <a:satOff val="-9959"/>
                <a:lumOff val="6324"/>
                <a:alphaOff val="0"/>
                <a:tint val="98000"/>
                <a:shade val="100000"/>
                <a:satMod val="100000"/>
                <a:lumMod val="100000"/>
              </a:schemeClr>
            </a:gs>
            <a:gs pos="100000">
              <a:schemeClr val="accent2">
                <a:hueOff val="-2507671"/>
                <a:satOff val="-9959"/>
                <a:lumOff val="6324"/>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 Convenient town centre location</a:t>
          </a:r>
          <a:endParaRPr lang="en-US" sz="2600" kern="1200"/>
        </a:p>
      </dsp:txBody>
      <dsp:txXfrm>
        <a:off x="28957" y="2703894"/>
        <a:ext cx="6625460" cy="535276"/>
      </dsp:txXfrm>
    </dsp:sp>
    <dsp:sp modelId="{02A1D06E-739B-421A-96D6-24CD63AE5C76}">
      <dsp:nvSpPr>
        <dsp:cNvPr id="0" name=""/>
        <dsp:cNvSpPr/>
      </dsp:nvSpPr>
      <dsp:spPr>
        <a:xfrm>
          <a:off x="0" y="3343007"/>
          <a:ext cx="6683374" cy="593190"/>
        </a:xfrm>
        <a:prstGeom prst="roundRect">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 Online ordering through Deliveroo and Just Eat</a:t>
          </a:r>
          <a:endParaRPr lang="en-US" sz="2600" kern="1200"/>
        </a:p>
      </dsp:txBody>
      <dsp:txXfrm>
        <a:off x="28957" y="3371964"/>
        <a:ext cx="6625460" cy="53527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38DD1F-B3FE-4F0C-9277-0666345B9376}">
      <dsp:nvSpPr>
        <dsp:cNvPr id="0" name=""/>
        <dsp:cNvSpPr/>
      </dsp:nvSpPr>
      <dsp:spPr>
        <a:xfrm>
          <a:off x="0" y="544"/>
          <a:ext cx="7094855"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FA7DD322-B216-4F38-892B-8E5BB6BF0DEF}">
      <dsp:nvSpPr>
        <dsp:cNvPr id="0" name=""/>
        <dsp:cNvSpPr/>
      </dsp:nvSpPr>
      <dsp:spPr>
        <a:xfrm>
          <a:off x="0" y="544"/>
          <a:ext cx="7094855" cy="891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Market research included:</a:t>
          </a:r>
          <a:endParaRPr lang="en-US" sz="1900" kern="1200"/>
        </a:p>
      </dsp:txBody>
      <dsp:txXfrm>
        <a:off x="0" y="544"/>
        <a:ext cx="7094855" cy="891830"/>
      </dsp:txXfrm>
    </dsp:sp>
    <dsp:sp modelId="{C3E7B2EA-4629-4E34-8EC0-DC06CA2A3BE9}">
      <dsp:nvSpPr>
        <dsp:cNvPr id="0" name=""/>
        <dsp:cNvSpPr/>
      </dsp:nvSpPr>
      <dsp:spPr>
        <a:xfrm>
          <a:off x="0" y="892374"/>
          <a:ext cx="7094855" cy="0"/>
        </a:xfrm>
        <a:prstGeom prst="line">
          <a:avLst/>
        </a:prstGeom>
        <a:gradFill rotWithShape="0">
          <a:gsLst>
            <a:gs pos="0">
              <a:schemeClr val="accent2">
                <a:hueOff val="-835890"/>
                <a:satOff val="-3320"/>
                <a:lumOff val="2108"/>
                <a:alphaOff val="0"/>
                <a:tint val="94000"/>
                <a:satMod val="100000"/>
                <a:lumMod val="108000"/>
              </a:schemeClr>
            </a:gs>
            <a:gs pos="50000">
              <a:schemeClr val="accent2">
                <a:hueOff val="-835890"/>
                <a:satOff val="-3320"/>
                <a:lumOff val="2108"/>
                <a:alphaOff val="0"/>
                <a:tint val="98000"/>
                <a:shade val="100000"/>
                <a:satMod val="100000"/>
                <a:lumMod val="100000"/>
              </a:schemeClr>
            </a:gs>
            <a:gs pos="100000">
              <a:schemeClr val="accent2">
                <a:hueOff val="-835890"/>
                <a:satOff val="-3320"/>
                <a:lumOff val="2108"/>
                <a:alphaOff val="0"/>
                <a:shade val="72000"/>
                <a:satMod val="120000"/>
                <a:lumMod val="100000"/>
              </a:schemeClr>
            </a:gs>
          </a:gsLst>
          <a:lin ang="5400000" scaled="0"/>
        </a:gradFill>
        <a:ln w="9525" cap="flat" cmpd="sng" algn="ctr">
          <a:solidFill>
            <a:schemeClr val="accent2">
              <a:hueOff val="-835890"/>
              <a:satOff val="-3320"/>
              <a:lumOff val="2108"/>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B929EC98-FBF8-46C8-97BA-22ABF9F381ED}">
      <dsp:nvSpPr>
        <dsp:cNvPr id="0" name=""/>
        <dsp:cNvSpPr/>
      </dsp:nvSpPr>
      <dsp:spPr>
        <a:xfrm>
          <a:off x="0" y="892374"/>
          <a:ext cx="7094855" cy="891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 Local surveys</a:t>
          </a:r>
          <a:endParaRPr lang="en-US" sz="1900" kern="1200"/>
        </a:p>
      </dsp:txBody>
      <dsp:txXfrm>
        <a:off x="0" y="892374"/>
        <a:ext cx="7094855" cy="891830"/>
      </dsp:txXfrm>
    </dsp:sp>
    <dsp:sp modelId="{43C8AE3F-1C08-450F-BC87-EF37D5FB90D9}">
      <dsp:nvSpPr>
        <dsp:cNvPr id="0" name=""/>
        <dsp:cNvSpPr/>
      </dsp:nvSpPr>
      <dsp:spPr>
        <a:xfrm>
          <a:off x="0" y="1784204"/>
          <a:ext cx="7094855" cy="0"/>
        </a:xfrm>
        <a:prstGeom prst="line">
          <a:avLst/>
        </a:prstGeom>
        <a:gradFill rotWithShape="0">
          <a:gsLst>
            <a:gs pos="0">
              <a:schemeClr val="accent2">
                <a:hueOff val="-1671780"/>
                <a:satOff val="-6640"/>
                <a:lumOff val="4216"/>
                <a:alphaOff val="0"/>
                <a:tint val="94000"/>
                <a:satMod val="100000"/>
                <a:lumMod val="108000"/>
              </a:schemeClr>
            </a:gs>
            <a:gs pos="50000">
              <a:schemeClr val="accent2">
                <a:hueOff val="-1671780"/>
                <a:satOff val="-6640"/>
                <a:lumOff val="4216"/>
                <a:alphaOff val="0"/>
                <a:tint val="98000"/>
                <a:shade val="100000"/>
                <a:satMod val="100000"/>
                <a:lumMod val="100000"/>
              </a:schemeClr>
            </a:gs>
            <a:gs pos="100000">
              <a:schemeClr val="accent2">
                <a:hueOff val="-1671780"/>
                <a:satOff val="-6640"/>
                <a:lumOff val="4216"/>
                <a:alphaOff val="0"/>
                <a:shade val="72000"/>
                <a:satMod val="120000"/>
                <a:lumMod val="100000"/>
              </a:schemeClr>
            </a:gs>
          </a:gsLst>
          <a:lin ang="5400000" scaled="0"/>
        </a:gradFill>
        <a:ln w="9525" cap="flat" cmpd="sng" algn="ctr">
          <a:solidFill>
            <a:schemeClr val="accent2">
              <a:hueOff val="-1671780"/>
              <a:satOff val="-6640"/>
              <a:lumOff val="4216"/>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903D98DF-EDD4-479A-9261-FFEF7348F69B}">
      <dsp:nvSpPr>
        <dsp:cNvPr id="0" name=""/>
        <dsp:cNvSpPr/>
      </dsp:nvSpPr>
      <dsp:spPr>
        <a:xfrm>
          <a:off x="0" y="1784204"/>
          <a:ext cx="7094855" cy="891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 Observation of competitors</a:t>
          </a:r>
          <a:endParaRPr lang="en-US" sz="1900" kern="1200" dirty="0"/>
        </a:p>
      </dsp:txBody>
      <dsp:txXfrm>
        <a:off x="0" y="1784204"/>
        <a:ext cx="7094855" cy="891830"/>
      </dsp:txXfrm>
    </dsp:sp>
    <dsp:sp modelId="{C5FB4342-FFFA-47D4-889D-4063CA06735D}">
      <dsp:nvSpPr>
        <dsp:cNvPr id="0" name=""/>
        <dsp:cNvSpPr/>
      </dsp:nvSpPr>
      <dsp:spPr>
        <a:xfrm>
          <a:off x="0" y="2676034"/>
          <a:ext cx="7094855" cy="0"/>
        </a:xfrm>
        <a:prstGeom prst="line">
          <a:avLst/>
        </a:prstGeom>
        <a:gradFill rotWithShape="0">
          <a:gsLst>
            <a:gs pos="0">
              <a:schemeClr val="accent2">
                <a:hueOff val="-2507671"/>
                <a:satOff val="-9959"/>
                <a:lumOff val="6324"/>
                <a:alphaOff val="0"/>
                <a:tint val="94000"/>
                <a:satMod val="100000"/>
                <a:lumMod val="108000"/>
              </a:schemeClr>
            </a:gs>
            <a:gs pos="50000">
              <a:schemeClr val="accent2">
                <a:hueOff val="-2507671"/>
                <a:satOff val="-9959"/>
                <a:lumOff val="6324"/>
                <a:alphaOff val="0"/>
                <a:tint val="98000"/>
                <a:shade val="100000"/>
                <a:satMod val="100000"/>
                <a:lumMod val="100000"/>
              </a:schemeClr>
            </a:gs>
            <a:gs pos="100000">
              <a:schemeClr val="accent2">
                <a:hueOff val="-2507671"/>
                <a:satOff val="-9959"/>
                <a:lumOff val="6324"/>
                <a:alphaOff val="0"/>
                <a:shade val="72000"/>
                <a:satMod val="120000"/>
                <a:lumMod val="100000"/>
              </a:schemeClr>
            </a:gs>
          </a:gsLst>
          <a:lin ang="5400000" scaled="0"/>
        </a:gradFill>
        <a:ln w="9525" cap="flat" cmpd="sng" algn="ctr">
          <a:solidFill>
            <a:schemeClr val="accent2">
              <a:hueOff val="-2507671"/>
              <a:satOff val="-9959"/>
              <a:lumOff val="6324"/>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46ED763B-B157-4A72-A717-5A3B52E2EB70}">
      <dsp:nvSpPr>
        <dsp:cNvPr id="0" name=""/>
        <dsp:cNvSpPr/>
      </dsp:nvSpPr>
      <dsp:spPr>
        <a:xfrm>
          <a:off x="0" y="2676034"/>
          <a:ext cx="7094855" cy="891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 Online platform reviews</a:t>
          </a:r>
          <a:endParaRPr lang="en-US" sz="1900" kern="1200" dirty="0"/>
        </a:p>
      </dsp:txBody>
      <dsp:txXfrm>
        <a:off x="0" y="2676034"/>
        <a:ext cx="7094855" cy="891830"/>
      </dsp:txXfrm>
    </dsp:sp>
    <dsp:sp modelId="{20E970AA-34BC-4F62-A448-A2A752AD7F62}">
      <dsp:nvSpPr>
        <dsp:cNvPr id="0" name=""/>
        <dsp:cNvSpPr/>
      </dsp:nvSpPr>
      <dsp:spPr>
        <a:xfrm>
          <a:off x="0" y="3567864"/>
          <a:ext cx="7094855"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CB69D9C0-DCBA-4623-8032-4E680F51D2FC}">
      <dsp:nvSpPr>
        <dsp:cNvPr id="0" name=""/>
        <dsp:cNvSpPr/>
      </dsp:nvSpPr>
      <dsp:spPr>
        <a:xfrm>
          <a:off x="0" y="3567864"/>
          <a:ext cx="7094855" cy="891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Results showed strong demand for authentic Indian food in Bridgend and limited direct competition. Customers also prefer convenient online ordering and healthier meal options.</a:t>
          </a:r>
          <a:endParaRPr lang="en-US" sz="1900" kern="1200" dirty="0"/>
        </a:p>
      </dsp:txBody>
      <dsp:txXfrm>
        <a:off x="0" y="3567864"/>
        <a:ext cx="7094855" cy="89183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469619-16C3-41A3-8208-066E49CCB073}">
      <dsp:nvSpPr>
        <dsp:cNvPr id="0" name=""/>
        <dsp:cNvSpPr/>
      </dsp:nvSpPr>
      <dsp:spPr>
        <a:xfrm>
          <a:off x="0" y="0"/>
          <a:ext cx="6956701"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9FAFDE6F-B0FF-467F-AB53-6E75F7467752}">
      <dsp:nvSpPr>
        <dsp:cNvPr id="0" name=""/>
        <dsp:cNvSpPr/>
      </dsp:nvSpPr>
      <dsp:spPr>
        <a:xfrm>
          <a:off x="0" y="0"/>
          <a:ext cx="6956701" cy="311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Tw Cen MT" panose="020B0602020104020603" pitchFamily="34" charset="0"/>
              <a:cs typeface="Arial" panose="020B0604020202020204" pitchFamily="34" charset="0"/>
            </a:rPr>
            <a:t>Strengths</a:t>
          </a:r>
        </a:p>
      </dsp:txBody>
      <dsp:txXfrm>
        <a:off x="0" y="0"/>
        <a:ext cx="6956701" cy="311202"/>
      </dsp:txXfrm>
    </dsp:sp>
    <dsp:sp modelId="{F38FC624-8F44-4AEB-917D-6A38F5DC0C12}">
      <dsp:nvSpPr>
        <dsp:cNvPr id="0" name=""/>
        <dsp:cNvSpPr/>
      </dsp:nvSpPr>
      <dsp:spPr>
        <a:xfrm>
          <a:off x="0" y="311202"/>
          <a:ext cx="6956701" cy="0"/>
        </a:xfrm>
        <a:prstGeom prst="line">
          <a:avLst/>
        </a:prstGeom>
        <a:gradFill rotWithShape="0">
          <a:gsLst>
            <a:gs pos="0">
              <a:schemeClr val="accent2">
                <a:hueOff val="-222904"/>
                <a:satOff val="-885"/>
                <a:lumOff val="562"/>
                <a:alphaOff val="0"/>
                <a:tint val="94000"/>
                <a:satMod val="100000"/>
                <a:lumMod val="108000"/>
              </a:schemeClr>
            </a:gs>
            <a:gs pos="50000">
              <a:schemeClr val="accent2">
                <a:hueOff val="-222904"/>
                <a:satOff val="-885"/>
                <a:lumOff val="562"/>
                <a:alphaOff val="0"/>
                <a:tint val="98000"/>
                <a:shade val="100000"/>
                <a:satMod val="100000"/>
                <a:lumMod val="100000"/>
              </a:schemeClr>
            </a:gs>
            <a:gs pos="100000">
              <a:schemeClr val="accent2">
                <a:hueOff val="-222904"/>
                <a:satOff val="-885"/>
                <a:lumOff val="562"/>
                <a:alphaOff val="0"/>
                <a:shade val="72000"/>
                <a:satMod val="120000"/>
                <a:lumMod val="100000"/>
              </a:schemeClr>
            </a:gs>
          </a:gsLst>
          <a:lin ang="5400000" scaled="0"/>
        </a:gradFill>
        <a:ln w="9525" cap="flat" cmpd="sng" algn="ctr">
          <a:solidFill>
            <a:schemeClr val="accent2">
              <a:hueOff val="-222904"/>
              <a:satOff val="-885"/>
              <a:lumOff val="56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6434A675-21A9-4533-916F-152D98907C2A}">
      <dsp:nvSpPr>
        <dsp:cNvPr id="0" name=""/>
        <dsp:cNvSpPr/>
      </dsp:nvSpPr>
      <dsp:spPr>
        <a:xfrm>
          <a:off x="0" y="311202"/>
          <a:ext cx="6956701" cy="311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Tw Cen MT" panose="020B0602020104020603" pitchFamily="34" charset="0"/>
              <a:cs typeface="Arial" panose="020B0604020202020204" pitchFamily="34" charset="0"/>
            </a:rPr>
            <a:t>•	Authentic food</a:t>
          </a:r>
        </a:p>
      </dsp:txBody>
      <dsp:txXfrm>
        <a:off x="0" y="311202"/>
        <a:ext cx="6956701" cy="311202"/>
      </dsp:txXfrm>
    </dsp:sp>
    <dsp:sp modelId="{C25F7AFA-4174-4D22-B39A-ABD1906EEA69}">
      <dsp:nvSpPr>
        <dsp:cNvPr id="0" name=""/>
        <dsp:cNvSpPr/>
      </dsp:nvSpPr>
      <dsp:spPr>
        <a:xfrm>
          <a:off x="0" y="622404"/>
          <a:ext cx="6956701" cy="0"/>
        </a:xfrm>
        <a:prstGeom prst="line">
          <a:avLst/>
        </a:prstGeom>
        <a:gradFill rotWithShape="0">
          <a:gsLst>
            <a:gs pos="0">
              <a:schemeClr val="accent2">
                <a:hueOff val="-445808"/>
                <a:satOff val="-1771"/>
                <a:lumOff val="1124"/>
                <a:alphaOff val="0"/>
                <a:tint val="94000"/>
                <a:satMod val="100000"/>
                <a:lumMod val="108000"/>
              </a:schemeClr>
            </a:gs>
            <a:gs pos="50000">
              <a:schemeClr val="accent2">
                <a:hueOff val="-445808"/>
                <a:satOff val="-1771"/>
                <a:lumOff val="1124"/>
                <a:alphaOff val="0"/>
                <a:tint val="98000"/>
                <a:shade val="100000"/>
                <a:satMod val="100000"/>
                <a:lumMod val="100000"/>
              </a:schemeClr>
            </a:gs>
            <a:gs pos="100000">
              <a:schemeClr val="accent2">
                <a:hueOff val="-445808"/>
                <a:satOff val="-1771"/>
                <a:lumOff val="1124"/>
                <a:alphaOff val="0"/>
                <a:shade val="72000"/>
                <a:satMod val="120000"/>
                <a:lumMod val="100000"/>
              </a:schemeClr>
            </a:gs>
          </a:gsLst>
          <a:lin ang="5400000" scaled="0"/>
        </a:gradFill>
        <a:ln w="9525" cap="flat" cmpd="sng" algn="ctr">
          <a:solidFill>
            <a:schemeClr val="accent2">
              <a:hueOff val="-445808"/>
              <a:satOff val="-1771"/>
              <a:lumOff val="1124"/>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6D388141-2812-4104-9EA3-5C6BEC84F34D}">
      <dsp:nvSpPr>
        <dsp:cNvPr id="0" name=""/>
        <dsp:cNvSpPr/>
      </dsp:nvSpPr>
      <dsp:spPr>
        <a:xfrm>
          <a:off x="0" y="622404"/>
          <a:ext cx="6956701" cy="311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Tw Cen MT" panose="020B0602020104020603" pitchFamily="34" charset="0"/>
              <a:cs typeface="Arial" panose="020B0604020202020204" pitchFamily="34" charset="0"/>
            </a:rPr>
            <a:t>•	Family-run service</a:t>
          </a:r>
        </a:p>
      </dsp:txBody>
      <dsp:txXfrm>
        <a:off x="0" y="622404"/>
        <a:ext cx="6956701" cy="311202"/>
      </dsp:txXfrm>
    </dsp:sp>
    <dsp:sp modelId="{172AAED5-CD5C-43EA-9730-8E29A9AB1A97}">
      <dsp:nvSpPr>
        <dsp:cNvPr id="0" name=""/>
        <dsp:cNvSpPr/>
      </dsp:nvSpPr>
      <dsp:spPr>
        <a:xfrm>
          <a:off x="0" y="933606"/>
          <a:ext cx="6956701" cy="0"/>
        </a:xfrm>
        <a:prstGeom prst="line">
          <a:avLst/>
        </a:prstGeom>
        <a:gradFill rotWithShape="0">
          <a:gsLst>
            <a:gs pos="0">
              <a:schemeClr val="accent2">
                <a:hueOff val="-668712"/>
                <a:satOff val="-2656"/>
                <a:lumOff val="1686"/>
                <a:alphaOff val="0"/>
                <a:tint val="94000"/>
                <a:satMod val="100000"/>
                <a:lumMod val="108000"/>
              </a:schemeClr>
            </a:gs>
            <a:gs pos="50000">
              <a:schemeClr val="accent2">
                <a:hueOff val="-668712"/>
                <a:satOff val="-2656"/>
                <a:lumOff val="1686"/>
                <a:alphaOff val="0"/>
                <a:tint val="98000"/>
                <a:shade val="100000"/>
                <a:satMod val="100000"/>
                <a:lumMod val="100000"/>
              </a:schemeClr>
            </a:gs>
            <a:gs pos="100000">
              <a:schemeClr val="accent2">
                <a:hueOff val="-668712"/>
                <a:satOff val="-2656"/>
                <a:lumOff val="1686"/>
                <a:alphaOff val="0"/>
                <a:shade val="72000"/>
                <a:satMod val="120000"/>
                <a:lumMod val="100000"/>
              </a:schemeClr>
            </a:gs>
          </a:gsLst>
          <a:lin ang="5400000" scaled="0"/>
        </a:gradFill>
        <a:ln w="9525" cap="flat" cmpd="sng" algn="ctr">
          <a:solidFill>
            <a:schemeClr val="accent2">
              <a:hueOff val="-668712"/>
              <a:satOff val="-2656"/>
              <a:lumOff val="1686"/>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FBC1FB5F-5444-4789-B1F9-49F55BC8853B}">
      <dsp:nvSpPr>
        <dsp:cNvPr id="0" name=""/>
        <dsp:cNvSpPr/>
      </dsp:nvSpPr>
      <dsp:spPr>
        <a:xfrm>
          <a:off x="0" y="933606"/>
          <a:ext cx="6956701" cy="311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Tw Cen MT" panose="020B0602020104020603" pitchFamily="34" charset="0"/>
              <a:cs typeface="Arial" panose="020B0604020202020204" pitchFamily="34" charset="0"/>
            </a:rPr>
            <a:t>•	Central location</a:t>
          </a:r>
        </a:p>
      </dsp:txBody>
      <dsp:txXfrm>
        <a:off x="0" y="933606"/>
        <a:ext cx="6956701" cy="311202"/>
      </dsp:txXfrm>
    </dsp:sp>
    <dsp:sp modelId="{F9873DDC-B11E-4B9D-8E6B-7960A6BE1C37}">
      <dsp:nvSpPr>
        <dsp:cNvPr id="0" name=""/>
        <dsp:cNvSpPr/>
      </dsp:nvSpPr>
      <dsp:spPr>
        <a:xfrm>
          <a:off x="0" y="1244809"/>
          <a:ext cx="6956701" cy="0"/>
        </a:xfrm>
        <a:prstGeom prst="line">
          <a:avLst/>
        </a:prstGeom>
        <a:gradFill rotWithShape="0">
          <a:gsLst>
            <a:gs pos="0">
              <a:schemeClr val="accent2">
                <a:hueOff val="-891616"/>
                <a:satOff val="-3541"/>
                <a:lumOff val="2249"/>
                <a:alphaOff val="0"/>
                <a:tint val="94000"/>
                <a:satMod val="100000"/>
                <a:lumMod val="108000"/>
              </a:schemeClr>
            </a:gs>
            <a:gs pos="50000">
              <a:schemeClr val="accent2">
                <a:hueOff val="-891616"/>
                <a:satOff val="-3541"/>
                <a:lumOff val="2249"/>
                <a:alphaOff val="0"/>
                <a:tint val="98000"/>
                <a:shade val="100000"/>
                <a:satMod val="100000"/>
                <a:lumMod val="100000"/>
              </a:schemeClr>
            </a:gs>
            <a:gs pos="100000">
              <a:schemeClr val="accent2">
                <a:hueOff val="-891616"/>
                <a:satOff val="-3541"/>
                <a:lumOff val="2249"/>
                <a:alphaOff val="0"/>
                <a:shade val="72000"/>
                <a:satMod val="120000"/>
                <a:lumMod val="100000"/>
              </a:schemeClr>
            </a:gs>
          </a:gsLst>
          <a:lin ang="5400000" scaled="0"/>
        </a:gradFill>
        <a:ln w="9525" cap="flat" cmpd="sng" algn="ctr">
          <a:solidFill>
            <a:schemeClr val="accent2">
              <a:hueOff val="-891616"/>
              <a:satOff val="-3541"/>
              <a:lumOff val="2249"/>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AFA46D02-1395-44A4-B504-A99F904D4F22}">
      <dsp:nvSpPr>
        <dsp:cNvPr id="0" name=""/>
        <dsp:cNvSpPr/>
      </dsp:nvSpPr>
      <dsp:spPr>
        <a:xfrm>
          <a:off x="0" y="1244809"/>
          <a:ext cx="6956701" cy="311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Tw Cen MT" panose="020B0602020104020603" pitchFamily="34" charset="0"/>
              <a:cs typeface="Arial" panose="020B0604020202020204" pitchFamily="34" charset="0"/>
            </a:rPr>
            <a:t>•	Online delivery partnerships</a:t>
          </a:r>
        </a:p>
      </dsp:txBody>
      <dsp:txXfrm>
        <a:off x="0" y="1244809"/>
        <a:ext cx="6956701" cy="311202"/>
      </dsp:txXfrm>
    </dsp:sp>
    <dsp:sp modelId="{F4A540B0-2A05-4177-887F-076186A62C52}">
      <dsp:nvSpPr>
        <dsp:cNvPr id="0" name=""/>
        <dsp:cNvSpPr/>
      </dsp:nvSpPr>
      <dsp:spPr>
        <a:xfrm>
          <a:off x="0" y="1556011"/>
          <a:ext cx="6956701" cy="0"/>
        </a:xfrm>
        <a:prstGeom prst="line">
          <a:avLst/>
        </a:prstGeom>
        <a:gradFill rotWithShape="0">
          <a:gsLst>
            <a:gs pos="0">
              <a:schemeClr val="accent2">
                <a:hueOff val="-1114520"/>
                <a:satOff val="-4426"/>
                <a:lumOff val="2811"/>
                <a:alphaOff val="0"/>
                <a:tint val="94000"/>
                <a:satMod val="100000"/>
                <a:lumMod val="108000"/>
              </a:schemeClr>
            </a:gs>
            <a:gs pos="50000">
              <a:schemeClr val="accent2">
                <a:hueOff val="-1114520"/>
                <a:satOff val="-4426"/>
                <a:lumOff val="2811"/>
                <a:alphaOff val="0"/>
                <a:tint val="98000"/>
                <a:shade val="100000"/>
                <a:satMod val="100000"/>
                <a:lumMod val="100000"/>
              </a:schemeClr>
            </a:gs>
            <a:gs pos="100000">
              <a:schemeClr val="accent2">
                <a:hueOff val="-1114520"/>
                <a:satOff val="-4426"/>
                <a:lumOff val="2811"/>
                <a:alphaOff val="0"/>
                <a:shade val="72000"/>
                <a:satMod val="120000"/>
                <a:lumMod val="100000"/>
              </a:schemeClr>
            </a:gs>
          </a:gsLst>
          <a:lin ang="5400000" scaled="0"/>
        </a:gradFill>
        <a:ln w="9525" cap="flat" cmpd="sng" algn="ctr">
          <a:solidFill>
            <a:schemeClr val="accent2">
              <a:hueOff val="-1114520"/>
              <a:satOff val="-4426"/>
              <a:lumOff val="281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15EECD35-527C-486D-B1DF-206083987AD7}">
      <dsp:nvSpPr>
        <dsp:cNvPr id="0" name=""/>
        <dsp:cNvSpPr/>
      </dsp:nvSpPr>
      <dsp:spPr>
        <a:xfrm>
          <a:off x="0" y="1556011"/>
          <a:ext cx="6956701" cy="311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Tw Cen MT" panose="020B0602020104020603" pitchFamily="34" charset="0"/>
              <a:cs typeface="Arial" panose="020B0604020202020204" pitchFamily="34" charset="0"/>
            </a:rPr>
            <a:t>Weaknesses</a:t>
          </a:r>
        </a:p>
      </dsp:txBody>
      <dsp:txXfrm>
        <a:off x="0" y="1556011"/>
        <a:ext cx="6956701" cy="311202"/>
      </dsp:txXfrm>
    </dsp:sp>
    <dsp:sp modelId="{BC5A0F52-5E5A-45D7-84B9-184F8C10B252}">
      <dsp:nvSpPr>
        <dsp:cNvPr id="0" name=""/>
        <dsp:cNvSpPr/>
      </dsp:nvSpPr>
      <dsp:spPr>
        <a:xfrm>
          <a:off x="0" y="1867213"/>
          <a:ext cx="6956701" cy="0"/>
        </a:xfrm>
        <a:prstGeom prst="line">
          <a:avLst/>
        </a:prstGeom>
        <a:gradFill rotWithShape="0">
          <a:gsLst>
            <a:gs pos="0">
              <a:schemeClr val="accent2">
                <a:hueOff val="-1337424"/>
                <a:satOff val="-5312"/>
                <a:lumOff val="3373"/>
                <a:alphaOff val="0"/>
                <a:tint val="94000"/>
                <a:satMod val="100000"/>
                <a:lumMod val="108000"/>
              </a:schemeClr>
            </a:gs>
            <a:gs pos="50000">
              <a:schemeClr val="accent2">
                <a:hueOff val="-1337424"/>
                <a:satOff val="-5312"/>
                <a:lumOff val="3373"/>
                <a:alphaOff val="0"/>
                <a:tint val="98000"/>
                <a:shade val="100000"/>
                <a:satMod val="100000"/>
                <a:lumMod val="100000"/>
              </a:schemeClr>
            </a:gs>
            <a:gs pos="100000">
              <a:schemeClr val="accent2">
                <a:hueOff val="-1337424"/>
                <a:satOff val="-5312"/>
                <a:lumOff val="3373"/>
                <a:alphaOff val="0"/>
                <a:shade val="72000"/>
                <a:satMod val="120000"/>
                <a:lumMod val="100000"/>
              </a:schemeClr>
            </a:gs>
          </a:gsLst>
          <a:lin ang="5400000" scaled="0"/>
        </a:gradFill>
        <a:ln w="9525" cap="flat" cmpd="sng" algn="ctr">
          <a:solidFill>
            <a:schemeClr val="accent2">
              <a:hueOff val="-1337424"/>
              <a:satOff val="-5312"/>
              <a:lumOff val="3373"/>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26D92115-2A49-4653-BCE8-ACF00C4843F0}">
      <dsp:nvSpPr>
        <dsp:cNvPr id="0" name=""/>
        <dsp:cNvSpPr/>
      </dsp:nvSpPr>
      <dsp:spPr>
        <a:xfrm>
          <a:off x="0" y="1867213"/>
          <a:ext cx="6956701" cy="311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Tw Cen MT" panose="020B0602020104020603" pitchFamily="34" charset="0"/>
              <a:cs typeface="Arial" panose="020B0604020202020204" pitchFamily="34" charset="0"/>
            </a:rPr>
            <a:t>•	Limited staff</a:t>
          </a:r>
        </a:p>
      </dsp:txBody>
      <dsp:txXfrm>
        <a:off x="0" y="1867213"/>
        <a:ext cx="6956701" cy="311202"/>
      </dsp:txXfrm>
    </dsp:sp>
    <dsp:sp modelId="{899B24B5-2122-4A1C-8BBF-D8DDF562A2F6}">
      <dsp:nvSpPr>
        <dsp:cNvPr id="0" name=""/>
        <dsp:cNvSpPr/>
      </dsp:nvSpPr>
      <dsp:spPr>
        <a:xfrm>
          <a:off x="0" y="2178416"/>
          <a:ext cx="6956701" cy="0"/>
        </a:xfrm>
        <a:prstGeom prst="line">
          <a:avLst/>
        </a:prstGeom>
        <a:gradFill rotWithShape="0">
          <a:gsLst>
            <a:gs pos="0">
              <a:schemeClr val="accent2">
                <a:hueOff val="-1560328"/>
                <a:satOff val="-6197"/>
                <a:lumOff val="3935"/>
                <a:alphaOff val="0"/>
                <a:tint val="94000"/>
                <a:satMod val="100000"/>
                <a:lumMod val="108000"/>
              </a:schemeClr>
            </a:gs>
            <a:gs pos="50000">
              <a:schemeClr val="accent2">
                <a:hueOff val="-1560328"/>
                <a:satOff val="-6197"/>
                <a:lumOff val="3935"/>
                <a:alphaOff val="0"/>
                <a:tint val="98000"/>
                <a:shade val="100000"/>
                <a:satMod val="100000"/>
                <a:lumMod val="100000"/>
              </a:schemeClr>
            </a:gs>
            <a:gs pos="100000">
              <a:schemeClr val="accent2">
                <a:hueOff val="-1560328"/>
                <a:satOff val="-6197"/>
                <a:lumOff val="3935"/>
                <a:alphaOff val="0"/>
                <a:shade val="72000"/>
                <a:satMod val="120000"/>
                <a:lumMod val="100000"/>
              </a:schemeClr>
            </a:gs>
          </a:gsLst>
          <a:lin ang="5400000" scaled="0"/>
        </a:gradFill>
        <a:ln w="9525" cap="flat" cmpd="sng" algn="ctr">
          <a:solidFill>
            <a:schemeClr val="accent2">
              <a:hueOff val="-1560328"/>
              <a:satOff val="-6197"/>
              <a:lumOff val="3935"/>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BBDC2ABB-CBEB-4AE8-B969-4CEE7AC303D1}">
      <dsp:nvSpPr>
        <dsp:cNvPr id="0" name=""/>
        <dsp:cNvSpPr/>
      </dsp:nvSpPr>
      <dsp:spPr>
        <a:xfrm>
          <a:off x="0" y="2178416"/>
          <a:ext cx="6956701" cy="311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Tw Cen MT" panose="020B0602020104020603" pitchFamily="34" charset="0"/>
              <a:cs typeface="Arial" panose="020B0604020202020204" pitchFamily="34" charset="0"/>
            </a:rPr>
            <a:t>•	Small marketing budget</a:t>
          </a:r>
        </a:p>
      </dsp:txBody>
      <dsp:txXfrm>
        <a:off x="0" y="2178416"/>
        <a:ext cx="6956701" cy="311202"/>
      </dsp:txXfrm>
    </dsp:sp>
    <dsp:sp modelId="{D98FE84B-2E3A-4EFB-B5A7-148A3B80F0A0}">
      <dsp:nvSpPr>
        <dsp:cNvPr id="0" name=""/>
        <dsp:cNvSpPr/>
      </dsp:nvSpPr>
      <dsp:spPr>
        <a:xfrm>
          <a:off x="0" y="2489618"/>
          <a:ext cx="6956701" cy="0"/>
        </a:xfrm>
        <a:prstGeom prst="line">
          <a:avLst/>
        </a:prstGeom>
        <a:gradFill rotWithShape="0">
          <a:gsLst>
            <a:gs pos="0">
              <a:schemeClr val="accent2">
                <a:hueOff val="-1783232"/>
                <a:satOff val="-7082"/>
                <a:lumOff val="4497"/>
                <a:alphaOff val="0"/>
                <a:tint val="94000"/>
                <a:satMod val="100000"/>
                <a:lumMod val="108000"/>
              </a:schemeClr>
            </a:gs>
            <a:gs pos="50000">
              <a:schemeClr val="accent2">
                <a:hueOff val="-1783232"/>
                <a:satOff val="-7082"/>
                <a:lumOff val="4497"/>
                <a:alphaOff val="0"/>
                <a:tint val="98000"/>
                <a:shade val="100000"/>
                <a:satMod val="100000"/>
                <a:lumMod val="100000"/>
              </a:schemeClr>
            </a:gs>
            <a:gs pos="100000">
              <a:schemeClr val="accent2">
                <a:hueOff val="-1783232"/>
                <a:satOff val="-7082"/>
                <a:lumOff val="4497"/>
                <a:alphaOff val="0"/>
                <a:shade val="72000"/>
                <a:satMod val="120000"/>
                <a:lumMod val="100000"/>
              </a:schemeClr>
            </a:gs>
          </a:gsLst>
          <a:lin ang="5400000" scaled="0"/>
        </a:gradFill>
        <a:ln w="9525" cap="flat" cmpd="sng" algn="ctr">
          <a:solidFill>
            <a:schemeClr val="accent2">
              <a:hueOff val="-1783232"/>
              <a:satOff val="-7082"/>
              <a:lumOff val="4497"/>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205C105F-42E1-4903-B809-E2BBD2DC0771}">
      <dsp:nvSpPr>
        <dsp:cNvPr id="0" name=""/>
        <dsp:cNvSpPr/>
      </dsp:nvSpPr>
      <dsp:spPr>
        <a:xfrm>
          <a:off x="0" y="2489618"/>
          <a:ext cx="6956701" cy="311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Tw Cen MT" panose="020B0602020104020603" pitchFamily="34" charset="0"/>
              <a:cs typeface="Arial" panose="020B0604020202020204" pitchFamily="34" charset="0"/>
            </a:rPr>
            <a:t>Opportunities</a:t>
          </a:r>
        </a:p>
      </dsp:txBody>
      <dsp:txXfrm>
        <a:off x="0" y="2489618"/>
        <a:ext cx="6956701" cy="311202"/>
      </dsp:txXfrm>
    </dsp:sp>
    <dsp:sp modelId="{4FA018F8-374D-402A-9744-D45D1C663745}">
      <dsp:nvSpPr>
        <dsp:cNvPr id="0" name=""/>
        <dsp:cNvSpPr/>
      </dsp:nvSpPr>
      <dsp:spPr>
        <a:xfrm>
          <a:off x="0" y="2800820"/>
          <a:ext cx="6956701" cy="0"/>
        </a:xfrm>
        <a:prstGeom prst="line">
          <a:avLst/>
        </a:prstGeom>
        <a:gradFill rotWithShape="0">
          <a:gsLst>
            <a:gs pos="0">
              <a:schemeClr val="accent2">
                <a:hueOff val="-2006136"/>
                <a:satOff val="-7967"/>
                <a:lumOff val="5059"/>
                <a:alphaOff val="0"/>
                <a:tint val="94000"/>
                <a:satMod val="100000"/>
                <a:lumMod val="108000"/>
              </a:schemeClr>
            </a:gs>
            <a:gs pos="50000">
              <a:schemeClr val="accent2">
                <a:hueOff val="-2006136"/>
                <a:satOff val="-7967"/>
                <a:lumOff val="5059"/>
                <a:alphaOff val="0"/>
                <a:tint val="98000"/>
                <a:shade val="100000"/>
                <a:satMod val="100000"/>
                <a:lumMod val="100000"/>
              </a:schemeClr>
            </a:gs>
            <a:gs pos="100000">
              <a:schemeClr val="accent2">
                <a:hueOff val="-2006136"/>
                <a:satOff val="-7967"/>
                <a:lumOff val="5059"/>
                <a:alphaOff val="0"/>
                <a:shade val="72000"/>
                <a:satMod val="120000"/>
                <a:lumMod val="100000"/>
              </a:schemeClr>
            </a:gs>
          </a:gsLst>
          <a:lin ang="5400000" scaled="0"/>
        </a:gradFill>
        <a:ln w="9525" cap="flat" cmpd="sng" algn="ctr">
          <a:solidFill>
            <a:schemeClr val="accent2">
              <a:hueOff val="-2006136"/>
              <a:satOff val="-7967"/>
              <a:lumOff val="5059"/>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BB4B3839-9E5C-477C-9543-F7451D8F303A}">
      <dsp:nvSpPr>
        <dsp:cNvPr id="0" name=""/>
        <dsp:cNvSpPr/>
      </dsp:nvSpPr>
      <dsp:spPr>
        <a:xfrm>
          <a:off x="0" y="2800820"/>
          <a:ext cx="6956701" cy="311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Tw Cen MT" panose="020B0602020104020603" pitchFamily="34" charset="0"/>
              <a:cs typeface="Arial" panose="020B0604020202020204" pitchFamily="34" charset="0"/>
            </a:rPr>
            <a:t>•	Growing demand for Indian cuisine</a:t>
          </a:r>
        </a:p>
      </dsp:txBody>
      <dsp:txXfrm>
        <a:off x="0" y="2800820"/>
        <a:ext cx="6956701" cy="311202"/>
      </dsp:txXfrm>
    </dsp:sp>
    <dsp:sp modelId="{AFEF6189-8512-4653-A4D8-8077630269B8}">
      <dsp:nvSpPr>
        <dsp:cNvPr id="0" name=""/>
        <dsp:cNvSpPr/>
      </dsp:nvSpPr>
      <dsp:spPr>
        <a:xfrm>
          <a:off x="0" y="3112023"/>
          <a:ext cx="6956701" cy="0"/>
        </a:xfrm>
        <a:prstGeom prst="line">
          <a:avLst/>
        </a:prstGeom>
        <a:gradFill rotWithShape="0">
          <a:gsLst>
            <a:gs pos="0">
              <a:schemeClr val="accent2">
                <a:hueOff val="-2229041"/>
                <a:satOff val="-8853"/>
                <a:lumOff val="5621"/>
                <a:alphaOff val="0"/>
                <a:tint val="94000"/>
                <a:satMod val="100000"/>
                <a:lumMod val="108000"/>
              </a:schemeClr>
            </a:gs>
            <a:gs pos="50000">
              <a:schemeClr val="accent2">
                <a:hueOff val="-2229041"/>
                <a:satOff val="-8853"/>
                <a:lumOff val="5621"/>
                <a:alphaOff val="0"/>
                <a:tint val="98000"/>
                <a:shade val="100000"/>
                <a:satMod val="100000"/>
                <a:lumMod val="100000"/>
              </a:schemeClr>
            </a:gs>
            <a:gs pos="100000">
              <a:schemeClr val="accent2">
                <a:hueOff val="-2229041"/>
                <a:satOff val="-8853"/>
                <a:lumOff val="5621"/>
                <a:alphaOff val="0"/>
                <a:shade val="72000"/>
                <a:satMod val="120000"/>
                <a:lumMod val="100000"/>
              </a:schemeClr>
            </a:gs>
          </a:gsLst>
          <a:lin ang="5400000" scaled="0"/>
        </a:gradFill>
        <a:ln w="9525" cap="flat" cmpd="sng" algn="ctr">
          <a:solidFill>
            <a:schemeClr val="accent2">
              <a:hueOff val="-2229041"/>
              <a:satOff val="-8853"/>
              <a:lumOff val="562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0489EAE6-4351-44BC-B833-188DAC9760D6}">
      <dsp:nvSpPr>
        <dsp:cNvPr id="0" name=""/>
        <dsp:cNvSpPr/>
      </dsp:nvSpPr>
      <dsp:spPr>
        <a:xfrm>
          <a:off x="0" y="3112023"/>
          <a:ext cx="6956701" cy="311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Tw Cen MT" panose="020B0602020104020603" pitchFamily="34" charset="0"/>
              <a:cs typeface="Arial" panose="020B0604020202020204" pitchFamily="34" charset="0"/>
            </a:rPr>
            <a:t>•	Online delivery growth</a:t>
          </a:r>
        </a:p>
      </dsp:txBody>
      <dsp:txXfrm>
        <a:off x="0" y="3112023"/>
        <a:ext cx="6956701" cy="311202"/>
      </dsp:txXfrm>
    </dsp:sp>
    <dsp:sp modelId="{61AD1AAA-2B7C-4F19-9C22-761353E6C104}">
      <dsp:nvSpPr>
        <dsp:cNvPr id="0" name=""/>
        <dsp:cNvSpPr/>
      </dsp:nvSpPr>
      <dsp:spPr>
        <a:xfrm>
          <a:off x="0" y="3423225"/>
          <a:ext cx="6956701" cy="0"/>
        </a:xfrm>
        <a:prstGeom prst="line">
          <a:avLst/>
        </a:prstGeom>
        <a:gradFill rotWithShape="0">
          <a:gsLst>
            <a:gs pos="0">
              <a:schemeClr val="accent2">
                <a:hueOff val="-2451945"/>
                <a:satOff val="-9738"/>
                <a:lumOff val="6183"/>
                <a:alphaOff val="0"/>
                <a:tint val="94000"/>
                <a:satMod val="100000"/>
                <a:lumMod val="108000"/>
              </a:schemeClr>
            </a:gs>
            <a:gs pos="50000">
              <a:schemeClr val="accent2">
                <a:hueOff val="-2451945"/>
                <a:satOff val="-9738"/>
                <a:lumOff val="6183"/>
                <a:alphaOff val="0"/>
                <a:tint val="98000"/>
                <a:shade val="100000"/>
                <a:satMod val="100000"/>
                <a:lumMod val="100000"/>
              </a:schemeClr>
            </a:gs>
            <a:gs pos="100000">
              <a:schemeClr val="accent2">
                <a:hueOff val="-2451945"/>
                <a:satOff val="-9738"/>
                <a:lumOff val="6183"/>
                <a:alphaOff val="0"/>
                <a:shade val="72000"/>
                <a:satMod val="120000"/>
                <a:lumMod val="100000"/>
              </a:schemeClr>
            </a:gs>
          </a:gsLst>
          <a:lin ang="5400000" scaled="0"/>
        </a:gradFill>
        <a:ln w="9525" cap="flat" cmpd="sng" algn="ctr">
          <a:solidFill>
            <a:schemeClr val="accent2">
              <a:hueOff val="-2451945"/>
              <a:satOff val="-9738"/>
              <a:lumOff val="6183"/>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123E8693-3DD0-4955-8E8D-573DAE35C66F}">
      <dsp:nvSpPr>
        <dsp:cNvPr id="0" name=""/>
        <dsp:cNvSpPr/>
      </dsp:nvSpPr>
      <dsp:spPr>
        <a:xfrm>
          <a:off x="0" y="3423225"/>
          <a:ext cx="6956701" cy="311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Tw Cen MT" panose="020B0602020104020603" pitchFamily="34" charset="0"/>
              <a:cs typeface="Arial" panose="020B0604020202020204" pitchFamily="34" charset="0"/>
            </a:rPr>
            <a:t>•	Catering and event services</a:t>
          </a:r>
        </a:p>
      </dsp:txBody>
      <dsp:txXfrm>
        <a:off x="0" y="3423225"/>
        <a:ext cx="6956701" cy="311202"/>
      </dsp:txXfrm>
    </dsp:sp>
    <dsp:sp modelId="{3AB6919A-BB65-4C7B-A8CB-2B5379AA2E74}">
      <dsp:nvSpPr>
        <dsp:cNvPr id="0" name=""/>
        <dsp:cNvSpPr/>
      </dsp:nvSpPr>
      <dsp:spPr>
        <a:xfrm>
          <a:off x="0" y="3734427"/>
          <a:ext cx="6956701" cy="0"/>
        </a:xfrm>
        <a:prstGeom prst="line">
          <a:avLst/>
        </a:prstGeom>
        <a:gradFill rotWithShape="0">
          <a:gsLst>
            <a:gs pos="0">
              <a:schemeClr val="accent2">
                <a:hueOff val="-2674849"/>
                <a:satOff val="-10623"/>
                <a:lumOff val="6746"/>
                <a:alphaOff val="0"/>
                <a:tint val="94000"/>
                <a:satMod val="100000"/>
                <a:lumMod val="108000"/>
              </a:schemeClr>
            </a:gs>
            <a:gs pos="50000">
              <a:schemeClr val="accent2">
                <a:hueOff val="-2674849"/>
                <a:satOff val="-10623"/>
                <a:lumOff val="6746"/>
                <a:alphaOff val="0"/>
                <a:tint val="98000"/>
                <a:shade val="100000"/>
                <a:satMod val="100000"/>
                <a:lumMod val="100000"/>
              </a:schemeClr>
            </a:gs>
            <a:gs pos="100000">
              <a:schemeClr val="accent2">
                <a:hueOff val="-2674849"/>
                <a:satOff val="-10623"/>
                <a:lumOff val="6746"/>
                <a:alphaOff val="0"/>
                <a:shade val="72000"/>
                <a:satMod val="120000"/>
                <a:lumMod val="100000"/>
              </a:schemeClr>
            </a:gs>
          </a:gsLst>
          <a:lin ang="5400000" scaled="0"/>
        </a:gradFill>
        <a:ln w="9525" cap="flat" cmpd="sng" algn="ctr">
          <a:solidFill>
            <a:schemeClr val="accent2">
              <a:hueOff val="-2674849"/>
              <a:satOff val="-10623"/>
              <a:lumOff val="6746"/>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F44B926C-8D53-4A65-9823-E82C9D84EA0F}">
      <dsp:nvSpPr>
        <dsp:cNvPr id="0" name=""/>
        <dsp:cNvSpPr/>
      </dsp:nvSpPr>
      <dsp:spPr>
        <a:xfrm>
          <a:off x="0" y="3734427"/>
          <a:ext cx="6956701" cy="311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Tw Cen MT" panose="020B0602020104020603" pitchFamily="34" charset="0"/>
              <a:cs typeface="Arial" panose="020B0604020202020204" pitchFamily="34" charset="0"/>
            </a:rPr>
            <a:t>Threats</a:t>
          </a:r>
        </a:p>
      </dsp:txBody>
      <dsp:txXfrm>
        <a:off x="0" y="3734427"/>
        <a:ext cx="6956701" cy="311202"/>
      </dsp:txXfrm>
    </dsp:sp>
    <dsp:sp modelId="{8275DF14-7DC2-43E2-8925-87AC17AB31EB}">
      <dsp:nvSpPr>
        <dsp:cNvPr id="0" name=""/>
        <dsp:cNvSpPr/>
      </dsp:nvSpPr>
      <dsp:spPr>
        <a:xfrm>
          <a:off x="0" y="4045630"/>
          <a:ext cx="6956701" cy="0"/>
        </a:xfrm>
        <a:prstGeom prst="line">
          <a:avLst/>
        </a:prstGeom>
        <a:gradFill rotWithShape="0">
          <a:gsLst>
            <a:gs pos="0">
              <a:schemeClr val="accent2">
                <a:hueOff val="-2897753"/>
                <a:satOff val="-11508"/>
                <a:lumOff val="7308"/>
                <a:alphaOff val="0"/>
                <a:tint val="94000"/>
                <a:satMod val="100000"/>
                <a:lumMod val="108000"/>
              </a:schemeClr>
            </a:gs>
            <a:gs pos="50000">
              <a:schemeClr val="accent2">
                <a:hueOff val="-2897753"/>
                <a:satOff val="-11508"/>
                <a:lumOff val="7308"/>
                <a:alphaOff val="0"/>
                <a:tint val="98000"/>
                <a:shade val="100000"/>
                <a:satMod val="100000"/>
                <a:lumMod val="100000"/>
              </a:schemeClr>
            </a:gs>
            <a:gs pos="100000">
              <a:schemeClr val="accent2">
                <a:hueOff val="-2897753"/>
                <a:satOff val="-11508"/>
                <a:lumOff val="7308"/>
                <a:alphaOff val="0"/>
                <a:shade val="72000"/>
                <a:satMod val="120000"/>
                <a:lumMod val="100000"/>
              </a:schemeClr>
            </a:gs>
          </a:gsLst>
          <a:lin ang="5400000" scaled="0"/>
        </a:gradFill>
        <a:ln w="9525" cap="flat" cmpd="sng" algn="ctr">
          <a:solidFill>
            <a:schemeClr val="accent2">
              <a:hueOff val="-2897753"/>
              <a:satOff val="-11508"/>
              <a:lumOff val="7308"/>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340127DD-A9F4-49F7-85FA-1B1EAC98A72F}">
      <dsp:nvSpPr>
        <dsp:cNvPr id="0" name=""/>
        <dsp:cNvSpPr/>
      </dsp:nvSpPr>
      <dsp:spPr>
        <a:xfrm>
          <a:off x="0" y="4045630"/>
          <a:ext cx="6956701" cy="311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Tw Cen MT" panose="020B0602020104020603" pitchFamily="34" charset="0"/>
              <a:cs typeface="Arial" panose="020B0604020202020204" pitchFamily="34" charset="0"/>
            </a:rPr>
            <a:t>•	Competition from other restaurants</a:t>
          </a:r>
        </a:p>
      </dsp:txBody>
      <dsp:txXfrm>
        <a:off x="0" y="4045630"/>
        <a:ext cx="6956701" cy="311202"/>
      </dsp:txXfrm>
    </dsp:sp>
    <dsp:sp modelId="{AA830212-EE87-446A-B49A-6D2E59285E0F}">
      <dsp:nvSpPr>
        <dsp:cNvPr id="0" name=""/>
        <dsp:cNvSpPr/>
      </dsp:nvSpPr>
      <dsp:spPr>
        <a:xfrm>
          <a:off x="0" y="4356832"/>
          <a:ext cx="6956701" cy="0"/>
        </a:xfrm>
        <a:prstGeom prst="line">
          <a:avLst/>
        </a:prstGeom>
        <a:gradFill rotWithShape="0">
          <a:gsLst>
            <a:gs pos="0">
              <a:schemeClr val="accent2">
                <a:hueOff val="-3120657"/>
                <a:satOff val="-12394"/>
                <a:lumOff val="7870"/>
                <a:alphaOff val="0"/>
                <a:tint val="94000"/>
                <a:satMod val="100000"/>
                <a:lumMod val="108000"/>
              </a:schemeClr>
            </a:gs>
            <a:gs pos="50000">
              <a:schemeClr val="accent2">
                <a:hueOff val="-3120657"/>
                <a:satOff val="-12394"/>
                <a:lumOff val="7870"/>
                <a:alphaOff val="0"/>
                <a:tint val="98000"/>
                <a:shade val="100000"/>
                <a:satMod val="100000"/>
                <a:lumMod val="100000"/>
              </a:schemeClr>
            </a:gs>
            <a:gs pos="100000">
              <a:schemeClr val="accent2">
                <a:hueOff val="-3120657"/>
                <a:satOff val="-12394"/>
                <a:lumOff val="7870"/>
                <a:alphaOff val="0"/>
                <a:shade val="72000"/>
                <a:satMod val="120000"/>
                <a:lumMod val="100000"/>
              </a:schemeClr>
            </a:gs>
          </a:gsLst>
          <a:lin ang="5400000" scaled="0"/>
        </a:gradFill>
        <a:ln w="9525" cap="flat" cmpd="sng" algn="ctr">
          <a:solidFill>
            <a:schemeClr val="accent2">
              <a:hueOff val="-3120657"/>
              <a:satOff val="-12394"/>
              <a:lumOff val="787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3120B67E-80E0-421A-A772-F2B41E21C87C}">
      <dsp:nvSpPr>
        <dsp:cNvPr id="0" name=""/>
        <dsp:cNvSpPr/>
      </dsp:nvSpPr>
      <dsp:spPr>
        <a:xfrm>
          <a:off x="0" y="4356832"/>
          <a:ext cx="6956701" cy="311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Tw Cen MT" panose="020B0602020104020603" pitchFamily="34" charset="0"/>
              <a:cs typeface="Arial" panose="020B0604020202020204" pitchFamily="34" charset="0"/>
            </a:rPr>
            <a:t>•	Rising ingredient costs</a:t>
          </a:r>
        </a:p>
      </dsp:txBody>
      <dsp:txXfrm>
        <a:off x="0" y="4356832"/>
        <a:ext cx="6956701" cy="311202"/>
      </dsp:txXfrm>
    </dsp:sp>
    <dsp:sp modelId="{41B31036-69D8-4599-93B4-04C8927382EF}">
      <dsp:nvSpPr>
        <dsp:cNvPr id="0" name=""/>
        <dsp:cNvSpPr/>
      </dsp:nvSpPr>
      <dsp:spPr>
        <a:xfrm>
          <a:off x="0" y="4668034"/>
          <a:ext cx="6956701"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89018AD3-0073-4B91-9935-69A3AFCC2A1C}">
      <dsp:nvSpPr>
        <dsp:cNvPr id="0" name=""/>
        <dsp:cNvSpPr/>
      </dsp:nvSpPr>
      <dsp:spPr>
        <a:xfrm>
          <a:off x="0" y="4668034"/>
          <a:ext cx="6956701" cy="311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endParaRPr lang="en-GB" sz="1800" kern="1200" dirty="0">
            <a:latin typeface="Tw Cen MT" panose="020B0602020104020603" pitchFamily="34" charset="0"/>
            <a:cs typeface="Arial" panose="020B0604020202020204" pitchFamily="34" charset="0"/>
          </a:endParaRPr>
        </a:p>
      </dsp:txBody>
      <dsp:txXfrm>
        <a:off x="0" y="4668034"/>
        <a:ext cx="6956701" cy="31120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2FE6279-53CD-47B8-89B2-B1CD39C90AE9}" type="datetimeFigureOut">
              <a:rPr lang="en-GB" smtClean="0"/>
              <a:t>08/03/2026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8B1E1A-993C-4425-91BC-B6F7139C9124}" type="slidenum">
              <a:rPr lang="en-GB" smtClean="0"/>
              <a:t>‹#›</a:t>
            </a:fld>
            <a:endParaRPr lang="en-GB"/>
          </a:p>
        </p:txBody>
      </p:sp>
    </p:spTree>
    <p:extLst>
      <p:ext uri="{BB962C8B-B14F-4D97-AF65-F5344CB8AC3E}">
        <p14:creationId xmlns:p14="http://schemas.microsoft.com/office/powerpoint/2010/main" val="25925486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business is called </a:t>
            </a:r>
            <a:r>
              <a:rPr lang="en-GB" b="1" dirty="0"/>
              <a:t>Nala’s Kitchen</a:t>
            </a:r>
            <a:r>
              <a:rPr lang="en-GB" dirty="0"/>
              <a:t>, an authentic Indian restaurant located in Bridgend town centre. The restaurant offers traditional Indian dishes made with fresh ingredients and authentic recipes. Customers can dine in at the restaurant or order food online through delivery platforms such as Deliveroo and Just Eat.</a:t>
            </a:r>
          </a:p>
        </p:txBody>
      </p:sp>
      <p:sp>
        <p:nvSpPr>
          <p:cNvPr id="4" name="Slide Number Placeholder 3"/>
          <p:cNvSpPr>
            <a:spLocks noGrp="1"/>
          </p:cNvSpPr>
          <p:nvPr>
            <p:ph type="sldNum" sz="quarter" idx="5"/>
          </p:nvPr>
        </p:nvSpPr>
        <p:spPr/>
        <p:txBody>
          <a:bodyPr/>
          <a:lstStyle/>
          <a:p>
            <a:fld id="{8B8B1E1A-993C-4425-91BC-B6F7139C9124}" type="slidenum">
              <a:rPr lang="en-GB" smtClean="0"/>
              <a:t>4</a:t>
            </a:fld>
            <a:endParaRPr lang="en-GB"/>
          </a:p>
        </p:txBody>
      </p:sp>
    </p:spTree>
    <p:extLst>
      <p:ext uri="{BB962C8B-B14F-4D97-AF65-F5344CB8AC3E}">
        <p14:creationId xmlns:p14="http://schemas.microsoft.com/office/powerpoint/2010/main" val="32986466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mission of Nala’s Kitchen is to bring the authentic taste of India to Bridgend by serving high-quality traditional dishes with excellent customer service. We aim to provide a welcoming experience for customers whether they are dining in or ordering online.</a:t>
            </a:r>
          </a:p>
          <a:p>
            <a:endParaRPr lang="en-GB" dirty="0"/>
          </a:p>
        </p:txBody>
      </p:sp>
      <p:sp>
        <p:nvSpPr>
          <p:cNvPr id="4" name="Slide Number Placeholder 3"/>
          <p:cNvSpPr>
            <a:spLocks noGrp="1"/>
          </p:cNvSpPr>
          <p:nvPr>
            <p:ph type="sldNum" sz="quarter" idx="5"/>
          </p:nvPr>
        </p:nvSpPr>
        <p:spPr/>
        <p:txBody>
          <a:bodyPr/>
          <a:lstStyle/>
          <a:p>
            <a:fld id="{8B8B1E1A-993C-4425-91BC-B6F7139C9124}" type="slidenum">
              <a:rPr lang="en-GB" smtClean="0"/>
              <a:t>5</a:t>
            </a:fld>
            <a:endParaRPr lang="en-GB"/>
          </a:p>
        </p:txBody>
      </p:sp>
    </p:spTree>
    <p:extLst>
      <p:ext uri="{BB962C8B-B14F-4D97-AF65-F5344CB8AC3E}">
        <p14:creationId xmlns:p14="http://schemas.microsoft.com/office/powerpoint/2010/main" val="26357862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main aim of the business is to become a well-known and trusted Indian restaurant in the Bridgend area.</a:t>
            </a:r>
          </a:p>
          <a:p>
            <a:r>
              <a:rPr lang="en-GB" dirty="0"/>
              <a:t>Our objectives include building a strong local customer base, providing healthy and high-quality food, maintaining excellent customer satisfaction, and increasing online delivery sales.</a:t>
            </a:r>
          </a:p>
          <a:p>
            <a:endParaRPr lang="en-GB" dirty="0"/>
          </a:p>
        </p:txBody>
      </p:sp>
      <p:sp>
        <p:nvSpPr>
          <p:cNvPr id="4" name="Slide Number Placeholder 3"/>
          <p:cNvSpPr>
            <a:spLocks noGrp="1"/>
          </p:cNvSpPr>
          <p:nvPr>
            <p:ph type="sldNum" sz="quarter" idx="5"/>
          </p:nvPr>
        </p:nvSpPr>
        <p:spPr/>
        <p:txBody>
          <a:bodyPr/>
          <a:lstStyle/>
          <a:p>
            <a:fld id="{8B8B1E1A-993C-4425-91BC-B6F7139C9124}" type="slidenum">
              <a:rPr lang="en-GB" smtClean="0"/>
              <a:t>6</a:t>
            </a:fld>
            <a:endParaRPr lang="en-GB"/>
          </a:p>
        </p:txBody>
      </p:sp>
    </p:spTree>
    <p:extLst>
      <p:ext uri="{BB962C8B-B14F-4D97-AF65-F5344CB8AC3E}">
        <p14:creationId xmlns:p14="http://schemas.microsoft.com/office/powerpoint/2010/main" val="24545301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Nala’s Kitchen stands out because it offers authentic Indian recipes prepared with fresh ingredients. My USB is giving health food options as well as more vegan varieties. The restaurant is family-run, which allows us to provide a friendly and personalised service. Our location in the town centre also makes it convenient for customers.</a:t>
            </a:r>
          </a:p>
          <a:p>
            <a:endParaRPr lang="en-GB" dirty="0"/>
          </a:p>
        </p:txBody>
      </p:sp>
      <p:sp>
        <p:nvSpPr>
          <p:cNvPr id="4" name="Slide Number Placeholder 3"/>
          <p:cNvSpPr>
            <a:spLocks noGrp="1"/>
          </p:cNvSpPr>
          <p:nvPr>
            <p:ph type="sldNum" sz="quarter" idx="5"/>
          </p:nvPr>
        </p:nvSpPr>
        <p:spPr/>
        <p:txBody>
          <a:bodyPr/>
          <a:lstStyle/>
          <a:p>
            <a:fld id="{8B8B1E1A-993C-4425-91BC-B6F7139C9124}" type="slidenum">
              <a:rPr lang="en-GB" smtClean="0"/>
              <a:t>7</a:t>
            </a:fld>
            <a:endParaRPr lang="en-GB"/>
          </a:p>
        </p:txBody>
      </p:sp>
    </p:spTree>
    <p:extLst>
      <p:ext uri="{BB962C8B-B14F-4D97-AF65-F5344CB8AC3E}">
        <p14:creationId xmlns:p14="http://schemas.microsoft.com/office/powerpoint/2010/main" val="13482212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business operates as a sole trader and is managed as a family-run restaurant. This structure allows for simple decision-making and strong involvement in daily operations.</a:t>
            </a:r>
          </a:p>
          <a:p>
            <a:r>
              <a:rPr lang="en-GB" dirty="0"/>
              <a:t>The restaurant is located in Bridgend town centre, close to the bus and train station, which increases customer accessibility and visibility.</a:t>
            </a:r>
          </a:p>
          <a:p>
            <a:endParaRPr lang="en-GB" dirty="0"/>
          </a:p>
        </p:txBody>
      </p:sp>
      <p:sp>
        <p:nvSpPr>
          <p:cNvPr id="4" name="Slide Number Placeholder 3"/>
          <p:cNvSpPr>
            <a:spLocks noGrp="1"/>
          </p:cNvSpPr>
          <p:nvPr>
            <p:ph type="sldNum" sz="quarter" idx="5"/>
          </p:nvPr>
        </p:nvSpPr>
        <p:spPr/>
        <p:txBody>
          <a:bodyPr/>
          <a:lstStyle/>
          <a:p>
            <a:fld id="{8B8B1E1A-993C-4425-91BC-B6F7139C9124}" type="slidenum">
              <a:rPr lang="en-GB" smtClean="0"/>
              <a:t>8</a:t>
            </a:fld>
            <a:endParaRPr lang="en-GB"/>
          </a:p>
        </p:txBody>
      </p:sp>
    </p:spTree>
    <p:extLst>
      <p:ext uri="{BB962C8B-B14F-4D97-AF65-F5344CB8AC3E}">
        <p14:creationId xmlns:p14="http://schemas.microsoft.com/office/powerpoint/2010/main" val="6306815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business will employ a small team including family members and trained staff. Employees will receive training in food preparation, hygiene standards and customer service to ensure consistent quality.</a:t>
            </a:r>
          </a:p>
        </p:txBody>
      </p:sp>
      <p:sp>
        <p:nvSpPr>
          <p:cNvPr id="4" name="Slide Number Placeholder 3"/>
          <p:cNvSpPr>
            <a:spLocks noGrp="1"/>
          </p:cNvSpPr>
          <p:nvPr>
            <p:ph type="sldNum" sz="quarter" idx="5"/>
          </p:nvPr>
        </p:nvSpPr>
        <p:spPr/>
        <p:txBody>
          <a:bodyPr/>
          <a:lstStyle/>
          <a:p>
            <a:fld id="{8B8B1E1A-993C-4425-91BC-B6F7139C9124}" type="slidenum">
              <a:rPr lang="en-GB" smtClean="0"/>
              <a:t>9</a:t>
            </a:fld>
            <a:endParaRPr lang="en-GB"/>
          </a:p>
        </p:txBody>
      </p:sp>
    </p:spTree>
    <p:extLst>
      <p:ext uri="{BB962C8B-B14F-4D97-AF65-F5344CB8AC3E}">
        <p14:creationId xmlns:p14="http://schemas.microsoft.com/office/powerpoint/2010/main" val="31796535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Market research was conducted through surveys, competitor observation and online reviews. The results showed that there is strong demand for authentic Indian food in Bridgend. Customers also value convenience and online ordering options.</a:t>
            </a:r>
          </a:p>
          <a:p>
            <a:endParaRPr lang="en-GB" dirty="0"/>
          </a:p>
        </p:txBody>
      </p:sp>
      <p:sp>
        <p:nvSpPr>
          <p:cNvPr id="4" name="Slide Number Placeholder 3"/>
          <p:cNvSpPr>
            <a:spLocks noGrp="1"/>
          </p:cNvSpPr>
          <p:nvPr>
            <p:ph type="sldNum" sz="quarter" idx="5"/>
          </p:nvPr>
        </p:nvSpPr>
        <p:spPr/>
        <p:txBody>
          <a:bodyPr/>
          <a:lstStyle/>
          <a:p>
            <a:fld id="{8B8B1E1A-993C-4425-91BC-B6F7139C9124}" type="slidenum">
              <a:rPr lang="en-GB" smtClean="0"/>
              <a:t>10</a:t>
            </a:fld>
            <a:endParaRPr lang="en-GB"/>
          </a:p>
        </p:txBody>
      </p:sp>
    </p:spTree>
    <p:extLst>
      <p:ext uri="{BB962C8B-B14F-4D97-AF65-F5344CB8AC3E}">
        <p14:creationId xmlns:p14="http://schemas.microsoft.com/office/powerpoint/2010/main" val="37827799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strengths of the business include authentic food, family-run service and a central location. Weaknesses include limited staff and a smaller marketing budget.</a:t>
            </a:r>
          </a:p>
          <a:p>
            <a:r>
              <a:rPr lang="en-GB" dirty="0"/>
              <a:t>However, there are strong opportunities such as increasing demand for Indian cuisine and growth in online food delivery. Possible threats include competition from other restaurants and rising ingredient costs.</a:t>
            </a:r>
          </a:p>
          <a:p>
            <a:endParaRPr lang="en-GB" dirty="0"/>
          </a:p>
        </p:txBody>
      </p:sp>
      <p:sp>
        <p:nvSpPr>
          <p:cNvPr id="4" name="Slide Number Placeholder 3"/>
          <p:cNvSpPr>
            <a:spLocks noGrp="1"/>
          </p:cNvSpPr>
          <p:nvPr>
            <p:ph type="sldNum" sz="quarter" idx="5"/>
          </p:nvPr>
        </p:nvSpPr>
        <p:spPr/>
        <p:txBody>
          <a:bodyPr/>
          <a:lstStyle/>
          <a:p>
            <a:fld id="{8B8B1E1A-993C-4425-91BC-B6F7139C9124}" type="slidenum">
              <a:rPr lang="en-GB" smtClean="0"/>
              <a:t>11</a:t>
            </a:fld>
            <a:endParaRPr lang="en-GB"/>
          </a:p>
        </p:txBody>
      </p:sp>
    </p:spTree>
    <p:extLst>
      <p:ext uri="{BB962C8B-B14F-4D97-AF65-F5344CB8AC3E}">
        <p14:creationId xmlns:p14="http://schemas.microsoft.com/office/powerpoint/2010/main" val="7359804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Our marketing strategy includes both online and local promotion. Online marketing will involve social media platforms such as Instagram, Facebook and TikTok. We will also promote the restaurant through Deliveroo and Just Eat.</a:t>
            </a:r>
          </a:p>
          <a:p>
            <a:r>
              <a:rPr lang="en-GB" dirty="0"/>
              <a:t>Local marketing includes flyers, business cards, signage and word-of-mouth recommendations.</a:t>
            </a:r>
          </a:p>
          <a:p>
            <a:endParaRPr lang="en-GB" dirty="0"/>
          </a:p>
        </p:txBody>
      </p:sp>
      <p:sp>
        <p:nvSpPr>
          <p:cNvPr id="4" name="Slide Number Placeholder 3"/>
          <p:cNvSpPr>
            <a:spLocks noGrp="1"/>
          </p:cNvSpPr>
          <p:nvPr>
            <p:ph type="sldNum" sz="quarter" idx="5"/>
          </p:nvPr>
        </p:nvSpPr>
        <p:spPr/>
        <p:txBody>
          <a:bodyPr/>
          <a:lstStyle/>
          <a:p>
            <a:fld id="{8B8B1E1A-993C-4425-91BC-B6F7139C9124}" type="slidenum">
              <a:rPr lang="en-GB" smtClean="0"/>
              <a:t>12</a:t>
            </a:fld>
            <a:endParaRPr lang="en-GB"/>
          </a:p>
        </p:txBody>
      </p:sp>
    </p:spTree>
    <p:extLst>
      <p:ext uri="{BB962C8B-B14F-4D97-AF65-F5344CB8AC3E}">
        <p14:creationId xmlns:p14="http://schemas.microsoft.com/office/powerpoint/2010/main" val="8927314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shows the 12-month cash flow forecast for Nala’s Kitchen. The business income comes from dine-in sales, takeaways, online delivery through Deliveroo and Just Eat, and catering services. The projected total annual income is around </a:t>
            </a:r>
            <a:r>
              <a:rPr lang="en-GB" b="1" dirty="0"/>
              <a:t>£334,950</a:t>
            </a:r>
            <a:r>
              <a:rPr lang="en-GB" dirty="0"/>
              <a:t>. The main expenses include rent, staff wages, utility bills, marketing, raw materials, and other operating costs, with total yearly expenses of about </a:t>
            </a:r>
            <a:r>
              <a:rPr lang="en-GB" b="1" dirty="0"/>
              <a:t>£230,769</a:t>
            </a:r>
            <a:r>
              <a:rPr lang="en-GB" dirty="0"/>
              <a:t>. After covering all costs, the business is expected to generate a </a:t>
            </a:r>
            <a:r>
              <a:rPr lang="en-GB" b="1" dirty="0"/>
              <a:t>profit of approximately £104,181</a:t>
            </a:r>
            <a:r>
              <a:rPr lang="en-GB" dirty="0"/>
              <a:t>, showing that the business is financially viable and sustainable.</a:t>
            </a:r>
          </a:p>
          <a:p>
            <a:endParaRPr lang="en-GB" dirty="0"/>
          </a:p>
        </p:txBody>
      </p:sp>
      <p:sp>
        <p:nvSpPr>
          <p:cNvPr id="4" name="Slide Number Placeholder 3"/>
          <p:cNvSpPr>
            <a:spLocks noGrp="1"/>
          </p:cNvSpPr>
          <p:nvPr>
            <p:ph type="sldNum" sz="quarter" idx="5"/>
          </p:nvPr>
        </p:nvSpPr>
        <p:spPr/>
        <p:txBody>
          <a:bodyPr/>
          <a:lstStyle/>
          <a:p>
            <a:fld id="{8B8B1E1A-993C-4425-91BC-B6F7139C9124}" type="slidenum">
              <a:rPr lang="en-GB" smtClean="0"/>
              <a:t>13</a:t>
            </a:fld>
            <a:endParaRPr lang="en-GB"/>
          </a:p>
        </p:txBody>
      </p:sp>
    </p:spTree>
    <p:extLst>
      <p:ext uri="{BB962C8B-B14F-4D97-AF65-F5344CB8AC3E}">
        <p14:creationId xmlns:p14="http://schemas.microsoft.com/office/powerpoint/2010/main" val="31215229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chart shows the monthly income and expenses for Nala’s Kitchen in 2025. Each month, the income is higher than the expenses, which means the business is making a profit throughout the year. The total annual income is about </a:t>
            </a:r>
            <a:r>
              <a:rPr lang="en-GB" b="1" dirty="0"/>
              <a:t>£334,950</a:t>
            </a:r>
            <a:r>
              <a:rPr lang="en-GB" dirty="0"/>
              <a:t>, while the total expenses are around </a:t>
            </a:r>
            <a:r>
              <a:rPr lang="en-GB" b="1" dirty="0"/>
              <a:t>£230,769</a:t>
            </a:r>
            <a:r>
              <a:rPr lang="en-GB" dirty="0"/>
              <a:t>. This shows that the business has a positive cash flow and is financially sustainable.</a:t>
            </a:r>
          </a:p>
        </p:txBody>
      </p:sp>
      <p:sp>
        <p:nvSpPr>
          <p:cNvPr id="4" name="Slide Number Placeholder 3"/>
          <p:cNvSpPr>
            <a:spLocks noGrp="1"/>
          </p:cNvSpPr>
          <p:nvPr>
            <p:ph type="sldNum" sz="quarter" idx="5"/>
          </p:nvPr>
        </p:nvSpPr>
        <p:spPr/>
        <p:txBody>
          <a:bodyPr/>
          <a:lstStyle/>
          <a:p>
            <a:fld id="{8B8B1E1A-993C-4425-91BC-B6F7139C9124}" type="slidenum">
              <a:rPr lang="en-GB" smtClean="0"/>
              <a:t>14</a:t>
            </a:fld>
            <a:endParaRPr lang="en-GB"/>
          </a:p>
        </p:txBody>
      </p:sp>
    </p:spTree>
    <p:extLst>
      <p:ext uri="{BB962C8B-B14F-4D97-AF65-F5344CB8AC3E}">
        <p14:creationId xmlns:p14="http://schemas.microsoft.com/office/powerpoint/2010/main" val="256623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Examples of marketing materials include the restaurant business card, promotional flyers, marketing research survey and social media posts. These help create brand awareness and attract new customers.</a:t>
            </a:r>
          </a:p>
        </p:txBody>
      </p:sp>
      <p:sp>
        <p:nvSpPr>
          <p:cNvPr id="4" name="Slide Number Placeholder 3"/>
          <p:cNvSpPr>
            <a:spLocks noGrp="1"/>
          </p:cNvSpPr>
          <p:nvPr>
            <p:ph type="sldNum" sz="quarter" idx="5"/>
          </p:nvPr>
        </p:nvSpPr>
        <p:spPr/>
        <p:txBody>
          <a:bodyPr/>
          <a:lstStyle/>
          <a:p>
            <a:fld id="{8B8B1E1A-993C-4425-91BC-B6F7139C9124}" type="slidenum">
              <a:rPr lang="en-GB" smtClean="0"/>
              <a:t>15</a:t>
            </a:fld>
            <a:endParaRPr lang="en-GB"/>
          </a:p>
        </p:txBody>
      </p:sp>
    </p:spTree>
    <p:extLst>
      <p:ext uri="{BB962C8B-B14F-4D97-AF65-F5344CB8AC3E}">
        <p14:creationId xmlns:p14="http://schemas.microsoft.com/office/powerpoint/2010/main" val="15679041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£100,000 investment will be used to support business expansion.</a:t>
            </a:r>
          </a:p>
          <a:p>
            <a:r>
              <a:rPr lang="en-GB" dirty="0"/>
              <a:t>£35,000 will be invested in kitchen equipment to increase production capacity.</a:t>
            </a:r>
            <a:br>
              <a:rPr lang="en-GB" dirty="0"/>
            </a:br>
            <a:r>
              <a:rPr lang="en-GB" dirty="0"/>
              <a:t>£20,000 will be used for marketing and advertising campaigns.</a:t>
            </a:r>
            <a:br>
              <a:rPr lang="en-GB" dirty="0"/>
            </a:br>
            <a:r>
              <a:rPr lang="en-GB" dirty="0"/>
              <a:t>£20,000 will be allocated to hiring and training additional staff.</a:t>
            </a:r>
            <a:br>
              <a:rPr lang="en-GB" dirty="0"/>
            </a:br>
            <a:r>
              <a:rPr lang="en-GB" dirty="0"/>
              <a:t>£15,000 will improve the restaurant interior and customer experience.</a:t>
            </a:r>
            <a:br>
              <a:rPr lang="en-GB" dirty="0"/>
            </a:br>
            <a:r>
              <a:rPr lang="en-GB" dirty="0"/>
              <a:t>£10,000 will be used as working capital for daily operations.</a:t>
            </a:r>
          </a:p>
          <a:p>
            <a:endParaRPr lang="en-GB" dirty="0"/>
          </a:p>
        </p:txBody>
      </p:sp>
      <p:sp>
        <p:nvSpPr>
          <p:cNvPr id="4" name="Slide Number Placeholder 3"/>
          <p:cNvSpPr>
            <a:spLocks noGrp="1"/>
          </p:cNvSpPr>
          <p:nvPr>
            <p:ph type="sldNum" sz="quarter" idx="5"/>
          </p:nvPr>
        </p:nvSpPr>
        <p:spPr/>
        <p:txBody>
          <a:bodyPr/>
          <a:lstStyle/>
          <a:p>
            <a:fld id="{8B8B1E1A-993C-4425-91BC-B6F7139C9124}" type="slidenum">
              <a:rPr lang="en-GB" smtClean="0"/>
              <a:t>16</a:t>
            </a:fld>
            <a:endParaRPr lang="en-GB"/>
          </a:p>
        </p:txBody>
      </p:sp>
    </p:spTree>
    <p:extLst>
      <p:ext uri="{BB962C8B-B14F-4D97-AF65-F5344CB8AC3E}">
        <p14:creationId xmlns:p14="http://schemas.microsoft.com/office/powerpoint/2010/main" val="2052834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Nala’s Kitchen has strong potential to grow because of its authentic food, strategic location and increasing demand for Indian cuisine.</a:t>
            </a:r>
          </a:p>
          <a:p>
            <a:r>
              <a:rPr lang="en-GB" dirty="0"/>
              <a:t>With the £100,000 investment, the business will expand its capacity, strengthen its marketing strategy and reach more customers in the local market.</a:t>
            </a:r>
          </a:p>
          <a:p>
            <a:r>
              <a:rPr lang="en-GB" dirty="0"/>
              <a:t>Thank you for your time and consideration.</a:t>
            </a:r>
          </a:p>
          <a:p>
            <a:endParaRPr lang="en-GB" dirty="0"/>
          </a:p>
        </p:txBody>
      </p:sp>
      <p:sp>
        <p:nvSpPr>
          <p:cNvPr id="4" name="Slide Number Placeholder 3"/>
          <p:cNvSpPr>
            <a:spLocks noGrp="1"/>
          </p:cNvSpPr>
          <p:nvPr>
            <p:ph type="sldNum" sz="quarter" idx="5"/>
          </p:nvPr>
        </p:nvSpPr>
        <p:spPr/>
        <p:txBody>
          <a:bodyPr/>
          <a:lstStyle/>
          <a:p>
            <a:fld id="{8B8B1E1A-993C-4425-91BC-B6F7139C9124}" type="slidenum">
              <a:rPr lang="en-GB" smtClean="0"/>
              <a:t>17</a:t>
            </a:fld>
            <a:endParaRPr lang="en-GB"/>
          </a:p>
        </p:txBody>
      </p:sp>
    </p:spTree>
    <p:extLst>
      <p:ext uri="{BB962C8B-B14F-4D97-AF65-F5344CB8AC3E}">
        <p14:creationId xmlns:p14="http://schemas.microsoft.com/office/powerpoint/2010/main" val="29483328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26951E3-958F-4611-B170-D081BA0250F9}" type="datetimeFigureOut">
              <a:rPr lang="en-US" smtClean="0"/>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9375644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6951E3-958F-4611-B170-D081BA0250F9}" type="datetimeFigureOut">
              <a:rPr lang="en-US" smtClean="0"/>
              <a:pPr/>
              <a:t>3/8/2026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7871EFB-7B9E-4E86-A89E-697E8EBB06F2}" type="slidenum">
              <a:rPr lang="en-US" smtClean="0"/>
              <a:pPr/>
              <a:t>‹#›</a:t>
            </a:fld>
            <a:endParaRPr lang="en-US" dirty="0"/>
          </a:p>
        </p:txBody>
      </p:sp>
    </p:spTree>
    <p:extLst>
      <p:ext uri="{BB962C8B-B14F-4D97-AF65-F5344CB8AC3E}">
        <p14:creationId xmlns:p14="http://schemas.microsoft.com/office/powerpoint/2010/main" val="1340168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26951E3-958F-4611-B170-D081BA0250F9}" type="datetimeFigureOut">
              <a:rPr lang="en-US" smtClean="0"/>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5788825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26951E3-958F-4611-B170-D081BA0250F9}" type="datetimeFigureOut">
              <a:rPr lang="en-US" smtClean="0"/>
              <a:pPr/>
              <a:t>3/8/2026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7871EFB-7B9E-4E86-A89E-697E8EBB06F2}" type="slidenum">
              <a:rPr lang="en-US" smtClean="0"/>
              <a:pPr/>
              <a:t>‹#›</a:t>
            </a:fld>
            <a:endParaRPr lang="en-US" dirty="0"/>
          </a:p>
        </p:txBody>
      </p:sp>
    </p:spTree>
    <p:extLst>
      <p:ext uri="{BB962C8B-B14F-4D97-AF65-F5344CB8AC3E}">
        <p14:creationId xmlns:p14="http://schemas.microsoft.com/office/powerpoint/2010/main" val="14418413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26951E3-958F-4611-B170-D081BA0250F9}" type="datetimeFigureOut">
              <a:rPr lang="en-US" smtClean="0"/>
              <a:pPr/>
              <a:t>3/8/2026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57871EFB-7B9E-4E86-A89E-697E8EBB06F2}" type="slidenum">
              <a:rPr lang="en-US" smtClean="0"/>
              <a:pPr/>
              <a:t>‹#›</a:t>
            </a:fld>
            <a:endParaRPr lang="en-US" dirty="0"/>
          </a:p>
        </p:txBody>
      </p:sp>
    </p:spTree>
    <p:extLst>
      <p:ext uri="{BB962C8B-B14F-4D97-AF65-F5344CB8AC3E}">
        <p14:creationId xmlns:p14="http://schemas.microsoft.com/office/powerpoint/2010/main" val="23572567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26951E3-958F-4611-B170-D081BA0250F9}" type="datetimeFigureOut">
              <a:rPr lang="en-US" smtClean="0"/>
              <a:t>3/8/2026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15878167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326951E3-958F-4611-B170-D081BA0250F9}" type="datetimeFigureOut">
              <a:rPr lang="en-US" smtClean="0"/>
              <a:t>3/8/2026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419144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26951E3-958F-4611-B170-D081BA0250F9}" type="datetimeFigureOut">
              <a:rPr lang="en-US" smtClean="0"/>
              <a:pPr/>
              <a:t>3/8/2026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7871EFB-7B9E-4E86-A89E-697E8EBB06F2}" type="slidenum">
              <a:rPr lang="en-US" smtClean="0"/>
              <a:pPr/>
              <a:t>‹#›</a:t>
            </a:fld>
            <a:endParaRPr lang="en-US" dirty="0"/>
          </a:p>
        </p:txBody>
      </p:sp>
    </p:spTree>
    <p:extLst>
      <p:ext uri="{BB962C8B-B14F-4D97-AF65-F5344CB8AC3E}">
        <p14:creationId xmlns:p14="http://schemas.microsoft.com/office/powerpoint/2010/main" val="12846179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26951E3-958F-4611-B170-D081BA0250F9}" type="datetimeFigureOut">
              <a:rPr lang="en-US" smtClean="0"/>
              <a:t>3/8/2026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1746453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26951E3-958F-4611-B170-D081BA0250F9}" type="datetimeFigureOut">
              <a:rPr lang="en-US" smtClean="0"/>
              <a:pPr/>
              <a:t>3/8/2026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7871EFB-7B9E-4E86-A89E-697E8EBB06F2}" type="slidenum">
              <a:rPr lang="en-US" smtClean="0"/>
              <a:pPr/>
              <a:t>‹#›</a:t>
            </a:fld>
            <a:endParaRPr lang="en-US" dirty="0"/>
          </a:p>
        </p:txBody>
      </p:sp>
    </p:spTree>
    <p:extLst>
      <p:ext uri="{BB962C8B-B14F-4D97-AF65-F5344CB8AC3E}">
        <p14:creationId xmlns:p14="http://schemas.microsoft.com/office/powerpoint/2010/main" val="12016858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26951E3-958F-4611-B170-D081BA0250F9}" type="datetimeFigureOut">
              <a:rPr lang="en-US" smtClean="0"/>
              <a:pPr/>
              <a:t>3/8/2026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7871EFB-7B9E-4E86-A89E-697E8EBB06F2}" type="slidenum">
              <a:rPr lang="en-US" smtClean="0"/>
              <a:pPr/>
              <a:t>‹#›</a:t>
            </a:fld>
            <a:endParaRPr lang="en-US" dirty="0"/>
          </a:p>
        </p:txBody>
      </p:sp>
    </p:spTree>
    <p:extLst>
      <p:ext uri="{BB962C8B-B14F-4D97-AF65-F5344CB8AC3E}">
        <p14:creationId xmlns:p14="http://schemas.microsoft.com/office/powerpoint/2010/main" val="3198248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26951E3-958F-4611-B170-D081BA0250F9}" type="datetimeFigureOut">
              <a:rPr lang="en-US" smtClean="0"/>
              <a:pPr/>
              <a:t>3/8/2026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7871EFB-7B9E-4E86-A89E-697E8EBB06F2}" type="slidenum">
              <a:rPr lang="en-US" smtClean="0"/>
              <a:pPr/>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latin typeface="Abadi" panose="020B0604020104020204" pitchFamily="34" charset="0"/>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latin typeface="Abadi" panose="020B0604020104020204" pitchFamily="34" charset="0"/>
              </a:rPr>
              <a:t>”</a:t>
            </a:r>
          </a:p>
        </p:txBody>
      </p:sp>
    </p:spTree>
    <p:extLst>
      <p:ext uri="{BB962C8B-B14F-4D97-AF65-F5344CB8AC3E}">
        <p14:creationId xmlns:p14="http://schemas.microsoft.com/office/powerpoint/2010/main" val="27844646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26951E3-958F-4611-B170-D081BA0250F9}" type="datetimeFigureOut">
              <a:rPr lang="en-US" smtClean="0"/>
              <a:pPr/>
              <a:t>3/8/2026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7871EFB-7B9E-4E86-A89E-697E8EBB06F2}" type="slidenum">
              <a:rPr lang="en-US" smtClean="0"/>
              <a:pPr/>
              <a:t>‹#›</a:t>
            </a:fld>
            <a:endParaRPr lang="en-US" dirty="0"/>
          </a:p>
        </p:txBody>
      </p:sp>
    </p:spTree>
    <p:extLst>
      <p:ext uri="{BB962C8B-B14F-4D97-AF65-F5344CB8AC3E}">
        <p14:creationId xmlns:p14="http://schemas.microsoft.com/office/powerpoint/2010/main" val="12695856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26951E3-958F-4611-B170-D081BA0250F9}" type="datetimeFigureOut">
              <a:rPr lang="en-US" smtClean="0"/>
              <a:pPr/>
              <a:t>3/8/2026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57871EFB-7B9E-4E86-A89E-697E8EBB06F2}" type="slidenum">
              <a:rPr lang="en-US" smtClean="0"/>
              <a:pPr/>
              <a:t>‹#›</a:t>
            </a:fld>
            <a:endParaRPr lang="en-US" dirty="0"/>
          </a:p>
        </p:txBody>
      </p:sp>
    </p:spTree>
    <p:extLst>
      <p:ext uri="{BB962C8B-B14F-4D97-AF65-F5344CB8AC3E}">
        <p14:creationId xmlns:p14="http://schemas.microsoft.com/office/powerpoint/2010/main" val="14240216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26951E3-958F-4611-B170-D081BA0250F9}" type="datetimeFigureOut">
              <a:rPr lang="en-US" smtClean="0"/>
              <a:pPr/>
              <a:t>3/8/2026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57871EFB-7B9E-4E86-A89E-697E8EBB06F2}" type="slidenum">
              <a:rPr lang="en-US" smtClean="0"/>
              <a:pPr/>
              <a:t>‹#›</a:t>
            </a:fld>
            <a:endParaRPr lang="en-US" dirty="0"/>
          </a:p>
        </p:txBody>
      </p:sp>
    </p:spTree>
    <p:extLst>
      <p:ext uri="{BB962C8B-B14F-4D97-AF65-F5344CB8AC3E}">
        <p14:creationId xmlns:p14="http://schemas.microsoft.com/office/powerpoint/2010/main" val="10911708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6951E3-958F-4611-B170-D081BA0250F9}" type="datetimeFigureOut">
              <a:rPr lang="en-US" smtClean="0"/>
              <a:pPr/>
              <a:t>3/8/2026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7871EFB-7B9E-4E86-A89E-697E8EBB06F2}" type="slidenum">
              <a:rPr lang="en-US" smtClean="0"/>
              <a:pPr/>
              <a:t>‹#›</a:t>
            </a:fld>
            <a:endParaRPr lang="en-US" dirty="0"/>
          </a:p>
        </p:txBody>
      </p:sp>
    </p:spTree>
    <p:extLst>
      <p:ext uri="{BB962C8B-B14F-4D97-AF65-F5344CB8AC3E}">
        <p14:creationId xmlns:p14="http://schemas.microsoft.com/office/powerpoint/2010/main" val="7686170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6951E3-958F-4611-B170-D081BA0250F9}" type="datetimeFigureOut">
              <a:rPr lang="en-US" smtClean="0"/>
              <a:pPr/>
              <a:t>3/8/2026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7871EFB-7B9E-4E86-A89E-697E8EBB06F2}" type="slidenum">
              <a:rPr lang="en-US" smtClean="0"/>
              <a:pPr/>
              <a:t>‹#›</a:t>
            </a:fld>
            <a:endParaRPr lang="en-US" dirty="0"/>
          </a:p>
        </p:txBody>
      </p:sp>
    </p:spTree>
    <p:extLst>
      <p:ext uri="{BB962C8B-B14F-4D97-AF65-F5344CB8AC3E}">
        <p14:creationId xmlns:p14="http://schemas.microsoft.com/office/powerpoint/2010/main" val="26275239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latin typeface="Abadi" panose="020B0604020104020204" pitchFamily="34" charset="0"/>
              </a:defRPr>
            </a:lvl1pPr>
          </a:lstStyle>
          <a:p>
            <a:fld id="{326951E3-958F-4611-B170-D081BA0250F9}" type="datetimeFigureOut">
              <a:rPr lang="en-US" smtClean="0"/>
              <a:pPr/>
              <a:t>3/8/2026</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latin typeface="Abadi" panose="020B0604020104020204" pitchFamily="34" charset="0"/>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latin typeface="Abadi" panose="020B0604020104020204" pitchFamily="34" charset="0"/>
              </a:defRPr>
            </a:lvl1pPr>
          </a:lstStyle>
          <a:p>
            <a:fld id="{57871EFB-7B9E-4E86-A89E-697E8EBB06F2}" type="slidenum">
              <a:rPr lang="en-US" smtClean="0"/>
              <a:pPr/>
              <a:t>‹#›</a:t>
            </a:fld>
            <a:endParaRPr lang="en-US" dirty="0"/>
          </a:p>
        </p:txBody>
      </p:sp>
    </p:spTree>
    <p:extLst>
      <p:ext uri="{BB962C8B-B14F-4D97-AF65-F5344CB8AC3E}">
        <p14:creationId xmlns:p14="http://schemas.microsoft.com/office/powerpoint/2010/main" val="1310781769"/>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 id="2147483780" r:id="rId12"/>
    <p:sldLayoutId id="2147483781" r:id="rId13"/>
    <p:sldLayoutId id="2147483782" r:id="rId14"/>
    <p:sldLayoutId id="2147483783" r:id="rId15"/>
    <p:sldLayoutId id="2147483784" r:id="rId16"/>
    <p:sldLayoutId id="2147483785"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Abadi" panose="020B0604020104020204" pitchFamily="34" charset="0"/>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Abadi" panose="020B0604020104020204" pitchFamily="34" charset="0"/>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Abadi" panose="020B0604020104020204" pitchFamily="34" charset="0"/>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Abadi" panose="020B0604020104020204" pitchFamily="34" charset="0"/>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Abadi" panose="020B0604020104020204" pitchFamily="34" charset="0"/>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Abadi" panose="020B0604020104020204" pitchFamily="34" charset="0"/>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2.png"/><Relationship Id="rId7" Type="http://schemas.openxmlformats.org/officeDocument/2006/relationships/diagramQuickStyle" Target="../diagrams/quickStyle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3.png"/><Relationship Id="rId9" Type="http://schemas.microsoft.com/office/2007/relationships/diagramDrawing" Target="../diagrams/drawing1.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2.png"/><Relationship Id="rId7" Type="http://schemas.openxmlformats.org/officeDocument/2006/relationships/diagramQuickStyle" Target="../diagrams/quickStyle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3.png"/><Relationship Id="rId9" Type="http://schemas.microsoft.com/office/2007/relationships/diagramDrawing" Target="../diagrams/drawing2.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2.png"/><Relationship Id="rId7" Type="http://schemas.openxmlformats.org/officeDocument/2006/relationships/diagramQuickStyle" Target="../diagrams/quickStyle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3.png"/><Relationship Id="rId9" Type="http://schemas.microsoft.com/office/2007/relationships/diagramDrawing" Target="../diagrams/drawing3.xml"/></Relationships>
</file>

<file path=ppt/slides/_rels/slide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7.emf"/></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9.svg"/><Relationship Id="rId4" Type="http://schemas.openxmlformats.org/officeDocument/2006/relationships/image" Target="../media/image28.png"/></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2.png"/><Relationship Id="rId7" Type="http://schemas.openxmlformats.org/officeDocument/2006/relationships/diagramQuickStyle" Target="../diagrams/quickStyle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3.png"/><Relationship Id="rId9" Type="http://schemas.microsoft.com/office/2007/relationships/diagramDrawing" Target="../diagrams/drawing4.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2.png"/><Relationship Id="rId7" Type="http://schemas.openxmlformats.org/officeDocument/2006/relationships/diagramQuickStyle" Target="../diagrams/quickStyle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image" Target="../media/image3.png"/><Relationship Id="rId9" Type="http://schemas.microsoft.com/office/2007/relationships/diagramDrawing" Target="../diagrams/drawing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34.png"/><Relationship Id="rId4" Type="http://schemas.openxmlformats.org/officeDocument/2006/relationships/image" Target="../media/image33.jpe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6783EDE-E6DE-54A5-FF3E-0A2A68D513B5}"/>
              </a:ext>
            </a:extLst>
          </p:cNvPr>
          <p:cNvSpPr>
            <a:spLocks noChangeArrowheads="1"/>
          </p:cNvSpPr>
          <p:nvPr/>
        </p:nvSpPr>
        <p:spPr bwMode="auto">
          <a:xfrm>
            <a:off x="0"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latin typeface="Tw Cen MT" panose="020B0602020104020603" pitchFamily="34" charset="0"/>
              <a:cs typeface="Arial" panose="020B0604020202020204" pitchFamily="34" charset="0"/>
            </a:endParaRPr>
          </a:p>
        </p:txBody>
      </p:sp>
      <p:pic>
        <p:nvPicPr>
          <p:cNvPr id="1028" name="Picture 1" descr="university-of-wales-trinity-saint-david-logo-vector | ESRC ...">
            <a:extLst>
              <a:ext uri="{FF2B5EF4-FFF2-40B4-BE49-F238E27FC236}">
                <a16:creationId xmlns:a16="http://schemas.microsoft.com/office/drawing/2014/main" id="{0894ECC9-60E4-57B2-93C4-4008B843B69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33921" y="413266"/>
            <a:ext cx="2161847" cy="1198624"/>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5A761365-6340-D085-CBDE-6E52A11B9B07}"/>
              </a:ext>
            </a:extLst>
          </p:cNvPr>
          <p:cNvSpPr>
            <a:spLocks noChangeArrowheads="1"/>
          </p:cNvSpPr>
          <p:nvPr/>
        </p:nvSpPr>
        <p:spPr bwMode="auto">
          <a:xfrm>
            <a:off x="1411553" y="999086"/>
            <a:ext cx="9118795" cy="44648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FontTx/>
              <a:buNone/>
              <a:tabLst/>
            </a:pPr>
            <a:endParaRPr kumimoji="0" lang="en-GB" altLang="en-US" sz="2400" b="1" i="0" u="none" strike="noStrike" cap="none" normalizeH="0" baseline="0" dirty="0">
              <a:ln>
                <a:noFill/>
              </a:ln>
              <a:solidFill>
                <a:schemeClr val="tx1"/>
              </a:solidFill>
              <a:effectLst/>
              <a:latin typeface="+mj-lt"/>
              <a:ea typeface="Verdana" panose="020B0604030504040204" pitchFamily="34" charset="0"/>
              <a:cs typeface="Arial" panose="020B0604020202020204" pitchFamily="34" charset="0"/>
            </a:endParaRPr>
          </a:p>
          <a:p>
            <a:pPr lvl="0" defTabSz="914400" eaLnBrk="0" fontAlgn="base" hangingPunct="0">
              <a:lnSpc>
                <a:spcPct val="150000"/>
              </a:lnSpc>
              <a:spcBef>
                <a:spcPct val="0"/>
              </a:spcBef>
              <a:spcAft>
                <a:spcPct val="0"/>
              </a:spcAft>
            </a:pPr>
            <a:r>
              <a:rPr kumimoji="0" lang="en-GB" altLang="en-US" sz="2400" b="1" i="0" u="none" strike="noStrike" cap="none" normalizeH="0" baseline="0" dirty="0">
                <a:ln>
                  <a:noFill/>
                </a:ln>
                <a:solidFill>
                  <a:schemeClr val="tx1"/>
                </a:solidFill>
                <a:effectLst/>
                <a:latin typeface="+mj-lt"/>
                <a:ea typeface="Verdana" panose="020B0604030504040204" pitchFamily="34" charset="0"/>
                <a:cs typeface="Arial" panose="020B0604020202020204" pitchFamily="34" charset="0"/>
              </a:rPr>
              <a:t>Module Name: </a:t>
            </a:r>
            <a:r>
              <a:rPr lang="en-GB" sz="2400" dirty="0">
                <a:latin typeface="+mj-lt"/>
              </a:rPr>
              <a:t>Managing Enterprise</a:t>
            </a:r>
            <a:endParaRPr kumimoji="0" lang="en-GB" altLang="en-US" sz="2400" b="0" i="0" u="none" strike="noStrike" cap="none" normalizeH="0" baseline="0" dirty="0">
              <a:ln>
                <a:noFill/>
              </a:ln>
              <a:solidFill>
                <a:schemeClr val="tx1"/>
              </a:solidFill>
              <a:effectLst/>
              <a:latin typeface="+mj-lt"/>
              <a:ea typeface="Verdana" panose="020B0604030504040204" pitchFamily="34" charset="0"/>
              <a:cs typeface="Arial" panose="020B0604020202020204" pitchFamily="34" charset="0"/>
            </a:endParaRPr>
          </a:p>
          <a:p>
            <a:pPr lvl="0" defTabSz="914400" eaLnBrk="0" fontAlgn="base" hangingPunct="0">
              <a:lnSpc>
                <a:spcPct val="150000"/>
              </a:lnSpc>
              <a:spcBef>
                <a:spcPct val="0"/>
              </a:spcBef>
              <a:spcAft>
                <a:spcPct val="0"/>
              </a:spcAft>
            </a:pPr>
            <a:r>
              <a:rPr kumimoji="0" lang="en-GB" altLang="en-US" sz="2400" b="1" i="0" u="none" strike="noStrike" cap="none" normalizeH="0" baseline="0" dirty="0">
                <a:ln>
                  <a:noFill/>
                </a:ln>
                <a:solidFill>
                  <a:schemeClr val="tx1"/>
                </a:solidFill>
                <a:effectLst/>
                <a:latin typeface="+mj-lt"/>
                <a:ea typeface="Verdana" panose="020B0604030504040204" pitchFamily="34" charset="0"/>
                <a:cs typeface="Arial" panose="020B0604020202020204" pitchFamily="34" charset="0"/>
              </a:rPr>
              <a:t>Module Code:</a:t>
            </a:r>
            <a:r>
              <a:rPr kumimoji="0" lang="en-GB" altLang="en-US" sz="2400" b="0" i="0" u="none" strike="noStrike" cap="none" normalizeH="0" baseline="0" dirty="0">
                <a:ln>
                  <a:noFill/>
                </a:ln>
                <a:solidFill>
                  <a:schemeClr val="tx1"/>
                </a:solidFill>
                <a:effectLst/>
                <a:latin typeface="+mj-lt"/>
                <a:ea typeface="Verdana" panose="020B0604030504040204" pitchFamily="34" charset="0"/>
                <a:cs typeface="Arial" panose="020B0604020202020204" pitchFamily="34" charset="0"/>
              </a:rPr>
              <a:t> </a:t>
            </a:r>
            <a:r>
              <a:rPr lang="en-GB" sz="2400" dirty="0">
                <a:latin typeface="+mj-lt"/>
              </a:rPr>
              <a:t>BMSW4011</a:t>
            </a:r>
            <a:endParaRPr kumimoji="0" lang="en-GB" altLang="en-US" sz="2400" b="0" i="0" u="none" strike="noStrike" cap="none" normalizeH="0" baseline="0" dirty="0">
              <a:ln>
                <a:noFill/>
              </a:ln>
              <a:solidFill>
                <a:schemeClr val="tx1"/>
              </a:solidFill>
              <a:effectLst/>
              <a:latin typeface="+mj-lt"/>
              <a:ea typeface="Verdana" panose="020B0604030504040204" pitchFamily="34" charset="0"/>
              <a:cs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GB" altLang="en-US" sz="2400" b="1" i="0" u="none" strike="noStrike" cap="none" normalizeH="0" baseline="0" dirty="0">
                <a:ln>
                  <a:noFill/>
                </a:ln>
                <a:solidFill>
                  <a:schemeClr val="tx1"/>
                </a:solidFill>
                <a:effectLst/>
                <a:latin typeface="+mj-lt"/>
                <a:ea typeface="Verdana" panose="020B0604030504040204" pitchFamily="34" charset="0"/>
                <a:cs typeface="Arial" panose="020B0604020202020204" pitchFamily="34" charset="0"/>
              </a:rPr>
              <a:t>Assignment Name: </a:t>
            </a:r>
            <a:r>
              <a:rPr kumimoji="0" lang="en-GB" altLang="en-US" sz="2400" i="0" u="none" strike="noStrike" cap="none" normalizeH="0" baseline="0" dirty="0">
                <a:ln>
                  <a:noFill/>
                </a:ln>
                <a:solidFill>
                  <a:schemeClr val="tx1"/>
                </a:solidFill>
                <a:effectLst/>
                <a:latin typeface="+mj-lt"/>
                <a:ea typeface="Verdana" panose="020B0604030504040204" pitchFamily="34" charset="0"/>
                <a:cs typeface="Arial" panose="020B0604020202020204" pitchFamily="34" charset="0"/>
              </a:rPr>
              <a:t>Business Plan Pitch and Investment Plan</a:t>
            </a:r>
          </a:p>
          <a:p>
            <a:pPr marL="0" marR="0" lvl="0" indent="0" algn="l" defTabSz="914400" rtl="0" eaLnBrk="0" fontAlgn="base" latinLnBrk="0" hangingPunct="0">
              <a:lnSpc>
                <a:spcPct val="150000"/>
              </a:lnSpc>
              <a:spcBef>
                <a:spcPct val="0"/>
              </a:spcBef>
              <a:spcAft>
                <a:spcPct val="0"/>
              </a:spcAft>
              <a:buClrTx/>
              <a:buSzTx/>
              <a:buFontTx/>
              <a:buNone/>
              <a:tabLst/>
            </a:pPr>
            <a:r>
              <a:rPr kumimoji="0" lang="en-GB" altLang="en-US" sz="2400" b="1" i="0" u="none" strike="noStrike" cap="none" normalizeH="0" baseline="0" dirty="0">
                <a:ln>
                  <a:noFill/>
                </a:ln>
                <a:solidFill>
                  <a:schemeClr val="tx1"/>
                </a:solidFill>
                <a:effectLst/>
                <a:latin typeface="+mj-lt"/>
                <a:ea typeface="Verdana" panose="020B0604030504040204" pitchFamily="34" charset="0"/>
                <a:cs typeface="Arial" panose="020B0604020202020204" pitchFamily="34" charset="0"/>
              </a:rPr>
              <a:t>Student Name: </a:t>
            </a:r>
            <a:r>
              <a:rPr kumimoji="0" lang="en-GB" altLang="en-US" sz="2400" i="0" u="none" strike="noStrike" cap="none" normalizeH="0" baseline="0" dirty="0">
                <a:ln>
                  <a:noFill/>
                </a:ln>
                <a:solidFill>
                  <a:schemeClr val="tx1"/>
                </a:solidFill>
                <a:effectLst/>
                <a:latin typeface="+mj-lt"/>
                <a:ea typeface="Verdana" panose="020B0604030504040204" pitchFamily="34" charset="0"/>
                <a:cs typeface="Arial" panose="020B0604020202020204" pitchFamily="34" charset="0"/>
              </a:rPr>
              <a:t>Devi Raju</a:t>
            </a:r>
          </a:p>
          <a:p>
            <a:pPr marL="0" marR="0" lvl="0" indent="0" algn="l" defTabSz="914400" rtl="0" eaLnBrk="0" fontAlgn="base" latinLnBrk="0" hangingPunct="0">
              <a:lnSpc>
                <a:spcPct val="150000"/>
              </a:lnSpc>
              <a:spcBef>
                <a:spcPct val="0"/>
              </a:spcBef>
              <a:spcAft>
                <a:spcPct val="0"/>
              </a:spcAft>
              <a:buClrTx/>
              <a:buSzTx/>
              <a:buFontTx/>
              <a:buNone/>
              <a:tabLst/>
            </a:pPr>
            <a:r>
              <a:rPr kumimoji="0" lang="en-GB" altLang="en-US" sz="2400" b="1" i="0" u="none" strike="noStrike" cap="none" normalizeH="0" baseline="0" dirty="0">
                <a:ln>
                  <a:noFill/>
                </a:ln>
                <a:solidFill>
                  <a:schemeClr val="tx1"/>
                </a:solidFill>
                <a:effectLst/>
                <a:latin typeface="+mj-lt"/>
                <a:ea typeface="Verdana" panose="020B0604030504040204" pitchFamily="34" charset="0"/>
                <a:cs typeface="Arial" panose="020B0604020202020204" pitchFamily="34" charset="0"/>
              </a:rPr>
              <a:t>Student Number: </a:t>
            </a:r>
            <a:r>
              <a:rPr kumimoji="0" lang="en-GB" altLang="en-US" sz="2400" i="0" u="none" strike="noStrike" cap="none" normalizeH="0" baseline="0" dirty="0">
                <a:ln>
                  <a:noFill/>
                </a:ln>
                <a:solidFill>
                  <a:schemeClr val="tx1"/>
                </a:solidFill>
                <a:effectLst/>
                <a:latin typeface="+mj-lt"/>
                <a:ea typeface="Verdana" panose="020B0604030504040204" pitchFamily="34" charset="0"/>
                <a:cs typeface="Arial" panose="020B0604020202020204" pitchFamily="34" charset="0"/>
              </a:rPr>
              <a:t>2435195</a:t>
            </a:r>
          </a:p>
          <a:p>
            <a:pPr lvl="0" defTabSz="914400" eaLnBrk="0" fontAlgn="base" hangingPunct="0">
              <a:lnSpc>
                <a:spcPct val="150000"/>
              </a:lnSpc>
              <a:spcBef>
                <a:spcPct val="0"/>
              </a:spcBef>
              <a:spcAft>
                <a:spcPct val="0"/>
              </a:spcAft>
            </a:pPr>
            <a:r>
              <a:rPr kumimoji="0" lang="en-GB" altLang="en-US" sz="2400" b="1" i="0" u="none" strike="noStrike" cap="none" normalizeH="0" baseline="0" dirty="0">
                <a:ln>
                  <a:noFill/>
                </a:ln>
                <a:solidFill>
                  <a:schemeClr val="tx1"/>
                </a:solidFill>
                <a:effectLst/>
                <a:latin typeface="+mj-lt"/>
                <a:ea typeface="Verdana" panose="020B0604030504040204" pitchFamily="34" charset="0"/>
                <a:cs typeface="Arial" panose="020B0604020202020204" pitchFamily="34" charset="0"/>
              </a:rPr>
              <a:t>Lecturer: </a:t>
            </a:r>
            <a:r>
              <a:rPr lang="en-GB" sz="2400" dirty="0">
                <a:latin typeface="+mj-lt"/>
              </a:rPr>
              <a:t>Jaliya De Silva</a:t>
            </a:r>
            <a:endParaRPr kumimoji="0" lang="en-GB" altLang="en-US" sz="2400" b="0" i="0" u="none" strike="noStrike" cap="none" normalizeH="0" baseline="0" dirty="0">
              <a:ln>
                <a:noFill/>
              </a:ln>
              <a:solidFill>
                <a:schemeClr val="tx1"/>
              </a:solidFill>
              <a:effectLst/>
              <a:latin typeface="+mj-lt"/>
              <a:ea typeface="Verdana" panose="020B0604030504040204" pitchFamily="34" charset="0"/>
              <a:cs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GB" altLang="en-US" sz="2400" b="1" i="0" u="none" strike="noStrike" cap="none" normalizeH="0" baseline="0" dirty="0">
                <a:ln>
                  <a:noFill/>
                </a:ln>
                <a:solidFill>
                  <a:schemeClr val="tx1"/>
                </a:solidFill>
                <a:effectLst/>
                <a:latin typeface="+mj-lt"/>
                <a:ea typeface="Verdana" panose="020B0604030504040204" pitchFamily="34" charset="0"/>
                <a:cs typeface="Arial" panose="020B0604020202020204" pitchFamily="34" charset="0"/>
              </a:rPr>
              <a:t>Deadline: </a:t>
            </a:r>
            <a:r>
              <a:rPr kumimoji="0" lang="en-GB" altLang="en-US" sz="2400" i="0" u="none" strike="noStrike" cap="none" normalizeH="0" baseline="0" dirty="0">
                <a:ln>
                  <a:noFill/>
                </a:ln>
                <a:solidFill>
                  <a:schemeClr val="tx1"/>
                </a:solidFill>
                <a:effectLst/>
                <a:latin typeface="+mj-lt"/>
                <a:ea typeface="Verdana" panose="020B0604030504040204" pitchFamily="34" charset="0"/>
                <a:cs typeface="Arial" panose="020B0604020202020204" pitchFamily="34" charset="0"/>
              </a:rPr>
              <a:t>09-03-26</a:t>
            </a:r>
          </a:p>
        </p:txBody>
      </p:sp>
    </p:spTree>
    <p:extLst>
      <p:ext uri="{BB962C8B-B14F-4D97-AF65-F5344CB8AC3E}">
        <p14:creationId xmlns:p14="http://schemas.microsoft.com/office/powerpoint/2010/main" val="26641447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204A663-AB6D-C239-CF24-93A6E1F8E4B8}"/>
              </a:ext>
            </a:extLst>
          </p:cNvPr>
          <p:cNvSpPr>
            <a:spLocks noGrp="1"/>
          </p:cNvSpPr>
          <p:nvPr>
            <p:ph sz="quarter" idx="13"/>
          </p:nvPr>
        </p:nvSpPr>
        <p:spPr>
          <a:xfrm>
            <a:off x="1021929" y="1199535"/>
            <a:ext cx="10363826" cy="4807973"/>
          </a:xfrm>
        </p:spPr>
        <p:txBody>
          <a:bodyPr>
            <a:normAutofit/>
          </a:bodyPr>
          <a:lstStyle/>
          <a:p>
            <a:pPr marL="0" indent="0">
              <a:buNone/>
            </a:pPr>
            <a:r>
              <a:rPr lang="en-GB" b="1" u="sng" dirty="0">
                <a:latin typeface="Tw Cen MT" panose="020B0602020104020603" pitchFamily="34" charset="0"/>
                <a:cs typeface="Arial" panose="020B0604020202020204" pitchFamily="34" charset="0"/>
              </a:rPr>
              <a:t>AI Acknowledgement:</a:t>
            </a:r>
          </a:p>
          <a:p>
            <a:pPr marL="0" indent="0">
              <a:buNone/>
            </a:pPr>
            <a:endParaRPr lang="en-GB" dirty="0">
              <a:latin typeface="Tw Cen MT" panose="020B0602020104020603" pitchFamily="34" charset="0"/>
              <a:cs typeface="Arial" panose="020B0604020202020204" pitchFamily="34" charset="0"/>
            </a:endParaRPr>
          </a:p>
          <a:p>
            <a:r>
              <a:rPr lang="en-GB" cap="none" dirty="0">
                <a:latin typeface="Tw Cen MT" panose="020B0602020104020603" pitchFamily="34" charset="0"/>
                <a:cs typeface="Arial" panose="020B0604020202020204" pitchFamily="34" charset="0"/>
              </a:rPr>
              <a:t>I confirm that  have not presented any Ai generated materials as my own work.</a:t>
            </a:r>
          </a:p>
          <a:p>
            <a:pPr marL="0" indent="0">
              <a:buNone/>
            </a:pPr>
            <a:endParaRPr lang="en-GB" cap="none" dirty="0">
              <a:latin typeface="Tw Cen MT" panose="020B0602020104020603" pitchFamily="34" charset="0"/>
              <a:cs typeface="Arial" panose="020B0604020202020204" pitchFamily="34" charset="0"/>
            </a:endParaRPr>
          </a:p>
          <a:p>
            <a:r>
              <a:rPr lang="en-GB" cap="none" dirty="0">
                <a:latin typeface="Tw Cen MT" panose="020B0602020104020603" pitchFamily="34" charset="0"/>
                <a:cs typeface="Arial" panose="020B0604020202020204" pitchFamily="34" charset="0"/>
              </a:rPr>
              <a:t>I confirm that I have copies of my drafts, notes, and other resources I used, </a:t>
            </a:r>
          </a:p>
          <a:p>
            <a:pPr marL="0" indent="0">
              <a:buNone/>
            </a:pPr>
            <a:r>
              <a:rPr lang="en-GB" cap="none" dirty="0">
                <a:latin typeface="Tw Cen MT" panose="020B0602020104020603" pitchFamily="34" charset="0"/>
                <a:cs typeface="Arial" panose="020B0604020202020204" pitchFamily="34" charset="0"/>
              </a:rPr>
              <a:t>    which I may be asked to prove in evidence.</a:t>
            </a:r>
          </a:p>
          <a:p>
            <a:pPr marL="0" indent="0">
              <a:buNone/>
            </a:pPr>
            <a:endParaRPr lang="en-GB" sz="1200" dirty="0">
              <a:latin typeface="Tw Cen MT" panose="020B0602020104020603" pitchFamily="34" charset="0"/>
              <a:cs typeface="Arial" panose="020B0604020202020204" pitchFamily="34" charset="0"/>
            </a:endParaRPr>
          </a:p>
        </p:txBody>
      </p:sp>
    </p:spTree>
    <p:extLst>
      <p:ext uri="{BB962C8B-B14F-4D97-AF65-F5344CB8AC3E}">
        <p14:creationId xmlns:p14="http://schemas.microsoft.com/office/powerpoint/2010/main" val="20226112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3E51B-2B59-3AFA-F375-8936AE7A2101}"/>
              </a:ext>
            </a:extLst>
          </p:cNvPr>
          <p:cNvSpPr>
            <a:spLocks noGrp="1"/>
          </p:cNvSpPr>
          <p:nvPr>
            <p:ph type="title"/>
          </p:nvPr>
        </p:nvSpPr>
        <p:spPr>
          <a:xfrm>
            <a:off x="913776" y="618518"/>
            <a:ext cx="9017624" cy="934980"/>
          </a:xfrm>
        </p:spPr>
        <p:txBody>
          <a:bodyPr/>
          <a:lstStyle/>
          <a:p>
            <a:r>
              <a:rPr lang="en-GB" dirty="0">
                <a:latin typeface="+mj-lt"/>
              </a:rPr>
              <a:t>Contents</a:t>
            </a:r>
          </a:p>
        </p:txBody>
      </p:sp>
      <p:sp>
        <p:nvSpPr>
          <p:cNvPr id="3" name="Content Placeholder 2">
            <a:extLst>
              <a:ext uri="{FF2B5EF4-FFF2-40B4-BE49-F238E27FC236}">
                <a16:creationId xmlns:a16="http://schemas.microsoft.com/office/drawing/2014/main" id="{304ABFE5-6E11-33BF-9490-7B81E9D822CC}"/>
              </a:ext>
            </a:extLst>
          </p:cNvPr>
          <p:cNvSpPr>
            <a:spLocks noGrp="1"/>
          </p:cNvSpPr>
          <p:nvPr>
            <p:ph sz="quarter" idx="13"/>
          </p:nvPr>
        </p:nvSpPr>
        <p:spPr>
          <a:xfrm>
            <a:off x="913776" y="1716946"/>
            <a:ext cx="4115424" cy="4709254"/>
          </a:xfrm>
        </p:spPr>
        <p:txBody>
          <a:bodyPr/>
          <a:lstStyle/>
          <a:p>
            <a:r>
              <a:rPr lang="en-GB" b="1" cap="none" dirty="0">
                <a:latin typeface="Tw Cen MT" panose="020B0602020104020603" pitchFamily="34" charset="0"/>
                <a:cs typeface="Arial" panose="020B0604020202020204" pitchFamily="34" charset="0"/>
              </a:rPr>
              <a:t>Business Introduction</a:t>
            </a:r>
          </a:p>
          <a:p>
            <a:r>
              <a:rPr lang="en-GB" b="1" cap="none" dirty="0">
                <a:latin typeface="Tw Cen MT" panose="020B0602020104020603" pitchFamily="34" charset="0"/>
                <a:cs typeface="Arial" panose="020B0604020202020204" pitchFamily="34" charset="0"/>
              </a:rPr>
              <a:t>Mission Statement</a:t>
            </a:r>
          </a:p>
          <a:p>
            <a:r>
              <a:rPr lang="en-GB" b="1" cap="none" dirty="0">
                <a:latin typeface="Tw Cen MT" panose="020B0602020104020603" pitchFamily="34" charset="0"/>
                <a:cs typeface="Arial" panose="020B0604020202020204" pitchFamily="34" charset="0"/>
              </a:rPr>
              <a:t>Business Aim &amp; Objectives</a:t>
            </a:r>
          </a:p>
          <a:p>
            <a:r>
              <a:rPr lang="en-GB" b="1" cap="none" dirty="0">
                <a:latin typeface="Tw Cen MT" panose="020B0602020104020603" pitchFamily="34" charset="0"/>
                <a:cs typeface="Arial" panose="020B0604020202020204" pitchFamily="34" charset="0"/>
              </a:rPr>
              <a:t>Unique Selling Product (USP)</a:t>
            </a:r>
          </a:p>
          <a:p>
            <a:r>
              <a:rPr lang="en-GB" b="1" cap="none" dirty="0">
                <a:latin typeface="Tw Cen MT" panose="020B0602020104020603" pitchFamily="34" charset="0"/>
                <a:cs typeface="Arial" panose="020B0604020202020204" pitchFamily="34" charset="0"/>
              </a:rPr>
              <a:t>Business Structure &amp; Location</a:t>
            </a:r>
          </a:p>
          <a:p>
            <a:r>
              <a:rPr lang="en-GB" b="1" cap="none" dirty="0">
                <a:latin typeface="Tw Cen MT" panose="020B0602020104020603" pitchFamily="34" charset="0"/>
                <a:cs typeface="Arial" panose="020B0604020202020204" pitchFamily="34" charset="0"/>
              </a:rPr>
              <a:t>Human Resources Strategy</a:t>
            </a:r>
          </a:p>
          <a:p>
            <a:r>
              <a:rPr lang="en-GB" b="1" cap="none" dirty="0">
                <a:latin typeface="Tw Cen MT" panose="020B0602020104020603" pitchFamily="34" charset="0"/>
                <a:cs typeface="Arial" panose="020B0604020202020204" pitchFamily="34" charset="0"/>
              </a:rPr>
              <a:t>Market Research</a:t>
            </a:r>
          </a:p>
          <a:p>
            <a:r>
              <a:rPr lang="en-GB" b="1" cap="none" dirty="0">
                <a:latin typeface="Tw Cen MT" panose="020B0602020104020603" pitchFamily="34" charset="0"/>
                <a:cs typeface="Arial" panose="020B0604020202020204" pitchFamily="34" charset="0"/>
              </a:rPr>
              <a:t>SWOT Analysis</a:t>
            </a:r>
          </a:p>
          <a:p>
            <a:r>
              <a:rPr lang="en-GB" b="1" cap="none" dirty="0">
                <a:latin typeface="Tw Cen MT" panose="020B0602020104020603" pitchFamily="34" charset="0"/>
                <a:cs typeface="Arial" panose="020B0604020202020204" pitchFamily="34" charset="0"/>
              </a:rPr>
              <a:t>Market Strategy (12 months)</a:t>
            </a:r>
          </a:p>
          <a:p>
            <a:endParaRPr lang="en-GB" b="1" cap="none" dirty="0">
              <a:latin typeface="Tw Cen MT" panose="020B0602020104020603" pitchFamily="34" charset="0"/>
              <a:cs typeface="Arial" panose="020B0604020202020204" pitchFamily="34" charset="0"/>
            </a:endParaRPr>
          </a:p>
          <a:p>
            <a:endParaRPr lang="en-GB" b="1" cap="none" dirty="0">
              <a:latin typeface="Tw Cen MT" panose="020B0602020104020603" pitchFamily="34" charset="0"/>
              <a:cs typeface="Arial" panose="020B0604020202020204" pitchFamily="34" charset="0"/>
            </a:endParaRPr>
          </a:p>
          <a:p>
            <a:endParaRPr lang="en-GB" b="1" cap="none" dirty="0">
              <a:latin typeface="Tw Cen MT" panose="020B0602020104020603" pitchFamily="34" charset="0"/>
              <a:cs typeface="Arial" panose="020B0604020202020204" pitchFamily="34" charset="0"/>
            </a:endParaRPr>
          </a:p>
          <a:p>
            <a:endParaRPr lang="en-GB" b="1" cap="none" dirty="0">
              <a:latin typeface="Tw Cen MT" panose="020B0602020104020603" pitchFamily="34" charset="0"/>
              <a:cs typeface="Arial" panose="020B0604020202020204" pitchFamily="34" charset="0"/>
            </a:endParaRPr>
          </a:p>
          <a:p>
            <a:endParaRPr lang="en-GB" b="1" cap="none" dirty="0">
              <a:latin typeface="Tw Cen MT" panose="020B0602020104020603" pitchFamily="34" charset="0"/>
              <a:cs typeface="Arial" panose="020B0604020202020204" pitchFamily="34" charset="0"/>
            </a:endParaRPr>
          </a:p>
          <a:p>
            <a:endParaRPr lang="en-GB" dirty="0"/>
          </a:p>
        </p:txBody>
      </p:sp>
      <p:sp>
        <p:nvSpPr>
          <p:cNvPr id="5" name="TextBox 4">
            <a:extLst>
              <a:ext uri="{FF2B5EF4-FFF2-40B4-BE49-F238E27FC236}">
                <a16:creationId xmlns:a16="http://schemas.microsoft.com/office/drawing/2014/main" id="{BE1C350E-C769-3BB8-2175-C026F6FD4AA9}"/>
              </a:ext>
            </a:extLst>
          </p:cNvPr>
          <p:cNvSpPr txBox="1"/>
          <p:nvPr/>
        </p:nvSpPr>
        <p:spPr>
          <a:xfrm>
            <a:off x="5384800" y="1898134"/>
            <a:ext cx="6096000" cy="2031325"/>
          </a:xfrm>
          <a:prstGeom prst="rect">
            <a:avLst/>
          </a:prstGeom>
          <a:noFill/>
        </p:spPr>
        <p:txBody>
          <a:bodyPr wrap="square">
            <a:spAutoFit/>
          </a:bodyPr>
          <a:lstStyle/>
          <a:p>
            <a:pPr marL="285750" indent="-285750">
              <a:buFont typeface="Arial" panose="020B0604020202020204" pitchFamily="34" charset="0"/>
              <a:buChar char="•"/>
            </a:pPr>
            <a:r>
              <a:rPr lang="en-GB" sz="1800" b="1" dirty="0">
                <a:latin typeface="+mj-lt"/>
              </a:rPr>
              <a:t>Financial </a:t>
            </a:r>
            <a:r>
              <a:rPr lang="en-GB" b="1" dirty="0">
                <a:latin typeface="+mj-lt"/>
              </a:rPr>
              <a:t>Resources (12-month cash flow)</a:t>
            </a:r>
          </a:p>
          <a:p>
            <a:pPr marL="285750" indent="-285750">
              <a:buFont typeface="Arial" panose="020B0604020202020204" pitchFamily="34" charset="0"/>
              <a:buChar char="•"/>
            </a:pPr>
            <a:endParaRPr lang="en-GB" b="1" dirty="0">
              <a:latin typeface="+mj-lt"/>
            </a:endParaRPr>
          </a:p>
          <a:p>
            <a:pPr marL="285750" indent="-285750">
              <a:buFont typeface="Arial" panose="020B0604020202020204" pitchFamily="34" charset="0"/>
              <a:buChar char="•"/>
            </a:pPr>
            <a:r>
              <a:rPr lang="en-GB" b="1" dirty="0">
                <a:latin typeface="+mj-lt"/>
              </a:rPr>
              <a:t>Income Expenses (12 month) – Bar chart</a:t>
            </a:r>
          </a:p>
          <a:p>
            <a:pPr marL="285750" indent="-285750">
              <a:buFont typeface="Arial" panose="020B0604020202020204" pitchFamily="34" charset="0"/>
              <a:buChar char="•"/>
            </a:pPr>
            <a:endParaRPr lang="en-GB" b="1" dirty="0">
              <a:latin typeface="+mj-lt"/>
            </a:endParaRPr>
          </a:p>
          <a:p>
            <a:pPr marL="285750" indent="-285750">
              <a:buFont typeface="Arial" panose="020B0604020202020204" pitchFamily="34" charset="0"/>
              <a:buChar char="•"/>
            </a:pPr>
            <a:r>
              <a:rPr lang="en-GB" sz="1800" b="1" dirty="0">
                <a:latin typeface="+mj-lt"/>
              </a:rPr>
              <a:t>Investment Plan – £100,000</a:t>
            </a:r>
          </a:p>
          <a:p>
            <a:endParaRPr lang="en-GB" sz="1800" b="1" dirty="0">
              <a:latin typeface="+mj-lt"/>
            </a:endParaRPr>
          </a:p>
          <a:p>
            <a:pPr marL="285750" indent="-285750">
              <a:buFont typeface="Arial" panose="020B0604020202020204" pitchFamily="34" charset="0"/>
              <a:buChar char="•"/>
            </a:pPr>
            <a:r>
              <a:rPr lang="en-GB" b="1" dirty="0">
                <a:latin typeface="+mj-lt"/>
              </a:rPr>
              <a:t>Conclusion</a:t>
            </a:r>
            <a:endParaRPr lang="en-GB" dirty="0"/>
          </a:p>
        </p:txBody>
      </p:sp>
    </p:spTree>
    <p:extLst>
      <p:ext uri="{BB962C8B-B14F-4D97-AF65-F5344CB8AC3E}">
        <p14:creationId xmlns:p14="http://schemas.microsoft.com/office/powerpoint/2010/main" val="40413941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3DBEF411-CEE1-4E25-A356-CF9F962CF8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badi" panose="020B0604020104020204" pitchFamily="34" charset="0"/>
            </a:endParaRPr>
          </a:p>
        </p:txBody>
      </p:sp>
      <p:pic>
        <p:nvPicPr>
          <p:cNvPr id="38" name="Picture 2">
            <a:extLst>
              <a:ext uri="{FF2B5EF4-FFF2-40B4-BE49-F238E27FC236}">
                <a16:creationId xmlns:a16="http://schemas.microsoft.com/office/drawing/2014/main" id="{63379AEE-ED70-4238-AFF7-1E24216D7A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26">
            <a:extLst>
              <a:ext uri="{FF2B5EF4-FFF2-40B4-BE49-F238E27FC236}">
                <a16:creationId xmlns:a16="http://schemas.microsoft.com/office/drawing/2014/main" id="{89DBA72A-3543-4F7D-3720-17627BB4B902}"/>
              </a:ext>
            </a:extLst>
          </p:cNvPr>
          <p:cNvPicPr>
            <a:picLocks noChangeAspect="1"/>
          </p:cNvPicPr>
          <p:nvPr/>
        </p:nvPicPr>
        <p:blipFill>
          <a:blip r:embed="rId4"/>
          <a:stretch>
            <a:fillRect/>
          </a:stretch>
        </p:blipFill>
        <p:spPr>
          <a:xfrm>
            <a:off x="240796" y="3775315"/>
            <a:ext cx="4436782" cy="1685977"/>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36" name="Picture 35">
            <a:extLst>
              <a:ext uri="{FF2B5EF4-FFF2-40B4-BE49-F238E27FC236}">
                <a16:creationId xmlns:a16="http://schemas.microsoft.com/office/drawing/2014/main" id="{101957CB-8A4A-42CF-A08D-763DF0BBAAE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10320"/>
            <a:ext cx="12192000" cy="6858000"/>
          </a:xfrm>
          <a:prstGeom prst="rect">
            <a:avLst/>
          </a:prstGeom>
        </p:spPr>
      </p:pic>
      <p:sp>
        <p:nvSpPr>
          <p:cNvPr id="3" name="Content Placeholder 2">
            <a:extLst>
              <a:ext uri="{FF2B5EF4-FFF2-40B4-BE49-F238E27FC236}">
                <a16:creationId xmlns:a16="http://schemas.microsoft.com/office/drawing/2014/main" id="{B3C7E5E1-0D48-4D4C-6F30-DF756B73D525}"/>
              </a:ext>
            </a:extLst>
          </p:cNvPr>
          <p:cNvSpPr>
            <a:spLocks noGrp="1"/>
          </p:cNvSpPr>
          <p:nvPr>
            <p:ph sz="quarter" idx="13"/>
          </p:nvPr>
        </p:nvSpPr>
        <p:spPr>
          <a:xfrm>
            <a:off x="4722724" y="330200"/>
            <a:ext cx="7104186" cy="4020736"/>
          </a:xfrm>
        </p:spPr>
        <p:txBody>
          <a:bodyPr>
            <a:noAutofit/>
          </a:bodyPr>
          <a:lstStyle/>
          <a:p>
            <a:pPr marL="0" indent="0">
              <a:lnSpc>
                <a:spcPct val="110000"/>
              </a:lnSpc>
              <a:buNone/>
            </a:pPr>
            <a:r>
              <a:rPr lang="en-GB" b="1" u="sng" cap="none" dirty="0">
                <a:latin typeface="Tw Cen MT" panose="020B0602020104020603" pitchFamily="34" charset="0"/>
                <a:cs typeface="Arial" panose="020B0604020202020204" pitchFamily="34" charset="0"/>
              </a:rPr>
              <a:t>Business Introduction</a:t>
            </a:r>
            <a:r>
              <a:rPr lang="en-GB" b="1" cap="none" dirty="0">
                <a:latin typeface="Tw Cen MT" panose="020B0602020104020603" pitchFamily="34" charset="0"/>
                <a:cs typeface="Arial" panose="020B0604020202020204" pitchFamily="34" charset="0"/>
              </a:rPr>
              <a:t>:</a:t>
            </a:r>
          </a:p>
          <a:p>
            <a:pPr marL="0" indent="0">
              <a:lnSpc>
                <a:spcPct val="110000"/>
              </a:lnSpc>
              <a:buNone/>
            </a:pPr>
            <a:r>
              <a:rPr lang="en-GB" cap="none" dirty="0">
                <a:latin typeface="Tw Cen MT" panose="020B0602020104020603" pitchFamily="34" charset="0"/>
                <a:cs typeface="Arial" panose="020B0604020202020204" pitchFamily="34" charset="0"/>
              </a:rPr>
              <a:t>Nala’s Kitchen – Authentic Indian Cuisine in Bridgend</a:t>
            </a:r>
          </a:p>
          <a:p>
            <a:pPr marL="0" indent="0">
              <a:lnSpc>
                <a:spcPct val="110000"/>
              </a:lnSpc>
              <a:buNone/>
            </a:pPr>
            <a:r>
              <a:rPr lang="en-GB" cap="none" dirty="0">
                <a:latin typeface="Tw Cen MT" panose="020B0602020104020603" pitchFamily="34" charset="0"/>
                <a:cs typeface="Arial" panose="020B0604020202020204" pitchFamily="34" charset="0"/>
              </a:rPr>
              <a:t> </a:t>
            </a:r>
          </a:p>
          <a:p>
            <a:pPr>
              <a:lnSpc>
                <a:spcPct val="110000"/>
              </a:lnSpc>
            </a:pPr>
            <a:r>
              <a:rPr lang="en-GB" cap="none" dirty="0">
                <a:latin typeface="Tw Cen MT" panose="020B0602020104020603" pitchFamily="34" charset="0"/>
                <a:cs typeface="Arial" panose="020B0604020202020204" pitchFamily="34" charset="0"/>
              </a:rPr>
              <a:t>Nala’s Kitchen is a family-run Indian restaurant operating as a Sole trader business, located in Bridgend town centre, close to the bus and train station.</a:t>
            </a:r>
          </a:p>
          <a:p>
            <a:pPr>
              <a:lnSpc>
                <a:spcPct val="110000"/>
              </a:lnSpc>
            </a:pPr>
            <a:endParaRPr lang="en-GB" cap="none" dirty="0">
              <a:latin typeface="Tw Cen MT" panose="020B0602020104020603" pitchFamily="34" charset="0"/>
              <a:cs typeface="Arial" panose="020B0604020202020204" pitchFamily="34" charset="0"/>
            </a:endParaRPr>
          </a:p>
          <a:p>
            <a:pPr>
              <a:lnSpc>
                <a:spcPct val="110000"/>
              </a:lnSpc>
            </a:pPr>
            <a:r>
              <a:rPr lang="en-GB" cap="none" dirty="0">
                <a:latin typeface="Tw Cen MT" panose="020B0602020104020603" pitchFamily="34" charset="0"/>
                <a:cs typeface="Arial" panose="020B0604020202020204" pitchFamily="34" charset="0"/>
              </a:rPr>
              <a:t> The restaurant offers authentic Indian food made with fresh ingredients and traditional recipes. Customers can enjoy dine-in meals or order online through Deliveroo and Just Eat.</a:t>
            </a:r>
          </a:p>
        </p:txBody>
      </p:sp>
      <p:sp>
        <p:nvSpPr>
          <p:cNvPr id="2" name="Title 1">
            <a:extLst>
              <a:ext uri="{FF2B5EF4-FFF2-40B4-BE49-F238E27FC236}">
                <a16:creationId xmlns:a16="http://schemas.microsoft.com/office/drawing/2014/main" id="{C1AB3472-163B-62EC-3760-2C91D568643A}"/>
              </a:ext>
            </a:extLst>
          </p:cNvPr>
          <p:cNvSpPr>
            <a:spLocks noGrp="1"/>
          </p:cNvSpPr>
          <p:nvPr>
            <p:ph type="title"/>
          </p:nvPr>
        </p:nvSpPr>
        <p:spPr>
          <a:xfrm>
            <a:off x="-69753" y="466117"/>
            <a:ext cx="4862231" cy="5284443"/>
          </a:xfrm>
        </p:spPr>
        <p:txBody>
          <a:bodyPr>
            <a:normAutofit/>
          </a:bodyPr>
          <a:lstStyle/>
          <a:p>
            <a:r>
              <a:rPr lang="en-GB" sz="2000" b="1" u="sng" cap="none" dirty="0">
                <a:latin typeface="Tw Cen MT" panose="020B0602020104020603" pitchFamily="34" charset="0"/>
                <a:cs typeface="Arial" panose="020B0604020202020204" pitchFamily="34" charset="0"/>
              </a:rPr>
              <a:t>ANGEL INVESTOR PITCH – </a:t>
            </a:r>
            <a:br>
              <a:rPr lang="en-GB" sz="2000" b="1" u="sng" cap="none" dirty="0">
                <a:latin typeface="Tw Cen MT" panose="020B0602020104020603" pitchFamily="34" charset="0"/>
                <a:cs typeface="Arial" panose="020B0604020202020204" pitchFamily="34" charset="0"/>
              </a:rPr>
            </a:br>
            <a:br>
              <a:rPr lang="en-GB" sz="2000" b="1" u="sng" cap="none" dirty="0">
                <a:latin typeface="Tw Cen MT" panose="020B0602020104020603" pitchFamily="34" charset="0"/>
                <a:cs typeface="Arial" panose="020B0604020202020204" pitchFamily="34" charset="0"/>
              </a:rPr>
            </a:br>
            <a:r>
              <a:rPr lang="en-GB" sz="2000" b="1" u="sng" cap="none" dirty="0">
                <a:latin typeface="Tw Cen MT" panose="020B0602020104020603" pitchFamily="34" charset="0"/>
                <a:cs typeface="Arial" panose="020B0604020202020204" pitchFamily="34" charset="0"/>
              </a:rPr>
              <a:t>NALA’S KITCHEN</a:t>
            </a:r>
          </a:p>
        </p:txBody>
      </p:sp>
      <p:sp>
        <p:nvSpPr>
          <p:cNvPr id="9" name="TextBox 8">
            <a:extLst>
              <a:ext uri="{FF2B5EF4-FFF2-40B4-BE49-F238E27FC236}">
                <a16:creationId xmlns:a16="http://schemas.microsoft.com/office/drawing/2014/main" id="{8AAE20B9-51E4-C7BA-6027-5A8A482C7D87}"/>
              </a:ext>
            </a:extLst>
          </p:cNvPr>
          <p:cNvSpPr txBox="1"/>
          <p:nvPr/>
        </p:nvSpPr>
        <p:spPr>
          <a:xfrm>
            <a:off x="4918374" y="4690686"/>
            <a:ext cx="6908536" cy="1323439"/>
          </a:xfrm>
          <a:prstGeom prst="rect">
            <a:avLst/>
          </a:prstGeom>
          <a:noFill/>
        </p:spPr>
        <p:txBody>
          <a:bodyPr wrap="square">
            <a:spAutoFit/>
          </a:bodyPr>
          <a:lstStyle/>
          <a:p>
            <a:pPr marL="342900" indent="-342900" algn="just">
              <a:buFont typeface="Arial" panose="020B0604020202020204" pitchFamily="34" charset="0"/>
              <a:buChar char="•"/>
            </a:pPr>
            <a:r>
              <a:rPr lang="en-GB" sz="2000" dirty="0">
                <a:effectLst/>
                <a:ea typeface="Times New Roman" panose="02020603050405020304" pitchFamily="18" charset="0"/>
              </a:rPr>
              <a:t>The structure allows for flexible decision-making, lower costs, and consistent quality, while maintaining a personal, customer focused approach. Business success depends on effective management and planning (</a:t>
            </a:r>
            <a:r>
              <a:rPr lang="en-GB" sz="2000" dirty="0" err="1">
                <a:effectLst/>
                <a:ea typeface="Times New Roman" panose="02020603050405020304" pitchFamily="18" charset="0"/>
              </a:rPr>
              <a:t>Skripak</a:t>
            </a:r>
            <a:r>
              <a:rPr lang="en-GB" sz="2000" dirty="0">
                <a:effectLst/>
                <a:ea typeface="Times New Roman" panose="02020603050405020304" pitchFamily="18" charset="0"/>
              </a:rPr>
              <a:t> &amp; Poff, 2021). </a:t>
            </a:r>
          </a:p>
        </p:txBody>
      </p:sp>
    </p:spTree>
    <p:extLst>
      <p:ext uri="{BB962C8B-B14F-4D97-AF65-F5344CB8AC3E}">
        <p14:creationId xmlns:p14="http://schemas.microsoft.com/office/powerpoint/2010/main" val="35328897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badi" panose="020B0604020104020204" pitchFamily="34" charset="0"/>
            </a:endParaRPr>
          </a:p>
        </p:txBody>
      </p:sp>
      <p:sp useBgFill="1">
        <p:nvSpPr>
          <p:cNvPr id="11" name="Rectangle 10">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badi" panose="020B0604020104020204" pitchFamily="34" charset="0"/>
            </a:endParaRPr>
          </a:p>
        </p:txBody>
      </p:sp>
      <p:sp>
        <p:nvSpPr>
          <p:cNvPr id="2" name="Title 1">
            <a:extLst>
              <a:ext uri="{FF2B5EF4-FFF2-40B4-BE49-F238E27FC236}">
                <a16:creationId xmlns:a16="http://schemas.microsoft.com/office/drawing/2014/main" id="{87C6DC63-11B8-FD50-2353-FF59EF7A7789}"/>
              </a:ext>
            </a:extLst>
          </p:cNvPr>
          <p:cNvSpPr>
            <a:spLocks noGrp="1"/>
          </p:cNvSpPr>
          <p:nvPr>
            <p:ph type="title"/>
          </p:nvPr>
        </p:nvSpPr>
        <p:spPr>
          <a:xfrm>
            <a:off x="426720" y="889000"/>
            <a:ext cx="3423920" cy="4526280"/>
          </a:xfrm>
        </p:spPr>
        <p:txBody>
          <a:bodyPr>
            <a:normAutofit/>
          </a:bodyPr>
          <a:lstStyle/>
          <a:p>
            <a:r>
              <a:rPr lang="en-GB" sz="2400" b="1" u="sng" dirty="0">
                <a:latin typeface="Tw Cen MT" panose="020B0602020104020603" pitchFamily="34" charset="0"/>
                <a:cs typeface="Arial" panose="020B0604020202020204" pitchFamily="34" charset="0"/>
              </a:rPr>
              <a:t>Mission</a:t>
            </a:r>
            <a:br>
              <a:rPr lang="en-GB" sz="2400" b="1" u="sng" dirty="0">
                <a:latin typeface="Tw Cen MT" panose="020B0602020104020603" pitchFamily="34" charset="0"/>
                <a:cs typeface="Arial" panose="020B0604020202020204" pitchFamily="34" charset="0"/>
              </a:rPr>
            </a:br>
            <a:br>
              <a:rPr lang="en-GB" sz="2400" b="1" u="sng" dirty="0">
                <a:latin typeface="Tw Cen MT" panose="020B0602020104020603" pitchFamily="34" charset="0"/>
                <a:cs typeface="Arial" panose="020B0604020202020204" pitchFamily="34" charset="0"/>
              </a:rPr>
            </a:br>
            <a:r>
              <a:rPr lang="en-GB" sz="2400" b="1" u="sng" dirty="0">
                <a:latin typeface="Tw Cen MT" panose="020B0602020104020603" pitchFamily="34" charset="0"/>
                <a:cs typeface="Arial" panose="020B0604020202020204" pitchFamily="34" charset="0"/>
              </a:rPr>
              <a:t> Statement</a:t>
            </a:r>
          </a:p>
        </p:txBody>
      </p:sp>
      <p:pic>
        <p:nvPicPr>
          <p:cNvPr id="13" name="Picture 12">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5" name="Picture 14">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5" name="Content Placeholder 2">
            <a:extLst>
              <a:ext uri="{FF2B5EF4-FFF2-40B4-BE49-F238E27FC236}">
                <a16:creationId xmlns:a16="http://schemas.microsoft.com/office/drawing/2014/main" id="{E2E4DA23-C078-466C-3091-3C12EC04B37C}"/>
              </a:ext>
            </a:extLst>
          </p:cNvPr>
          <p:cNvGraphicFramePr>
            <a:graphicFrameLocks noGrp="1"/>
          </p:cNvGraphicFramePr>
          <p:nvPr>
            <p:ph sz="quarter" idx="13"/>
            <p:extLst>
              <p:ext uri="{D42A27DB-BD31-4B8C-83A1-F6EECF244321}">
                <p14:modId xmlns:p14="http://schemas.microsoft.com/office/powerpoint/2010/main" val="864469000"/>
              </p:ext>
            </p:extLst>
          </p:nvPr>
        </p:nvGraphicFramePr>
        <p:xfrm>
          <a:off x="4594225" y="241301"/>
          <a:ext cx="6683375" cy="433069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7" name="TextBox 6">
            <a:extLst>
              <a:ext uri="{FF2B5EF4-FFF2-40B4-BE49-F238E27FC236}">
                <a16:creationId xmlns:a16="http://schemas.microsoft.com/office/drawing/2014/main" id="{55ED1ADD-7230-604E-D4D7-CDD7AFAC30B0}"/>
              </a:ext>
            </a:extLst>
          </p:cNvPr>
          <p:cNvSpPr txBox="1"/>
          <p:nvPr/>
        </p:nvSpPr>
        <p:spPr>
          <a:xfrm>
            <a:off x="4970269" y="4674152"/>
            <a:ext cx="6115050" cy="1015663"/>
          </a:xfrm>
          <a:prstGeom prst="rect">
            <a:avLst/>
          </a:prstGeom>
          <a:noFill/>
        </p:spPr>
        <p:txBody>
          <a:bodyPr wrap="square">
            <a:spAutoFit/>
          </a:bodyPr>
          <a:lstStyle/>
          <a:p>
            <a:pPr marL="342900" indent="-342900" algn="just">
              <a:buFont typeface="Arial" panose="020B0604020202020204" pitchFamily="34" charset="0"/>
              <a:buChar char="•"/>
            </a:pPr>
            <a:r>
              <a:rPr lang="en-GB" sz="2000" dirty="0">
                <a:effectLst/>
                <a:ea typeface="Times New Roman" panose="02020603050405020304" pitchFamily="18" charset="0"/>
              </a:rPr>
              <a:t>Mission statements help guide business goals and direction (</a:t>
            </a:r>
            <a:r>
              <a:rPr lang="en-GB" sz="2000" dirty="0" err="1">
                <a:effectLst/>
                <a:ea typeface="Times New Roman" panose="02020603050405020304" pitchFamily="18" charset="0"/>
              </a:rPr>
              <a:t>Berbegal-Mirabent</a:t>
            </a:r>
            <a:r>
              <a:rPr lang="en-GB" sz="2000" dirty="0">
                <a:effectLst/>
                <a:ea typeface="Times New Roman" panose="02020603050405020304" pitchFamily="18" charset="0"/>
              </a:rPr>
              <a:t>, Mas-Machuca &amp; </a:t>
            </a:r>
            <a:r>
              <a:rPr lang="en-GB" sz="2000" dirty="0" err="1">
                <a:effectLst/>
                <a:ea typeface="Times New Roman" panose="02020603050405020304" pitchFamily="18" charset="0"/>
              </a:rPr>
              <a:t>Guix</a:t>
            </a:r>
            <a:r>
              <a:rPr lang="en-GB" sz="2000" dirty="0">
                <a:effectLst/>
                <a:ea typeface="Times New Roman" panose="02020603050405020304" pitchFamily="18" charset="0"/>
              </a:rPr>
              <a:t>, 2021).</a:t>
            </a:r>
          </a:p>
        </p:txBody>
      </p:sp>
    </p:spTree>
    <p:extLst>
      <p:ext uri="{BB962C8B-B14F-4D97-AF65-F5344CB8AC3E}">
        <p14:creationId xmlns:p14="http://schemas.microsoft.com/office/powerpoint/2010/main" val="3580810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badi" panose="020B0604020104020204" pitchFamily="34" charset="0"/>
            </a:endParaRPr>
          </a:p>
        </p:txBody>
      </p:sp>
      <p:sp useBgFill="1">
        <p:nvSpPr>
          <p:cNvPr id="10" name="Rectangle 9">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badi" panose="020B0604020104020204" pitchFamily="34" charset="0"/>
            </a:endParaRPr>
          </a:p>
        </p:txBody>
      </p:sp>
      <p:sp>
        <p:nvSpPr>
          <p:cNvPr id="2" name="Title 1">
            <a:extLst>
              <a:ext uri="{FF2B5EF4-FFF2-40B4-BE49-F238E27FC236}">
                <a16:creationId xmlns:a16="http://schemas.microsoft.com/office/drawing/2014/main" id="{440B8ADD-DFC2-9DA4-88AE-86696961A7CC}"/>
              </a:ext>
            </a:extLst>
          </p:cNvPr>
          <p:cNvSpPr>
            <a:spLocks noGrp="1"/>
          </p:cNvSpPr>
          <p:nvPr>
            <p:ph type="title"/>
          </p:nvPr>
        </p:nvSpPr>
        <p:spPr>
          <a:xfrm>
            <a:off x="641074" y="1314450"/>
            <a:ext cx="2844002" cy="3680244"/>
          </a:xfrm>
        </p:spPr>
        <p:txBody>
          <a:bodyPr>
            <a:normAutofit/>
          </a:bodyPr>
          <a:lstStyle/>
          <a:p>
            <a:pPr algn="l"/>
            <a:r>
              <a:rPr lang="en-GB" sz="2400" b="1" u="sng" cap="none" dirty="0">
                <a:latin typeface="Tw Cen MT" panose="020B0602020104020603" pitchFamily="34" charset="0"/>
                <a:cs typeface="Arial" panose="020B0604020202020204" pitchFamily="34" charset="0"/>
              </a:rPr>
              <a:t>Business Aims</a:t>
            </a:r>
            <a:br>
              <a:rPr lang="en-GB" sz="2400" b="1" u="sng" cap="none" dirty="0">
                <a:latin typeface="Tw Cen MT" panose="020B0602020104020603" pitchFamily="34" charset="0"/>
                <a:cs typeface="Arial" panose="020B0604020202020204" pitchFamily="34" charset="0"/>
              </a:rPr>
            </a:br>
            <a:br>
              <a:rPr lang="en-GB" sz="2400" b="1" u="sng" cap="none" dirty="0">
                <a:latin typeface="Tw Cen MT" panose="020B0602020104020603" pitchFamily="34" charset="0"/>
                <a:cs typeface="Arial" panose="020B0604020202020204" pitchFamily="34" charset="0"/>
              </a:rPr>
            </a:br>
            <a:r>
              <a:rPr lang="en-GB" sz="2400" b="1" u="sng" cap="none" dirty="0">
                <a:latin typeface="Tw Cen MT" panose="020B0602020104020603" pitchFamily="34" charset="0"/>
                <a:cs typeface="Arial" panose="020B0604020202020204" pitchFamily="34" charset="0"/>
              </a:rPr>
              <a:t> and Objectives</a:t>
            </a:r>
          </a:p>
        </p:txBody>
      </p:sp>
      <p:pic>
        <p:nvPicPr>
          <p:cNvPr id="13" name="Picture 12">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5" name="Picture 14">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2" name="Content Placeholder 2">
            <a:extLst>
              <a:ext uri="{FF2B5EF4-FFF2-40B4-BE49-F238E27FC236}">
                <a16:creationId xmlns:a16="http://schemas.microsoft.com/office/drawing/2014/main" id="{FF36A6B2-C22E-0AFA-0EE4-0AF49BD80F20}"/>
              </a:ext>
            </a:extLst>
          </p:cNvPr>
          <p:cNvGraphicFramePr>
            <a:graphicFrameLocks noGrp="1"/>
          </p:cNvGraphicFramePr>
          <p:nvPr>
            <p:ph sz="quarter" idx="13"/>
            <p:extLst>
              <p:ext uri="{D42A27DB-BD31-4B8C-83A1-F6EECF244321}">
                <p14:modId xmlns:p14="http://schemas.microsoft.com/office/powerpoint/2010/main" val="2177715828"/>
              </p:ext>
            </p:extLst>
          </p:nvPr>
        </p:nvGraphicFramePr>
        <p:xfrm>
          <a:off x="4594225" y="533401"/>
          <a:ext cx="6683375" cy="446129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TextBox 3">
            <a:extLst>
              <a:ext uri="{FF2B5EF4-FFF2-40B4-BE49-F238E27FC236}">
                <a16:creationId xmlns:a16="http://schemas.microsoft.com/office/drawing/2014/main" id="{7BE42D69-7136-D3D0-CE3C-813444503752}"/>
              </a:ext>
            </a:extLst>
          </p:cNvPr>
          <p:cNvSpPr txBox="1"/>
          <p:nvPr/>
        </p:nvSpPr>
        <p:spPr>
          <a:xfrm>
            <a:off x="4634794" y="4994694"/>
            <a:ext cx="6683375" cy="2351093"/>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000" dirty="0">
                <a:effectLst/>
                <a:ea typeface="Times New Roman" panose="02020603050405020304" pitchFamily="18" charset="0"/>
              </a:rPr>
              <a:t>Online platforms are changing how businesses operate and reach customers (Langley et al., 2021).  </a:t>
            </a:r>
          </a:p>
          <a:p>
            <a:pPr marL="342900" indent="-342900" algn="just">
              <a:lnSpc>
                <a:spcPct val="150000"/>
              </a:lnSpc>
              <a:buFont typeface="Arial" panose="020B0604020202020204" pitchFamily="34" charset="0"/>
              <a:buChar char="•"/>
            </a:pPr>
            <a:r>
              <a:rPr lang="en-GB" sz="2000" dirty="0"/>
              <a:t>Digital innovation creates new challenges and opportunities for businesses (</a:t>
            </a:r>
            <a:r>
              <a:rPr lang="en-GB" sz="2000" dirty="0" err="1"/>
              <a:t>Favoretto</a:t>
            </a:r>
            <a:r>
              <a:rPr lang="en-GB" sz="2000" dirty="0"/>
              <a:t> et al., 2022).</a:t>
            </a:r>
          </a:p>
          <a:p>
            <a:pPr indent="457200" algn="just">
              <a:lnSpc>
                <a:spcPct val="150000"/>
              </a:lnSpc>
              <a:buNone/>
            </a:pPr>
            <a:endParaRPr lang="en-GB" sz="2000" dirty="0">
              <a:effectLst/>
              <a:ea typeface="Times New Roman" panose="02020603050405020304" pitchFamily="18" charset="0"/>
            </a:endParaRPr>
          </a:p>
        </p:txBody>
      </p:sp>
    </p:spTree>
    <p:extLst>
      <p:ext uri="{BB962C8B-B14F-4D97-AF65-F5344CB8AC3E}">
        <p14:creationId xmlns:p14="http://schemas.microsoft.com/office/powerpoint/2010/main" val="27756292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badi" panose="020B0604020104020204" pitchFamily="34" charset="0"/>
            </a:endParaRPr>
          </a:p>
        </p:txBody>
      </p:sp>
      <p:sp useBgFill="1">
        <p:nvSpPr>
          <p:cNvPr id="11" name="Rectangle 10">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badi" panose="020B0604020104020204" pitchFamily="34" charset="0"/>
            </a:endParaRPr>
          </a:p>
        </p:txBody>
      </p:sp>
      <p:sp>
        <p:nvSpPr>
          <p:cNvPr id="2" name="Title 1">
            <a:extLst>
              <a:ext uri="{FF2B5EF4-FFF2-40B4-BE49-F238E27FC236}">
                <a16:creationId xmlns:a16="http://schemas.microsoft.com/office/drawing/2014/main" id="{46AAD189-6C9D-E1E9-1015-2CBA7115C089}"/>
              </a:ext>
            </a:extLst>
          </p:cNvPr>
          <p:cNvSpPr>
            <a:spLocks noGrp="1"/>
          </p:cNvSpPr>
          <p:nvPr>
            <p:ph type="title"/>
          </p:nvPr>
        </p:nvSpPr>
        <p:spPr>
          <a:xfrm>
            <a:off x="641074" y="1314450"/>
            <a:ext cx="2844002" cy="3680244"/>
          </a:xfrm>
        </p:spPr>
        <p:txBody>
          <a:bodyPr>
            <a:normAutofit/>
          </a:bodyPr>
          <a:lstStyle/>
          <a:p>
            <a:r>
              <a:rPr lang="en-GB" sz="2000" b="1" u="sng" dirty="0">
                <a:latin typeface="Tw Cen MT" panose="020B0602020104020603" pitchFamily="34" charset="0"/>
                <a:cs typeface="Arial" panose="020B0604020202020204" pitchFamily="34" charset="0"/>
              </a:rPr>
              <a:t>Unique Selling</a:t>
            </a:r>
            <a:br>
              <a:rPr lang="en-GB" sz="2000" b="1" u="sng" dirty="0">
                <a:latin typeface="Tw Cen MT" panose="020B0602020104020603" pitchFamily="34" charset="0"/>
                <a:cs typeface="Arial" panose="020B0604020202020204" pitchFamily="34" charset="0"/>
              </a:rPr>
            </a:br>
            <a:br>
              <a:rPr lang="en-GB" sz="2000" b="1" u="sng" dirty="0">
                <a:latin typeface="Tw Cen MT" panose="020B0602020104020603" pitchFamily="34" charset="0"/>
                <a:cs typeface="Arial" panose="020B0604020202020204" pitchFamily="34" charset="0"/>
              </a:rPr>
            </a:br>
            <a:r>
              <a:rPr lang="en-GB" sz="2000" b="1" u="sng" dirty="0">
                <a:latin typeface="Tw Cen MT" panose="020B0602020104020603" pitchFamily="34" charset="0"/>
                <a:cs typeface="Arial" panose="020B0604020202020204" pitchFamily="34" charset="0"/>
              </a:rPr>
              <a:t> Point (USP)</a:t>
            </a:r>
          </a:p>
        </p:txBody>
      </p:sp>
      <p:pic>
        <p:nvPicPr>
          <p:cNvPr id="13" name="Picture 12">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5" name="Picture 14">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5" name="Content Placeholder 2">
            <a:extLst>
              <a:ext uri="{FF2B5EF4-FFF2-40B4-BE49-F238E27FC236}">
                <a16:creationId xmlns:a16="http://schemas.microsoft.com/office/drawing/2014/main" id="{CF17A3AD-C00A-7A8B-C43E-DD6E81C6FD25}"/>
              </a:ext>
            </a:extLst>
          </p:cNvPr>
          <p:cNvGraphicFramePr>
            <a:graphicFrameLocks noGrp="1"/>
          </p:cNvGraphicFramePr>
          <p:nvPr>
            <p:ph sz="quarter" idx="13"/>
            <p:extLst>
              <p:ext uri="{D42A27DB-BD31-4B8C-83A1-F6EECF244321}">
                <p14:modId xmlns:p14="http://schemas.microsoft.com/office/powerpoint/2010/main" val="2149193934"/>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4785065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9ABEA-CD5F-C2FC-D1AE-1D2B706D0A99}"/>
              </a:ext>
            </a:extLst>
          </p:cNvPr>
          <p:cNvSpPr>
            <a:spLocks noGrp="1"/>
          </p:cNvSpPr>
          <p:nvPr>
            <p:ph type="title"/>
          </p:nvPr>
        </p:nvSpPr>
        <p:spPr>
          <a:xfrm>
            <a:off x="913775" y="618517"/>
            <a:ext cx="10364451" cy="986763"/>
          </a:xfrm>
        </p:spPr>
        <p:txBody>
          <a:bodyPr>
            <a:normAutofit/>
          </a:bodyPr>
          <a:lstStyle/>
          <a:p>
            <a:r>
              <a:rPr lang="en-GB" sz="2000" b="1" u="sng" dirty="0">
                <a:latin typeface="Tw Cen MT" panose="020B0602020104020603" pitchFamily="34" charset="0"/>
                <a:cs typeface="Arial" panose="020B0604020202020204" pitchFamily="34" charset="0"/>
              </a:rPr>
              <a:t>Business Structure &amp; Location</a:t>
            </a:r>
            <a:endParaRPr lang="en-GB" sz="2000" u="sng" dirty="0">
              <a:latin typeface="Tw Cen MT" panose="020B0602020104020603"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F3650C8-E1D4-0522-511A-80A1D02AC874}"/>
              </a:ext>
            </a:extLst>
          </p:cNvPr>
          <p:cNvSpPr>
            <a:spLocks noGrp="1"/>
          </p:cNvSpPr>
          <p:nvPr>
            <p:ph sz="quarter" idx="13"/>
          </p:nvPr>
        </p:nvSpPr>
        <p:spPr/>
        <p:txBody>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5" name="TextBox 4">
            <a:extLst>
              <a:ext uri="{FF2B5EF4-FFF2-40B4-BE49-F238E27FC236}">
                <a16:creationId xmlns:a16="http://schemas.microsoft.com/office/drawing/2014/main" id="{2E2C78F7-ADAB-EF06-D1B7-8774B587904A}"/>
              </a:ext>
            </a:extLst>
          </p:cNvPr>
          <p:cNvSpPr txBox="1"/>
          <p:nvPr/>
        </p:nvSpPr>
        <p:spPr>
          <a:xfrm>
            <a:off x="1417320" y="1845553"/>
            <a:ext cx="4800287" cy="3166893"/>
          </a:xfrm>
          <a:prstGeom prst="rect">
            <a:avLst/>
          </a:prstGeom>
          <a:noFill/>
        </p:spPr>
        <p:txBody>
          <a:bodyPr wrap="square">
            <a:spAutoFit/>
          </a:bodyPr>
          <a:lstStyle/>
          <a:p>
            <a:pPr>
              <a:lnSpc>
                <a:spcPct val="115000"/>
              </a:lnSpc>
              <a:spcAft>
                <a:spcPts val="800"/>
              </a:spcAft>
              <a:buNone/>
            </a:pPr>
            <a:r>
              <a:rPr lang="en-GB" sz="2000" b="1" kern="100" dirty="0">
                <a:effectLst/>
                <a:latin typeface="Tw Cen MT" panose="020B0602020104020603" pitchFamily="34" charset="0"/>
                <a:ea typeface="Aptos" panose="020B0004020202020204" pitchFamily="34" charset="0"/>
                <a:cs typeface="Times New Roman" panose="02020603050405020304" pitchFamily="18" charset="0"/>
              </a:rPr>
              <a:t>Business Structure</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ea typeface="Aptos" panose="020B0004020202020204" pitchFamily="34" charset="0"/>
                <a:cs typeface="Times New Roman" panose="02020603050405020304" pitchFamily="18" charset="0"/>
              </a:rPr>
              <a:t>Sole trader</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latin typeface="Tw Cen MT" panose="020B0602020104020603" pitchFamily="34" charset="0"/>
                <a:ea typeface="Aptos" panose="020B0004020202020204" pitchFamily="34" charset="0"/>
                <a:cs typeface="Times New Roman" panose="02020603050405020304" pitchFamily="18" charset="0"/>
              </a:rPr>
              <a:t>Family-run business</a:t>
            </a:r>
          </a:p>
          <a:p>
            <a:pPr lvl="0">
              <a:lnSpc>
                <a:spcPct val="115000"/>
              </a:lnSpc>
              <a:spcAft>
                <a:spcPts val="800"/>
              </a:spcAft>
              <a:buSzPts val="1000"/>
              <a:tabLst>
                <a:tab pos="457200" algn="l"/>
              </a:tabLst>
            </a:pP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2000" b="1" kern="100" dirty="0">
                <a:effectLst/>
                <a:latin typeface="Tw Cen MT" panose="020B0602020104020603" pitchFamily="34" charset="0"/>
                <a:ea typeface="Aptos" panose="020B0004020202020204" pitchFamily="34" charset="0"/>
                <a:cs typeface="Times New Roman" panose="02020603050405020304" pitchFamily="18" charset="0"/>
              </a:rPr>
              <a:t>Location</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latin typeface="Tw Cen MT" panose="020B0602020104020603" pitchFamily="34" charset="0"/>
                <a:ea typeface="Aptos" panose="020B0004020202020204" pitchFamily="34" charset="0"/>
                <a:cs typeface="Times New Roman" panose="02020603050405020304" pitchFamily="18" charset="0"/>
              </a:rPr>
              <a:t>Bridgend town centre</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000" kern="100" dirty="0">
                <a:effectLst/>
                <a:latin typeface="Tw Cen MT" panose="020B0602020104020603" pitchFamily="34" charset="0"/>
                <a:ea typeface="Aptos" panose="020B0004020202020204" pitchFamily="34" charset="0"/>
                <a:cs typeface="Times New Roman" panose="02020603050405020304" pitchFamily="18" charset="0"/>
              </a:rPr>
              <a:t>Close to bus station and train station</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6" name="Picture 5">
            <a:extLst>
              <a:ext uri="{FF2B5EF4-FFF2-40B4-BE49-F238E27FC236}">
                <a16:creationId xmlns:a16="http://schemas.microsoft.com/office/drawing/2014/main" id="{E2E2CA51-6591-6B65-1989-68752E9FDA34}"/>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063105" y="4409886"/>
            <a:ext cx="4412615" cy="2143125"/>
          </a:xfrm>
          <a:prstGeom prst="rect">
            <a:avLst/>
          </a:prstGeom>
          <a:noFill/>
          <a:ln>
            <a:noFill/>
          </a:ln>
        </p:spPr>
      </p:pic>
      <p:pic>
        <p:nvPicPr>
          <p:cNvPr id="19" name="Picture 18">
            <a:extLst>
              <a:ext uri="{FF2B5EF4-FFF2-40B4-BE49-F238E27FC236}">
                <a16:creationId xmlns:a16="http://schemas.microsoft.com/office/drawing/2014/main" id="{B52A5CDB-5392-9FE3-2650-59F40A92F4DC}"/>
              </a:ext>
            </a:extLst>
          </p:cNvPr>
          <p:cNvPicPr>
            <a:picLocks noChangeAspect="1"/>
          </p:cNvPicPr>
          <p:nvPr/>
        </p:nvPicPr>
        <p:blipFill>
          <a:blip r:embed="rId4"/>
          <a:stretch>
            <a:fillRect/>
          </a:stretch>
        </p:blipFill>
        <p:spPr>
          <a:xfrm>
            <a:off x="5937503" y="1634236"/>
            <a:ext cx="5860611" cy="2419604"/>
          </a:xfrm>
          <a:prstGeom prst="rect">
            <a:avLst/>
          </a:prstGeom>
        </p:spPr>
      </p:pic>
      <p:sp>
        <p:nvSpPr>
          <p:cNvPr id="7" name="TextBox 6">
            <a:extLst>
              <a:ext uri="{FF2B5EF4-FFF2-40B4-BE49-F238E27FC236}">
                <a16:creationId xmlns:a16="http://schemas.microsoft.com/office/drawing/2014/main" id="{30217E8D-B0D7-CEB0-2573-F280271C5F96}"/>
              </a:ext>
            </a:extLst>
          </p:cNvPr>
          <p:cNvSpPr txBox="1"/>
          <p:nvPr/>
        </p:nvSpPr>
        <p:spPr>
          <a:xfrm>
            <a:off x="967105" y="5368492"/>
            <a:ext cx="6096000" cy="1015663"/>
          </a:xfrm>
          <a:prstGeom prst="rect">
            <a:avLst/>
          </a:prstGeom>
          <a:noFill/>
        </p:spPr>
        <p:txBody>
          <a:bodyPr wrap="square">
            <a:spAutoFit/>
          </a:bodyPr>
          <a:lstStyle/>
          <a:p>
            <a:r>
              <a:rPr lang="en-GB" sz="2000" kern="0" dirty="0">
                <a:effectLst/>
                <a:ea typeface="Times New Roman" panose="02020603050405020304" pitchFamily="18" charset="0"/>
              </a:rPr>
              <a:t>According to Balbontin and </a:t>
            </a:r>
            <a:r>
              <a:rPr lang="en-GB" sz="2000" kern="0" dirty="0" err="1">
                <a:effectLst/>
                <a:ea typeface="Times New Roman" panose="02020603050405020304" pitchFamily="18" charset="0"/>
              </a:rPr>
              <a:t>Hensher</a:t>
            </a:r>
            <a:r>
              <a:rPr lang="en-GB" sz="2000" kern="0" dirty="0">
                <a:effectLst/>
                <a:ea typeface="Times New Roman" panose="02020603050405020304" pitchFamily="18" charset="0"/>
              </a:rPr>
              <a:t> (2021), the process</a:t>
            </a:r>
          </a:p>
          <a:p>
            <a:endParaRPr lang="en-GB" sz="2000" kern="0" dirty="0">
              <a:ea typeface="Times New Roman" panose="02020603050405020304" pitchFamily="18" charset="0"/>
            </a:endParaRPr>
          </a:p>
          <a:p>
            <a:r>
              <a:rPr lang="en-GB" sz="2000" kern="0" dirty="0">
                <a:effectLst/>
                <a:ea typeface="Times New Roman" panose="02020603050405020304" pitchFamily="18" charset="0"/>
              </a:rPr>
              <a:t> rules play a key role in influencing firm location decisions</a:t>
            </a:r>
            <a:endParaRPr lang="en-GB" sz="2000" dirty="0"/>
          </a:p>
        </p:txBody>
      </p:sp>
    </p:spTree>
    <p:extLst>
      <p:ext uri="{BB962C8B-B14F-4D97-AF65-F5344CB8AC3E}">
        <p14:creationId xmlns:p14="http://schemas.microsoft.com/office/powerpoint/2010/main" val="7050618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2120660E-F826-4655-BB97-984B17FE52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badi" panose="020B0604020104020204" pitchFamily="34" charset="0"/>
            </a:endParaRPr>
          </a:p>
        </p:txBody>
      </p:sp>
      <p:pic>
        <p:nvPicPr>
          <p:cNvPr id="33" name="Picture 2">
            <a:extLst>
              <a:ext uri="{FF2B5EF4-FFF2-40B4-BE49-F238E27FC236}">
                <a16:creationId xmlns:a16="http://schemas.microsoft.com/office/drawing/2014/main" id="{B36D89EE-FA2B-4C32-8C00-B2C6ED2123E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34" name="Graphic 33" descr="Chef">
            <a:extLst>
              <a:ext uri="{FF2B5EF4-FFF2-40B4-BE49-F238E27FC236}">
                <a16:creationId xmlns:a16="http://schemas.microsoft.com/office/drawing/2014/main" id="{0379AA20-9DE5-12A6-32D4-128D0CBF4D8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826863" y="618517"/>
            <a:ext cx="4775199" cy="4775199"/>
          </a:xfrm>
          <a:prstGeom prst="roundRect">
            <a:avLst>
              <a:gd name="adj" fmla="val 2392"/>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35" name="Picture 34">
            <a:extLst>
              <a:ext uri="{FF2B5EF4-FFF2-40B4-BE49-F238E27FC236}">
                <a16:creationId xmlns:a16="http://schemas.microsoft.com/office/drawing/2014/main" id="{318307F8-152F-4244-A9FE-8D30EFFB79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8088A621-2CC5-4FF6-1AEF-DF2D30CDA2E2}"/>
              </a:ext>
            </a:extLst>
          </p:cNvPr>
          <p:cNvSpPr>
            <a:spLocks noGrp="1"/>
          </p:cNvSpPr>
          <p:nvPr>
            <p:ph sz="quarter" idx="13"/>
          </p:nvPr>
        </p:nvSpPr>
        <p:spPr>
          <a:xfrm>
            <a:off x="304800" y="1915687"/>
            <a:ext cx="6339839" cy="2591220"/>
          </a:xfrm>
        </p:spPr>
        <p:txBody>
          <a:bodyPr>
            <a:normAutofit/>
          </a:bodyPr>
          <a:lstStyle/>
          <a:p>
            <a:pPr algn="ctr"/>
            <a:endParaRPr lang="en-GB" sz="1600" cap="none" dirty="0"/>
          </a:p>
          <a:p>
            <a:pPr algn="ctr"/>
            <a:r>
              <a:rPr lang="en-GB" cap="none" dirty="0">
                <a:latin typeface="Tw Cen MT" panose="020B0602020104020603" pitchFamily="34" charset="0"/>
                <a:cs typeface="Arial" panose="020B0604020202020204" pitchFamily="34" charset="0"/>
              </a:rPr>
              <a:t>The restaurant will be managed by family members supported by trained staff. Employees will receive basic training in food preparation, hygiene and customer service. A positive working environment will help maintain service quality and staff motivation.</a:t>
            </a:r>
          </a:p>
        </p:txBody>
      </p:sp>
      <p:sp>
        <p:nvSpPr>
          <p:cNvPr id="2" name="Title 1">
            <a:extLst>
              <a:ext uri="{FF2B5EF4-FFF2-40B4-BE49-F238E27FC236}">
                <a16:creationId xmlns:a16="http://schemas.microsoft.com/office/drawing/2014/main" id="{77BBB4E5-EC07-DBBB-B45A-40F6718B12A7}"/>
              </a:ext>
            </a:extLst>
          </p:cNvPr>
          <p:cNvSpPr>
            <a:spLocks noGrp="1"/>
          </p:cNvSpPr>
          <p:nvPr>
            <p:ph type="title"/>
          </p:nvPr>
        </p:nvSpPr>
        <p:spPr>
          <a:xfrm>
            <a:off x="913776" y="618517"/>
            <a:ext cx="5182224" cy="1596177"/>
          </a:xfrm>
        </p:spPr>
        <p:txBody>
          <a:bodyPr anchor="b">
            <a:normAutofit/>
          </a:bodyPr>
          <a:lstStyle/>
          <a:p>
            <a:r>
              <a:rPr lang="en-GB" sz="2800" b="1" u="sng" dirty="0">
                <a:latin typeface="Tw Cen MT" panose="020B0602020104020603" pitchFamily="34" charset="0"/>
                <a:cs typeface="Arial" panose="020B0604020202020204" pitchFamily="34" charset="0"/>
              </a:rPr>
              <a:t>Human Resource Strategy</a:t>
            </a:r>
            <a:endParaRPr lang="en-GB" sz="2800" u="sng" dirty="0">
              <a:latin typeface="Tw Cen MT" panose="020B0602020104020603" pitchFamily="34" charset="0"/>
              <a:cs typeface="Arial" panose="020B0604020202020204" pitchFamily="34" charset="0"/>
            </a:endParaRPr>
          </a:p>
        </p:txBody>
      </p:sp>
      <p:sp>
        <p:nvSpPr>
          <p:cNvPr id="5" name="TextBox 4">
            <a:extLst>
              <a:ext uri="{FF2B5EF4-FFF2-40B4-BE49-F238E27FC236}">
                <a16:creationId xmlns:a16="http://schemas.microsoft.com/office/drawing/2014/main" id="{D607D150-5BA9-EDB4-1B21-4E53258F1423}"/>
              </a:ext>
            </a:extLst>
          </p:cNvPr>
          <p:cNvSpPr txBox="1"/>
          <p:nvPr/>
        </p:nvSpPr>
        <p:spPr>
          <a:xfrm>
            <a:off x="395928" y="4356671"/>
            <a:ext cx="6217920" cy="2351093"/>
          </a:xfrm>
          <a:prstGeom prst="rect">
            <a:avLst/>
          </a:prstGeom>
          <a:noFill/>
        </p:spPr>
        <p:txBody>
          <a:bodyPr wrap="square">
            <a:spAutoFit/>
          </a:bodyPr>
          <a:lstStyle/>
          <a:p>
            <a:pPr marL="342900" indent="-342900" algn="ctr">
              <a:lnSpc>
                <a:spcPct val="150000"/>
              </a:lnSpc>
              <a:buFont typeface="Arial" panose="020B0604020202020204" pitchFamily="34" charset="0"/>
              <a:buChar char="•"/>
            </a:pPr>
            <a:r>
              <a:rPr lang="en-GB" sz="2000" dirty="0">
                <a:effectLst/>
                <a:ea typeface="Times New Roman" panose="02020603050405020304" pitchFamily="18" charset="0"/>
              </a:rPr>
              <a:t>Human resource strategies play an important role in business performance (</a:t>
            </a:r>
            <a:r>
              <a:rPr lang="en-GB" sz="2000" dirty="0" err="1">
                <a:effectLst/>
                <a:ea typeface="Times New Roman" panose="02020603050405020304" pitchFamily="18" charset="0"/>
              </a:rPr>
              <a:t>Agustian</a:t>
            </a:r>
            <a:r>
              <a:rPr lang="en-GB" sz="2000" dirty="0">
                <a:effectLst/>
                <a:ea typeface="Times New Roman" panose="02020603050405020304" pitchFamily="18" charset="0"/>
              </a:rPr>
              <a:t> et al., 2023).</a:t>
            </a:r>
          </a:p>
          <a:p>
            <a:pPr marL="342900" indent="-342900" algn="ctr">
              <a:lnSpc>
                <a:spcPct val="150000"/>
              </a:lnSpc>
              <a:buFont typeface="Arial" panose="020B0604020202020204" pitchFamily="34" charset="0"/>
              <a:buChar char="•"/>
            </a:pPr>
            <a:r>
              <a:rPr lang="en-GB" sz="2000" dirty="0"/>
              <a:t>Effective human resource strategies help organisations align their workforce with business goals and improve overall performance (</a:t>
            </a:r>
            <a:r>
              <a:rPr lang="en-GB" sz="2000" dirty="0" err="1"/>
              <a:t>Holbeche</a:t>
            </a:r>
            <a:r>
              <a:rPr lang="en-GB" sz="2000" dirty="0"/>
              <a:t>, 2022).</a:t>
            </a:r>
            <a:endParaRPr lang="en-GB" sz="2000" dirty="0">
              <a:effectLst/>
              <a:ea typeface="Times New Roman" panose="02020603050405020304" pitchFamily="18" charset="0"/>
            </a:endParaRPr>
          </a:p>
        </p:txBody>
      </p:sp>
    </p:spTree>
    <p:extLst>
      <p:ext uri="{BB962C8B-B14F-4D97-AF65-F5344CB8AC3E}">
        <p14:creationId xmlns:p14="http://schemas.microsoft.com/office/powerpoint/2010/main" val="22483893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badi" panose="020B0604020104020204" pitchFamily="34" charset="0"/>
            </a:endParaRPr>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badi" panose="020B0604020104020204" pitchFamily="34" charset="0"/>
            </a:endParaRPr>
          </a:p>
        </p:txBody>
      </p:sp>
      <p:sp>
        <p:nvSpPr>
          <p:cNvPr id="2" name="Title 1">
            <a:extLst>
              <a:ext uri="{FF2B5EF4-FFF2-40B4-BE49-F238E27FC236}">
                <a16:creationId xmlns:a16="http://schemas.microsoft.com/office/drawing/2014/main" id="{2399F3B2-116B-B635-0702-6A8ED9A3EE0E}"/>
              </a:ext>
            </a:extLst>
          </p:cNvPr>
          <p:cNvSpPr>
            <a:spLocks noGrp="1"/>
          </p:cNvSpPr>
          <p:nvPr>
            <p:ph type="title"/>
          </p:nvPr>
        </p:nvSpPr>
        <p:spPr>
          <a:xfrm>
            <a:off x="291403" y="1314450"/>
            <a:ext cx="3860608" cy="3680244"/>
          </a:xfrm>
        </p:spPr>
        <p:txBody>
          <a:bodyPr>
            <a:normAutofit/>
          </a:bodyPr>
          <a:lstStyle/>
          <a:p>
            <a:r>
              <a:rPr lang="en-GB" sz="2400" b="1" dirty="0">
                <a:latin typeface="Tw Cen MT" panose="020B0602020104020603" pitchFamily="34" charset="0"/>
                <a:cs typeface="Arial" panose="020B0604020202020204" pitchFamily="34" charset="0"/>
              </a:rPr>
              <a:t>Market Research</a:t>
            </a:r>
            <a:endParaRPr lang="en-GB" sz="2400" dirty="0">
              <a:latin typeface="Tw Cen MT" panose="020B0602020104020603" pitchFamily="34" charset="0"/>
              <a:cs typeface="Arial" panose="020B0604020202020204" pitchFamily="34" charset="0"/>
            </a:endParaRPr>
          </a:p>
        </p:txBody>
      </p:sp>
      <p:pic>
        <p:nvPicPr>
          <p:cNvPr id="23" name="Picture 22">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4" name="Picture 23">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25" name="Content Placeholder 2">
            <a:extLst>
              <a:ext uri="{FF2B5EF4-FFF2-40B4-BE49-F238E27FC236}">
                <a16:creationId xmlns:a16="http://schemas.microsoft.com/office/drawing/2014/main" id="{D82D551D-3188-D175-9AD5-528D96B4FF3F}"/>
              </a:ext>
            </a:extLst>
          </p:cNvPr>
          <p:cNvGraphicFramePr>
            <a:graphicFrameLocks noGrp="1"/>
          </p:cNvGraphicFramePr>
          <p:nvPr>
            <p:ph sz="quarter" idx="13"/>
            <p:extLst>
              <p:ext uri="{D42A27DB-BD31-4B8C-83A1-F6EECF244321}">
                <p14:modId xmlns:p14="http://schemas.microsoft.com/office/powerpoint/2010/main" val="3540746643"/>
              </p:ext>
            </p:extLst>
          </p:nvPr>
        </p:nvGraphicFramePr>
        <p:xfrm>
          <a:off x="4594225" y="889000"/>
          <a:ext cx="7094855" cy="446023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6" name="TextBox 5">
            <a:extLst>
              <a:ext uri="{FF2B5EF4-FFF2-40B4-BE49-F238E27FC236}">
                <a16:creationId xmlns:a16="http://schemas.microsoft.com/office/drawing/2014/main" id="{34B5B4AA-1CD7-B07D-775D-43CD9EAC8519}"/>
              </a:ext>
            </a:extLst>
          </p:cNvPr>
          <p:cNvSpPr txBox="1"/>
          <p:nvPr/>
        </p:nvSpPr>
        <p:spPr>
          <a:xfrm>
            <a:off x="4594225" y="5501238"/>
            <a:ext cx="6775450" cy="1015663"/>
          </a:xfrm>
          <a:prstGeom prst="rect">
            <a:avLst/>
          </a:prstGeom>
          <a:noFill/>
        </p:spPr>
        <p:txBody>
          <a:bodyPr wrap="square">
            <a:spAutoFit/>
          </a:bodyPr>
          <a:lstStyle/>
          <a:p>
            <a:pPr marL="342900" indent="-342900">
              <a:buFont typeface="Arial" panose="020B0604020202020204" pitchFamily="34" charset="0"/>
              <a:buChar char="•"/>
            </a:pPr>
            <a:r>
              <a:rPr lang="en-GB" sz="2000" kern="0" dirty="0">
                <a:effectLst/>
                <a:ea typeface="Times New Roman" panose="02020603050405020304" pitchFamily="18" charset="0"/>
              </a:rPr>
              <a:t>According to McDaniel Jr. (2025), marketing research is essential for understanding consumer behaviour and making informed business decisions. </a:t>
            </a:r>
            <a:endParaRPr lang="en-GB" sz="2000" dirty="0"/>
          </a:p>
        </p:txBody>
      </p:sp>
    </p:spTree>
    <p:extLst>
      <p:ext uri="{BB962C8B-B14F-4D97-AF65-F5344CB8AC3E}">
        <p14:creationId xmlns:p14="http://schemas.microsoft.com/office/powerpoint/2010/main" val="16247593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43" name="Rectangle 42">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badi" panose="020B0604020104020204" pitchFamily="34" charset="0"/>
            </a:endParaRPr>
          </a:p>
        </p:txBody>
      </p:sp>
      <p:sp useBgFill="1">
        <p:nvSpPr>
          <p:cNvPr id="45" name="Rectangle 44">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badi" panose="020B0604020104020204" pitchFamily="34" charset="0"/>
            </a:endParaRPr>
          </a:p>
        </p:txBody>
      </p:sp>
      <p:sp>
        <p:nvSpPr>
          <p:cNvPr id="2" name="Title 1">
            <a:extLst>
              <a:ext uri="{FF2B5EF4-FFF2-40B4-BE49-F238E27FC236}">
                <a16:creationId xmlns:a16="http://schemas.microsoft.com/office/drawing/2014/main" id="{22577809-250F-9D56-FB89-99E7F31FCEB5}"/>
              </a:ext>
            </a:extLst>
          </p:cNvPr>
          <p:cNvSpPr>
            <a:spLocks noGrp="1"/>
          </p:cNvSpPr>
          <p:nvPr>
            <p:ph type="title"/>
          </p:nvPr>
        </p:nvSpPr>
        <p:spPr>
          <a:xfrm>
            <a:off x="641074" y="1314450"/>
            <a:ext cx="2844002" cy="3680244"/>
          </a:xfrm>
        </p:spPr>
        <p:txBody>
          <a:bodyPr>
            <a:normAutofit/>
          </a:bodyPr>
          <a:lstStyle/>
          <a:p>
            <a:pPr algn="l"/>
            <a:r>
              <a:rPr lang="en-GB" sz="4100" b="1" dirty="0">
                <a:latin typeface="Tw Cen MT" panose="020B0602020104020603" pitchFamily="34" charset="0"/>
                <a:cs typeface="Arial" panose="020B0604020202020204" pitchFamily="34" charset="0"/>
              </a:rPr>
              <a:t>SWOT Analysis</a:t>
            </a:r>
            <a:endParaRPr lang="en-GB" sz="4100" dirty="0">
              <a:latin typeface="Tw Cen MT" panose="020B0602020104020603" pitchFamily="34" charset="0"/>
              <a:cs typeface="Arial" panose="020B0604020202020204" pitchFamily="34" charset="0"/>
            </a:endParaRPr>
          </a:p>
        </p:txBody>
      </p:sp>
      <p:pic>
        <p:nvPicPr>
          <p:cNvPr id="47" name="Picture 46">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49" name="Picture 48">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28" name="Content Placeholder 2">
            <a:extLst>
              <a:ext uri="{FF2B5EF4-FFF2-40B4-BE49-F238E27FC236}">
                <a16:creationId xmlns:a16="http://schemas.microsoft.com/office/drawing/2014/main" id="{4EA17A21-0C68-D537-6AE6-FBC4E18557CB}"/>
              </a:ext>
            </a:extLst>
          </p:cNvPr>
          <p:cNvGraphicFramePr>
            <a:graphicFrameLocks noGrp="1"/>
          </p:cNvGraphicFramePr>
          <p:nvPr>
            <p:ph sz="quarter" idx="13"/>
            <p:extLst>
              <p:ext uri="{D42A27DB-BD31-4B8C-83A1-F6EECF244321}">
                <p14:modId xmlns:p14="http://schemas.microsoft.com/office/powerpoint/2010/main" val="4126426754"/>
              </p:ext>
            </p:extLst>
          </p:nvPr>
        </p:nvGraphicFramePr>
        <p:xfrm>
          <a:off x="4594225" y="889000"/>
          <a:ext cx="6956701" cy="497923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6" name="TextBox 5">
            <a:extLst>
              <a:ext uri="{FF2B5EF4-FFF2-40B4-BE49-F238E27FC236}">
                <a16:creationId xmlns:a16="http://schemas.microsoft.com/office/drawing/2014/main" id="{9C776262-A1E4-3EE5-1A56-2BC33C4688D8}"/>
              </a:ext>
            </a:extLst>
          </p:cNvPr>
          <p:cNvSpPr txBox="1"/>
          <p:nvPr/>
        </p:nvSpPr>
        <p:spPr>
          <a:xfrm>
            <a:off x="4594225" y="5741185"/>
            <a:ext cx="7353935" cy="966098"/>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000" dirty="0">
                <a:effectLst/>
                <a:ea typeface="Times New Roman" panose="02020603050405020304" pitchFamily="18" charset="0"/>
              </a:rPr>
              <a:t>According to </a:t>
            </a:r>
            <a:r>
              <a:rPr lang="en-GB" sz="2000" dirty="0" err="1">
                <a:effectLst/>
                <a:ea typeface="Times New Roman" panose="02020603050405020304" pitchFamily="18" charset="0"/>
              </a:rPr>
              <a:t>Benzaghta</a:t>
            </a:r>
            <a:r>
              <a:rPr lang="en-GB" sz="2000" dirty="0">
                <a:effectLst/>
                <a:ea typeface="Times New Roman" panose="02020603050405020304" pitchFamily="18" charset="0"/>
              </a:rPr>
              <a:t> et al. (2021), SWOT analysis helps organizations integrate internal and external insights.</a:t>
            </a:r>
          </a:p>
        </p:txBody>
      </p:sp>
    </p:spTree>
    <p:extLst>
      <p:ext uri="{BB962C8B-B14F-4D97-AF65-F5344CB8AC3E}">
        <p14:creationId xmlns:p14="http://schemas.microsoft.com/office/powerpoint/2010/main" val="26327067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D086A-9057-F79A-E5C7-3427FE01DDD9}"/>
              </a:ext>
            </a:extLst>
          </p:cNvPr>
          <p:cNvSpPr>
            <a:spLocks noGrp="1"/>
          </p:cNvSpPr>
          <p:nvPr>
            <p:ph type="title"/>
          </p:nvPr>
        </p:nvSpPr>
        <p:spPr>
          <a:xfrm>
            <a:off x="913775" y="618518"/>
            <a:ext cx="10364451" cy="649844"/>
          </a:xfrm>
        </p:spPr>
        <p:txBody>
          <a:bodyPr>
            <a:normAutofit/>
          </a:bodyPr>
          <a:lstStyle/>
          <a:p>
            <a:r>
              <a:rPr lang="en-GB" sz="3200" u="sng" dirty="0">
                <a:latin typeface="+mj-lt"/>
              </a:rPr>
              <a:t>Marketing Strategy (12 Months)</a:t>
            </a:r>
          </a:p>
        </p:txBody>
      </p:sp>
      <p:sp>
        <p:nvSpPr>
          <p:cNvPr id="3" name="Content Placeholder 2">
            <a:extLst>
              <a:ext uri="{FF2B5EF4-FFF2-40B4-BE49-F238E27FC236}">
                <a16:creationId xmlns:a16="http://schemas.microsoft.com/office/drawing/2014/main" id="{365D2146-574F-7D21-E567-447E6D518BE3}"/>
              </a:ext>
            </a:extLst>
          </p:cNvPr>
          <p:cNvSpPr>
            <a:spLocks noGrp="1"/>
          </p:cNvSpPr>
          <p:nvPr>
            <p:ph sz="quarter" idx="13"/>
          </p:nvPr>
        </p:nvSpPr>
        <p:spPr>
          <a:xfrm>
            <a:off x="1297858" y="2349909"/>
            <a:ext cx="4286865" cy="3421626"/>
          </a:xfrm>
        </p:spPr>
        <p:txBody>
          <a:bodyPr>
            <a:normAutofit/>
          </a:bodyPr>
          <a:lstStyle/>
          <a:p>
            <a:pPr marL="0" indent="0">
              <a:buNone/>
            </a:pPr>
            <a:endParaRPr lang="en-GB" cap="none" dirty="0">
              <a:latin typeface="+mn-lt"/>
            </a:endParaRPr>
          </a:p>
          <a:p>
            <a:pPr marL="0" indent="0">
              <a:buNone/>
            </a:pPr>
            <a:r>
              <a:rPr lang="en-GB" cap="none" dirty="0">
                <a:latin typeface="+mn-lt"/>
              </a:rPr>
              <a:t>Online Marketing</a:t>
            </a:r>
          </a:p>
          <a:p>
            <a:pPr marL="0" indent="0">
              <a:buNone/>
            </a:pPr>
            <a:r>
              <a:rPr lang="en-GB" cap="none" dirty="0">
                <a:latin typeface="+mn-lt"/>
              </a:rPr>
              <a:t>•	Deliveroo &amp; Just Eat listings</a:t>
            </a:r>
          </a:p>
          <a:p>
            <a:pPr marL="0" indent="0">
              <a:buNone/>
            </a:pPr>
            <a:r>
              <a:rPr lang="en-GB" cap="none" dirty="0">
                <a:latin typeface="+mn-lt"/>
              </a:rPr>
              <a:t>•	Instagram and Facebook posts</a:t>
            </a:r>
          </a:p>
          <a:p>
            <a:pPr marL="0" indent="0">
              <a:buNone/>
            </a:pPr>
            <a:r>
              <a:rPr lang="en-GB" cap="none" dirty="0">
                <a:latin typeface="+mn-lt"/>
              </a:rPr>
              <a:t>•	TikTok food videos</a:t>
            </a:r>
          </a:p>
          <a:p>
            <a:pPr marL="0" indent="0">
              <a:buNone/>
            </a:pPr>
            <a:r>
              <a:rPr lang="en-GB" cap="none" dirty="0">
                <a:latin typeface="+mn-lt"/>
              </a:rPr>
              <a:t>•	Customer reviews</a:t>
            </a:r>
          </a:p>
          <a:p>
            <a:pPr marL="0" indent="0">
              <a:buNone/>
            </a:pPr>
            <a:endParaRPr lang="en-GB" cap="none" dirty="0">
              <a:latin typeface="+mn-lt"/>
            </a:endParaRPr>
          </a:p>
        </p:txBody>
      </p:sp>
      <p:sp>
        <p:nvSpPr>
          <p:cNvPr id="6" name="TextBox 5">
            <a:extLst>
              <a:ext uri="{FF2B5EF4-FFF2-40B4-BE49-F238E27FC236}">
                <a16:creationId xmlns:a16="http://schemas.microsoft.com/office/drawing/2014/main" id="{B27CC6ED-6AE5-8C1B-9151-57F1CDCD7FAE}"/>
              </a:ext>
            </a:extLst>
          </p:cNvPr>
          <p:cNvSpPr txBox="1"/>
          <p:nvPr/>
        </p:nvSpPr>
        <p:spPr>
          <a:xfrm>
            <a:off x="1219200" y="1354606"/>
            <a:ext cx="9389807" cy="1015663"/>
          </a:xfrm>
          <a:prstGeom prst="rect">
            <a:avLst/>
          </a:prstGeom>
          <a:noFill/>
        </p:spPr>
        <p:txBody>
          <a:bodyPr wrap="square">
            <a:spAutoFit/>
          </a:bodyPr>
          <a:lstStyle/>
          <a:p>
            <a:r>
              <a:rPr lang="en-GB" sz="2400" dirty="0"/>
              <a:t>Marketing &amp; Branding:</a:t>
            </a:r>
          </a:p>
          <a:p>
            <a:endParaRPr lang="en-GB" dirty="0"/>
          </a:p>
          <a:p>
            <a:r>
              <a:rPr lang="en-GB" dirty="0"/>
              <a:t>Nala’s Kitchen will use both online and local marketing strategies.</a:t>
            </a:r>
          </a:p>
        </p:txBody>
      </p:sp>
      <p:sp>
        <p:nvSpPr>
          <p:cNvPr id="8" name="TextBox 7">
            <a:extLst>
              <a:ext uri="{FF2B5EF4-FFF2-40B4-BE49-F238E27FC236}">
                <a16:creationId xmlns:a16="http://schemas.microsoft.com/office/drawing/2014/main" id="{E1B15440-4534-4690-6D7F-9D062ABCC8F7}"/>
              </a:ext>
            </a:extLst>
          </p:cNvPr>
          <p:cNvSpPr txBox="1"/>
          <p:nvPr/>
        </p:nvSpPr>
        <p:spPr>
          <a:xfrm>
            <a:off x="6853086" y="2456513"/>
            <a:ext cx="3834579" cy="2706318"/>
          </a:xfrm>
          <a:prstGeom prst="rect">
            <a:avLst/>
          </a:prstGeom>
          <a:noFill/>
        </p:spPr>
        <p:txBody>
          <a:bodyPr wrap="square">
            <a:spAutoFit/>
          </a:bodyPr>
          <a:lstStyle/>
          <a:p>
            <a:pPr>
              <a:lnSpc>
                <a:spcPct val="115000"/>
              </a:lnSpc>
              <a:spcAft>
                <a:spcPts val="800"/>
              </a:spcAft>
              <a:buNone/>
            </a:pPr>
            <a:endParaRPr lang="en-GB" sz="2000" kern="150" dirty="0">
              <a:effectLst/>
              <a:ea typeface="Aptos" panose="020B0004020202020204" pitchFamily="34" charset="0"/>
              <a:cs typeface="Times New Roman" panose="02020603050405020304" pitchFamily="18" charset="0"/>
            </a:endParaRPr>
          </a:p>
          <a:p>
            <a:pPr>
              <a:lnSpc>
                <a:spcPct val="115000"/>
              </a:lnSpc>
              <a:spcAft>
                <a:spcPts val="800"/>
              </a:spcAft>
              <a:buNone/>
            </a:pPr>
            <a:r>
              <a:rPr lang="en-GB" sz="2000" kern="150" dirty="0">
                <a:effectLst/>
                <a:ea typeface="Aptos" panose="020B0004020202020204" pitchFamily="34" charset="0"/>
                <a:cs typeface="Times New Roman" panose="02020603050405020304" pitchFamily="18" charset="0"/>
              </a:rPr>
              <a:t>Offline Marketing</a:t>
            </a:r>
          </a:p>
          <a:p>
            <a:pPr marL="342900" lvl="0" indent="-342900">
              <a:lnSpc>
                <a:spcPct val="115000"/>
              </a:lnSpc>
              <a:spcAft>
                <a:spcPts val="800"/>
              </a:spcAft>
              <a:buSzPts val="1000"/>
              <a:buFont typeface="Wingdings" panose="05000000000000000000" pitchFamily="2" charset="2"/>
              <a:buChar char="§"/>
            </a:pPr>
            <a:r>
              <a:rPr lang="en-GB" sz="2000" kern="150" dirty="0">
                <a:effectLst/>
                <a:ea typeface="Aptos" panose="020B0004020202020204" pitchFamily="34" charset="0"/>
                <a:cs typeface="Times New Roman" panose="02020603050405020304" pitchFamily="18" charset="0"/>
              </a:rPr>
              <a:t>Flyers</a:t>
            </a:r>
          </a:p>
          <a:p>
            <a:pPr marL="342900" lvl="0" indent="-342900">
              <a:lnSpc>
                <a:spcPct val="115000"/>
              </a:lnSpc>
              <a:spcAft>
                <a:spcPts val="800"/>
              </a:spcAft>
              <a:buSzPts val="1000"/>
              <a:buFont typeface="Wingdings" panose="05000000000000000000" pitchFamily="2" charset="2"/>
              <a:buChar char="§"/>
            </a:pPr>
            <a:r>
              <a:rPr lang="en-GB" sz="2000" kern="150" dirty="0">
                <a:effectLst/>
                <a:ea typeface="Aptos" panose="020B0004020202020204" pitchFamily="34" charset="0"/>
                <a:cs typeface="Times New Roman" panose="02020603050405020304" pitchFamily="18" charset="0"/>
              </a:rPr>
              <a:t>Business cards</a:t>
            </a:r>
          </a:p>
          <a:p>
            <a:pPr marL="342900" lvl="0" indent="-342900">
              <a:lnSpc>
                <a:spcPct val="115000"/>
              </a:lnSpc>
              <a:spcAft>
                <a:spcPts val="800"/>
              </a:spcAft>
              <a:buSzPts val="1000"/>
              <a:buFont typeface="Wingdings" panose="05000000000000000000" pitchFamily="2" charset="2"/>
              <a:buChar char="§"/>
            </a:pPr>
            <a:r>
              <a:rPr lang="en-GB" sz="2000" kern="150" dirty="0">
                <a:effectLst/>
                <a:ea typeface="Aptos" panose="020B0004020202020204" pitchFamily="34" charset="0"/>
                <a:cs typeface="Times New Roman" panose="02020603050405020304" pitchFamily="18" charset="0"/>
              </a:rPr>
              <a:t>Local signage</a:t>
            </a:r>
          </a:p>
          <a:p>
            <a:pPr marL="342900" lvl="0" indent="-342900">
              <a:lnSpc>
                <a:spcPct val="115000"/>
              </a:lnSpc>
              <a:spcAft>
                <a:spcPts val="800"/>
              </a:spcAft>
              <a:buSzPts val="1000"/>
              <a:buFont typeface="Wingdings" panose="05000000000000000000" pitchFamily="2" charset="2"/>
              <a:buChar char="§"/>
            </a:pPr>
            <a:r>
              <a:rPr lang="en-GB" sz="2000" kern="150" dirty="0">
                <a:effectLst/>
                <a:ea typeface="Aptos" panose="020B0004020202020204" pitchFamily="34" charset="0"/>
                <a:cs typeface="Times New Roman" panose="02020603050405020304" pitchFamily="18" charset="0"/>
              </a:rPr>
              <a:t>Word-of-mouth marketing</a:t>
            </a:r>
          </a:p>
        </p:txBody>
      </p:sp>
    </p:spTree>
    <p:extLst>
      <p:ext uri="{BB962C8B-B14F-4D97-AF65-F5344CB8AC3E}">
        <p14:creationId xmlns:p14="http://schemas.microsoft.com/office/powerpoint/2010/main" val="6713890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5C315B80-445A-E4C8-A4B4-303F28780A5E}"/>
              </a:ext>
            </a:extLst>
          </p:cNvPr>
          <p:cNvPicPr>
            <a:picLocks noGrp="1" noChangeAspect="1"/>
          </p:cNvPicPr>
          <p:nvPr>
            <p:ph sz="quarter" idx="13"/>
          </p:nvPr>
        </p:nvPicPr>
        <p:blipFill>
          <a:blip r:embed="rId3">
            <a:extLst>
              <a:ext uri="{28A0092B-C50C-407E-A947-70E740481C1C}">
                <a14:useLocalDpi xmlns:a14="http://schemas.microsoft.com/office/drawing/2010/main" val="0"/>
              </a:ext>
            </a:extLst>
          </a:blip>
          <a:stretch>
            <a:fillRect/>
          </a:stretch>
        </p:blipFill>
        <p:spPr>
          <a:xfrm>
            <a:off x="914400" y="1879601"/>
            <a:ext cx="10363200" cy="3789332"/>
          </a:xfrm>
          <a:prstGeom prst="rect">
            <a:avLst/>
          </a:prstGeom>
        </p:spPr>
      </p:pic>
      <p:sp>
        <p:nvSpPr>
          <p:cNvPr id="6" name="TextBox 5">
            <a:extLst>
              <a:ext uri="{FF2B5EF4-FFF2-40B4-BE49-F238E27FC236}">
                <a16:creationId xmlns:a16="http://schemas.microsoft.com/office/drawing/2014/main" id="{81266D3B-8585-8800-3C7B-D8B220ADC7C7}"/>
              </a:ext>
            </a:extLst>
          </p:cNvPr>
          <p:cNvSpPr txBox="1"/>
          <p:nvPr/>
        </p:nvSpPr>
        <p:spPr>
          <a:xfrm>
            <a:off x="3784600" y="1004401"/>
            <a:ext cx="6096000" cy="369332"/>
          </a:xfrm>
          <a:prstGeom prst="rect">
            <a:avLst/>
          </a:prstGeom>
          <a:noFill/>
        </p:spPr>
        <p:txBody>
          <a:bodyPr wrap="square">
            <a:spAutoFit/>
          </a:bodyPr>
          <a:lstStyle/>
          <a:p>
            <a:r>
              <a:rPr lang="en-GB" sz="1800" b="1" u="sng" dirty="0">
                <a:latin typeface="+mj-lt"/>
              </a:rPr>
              <a:t>FINANCIAL </a:t>
            </a:r>
            <a:r>
              <a:rPr lang="en-GB" b="1" u="sng" dirty="0">
                <a:latin typeface="+mj-lt"/>
              </a:rPr>
              <a:t>RESOURCES (12-MONTH CASH FLOW)</a:t>
            </a:r>
          </a:p>
        </p:txBody>
      </p:sp>
    </p:spTree>
    <p:extLst>
      <p:ext uri="{BB962C8B-B14F-4D97-AF65-F5344CB8AC3E}">
        <p14:creationId xmlns:p14="http://schemas.microsoft.com/office/powerpoint/2010/main" val="25588718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848A7-42FB-CCC9-C5E6-7D36E4114528}"/>
              </a:ext>
            </a:extLst>
          </p:cNvPr>
          <p:cNvSpPr>
            <a:spLocks noGrp="1"/>
          </p:cNvSpPr>
          <p:nvPr>
            <p:ph type="title"/>
          </p:nvPr>
        </p:nvSpPr>
        <p:spPr/>
        <p:txBody>
          <a:bodyPr/>
          <a:lstStyle/>
          <a:p>
            <a:r>
              <a:rPr lang="en-GB" u="sng" dirty="0"/>
              <a:t>Nalas kitchen - Yearly income expense - Bar chart</a:t>
            </a:r>
          </a:p>
        </p:txBody>
      </p:sp>
      <p:pic>
        <p:nvPicPr>
          <p:cNvPr id="4" name="Content Placeholder 3">
            <a:extLst>
              <a:ext uri="{FF2B5EF4-FFF2-40B4-BE49-F238E27FC236}">
                <a16:creationId xmlns:a16="http://schemas.microsoft.com/office/drawing/2014/main" id="{DD44782C-7F6A-06CB-7E58-7A01B6B3377C}"/>
              </a:ext>
            </a:extLst>
          </p:cNvPr>
          <p:cNvPicPr>
            <a:picLocks noGrp="1" noChangeAspect="1"/>
          </p:cNvPicPr>
          <p:nvPr>
            <p:ph sz="quarter" idx="13"/>
          </p:nvPr>
        </p:nvPicPr>
        <p:blipFill>
          <a:blip r:embed="rId3"/>
          <a:stretch>
            <a:fillRect/>
          </a:stretch>
        </p:blipFill>
        <p:spPr>
          <a:xfrm>
            <a:off x="1765783" y="2366963"/>
            <a:ext cx="8660434" cy="3424237"/>
          </a:xfrm>
          <a:prstGeom prst="rect">
            <a:avLst/>
          </a:prstGeom>
        </p:spPr>
      </p:pic>
    </p:spTree>
    <p:extLst>
      <p:ext uri="{BB962C8B-B14F-4D97-AF65-F5344CB8AC3E}">
        <p14:creationId xmlns:p14="http://schemas.microsoft.com/office/powerpoint/2010/main" val="36669789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67BF5-41D5-1E32-2A9E-31F620468D4A}"/>
              </a:ext>
            </a:extLst>
          </p:cNvPr>
          <p:cNvSpPr>
            <a:spLocks noGrp="1"/>
          </p:cNvSpPr>
          <p:nvPr>
            <p:ph type="title"/>
          </p:nvPr>
        </p:nvSpPr>
        <p:spPr>
          <a:xfrm>
            <a:off x="913775" y="618517"/>
            <a:ext cx="10364451" cy="964477"/>
          </a:xfrm>
        </p:spPr>
        <p:txBody>
          <a:bodyPr>
            <a:normAutofit fontScale="90000"/>
          </a:bodyPr>
          <a:lstStyle/>
          <a:p>
            <a:r>
              <a:rPr lang="en-GB" sz="2800" b="1">
                <a:latin typeface="+mj-lt"/>
              </a:rPr>
              <a:t>Marketing Examples</a:t>
            </a:r>
            <a:br>
              <a:rPr lang="en-GB"/>
            </a:br>
            <a:endParaRPr lang="en-GB" dirty="0"/>
          </a:p>
        </p:txBody>
      </p:sp>
      <p:pic>
        <p:nvPicPr>
          <p:cNvPr id="4" name="Content Placeholder 3">
            <a:extLst>
              <a:ext uri="{FF2B5EF4-FFF2-40B4-BE49-F238E27FC236}">
                <a16:creationId xmlns:a16="http://schemas.microsoft.com/office/drawing/2014/main" id="{7E2BCC02-CD25-24A2-F727-6F7DD80E46C5}"/>
              </a:ext>
            </a:extLst>
          </p:cNvPr>
          <p:cNvPicPr>
            <a:picLocks noGrp="1" noChangeAspect="1"/>
          </p:cNvPicPr>
          <p:nvPr>
            <p:ph sz="quarter" idx="13"/>
          </p:nvPr>
        </p:nvPicPr>
        <p:blipFill>
          <a:blip r:embed="rId3" cstate="print">
            <a:extLst>
              <a:ext uri="{28A0092B-C50C-407E-A947-70E740481C1C}">
                <a14:useLocalDpi xmlns:a14="http://schemas.microsoft.com/office/drawing/2010/main" val="0"/>
              </a:ext>
            </a:extLst>
          </a:blip>
          <a:srcRect/>
          <a:stretch>
            <a:fillRect/>
          </a:stretch>
        </p:blipFill>
        <p:spPr bwMode="auto">
          <a:xfrm>
            <a:off x="4179301" y="1378555"/>
            <a:ext cx="2768272" cy="3907170"/>
          </a:xfrm>
          <a:prstGeom prst="rect">
            <a:avLst/>
          </a:prstGeom>
          <a:noFill/>
          <a:ln>
            <a:noFill/>
          </a:ln>
        </p:spPr>
      </p:pic>
      <p:pic>
        <p:nvPicPr>
          <p:cNvPr id="5" name="Picture 4">
            <a:extLst>
              <a:ext uri="{FF2B5EF4-FFF2-40B4-BE49-F238E27FC236}">
                <a16:creationId xmlns:a16="http://schemas.microsoft.com/office/drawing/2014/main" id="{9AACFD64-56D8-B2D5-B30B-8C2803036CD1}"/>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69837" y="2044860"/>
            <a:ext cx="2955290" cy="1655445"/>
          </a:xfrm>
          <a:prstGeom prst="rect">
            <a:avLst/>
          </a:prstGeom>
          <a:noFill/>
          <a:ln>
            <a:noFill/>
          </a:ln>
        </p:spPr>
      </p:pic>
      <p:pic>
        <p:nvPicPr>
          <p:cNvPr id="6" name="Picture 5">
            <a:extLst>
              <a:ext uri="{FF2B5EF4-FFF2-40B4-BE49-F238E27FC236}">
                <a16:creationId xmlns:a16="http://schemas.microsoft.com/office/drawing/2014/main" id="{15EDF1D0-8393-7C45-9EB6-E3A2C50CD29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401747" y="1444981"/>
            <a:ext cx="4560577" cy="3446965"/>
          </a:xfrm>
          <a:prstGeom prst="rect">
            <a:avLst/>
          </a:prstGeom>
        </p:spPr>
      </p:pic>
      <p:sp>
        <p:nvSpPr>
          <p:cNvPr id="8" name="TextBox 7">
            <a:extLst>
              <a:ext uri="{FF2B5EF4-FFF2-40B4-BE49-F238E27FC236}">
                <a16:creationId xmlns:a16="http://schemas.microsoft.com/office/drawing/2014/main" id="{72BF95DE-6B51-16A2-830D-57A7CB5B0985}"/>
              </a:ext>
            </a:extLst>
          </p:cNvPr>
          <p:cNvSpPr txBox="1"/>
          <p:nvPr/>
        </p:nvSpPr>
        <p:spPr>
          <a:xfrm>
            <a:off x="1217949" y="5528263"/>
            <a:ext cx="10364451" cy="392672"/>
          </a:xfrm>
          <a:prstGeom prst="rect">
            <a:avLst/>
          </a:prstGeom>
          <a:noFill/>
        </p:spPr>
        <p:txBody>
          <a:bodyPr wrap="square">
            <a:spAutoFit/>
          </a:bodyPr>
          <a:lstStyle/>
          <a:p>
            <a:pPr>
              <a:lnSpc>
                <a:spcPct val="115000"/>
              </a:lnSpc>
              <a:spcAft>
                <a:spcPts val="800"/>
              </a:spcAft>
              <a:buNone/>
            </a:pPr>
            <a:r>
              <a:rPr lang="en-GB" sz="1800" kern="150" dirty="0">
                <a:effectLst/>
                <a:latin typeface="Arial" panose="020B0604020202020204" pitchFamily="34" charset="0"/>
                <a:ea typeface="Aptos" panose="020B0004020202020204" pitchFamily="34" charset="0"/>
                <a:cs typeface="Times New Roman" panose="02020603050405020304" pitchFamily="18" charset="0"/>
              </a:rPr>
              <a:t>These marketing materials help build brand awareness and attract new customers.</a:t>
            </a:r>
            <a:endParaRPr lang="en-GB" sz="1800" kern="15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1662635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939E0-B640-94BD-E750-4B69CCBEDCF7}"/>
              </a:ext>
            </a:extLst>
          </p:cNvPr>
          <p:cNvSpPr>
            <a:spLocks noGrp="1"/>
          </p:cNvSpPr>
          <p:nvPr>
            <p:ph type="title"/>
          </p:nvPr>
        </p:nvSpPr>
        <p:spPr>
          <a:xfrm>
            <a:off x="913775" y="618518"/>
            <a:ext cx="10364451" cy="856322"/>
          </a:xfrm>
        </p:spPr>
        <p:txBody>
          <a:bodyPr>
            <a:normAutofit fontScale="90000"/>
          </a:bodyPr>
          <a:lstStyle/>
          <a:p>
            <a:r>
              <a:rPr lang="en-GB" sz="3100" b="1" dirty="0">
                <a:latin typeface="+mj-lt"/>
              </a:rPr>
              <a:t>Investment Plan – £100,000</a:t>
            </a:r>
            <a:br>
              <a:rPr lang="en-GB" dirty="0"/>
            </a:br>
            <a:endParaRPr lang="en-GB" dirty="0"/>
          </a:p>
        </p:txBody>
      </p:sp>
      <p:sp>
        <p:nvSpPr>
          <p:cNvPr id="3" name="Content Placeholder 2">
            <a:extLst>
              <a:ext uri="{FF2B5EF4-FFF2-40B4-BE49-F238E27FC236}">
                <a16:creationId xmlns:a16="http://schemas.microsoft.com/office/drawing/2014/main" id="{DE093863-3B71-FDE2-48F4-DEB7AE47BA41}"/>
              </a:ext>
            </a:extLst>
          </p:cNvPr>
          <p:cNvSpPr>
            <a:spLocks noGrp="1"/>
          </p:cNvSpPr>
          <p:nvPr>
            <p:ph sz="quarter" idx="13"/>
          </p:nvPr>
        </p:nvSpPr>
        <p:spPr>
          <a:xfrm>
            <a:off x="1012096" y="1150374"/>
            <a:ext cx="10363826" cy="5089108"/>
          </a:xfrm>
        </p:spPr>
        <p:txBody>
          <a:bodyPr>
            <a:normAutofit fontScale="92500" lnSpcReduction="20000"/>
          </a:bodyPr>
          <a:lstStyle/>
          <a:p>
            <a:r>
              <a:rPr lang="en-GB" cap="none" dirty="0">
                <a:latin typeface="+mn-lt"/>
              </a:rPr>
              <a:t>Expansion Plan (Months 12–24)</a:t>
            </a:r>
          </a:p>
          <a:p>
            <a:r>
              <a:rPr lang="en-GB" cap="none" dirty="0">
                <a:latin typeface="+mn-lt"/>
              </a:rPr>
              <a:t>The £100,000 investment will help expand the business through:</a:t>
            </a:r>
          </a:p>
          <a:p>
            <a:r>
              <a:rPr lang="en-GB" cap="none" dirty="0">
                <a:latin typeface="+mn-lt"/>
              </a:rPr>
              <a:t>Kitchen Expansion – £35,000</a:t>
            </a:r>
          </a:p>
          <a:p>
            <a:r>
              <a:rPr lang="en-GB" cap="none" dirty="0">
                <a:latin typeface="+mn-lt"/>
              </a:rPr>
              <a:t>Upgrade equipment and increase food production capacity.</a:t>
            </a:r>
          </a:p>
          <a:p>
            <a:r>
              <a:rPr lang="en-GB" cap="none" dirty="0">
                <a:latin typeface="+mn-lt"/>
              </a:rPr>
              <a:t>Marketing &amp; Branding – £20,000</a:t>
            </a:r>
          </a:p>
          <a:p>
            <a:r>
              <a:rPr lang="en-GB" cap="none" dirty="0">
                <a:latin typeface="+mn-lt"/>
              </a:rPr>
              <a:t>Professional advertising, social media campaigns and website development.</a:t>
            </a:r>
          </a:p>
          <a:p>
            <a:r>
              <a:rPr lang="en-GB" cap="none" dirty="0">
                <a:latin typeface="+mn-lt"/>
              </a:rPr>
              <a:t>Staff Recruitment &amp; Training – £20,000</a:t>
            </a:r>
          </a:p>
          <a:p>
            <a:r>
              <a:rPr lang="en-GB" cap="none" dirty="0">
                <a:latin typeface="+mn-lt"/>
              </a:rPr>
              <a:t>Hire additional chefs and service staff.</a:t>
            </a:r>
          </a:p>
          <a:p>
            <a:r>
              <a:rPr lang="en-GB" cap="none" dirty="0">
                <a:latin typeface="+mn-lt"/>
              </a:rPr>
              <a:t>Interior Improvement – £15,000</a:t>
            </a:r>
          </a:p>
          <a:p>
            <a:r>
              <a:rPr lang="en-GB" cap="none" dirty="0">
                <a:latin typeface="+mn-lt"/>
              </a:rPr>
              <a:t>Improve seating, ambience and customer experience.</a:t>
            </a:r>
          </a:p>
          <a:p>
            <a:r>
              <a:rPr lang="en-GB" cap="none" dirty="0">
                <a:latin typeface="+mn-lt"/>
              </a:rPr>
              <a:t>Working Capital – £10,000</a:t>
            </a:r>
          </a:p>
          <a:p>
            <a:r>
              <a:rPr lang="en-GB" cap="none" dirty="0">
                <a:latin typeface="+mn-lt"/>
              </a:rPr>
              <a:t>Support daily operations and manage costs.</a:t>
            </a:r>
          </a:p>
          <a:p>
            <a:endParaRPr lang="en-GB" cap="none" dirty="0"/>
          </a:p>
        </p:txBody>
      </p:sp>
    </p:spTree>
    <p:extLst>
      <p:ext uri="{BB962C8B-B14F-4D97-AF65-F5344CB8AC3E}">
        <p14:creationId xmlns:p14="http://schemas.microsoft.com/office/powerpoint/2010/main" val="26925930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553AB-D328-EE20-05F7-F6F1A3F02857}"/>
              </a:ext>
            </a:extLst>
          </p:cNvPr>
          <p:cNvSpPr>
            <a:spLocks noGrp="1"/>
          </p:cNvSpPr>
          <p:nvPr>
            <p:ph type="title"/>
          </p:nvPr>
        </p:nvSpPr>
        <p:spPr/>
        <p:txBody>
          <a:bodyPr/>
          <a:lstStyle/>
          <a:p>
            <a:r>
              <a:rPr lang="en-GB" sz="2800" b="1" kern="150" dirty="0">
                <a:latin typeface="+mj-lt"/>
                <a:ea typeface="Aptos" panose="020B0004020202020204" pitchFamily="34" charset="0"/>
                <a:cs typeface="Times New Roman" panose="02020603050405020304" pitchFamily="18" charset="0"/>
              </a:rPr>
              <a:t>Conclusion</a:t>
            </a:r>
            <a:br>
              <a:rPr lang="en-GB" kern="150" dirty="0">
                <a:latin typeface="Aptos" panose="020B0004020202020204" pitchFamily="34" charset="0"/>
                <a:ea typeface="Aptos" panose="020B0004020202020204" pitchFamily="34" charset="0"/>
                <a:cs typeface="Times New Roman" panose="02020603050405020304" pitchFamily="18" charset="0"/>
              </a:rPr>
            </a:br>
            <a:endParaRPr lang="en-GB" dirty="0"/>
          </a:p>
        </p:txBody>
      </p:sp>
      <p:sp>
        <p:nvSpPr>
          <p:cNvPr id="5" name="TextBox 4">
            <a:extLst>
              <a:ext uri="{FF2B5EF4-FFF2-40B4-BE49-F238E27FC236}">
                <a16:creationId xmlns:a16="http://schemas.microsoft.com/office/drawing/2014/main" id="{A7ACF98F-206D-E6BE-2BCB-4C05AA6324D6}"/>
              </a:ext>
            </a:extLst>
          </p:cNvPr>
          <p:cNvSpPr txBox="1"/>
          <p:nvPr/>
        </p:nvSpPr>
        <p:spPr>
          <a:xfrm>
            <a:off x="1897625" y="2214694"/>
            <a:ext cx="9380600" cy="2752485"/>
          </a:xfrm>
          <a:prstGeom prst="rect">
            <a:avLst/>
          </a:prstGeom>
          <a:noFill/>
        </p:spPr>
        <p:txBody>
          <a:bodyPr wrap="square">
            <a:spAutoFit/>
          </a:bodyPr>
          <a:lstStyle/>
          <a:p>
            <a:pPr marL="342900" indent="-342900">
              <a:lnSpc>
                <a:spcPct val="115000"/>
              </a:lnSpc>
              <a:spcAft>
                <a:spcPts val="800"/>
              </a:spcAft>
              <a:buFont typeface="Arial" panose="020B0604020202020204" pitchFamily="34" charset="0"/>
              <a:buChar char="•"/>
            </a:pPr>
            <a:r>
              <a:rPr lang="en-GB" sz="2000" kern="150" dirty="0">
                <a:effectLst/>
                <a:ea typeface="Aptos" panose="020B0004020202020204" pitchFamily="34" charset="0"/>
                <a:cs typeface="Times New Roman" panose="02020603050405020304" pitchFamily="18" charset="0"/>
              </a:rPr>
              <a:t>Nala’s Kitchen has strong potential to grow in Bridgend due to its authentic food, convenient location and increasing demand for Indian cuisine. With the £100,000 investment, the business will expand its capacity, improve marketing and attract more customers.</a:t>
            </a:r>
          </a:p>
          <a:p>
            <a:pPr marL="342900" indent="-342900">
              <a:lnSpc>
                <a:spcPct val="115000"/>
              </a:lnSpc>
              <a:spcAft>
                <a:spcPts val="800"/>
              </a:spcAft>
              <a:buFont typeface="Arial" panose="020B0604020202020204" pitchFamily="34" charset="0"/>
              <a:buChar char="•"/>
            </a:pPr>
            <a:endParaRPr lang="en-GB" sz="2000" kern="150" dirty="0">
              <a:effectLst/>
              <a:ea typeface="Aptos" panose="020B0004020202020204" pitchFamily="34" charset="0"/>
              <a:cs typeface="Times New Roman" panose="02020603050405020304" pitchFamily="18" charset="0"/>
            </a:endParaRPr>
          </a:p>
          <a:p>
            <a:pPr marL="342900" indent="-342900">
              <a:lnSpc>
                <a:spcPct val="115000"/>
              </a:lnSpc>
              <a:spcAft>
                <a:spcPts val="800"/>
              </a:spcAft>
              <a:buFont typeface="Arial" panose="020B0604020202020204" pitchFamily="34" charset="0"/>
              <a:buChar char="•"/>
            </a:pPr>
            <a:r>
              <a:rPr lang="en-GB" sz="2000" kern="150" dirty="0">
                <a:effectLst/>
                <a:ea typeface="Aptos" panose="020B0004020202020204" pitchFamily="34" charset="0"/>
                <a:cs typeface="Times New Roman" panose="02020603050405020304" pitchFamily="18" charset="0"/>
              </a:rPr>
              <a:t>This investment will support long-term growth and make Nala’s Kitchen a leading Indian restaurant in the local area.</a:t>
            </a:r>
          </a:p>
        </p:txBody>
      </p:sp>
    </p:spTree>
    <p:extLst>
      <p:ext uri="{BB962C8B-B14F-4D97-AF65-F5344CB8AC3E}">
        <p14:creationId xmlns:p14="http://schemas.microsoft.com/office/powerpoint/2010/main" val="9552652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F39075-A7CD-19C5-BC87-CE39D53841DC}"/>
              </a:ext>
            </a:extLst>
          </p:cNvPr>
          <p:cNvSpPr>
            <a:spLocks noGrp="1"/>
          </p:cNvSpPr>
          <p:nvPr>
            <p:ph sz="quarter" idx="13"/>
          </p:nvPr>
        </p:nvSpPr>
        <p:spPr>
          <a:xfrm>
            <a:off x="913774" y="487680"/>
            <a:ext cx="10561946" cy="5974080"/>
          </a:xfrm>
        </p:spPr>
        <p:txBody>
          <a:bodyPr>
            <a:normAutofit lnSpcReduction="10000"/>
          </a:bodyPr>
          <a:lstStyle/>
          <a:p>
            <a:r>
              <a:rPr lang="en-GB" dirty="0"/>
              <a:t>References:</a:t>
            </a:r>
          </a:p>
          <a:p>
            <a:pPr marL="457200" indent="-457200">
              <a:buFont typeface="+mj-lt"/>
              <a:buAutoNum type="arabicPeriod"/>
            </a:pPr>
            <a:r>
              <a:rPr lang="en-GB" cap="none" dirty="0" err="1">
                <a:latin typeface="+mn-lt"/>
              </a:rPr>
              <a:t>Skripak</a:t>
            </a:r>
            <a:r>
              <a:rPr lang="en-GB" cap="none" dirty="0">
                <a:latin typeface="+mn-lt"/>
              </a:rPr>
              <a:t>, S. and Poff, R., 2021. Fundamentals of business. Virginia Tech Press.</a:t>
            </a:r>
          </a:p>
          <a:p>
            <a:pPr marL="457200" indent="-457200">
              <a:buFont typeface="+mj-lt"/>
              <a:buAutoNum type="arabicPeriod"/>
            </a:pPr>
            <a:r>
              <a:rPr lang="en-GB" cap="none" dirty="0">
                <a:latin typeface="+mn-lt"/>
              </a:rPr>
              <a:t> </a:t>
            </a:r>
            <a:r>
              <a:rPr lang="en-GB" cap="none" dirty="0" err="1">
                <a:latin typeface="+mn-lt"/>
              </a:rPr>
              <a:t>Berbegal-Mirabent</a:t>
            </a:r>
            <a:r>
              <a:rPr lang="en-GB" cap="none" dirty="0">
                <a:latin typeface="+mn-lt"/>
              </a:rPr>
              <a:t>, J., Mas-Machuca, M. and </a:t>
            </a:r>
            <a:r>
              <a:rPr lang="en-GB" cap="none" dirty="0" err="1">
                <a:latin typeface="+mn-lt"/>
              </a:rPr>
              <a:t>Guix</a:t>
            </a:r>
            <a:r>
              <a:rPr lang="en-GB" cap="none" dirty="0">
                <a:latin typeface="+mn-lt"/>
              </a:rPr>
              <a:t>, P., 2021. Impact of mission statement components on social enterprises’ performance. Review of Managerial Science, 15(3), pp.705-724. </a:t>
            </a:r>
          </a:p>
          <a:p>
            <a:pPr marL="457200" indent="-457200">
              <a:buFont typeface="+mj-lt"/>
              <a:buAutoNum type="arabicPeriod"/>
            </a:pPr>
            <a:r>
              <a:rPr lang="en-GB" cap="none" dirty="0">
                <a:latin typeface="+mn-lt"/>
              </a:rPr>
              <a:t>Langley, D.J., Van Doorn, J., Ng, I.C., Stieglitz, S., </a:t>
            </a:r>
            <a:r>
              <a:rPr lang="en-GB" cap="none" dirty="0" err="1">
                <a:latin typeface="+mn-lt"/>
              </a:rPr>
              <a:t>Lazovik</a:t>
            </a:r>
            <a:r>
              <a:rPr lang="en-GB" cap="none" dirty="0">
                <a:latin typeface="+mn-lt"/>
              </a:rPr>
              <a:t>, A. and Boonstra, A., 2021. The Internet of Everything: Smart things and their impact on business models. Journal of Business Research, 122, pp.853-863.</a:t>
            </a:r>
          </a:p>
          <a:p>
            <a:pPr marL="457200" indent="-457200">
              <a:buFont typeface="+mj-lt"/>
              <a:buAutoNum type="arabicPeriod"/>
            </a:pPr>
            <a:r>
              <a:rPr lang="en-GB" cap="none" dirty="0">
                <a:latin typeface="+mn-lt"/>
              </a:rPr>
              <a:t> </a:t>
            </a:r>
            <a:r>
              <a:rPr lang="en-GB" cap="none" dirty="0" err="1">
                <a:latin typeface="+mn-lt"/>
              </a:rPr>
              <a:t>Favoretto</a:t>
            </a:r>
            <a:r>
              <a:rPr lang="en-GB" cap="none" dirty="0">
                <a:latin typeface="+mn-lt"/>
              </a:rPr>
              <a:t>, C., Mendes, G.H.D.S., Filho, M.G., Gouvea de Oliveira, M. and Ganga, G.M.D., 2022. Digital transformation of business model in manufacturing companies: challenges and research agenda. Journal of Business &amp; Industrial Marketing, 37(4), pp.748-767. Balbontin, C. and </a:t>
            </a:r>
            <a:r>
              <a:rPr lang="en-GB" cap="none" dirty="0" err="1">
                <a:latin typeface="+mn-lt"/>
              </a:rPr>
              <a:t>Hensher</a:t>
            </a:r>
            <a:r>
              <a:rPr lang="en-GB" cap="none" dirty="0">
                <a:latin typeface="+mn-lt"/>
              </a:rPr>
              <a:t>,</a:t>
            </a:r>
          </a:p>
          <a:p>
            <a:pPr marL="457200" indent="-457200">
              <a:buFont typeface="+mj-lt"/>
              <a:buAutoNum type="arabicPeriod"/>
            </a:pPr>
            <a:r>
              <a:rPr lang="en-GB" cap="none" dirty="0">
                <a:latin typeface="+mn-lt"/>
              </a:rPr>
              <a:t> D.A., 2021. Understanding business location decision making for transport planning: An investigation of the role of process rules in identifying influences on firm location. Journal of Transport Geography, 91, p.102955. </a:t>
            </a:r>
          </a:p>
          <a:p>
            <a:pPr marL="0" indent="0">
              <a:buNone/>
            </a:pPr>
            <a:endParaRPr lang="en-GB" cap="none" dirty="0">
              <a:latin typeface="+mn-lt"/>
            </a:endParaRPr>
          </a:p>
          <a:p>
            <a:pPr marL="0" indent="0">
              <a:buNone/>
            </a:pPr>
            <a:endParaRPr lang="en-GB" cap="none" dirty="0">
              <a:latin typeface="+mn-lt"/>
            </a:endParaRPr>
          </a:p>
          <a:p>
            <a:pPr marL="0" indent="0">
              <a:buNone/>
            </a:pPr>
            <a:endParaRPr lang="en-GB" cap="none" dirty="0">
              <a:latin typeface="+mn-lt"/>
            </a:endParaRPr>
          </a:p>
          <a:p>
            <a:pPr marL="0" indent="0">
              <a:buNone/>
            </a:pPr>
            <a:endParaRPr lang="en-GB" cap="none" dirty="0">
              <a:latin typeface="+mn-lt"/>
            </a:endParaRPr>
          </a:p>
          <a:p>
            <a:pPr marL="0" indent="0">
              <a:buNone/>
            </a:pPr>
            <a:endParaRPr lang="en-GB" cap="none" dirty="0"/>
          </a:p>
        </p:txBody>
      </p:sp>
    </p:spTree>
    <p:extLst>
      <p:ext uri="{BB962C8B-B14F-4D97-AF65-F5344CB8AC3E}">
        <p14:creationId xmlns:p14="http://schemas.microsoft.com/office/powerpoint/2010/main" val="9474103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C209727-5B99-DE29-E516-DB262B8EA0D1}"/>
              </a:ext>
            </a:extLst>
          </p:cNvPr>
          <p:cNvSpPr>
            <a:spLocks noGrp="1"/>
          </p:cNvSpPr>
          <p:nvPr>
            <p:ph sz="quarter" idx="13"/>
          </p:nvPr>
        </p:nvSpPr>
        <p:spPr>
          <a:xfrm>
            <a:off x="913774" y="1021080"/>
            <a:ext cx="10363826" cy="4770119"/>
          </a:xfrm>
        </p:spPr>
        <p:txBody>
          <a:bodyPr/>
          <a:lstStyle/>
          <a:p>
            <a:pPr marL="0" indent="0">
              <a:buNone/>
            </a:pPr>
            <a:r>
              <a:rPr lang="en-GB" cap="none" dirty="0">
                <a:latin typeface="+mn-lt"/>
              </a:rPr>
              <a:t>6. </a:t>
            </a:r>
            <a:r>
              <a:rPr lang="en-GB" cap="none" dirty="0" err="1">
                <a:latin typeface="+mn-lt"/>
              </a:rPr>
              <a:t>Benzaghta</a:t>
            </a:r>
            <a:r>
              <a:rPr lang="en-GB" cap="none" dirty="0">
                <a:latin typeface="+mn-lt"/>
              </a:rPr>
              <a:t>, M.A., </a:t>
            </a:r>
            <a:r>
              <a:rPr lang="en-GB" cap="none" dirty="0" err="1">
                <a:latin typeface="+mn-lt"/>
              </a:rPr>
              <a:t>Elwalda</a:t>
            </a:r>
            <a:r>
              <a:rPr lang="en-GB" cap="none" dirty="0">
                <a:latin typeface="+mn-lt"/>
              </a:rPr>
              <a:t>, A., Mousa, M.M., Erkan, I. and Rahman, M., 2021. SWOT analysis applications: An integrative literature review. Journal of Global Business Insights, 6(1), pp.55-73.</a:t>
            </a:r>
          </a:p>
          <a:p>
            <a:pPr marL="0" indent="0">
              <a:buNone/>
            </a:pPr>
            <a:r>
              <a:rPr lang="en-GB" cap="none" dirty="0">
                <a:latin typeface="+mn-lt"/>
              </a:rPr>
              <a:t>7. McDaniel Jr, C., 2025. Marketing research. John Wiley &amp; Sons.</a:t>
            </a:r>
          </a:p>
          <a:p>
            <a:pPr marL="0" indent="0">
              <a:buNone/>
            </a:pPr>
            <a:r>
              <a:rPr lang="en-GB" cap="none" dirty="0">
                <a:latin typeface="+mn-lt"/>
              </a:rPr>
              <a:t>8. </a:t>
            </a:r>
            <a:r>
              <a:rPr lang="en-GB" cap="none" dirty="0" err="1">
                <a:latin typeface="+mn-lt"/>
              </a:rPr>
              <a:t>Agustian</a:t>
            </a:r>
            <a:r>
              <a:rPr lang="en-GB" cap="none" dirty="0">
                <a:latin typeface="+mn-lt"/>
              </a:rPr>
              <a:t>, K., </a:t>
            </a:r>
            <a:r>
              <a:rPr lang="en-GB" cap="none" dirty="0" err="1">
                <a:latin typeface="+mn-lt"/>
              </a:rPr>
              <a:t>Pohan</a:t>
            </a:r>
            <a:r>
              <a:rPr lang="en-GB" cap="none" dirty="0">
                <a:latin typeface="+mn-lt"/>
              </a:rPr>
              <a:t>, A., Zen, A., Wiwin, W. and Malik, A.J., 2023. Human resource management strategies in achieving competitive advantage in business administration. Journal of Contemporary Administration and Management (ADMAN), 1(2), pp.108-117.</a:t>
            </a:r>
          </a:p>
          <a:p>
            <a:pPr marL="0" indent="0">
              <a:buNone/>
            </a:pPr>
            <a:r>
              <a:rPr lang="en-GB" cap="none" dirty="0">
                <a:latin typeface="+mn-lt"/>
              </a:rPr>
              <a:t>9. Andersen, E.S., Grude, K.V. and Haug, T., 2025. Goal directed project management: effective techniques and strategies. Taylor &amp; Francis.</a:t>
            </a:r>
          </a:p>
          <a:p>
            <a:pPr marL="0" indent="0">
              <a:buNone/>
            </a:pPr>
            <a:r>
              <a:rPr lang="en-GB" cap="none" dirty="0">
                <a:latin typeface="+mn-lt"/>
              </a:rPr>
              <a:t>10. </a:t>
            </a:r>
            <a:r>
              <a:rPr lang="en-GB" cap="none" dirty="0" err="1">
                <a:latin typeface="+mn-lt"/>
              </a:rPr>
              <a:t>Holbeche</a:t>
            </a:r>
            <a:r>
              <a:rPr lang="en-GB" cap="none" dirty="0">
                <a:latin typeface="+mn-lt"/>
              </a:rPr>
              <a:t>, L., 2022. Aligning human resources and business strategy. Routledge.</a:t>
            </a:r>
          </a:p>
          <a:p>
            <a:pPr marL="0" indent="0">
              <a:buNone/>
            </a:pPr>
            <a:endParaRPr lang="en-GB" cap="none" dirty="0">
              <a:latin typeface="+mn-lt"/>
            </a:endParaRPr>
          </a:p>
          <a:p>
            <a:endParaRPr lang="en-GB" cap="none" dirty="0"/>
          </a:p>
        </p:txBody>
      </p:sp>
    </p:spTree>
    <p:extLst>
      <p:ext uri="{BB962C8B-B14F-4D97-AF65-F5344CB8AC3E}">
        <p14:creationId xmlns:p14="http://schemas.microsoft.com/office/powerpoint/2010/main" val="1800327467"/>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27537E"/>
      </a:dk2>
      <a:lt2>
        <a:srgbClr val="AABED7"/>
      </a:lt2>
      <a:accent1>
        <a:srgbClr val="E34B7A"/>
      </a:accent1>
      <a:accent2>
        <a:srgbClr val="AC339A"/>
      </a:accent2>
      <a:accent3>
        <a:srgbClr val="6953B7"/>
      </a:accent3>
      <a:accent4>
        <a:srgbClr val="1D7EAB"/>
      </a:accent4>
      <a:accent5>
        <a:srgbClr val="43AFD6"/>
      </a:accent5>
      <a:accent6>
        <a:srgbClr val="DE85E1"/>
      </a:accent6>
      <a:hlink>
        <a:srgbClr val="ED87A6"/>
      </a:hlink>
      <a:folHlink>
        <a:srgbClr val="C99EAC"/>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78000"/>
                <a:shade val="100000"/>
                <a:hueMod val="136000"/>
                <a:satMod val="160000"/>
                <a:lumMod val="105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C71B277C-C29A-4BA0-A7BA-43502DF21AB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TM04033925[[fn=Droplet]]</Template>
  <TotalTime>1430</TotalTime>
  <Words>2111</Words>
  <Application>Microsoft Office PowerPoint</Application>
  <PresentationFormat>Widescreen</PresentationFormat>
  <Paragraphs>256</Paragraphs>
  <Slides>19</Slides>
  <Notes>14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Abadi</vt:lpstr>
      <vt:lpstr>Aptos</vt:lpstr>
      <vt:lpstr>Arial</vt:lpstr>
      <vt:lpstr>Symbol</vt:lpstr>
      <vt:lpstr>Times New Roman</vt:lpstr>
      <vt:lpstr>Tw Cen MT</vt:lpstr>
      <vt:lpstr>Wingdings</vt:lpstr>
      <vt:lpstr>Droplet</vt:lpstr>
      <vt:lpstr>PowerPoint Presentation</vt:lpstr>
      <vt:lpstr>PowerPoint Presentation</vt:lpstr>
      <vt:lpstr>Contents</vt:lpstr>
      <vt:lpstr>ANGEL INVESTOR PITCH –   NALA’S KITCHEN</vt:lpstr>
      <vt:lpstr>Mission   Statement</vt:lpstr>
      <vt:lpstr>Business Aims   and Objectives</vt:lpstr>
      <vt:lpstr>Unique Selling   Point (USP)</vt:lpstr>
      <vt:lpstr>Business Structure &amp; Location</vt:lpstr>
      <vt:lpstr>Human Resource Strategy</vt:lpstr>
      <vt:lpstr>Market Research</vt:lpstr>
      <vt:lpstr>SWOT Analysis</vt:lpstr>
      <vt:lpstr>Marketing Strategy (12 Months)</vt:lpstr>
      <vt:lpstr>PowerPoint Presentation</vt:lpstr>
      <vt:lpstr>Nalas kitchen - Yearly income expense - Bar chart</vt:lpstr>
      <vt:lpstr>Marketing Examples </vt:lpstr>
      <vt:lpstr>Investment Plan – £100,000 </vt:lpstr>
      <vt:lpstr>Conclusion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Devi Raju</dc:creator>
  <cp:lastModifiedBy>Devi Raju</cp:lastModifiedBy>
  <cp:revision>2</cp:revision>
  <dcterms:created xsi:type="dcterms:W3CDTF">2026-03-07T10:59:00Z</dcterms:created>
  <dcterms:modified xsi:type="dcterms:W3CDTF">2026-03-08T22:48:18Z</dcterms:modified>
</cp:coreProperties>
</file>