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58" autoAdjust="0"/>
    <p:restoredTop sz="94660"/>
  </p:normalViewPr>
  <p:slideViewPr>
    <p:cSldViewPr snapToGrid="0">
      <p:cViewPr varScale="1">
        <p:scale>
          <a:sx n="86" d="100"/>
          <a:sy n="86" d="100"/>
        </p:scale>
        <p:origin x="1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E3B46C5F-65B0-40EF-AEE9-A9C05C432B1C}" type="datetimeFigureOut">
              <a:rPr lang="en-GB" smtClean="0"/>
              <a:t>18/10/2018</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98CF2F01-A734-4FFF-8371-151D24FE8185}" type="slidenum">
              <a:rPr lang="en-GB" smtClean="0"/>
              <a:t>‹#›</a:t>
            </a:fld>
            <a:endParaRPr lang="en-GB"/>
          </a:p>
        </p:txBody>
      </p:sp>
    </p:spTree>
    <p:extLst>
      <p:ext uri="{BB962C8B-B14F-4D97-AF65-F5344CB8AC3E}">
        <p14:creationId xmlns:p14="http://schemas.microsoft.com/office/powerpoint/2010/main" val="22109898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a:xfrm>
            <a:off x="-225425" y="793750"/>
            <a:ext cx="7061200" cy="3971925"/>
          </a:xfrm>
          <a:ln/>
        </p:spPr>
      </p:sp>
      <p:sp>
        <p:nvSpPr>
          <p:cNvPr id="163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Arial" pitchFamily="34" charset="0"/>
                <a:ea typeface="ＭＳ Ｐゴシック" pitchFamily="34" charset="-128"/>
              </a:rPr>
              <a:t>This lecture will provide an initial introduction to child development linked to the learning outcomes of the module.  There will be particular reference to the importance of relationships to underpin the value base of early years, of nurturing children and particularly highlighting both vulnerability and potential of children in the early years.</a:t>
            </a:r>
          </a:p>
          <a:p>
            <a:endParaRPr lang="en-GB" altLang="en-US" smtClean="0">
              <a:latin typeface="Arial" pitchFamily="34" charset="0"/>
              <a:ea typeface="ＭＳ Ｐゴシック" pitchFamily="34" charset="-128"/>
            </a:endParaRPr>
          </a:p>
          <a:p>
            <a:r>
              <a:rPr lang="en-GB" altLang="en-US" smtClean="0">
                <a:latin typeface="Arial" pitchFamily="34" charset="0"/>
                <a:ea typeface="ＭＳ Ｐゴシック" pitchFamily="34" charset="-128"/>
              </a:rPr>
              <a:t>This relational exploration sets the scene for partnership empathy and communication with all the factors involved in a child's early development.</a:t>
            </a:r>
          </a:p>
          <a:p>
            <a:endParaRPr lang="en-GB" altLang="en-US" smtClean="0">
              <a:latin typeface="Arial" pitchFamily="34" charset="0"/>
              <a:ea typeface="ＭＳ Ｐゴシック" pitchFamily="34" charset="-128"/>
            </a:endParaRPr>
          </a:p>
        </p:txBody>
      </p:sp>
      <p:sp>
        <p:nvSpPr>
          <p:cNvPr id="163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ＭＳ Ｐゴシック" pitchFamily="34" charset="-128"/>
              </a:defRPr>
            </a:lvl1pPr>
            <a:lvl2pPr marL="742950" indent="-285750">
              <a:defRPr sz="2400">
                <a:solidFill>
                  <a:schemeClr val="tx1"/>
                </a:solidFill>
                <a:latin typeface="Times" charset="0"/>
                <a:ea typeface="ＭＳ Ｐゴシック" pitchFamily="34" charset="-128"/>
              </a:defRPr>
            </a:lvl2pPr>
            <a:lvl3pPr marL="1143000" indent="-228600">
              <a:defRPr sz="2400">
                <a:solidFill>
                  <a:schemeClr val="tx1"/>
                </a:solidFill>
                <a:latin typeface="Times" charset="0"/>
                <a:ea typeface="ＭＳ Ｐゴシック" pitchFamily="34" charset="-128"/>
              </a:defRPr>
            </a:lvl3pPr>
            <a:lvl4pPr marL="1600200" indent="-228600">
              <a:defRPr sz="2400">
                <a:solidFill>
                  <a:schemeClr val="tx1"/>
                </a:solidFill>
                <a:latin typeface="Times" charset="0"/>
                <a:ea typeface="ＭＳ Ｐゴシック" pitchFamily="34" charset="-128"/>
              </a:defRPr>
            </a:lvl4pPr>
            <a:lvl5pPr marL="2057400" indent="-228600">
              <a:defRPr sz="2400">
                <a:solidFill>
                  <a:schemeClr val="tx1"/>
                </a:solidFill>
                <a:latin typeface="Times"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charset="0"/>
                <a:ea typeface="ＭＳ Ｐゴシック" pitchFamily="34" charset="-128"/>
              </a:defRPr>
            </a:lvl9pPr>
          </a:lstStyle>
          <a:p>
            <a:fld id="{0EFA5C0A-594C-41D8-BF69-F6680CC3D120}" type="slidenum">
              <a:rPr lang="en-GB" altLang="en-US" sz="1200">
                <a:solidFill>
                  <a:srgbClr val="000000"/>
                </a:solidFill>
                <a:latin typeface="Arial" pitchFamily="34" charset="0"/>
              </a:rPr>
              <a:pPr/>
              <a:t>1</a:t>
            </a:fld>
            <a:endParaRPr lang="en-GB" altLang="en-US" sz="1200">
              <a:solidFill>
                <a:srgbClr val="000000"/>
              </a:solidFill>
              <a:latin typeface="Arial" pitchFamily="34" charset="0"/>
            </a:endParaRPr>
          </a:p>
        </p:txBody>
      </p:sp>
    </p:spTree>
    <p:extLst>
      <p:ext uri="{BB962C8B-B14F-4D97-AF65-F5344CB8AC3E}">
        <p14:creationId xmlns:p14="http://schemas.microsoft.com/office/powerpoint/2010/main" val="33714542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a:xfrm>
            <a:off x="-225425" y="793750"/>
            <a:ext cx="7061200" cy="3971925"/>
          </a:xfrm>
          <a:ln/>
        </p:spPr>
      </p:sp>
      <p:sp>
        <p:nvSpPr>
          <p:cNvPr id="184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i="1" dirty="0" smtClean="0">
                <a:latin typeface="Arial" pitchFamily="34" charset="0"/>
                <a:ea typeface="ＭＳ Ｐゴシック" pitchFamily="34" charset="-128"/>
              </a:rPr>
              <a:t>Introduce Handbook.</a:t>
            </a:r>
          </a:p>
          <a:p>
            <a:r>
              <a:rPr lang="en-US" altLang="en-US" i="1" dirty="0" smtClean="0">
                <a:latin typeface="Arial" pitchFamily="34" charset="0"/>
                <a:ea typeface="ＭＳ Ｐゴシック" pitchFamily="34" charset="-128"/>
              </a:rPr>
              <a:t>Explore Learning Outcomes</a:t>
            </a:r>
          </a:p>
          <a:p>
            <a:r>
              <a:rPr lang="en-US" altLang="en-US" i="1" dirty="0" smtClean="0">
                <a:latin typeface="Arial" pitchFamily="34" charset="0"/>
                <a:ea typeface="ＭＳ Ｐゴシック" pitchFamily="34" charset="-128"/>
              </a:rPr>
              <a:t>Refer to NOS</a:t>
            </a:r>
          </a:p>
          <a:p>
            <a:r>
              <a:rPr lang="en-US" altLang="en-US" i="1" dirty="0" smtClean="0">
                <a:latin typeface="Arial" pitchFamily="34" charset="0"/>
                <a:ea typeface="ＭＳ Ｐゴシック" pitchFamily="34" charset="-128"/>
              </a:rPr>
              <a:t>Scheme of work</a:t>
            </a:r>
          </a:p>
          <a:p>
            <a:r>
              <a:rPr lang="en-US" altLang="en-US" i="1" dirty="0" smtClean="0">
                <a:latin typeface="Arial" pitchFamily="34" charset="0"/>
                <a:ea typeface="ＭＳ Ｐゴシック" pitchFamily="34" charset="-128"/>
              </a:rPr>
              <a:t>Overview of assessment refer to </a:t>
            </a:r>
            <a:r>
              <a:rPr lang="en-US" altLang="en-US" i="1" dirty="0" err="1" smtClean="0">
                <a:latin typeface="Arial" pitchFamily="34" charset="0"/>
                <a:ea typeface="ＭＳ Ｐゴシック" pitchFamily="34" charset="-128"/>
              </a:rPr>
              <a:t>panopto</a:t>
            </a:r>
            <a:r>
              <a:rPr lang="en-US" altLang="en-US" i="1" dirty="0" smtClean="0">
                <a:latin typeface="Arial" pitchFamily="34" charset="0"/>
                <a:ea typeface="ＭＳ Ｐゴシック" pitchFamily="34" charset="-128"/>
              </a:rPr>
              <a:t>.</a:t>
            </a:r>
          </a:p>
          <a:p>
            <a:r>
              <a:rPr lang="en-US" altLang="en-US" i="1" dirty="0" smtClean="0">
                <a:latin typeface="Arial" pitchFamily="34" charset="0"/>
                <a:ea typeface="ＭＳ Ｐゴシック" pitchFamily="34" charset="-128"/>
              </a:rPr>
              <a:t>Link to practical application and assessment in practice.</a:t>
            </a:r>
          </a:p>
          <a:p>
            <a:endParaRPr lang="en-US" altLang="en-US" i="1" dirty="0" smtClean="0">
              <a:latin typeface="Arial" pitchFamily="34" charset="0"/>
              <a:ea typeface="ＭＳ Ｐゴシック" pitchFamily="34" charset="-128"/>
            </a:endParaRPr>
          </a:p>
        </p:txBody>
      </p:sp>
      <p:sp>
        <p:nvSpPr>
          <p:cNvPr id="184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ＭＳ Ｐゴシック" pitchFamily="34" charset="-128"/>
              </a:defRPr>
            </a:lvl1pPr>
            <a:lvl2pPr marL="742950" indent="-285750">
              <a:defRPr sz="2400">
                <a:solidFill>
                  <a:schemeClr val="tx1"/>
                </a:solidFill>
                <a:latin typeface="Times" charset="0"/>
                <a:ea typeface="ＭＳ Ｐゴシック" pitchFamily="34" charset="-128"/>
              </a:defRPr>
            </a:lvl2pPr>
            <a:lvl3pPr marL="1143000" indent="-228600">
              <a:defRPr sz="2400">
                <a:solidFill>
                  <a:schemeClr val="tx1"/>
                </a:solidFill>
                <a:latin typeface="Times" charset="0"/>
                <a:ea typeface="ＭＳ Ｐゴシック" pitchFamily="34" charset="-128"/>
              </a:defRPr>
            </a:lvl3pPr>
            <a:lvl4pPr marL="1600200" indent="-228600">
              <a:defRPr sz="2400">
                <a:solidFill>
                  <a:schemeClr val="tx1"/>
                </a:solidFill>
                <a:latin typeface="Times" charset="0"/>
                <a:ea typeface="ＭＳ Ｐゴシック" pitchFamily="34" charset="-128"/>
              </a:defRPr>
            </a:lvl4pPr>
            <a:lvl5pPr marL="2057400" indent="-228600">
              <a:defRPr sz="2400">
                <a:solidFill>
                  <a:schemeClr val="tx1"/>
                </a:solidFill>
                <a:latin typeface="Times"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charset="0"/>
                <a:ea typeface="ＭＳ Ｐゴシック" pitchFamily="34" charset="-128"/>
              </a:defRPr>
            </a:lvl9pPr>
          </a:lstStyle>
          <a:p>
            <a:fld id="{A1337AF9-EF29-413B-9B92-D7B1802AA8C1}" type="slidenum">
              <a:rPr lang="cy-GB" altLang="en-US" sz="1200">
                <a:latin typeface="Arial" pitchFamily="34" charset="0"/>
              </a:rPr>
              <a:pPr/>
              <a:t>2</a:t>
            </a:fld>
            <a:endParaRPr lang="cy-GB" altLang="en-US" sz="1200">
              <a:latin typeface="Arial" pitchFamily="34" charset="0"/>
            </a:endParaRPr>
          </a:p>
        </p:txBody>
      </p:sp>
    </p:spTree>
    <p:extLst>
      <p:ext uri="{BB962C8B-B14F-4D97-AF65-F5344CB8AC3E}">
        <p14:creationId xmlns:p14="http://schemas.microsoft.com/office/powerpoint/2010/main" val="24501866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a:xfrm>
            <a:off x="-225425" y="793750"/>
            <a:ext cx="7061200" cy="3971925"/>
          </a:xfrm>
          <a:ln/>
        </p:spPr>
      </p:sp>
      <p:sp>
        <p:nvSpPr>
          <p:cNvPr id="204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Arial" pitchFamily="34" charset="0"/>
                <a:ea typeface="ＭＳ Ｐゴシック" pitchFamily="34" charset="-128"/>
              </a:rPr>
              <a:t>What are we actually looking at when we talk about human development.</a:t>
            </a:r>
          </a:p>
          <a:p>
            <a:endParaRPr lang="en-GB" altLang="en-US" smtClean="0">
              <a:latin typeface="Arial" pitchFamily="34" charset="0"/>
              <a:ea typeface="ＭＳ Ｐゴシック" pitchFamily="34" charset="-128"/>
            </a:endParaRPr>
          </a:p>
          <a:p>
            <a:r>
              <a:rPr lang="en-GB" altLang="en-US" smtClean="0">
                <a:latin typeface="Arial" pitchFamily="34" charset="0"/>
                <a:ea typeface="ＭＳ Ｐゴシック" pitchFamily="34" charset="-128"/>
              </a:rPr>
              <a:t>What knowledge do they have already about theories of child development?</a:t>
            </a:r>
          </a:p>
          <a:p>
            <a:endParaRPr lang="en-GB" altLang="en-US" smtClean="0">
              <a:latin typeface="Arial" pitchFamily="34" charset="0"/>
              <a:ea typeface="ＭＳ Ｐゴシック" pitchFamily="34" charset="-128"/>
            </a:endParaRPr>
          </a:p>
          <a:p>
            <a:r>
              <a:rPr lang="en-GB" altLang="en-US" smtClean="0">
                <a:latin typeface="Arial" pitchFamily="34" charset="0"/>
                <a:ea typeface="ＭＳ Ｐゴシック" pitchFamily="34" charset="-128"/>
              </a:rPr>
              <a:t>We will discuss some of the main theorists and their work, however this may become muddled and will require self directed study to build on this framework.</a:t>
            </a:r>
          </a:p>
          <a:p>
            <a:endParaRPr lang="en-GB" altLang="en-US" smtClean="0">
              <a:latin typeface="Arial" pitchFamily="34" charset="0"/>
              <a:ea typeface="ＭＳ Ｐゴシック" pitchFamily="34" charset="-128"/>
            </a:endParaRPr>
          </a:p>
          <a:p>
            <a:r>
              <a:rPr lang="en-GB" altLang="en-US" smtClean="0">
                <a:latin typeface="Arial" pitchFamily="34" charset="0"/>
                <a:ea typeface="ＭＳ Ｐゴシック" pitchFamily="34" charset="-128"/>
              </a:rPr>
              <a:t>Link theorists to practical examples and applications.</a:t>
            </a:r>
          </a:p>
          <a:p>
            <a:endParaRPr lang="en-GB" altLang="en-US" smtClean="0">
              <a:latin typeface="Arial" pitchFamily="34" charset="0"/>
              <a:ea typeface="ＭＳ Ｐゴシック" pitchFamily="34" charset="-128"/>
            </a:endParaRPr>
          </a:p>
          <a:p>
            <a:r>
              <a:rPr lang="en-GB" altLang="en-US" smtClean="0">
                <a:latin typeface="Arial" pitchFamily="34" charset="0"/>
                <a:ea typeface="ＭＳ Ｐゴシック" pitchFamily="34" charset="-128"/>
              </a:rPr>
              <a:t>Initially relationships</a:t>
            </a:r>
          </a:p>
        </p:txBody>
      </p:sp>
      <p:sp>
        <p:nvSpPr>
          <p:cNvPr id="204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ＭＳ Ｐゴシック" pitchFamily="34" charset="-128"/>
              </a:defRPr>
            </a:lvl1pPr>
            <a:lvl2pPr marL="742950" indent="-285750">
              <a:defRPr sz="2400">
                <a:solidFill>
                  <a:schemeClr val="tx1"/>
                </a:solidFill>
                <a:latin typeface="Times" charset="0"/>
                <a:ea typeface="ＭＳ Ｐゴシック" pitchFamily="34" charset="-128"/>
              </a:defRPr>
            </a:lvl2pPr>
            <a:lvl3pPr marL="1143000" indent="-228600">
              <a:defRPr sz="2400">
                <a:solidFill>
                  <a:schemeClr val="tx1"/>
                </a:solidFill>
                <a:latin typeface="Times" charset="0"/>
                <a:ea typeface="ＭＳ Ｐゴシック" pitchFamily="34" charset="-128"/>
              </a:defRPr>
            </a:lvl3pPr>
            <a:lvl4pPr marL="1600200" indent="-228600">
              <a:defRPr sz="2400">
                <a:solidFill>
                  <a:schemeClr val="tx1"/>
                </a:solidFill>
                <a:latin typeface="Times" charset="0"/>
                <a:ea typeface="ＭＳ Ｐゴシック" pitchFamily="34" charset="-128"/>
              </a:defRPr>
            </a:lvl4pPr>
            <a:lvl5pPr marL="2057400" indent="-228600">
              <a:defRPr sz="2400">
                <a:solidFill>
                  <a:schemeClr val="tx1"/>
                </a:solidFill>
                <a:latin typeface="Times"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charset="0"/>
                <a:ea typeface="ＭＳ Ｐゴシック" pitchFamily="34" charset="-128"/>
              </a:defRPr>
            </a:lvl9pPr>
          </a:lstStyle>
          <a:p>
            <a:fld id="{EBE09D49-BF89-41C0-89FA-F3E53561B147}" type="slidenum">
              <a:rPr lang="cy-GB" altLang="en-US" sz="1200">
                <a:latin typeface="Arial" pitchFamily="34" charset="0"/>
              </a:rPr>
              <a:pPr/>
              <a:t>3</a:t>
            </a:fld>
            <a:endParaRPr lang="cy-GB" altLang="en-US" sz="1200">
              <a:latin typeface="Arial" pitchFamily="34" charset="0"/>
            </a:endParaRPr>
          </a:p>
        </p:txBody>
      </p:sp>
    </p:spTree>
    <p:extLst>
      <p:ext uri="{BB962C8B-B14F-4D97-AF65-F5344CB8AC3E}">
        <p14:creationId xmlns:p14="http://schemas.microsoft.com/office/powerpoint/2010/main" val="11609723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xfrm>
            <a:off x="-225425" y="793750"/>
            <a:ext cx="7061200" cy="3971925"/>
          </a:xfrm>
          <a:ln/>
        </p:spPr>
      </p:sp>
      <p:sp>
        <p:nvSpPr>
          <p:cNvPr id="225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Arial" pitchFamily="34" charset="0"/>
                <a:ea typeface="ＭＳ Ｐゴシック" pitchFamily="34" charset="-128"/>
              </a:rPr>
              <a:t>Theories are constantly expanded upon and occasionally rejected following extensive and progressive research and exploration.  They can be critiqued especially when you are researching them for your assignments.  Use of evidence!</a:t>
            </a:r>
          </a:p>
        </p:txBody>
      </p:sp>
      <p:sp>
        <p:nvSpPr>
          <p:cNvPr id="225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ＭＳ Ｐゴシック" pitchFamily="34" charset="-128"/>
              </a:defRPr>
            </a:lvl1pPr>
            <a:lvl2pPr marL="742950" indent="-285750">
              <a:defRPr sz="2400">
                <a:solidFill>
                  <a:schemeClr val="tx1"/>
                </a:solidFill>
                <a:latin typeface="Times" charset="0"/>
                <a:ea typeface="ＭＳ Ｐゴシック" pitchFamily="34" charset="-128"/>
              </a:defRPr>
            </a:lvl2pPr>
            <a:lvl3pPr marL="1143000" indent="-228600">
              <a:defRPr sz="2400">
                <a:solidFill>
                  <a:schemeClr val="tx1"/>
                </a:solidFill>
                <a:latin typeface="Times" charset="0"/>
                <a:ea typeface="ＭＳ Ｐゴシック" pitchFamily="34" charset="-128"/>
              </a:defRPr>
            </a:lvl3pPr>
            <a:lvl4pPr marL="1600200" indent="-228600">
              <a:defRPr sz="2400">
                <a:solidFill>
                  <a:schemeClr val="tx1"/>
                </a:solidFill>
                <a:latin typeface="Times" charset="0"/>
                <a:ea typeface="ＭＳ Ｐゴシック" pitchFamily="34" charset="-128"/>
              </a:defRPr>
            </a:lvl4pPr>
            <a:lvl5pPr marL="2057400" indent="-228600">
              <a:defRPr sz="2400">
                <a:solidFill>
                  <a:schemeClr val="tx1"/>
                </a:solidFill>
                <a:latin typeface="Times"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charset="0"/>
                <a:ea typeface="ＭＳ Ｐゴシック" pitchFamily="34" charset="-128"/>
              </a:defRPr>
            </a:lvl9pPr>
          </a:lstStyle>
          <a:p>
            <a:fld id="{43BB20B9-1323-4DBE-9D53-E774FD6E1705}" type="slidenum">
              <a:rPr lang="cy-GB" altLang="en-US" sz="1200">
                <a:latin typeface="Arial" pitchFamily="34" charset="0"/>
              </a:rPr>
              <a:pPr/>
              <a:t>4</a:t>
            </a:fld>
            <a:endParaRPr lang="cy-GB" altLang="en-US" sz="1200">
              <a:latin typeface="Arial" pitchFamily="34" charset="0"/>
            </a:endParaRPr>
          </a:p>
        </p:txBody>
      </p:sp>
    </p:spTree>
    <p:extLst>
      <p:ext uri="{BB962C8B-B14F-4D97-AF65-F5344CB8AC3E}">
        <p14:creationId xmlns:p14="http://schemas.microsoft.com/office/powerpoint/2010/main" val="11089668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xfrm>
            <a:off x="-225425" y="793750"/>
            <a:ext cx="7061200" cy="3971925"/>
          </a:xfrm>
          <a:ln/>
        </p:spPr>
      </p:sp>
      <p:sp>
        <p:nvSpPr>
          <p:cNvPr id="245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Arial" pitchFamily="34" charset="0"/>
                <a:ea typeface="ＭＳ Ｐゴシック" pitchFamily="34" charset="-128"/>
              </a:rPr>
              <a:t>Holism is an inclusive, meaning-centered, experience-focused paradigm that emphasizes the intrinsic connectedness in life. Non-dualistic in its mission, holism attempts to bridge the divide between mind and matter, individual and group, and artificial and natural. Haynes, 2009</a:t>
            </a:r>
          </a:p>
        </p:txBody>
      </p:sp>
      <p:sp>
        <p:nvSpPr>
          <p:cNvPr id="245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ＭＳ Ｐゴシック" pitchFamily="34" charset="-128"/>
              </a:defRPr>
            </a:lvl1pPr>
            <a:lvl2pPr marL="742950" indent="-285750">
              <a:defRPr sz="2400">
                <a:solidFill>
                  <a:schemeClr val="tx1"/>
                </a:solidFill>
                <a:latin typeface="Times" charset="0"/>
                <a:ea typeface="ＭＳ Ｐゴシック" pitchFamily="34" charset="-128"/>
              </a:defRPr>
            </a:lvl2pPr>
            <a:lvl3pPr marL="1143000" indent="-228600">
              <a:defRPr sz="2400">
                <a:solidFill>
                  <a:schemeClr val="tx1"/>
                </a:solidFill>
                <a:latin typeface="Times" charset="0"/>
                <a:ea typeface="ＭＳ Ｐゴシック" pitchFamily="34" charset="-128"/>
              </a:defRPr>
            </a:lvl3pPr>
            <a:lvl4pPr marL="1600200" indent="-228600">
              <a:defRPr sz="2400">
                <a:solidFill>
                  <a:schemeClr val="tx1"/>
                </a:solidFill>
                <a:latin typeface="Times" charset="0"/>
                <a:ea typeface="ＭＳ Ｐゴシック" pitchFamily="34" charset="-128"/>
              </a:defRPr>
            </a:lvl4pPr>
            <a:lvl5pPr marL="2057400" indent="-228600">
              <a:defRPr sz="2400">
                <a:solidFill>
                  <a:schemeClr val="tx1"/>
                </a:solidFill>
                <a:latin typeface="Times"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charset="0"/>
                <a:ea typeface="ＭＳ Ｐゴシック" pitchFamily="34" charset="-128"/>
              </a:defRPr>
            </a:lvl9pPr>
          </a:lstStyle>
          <a:p>
            <a:fld id="{2C4A6C87-B79D-4693-85BA-0C279079BBC9}" type="slidenum">
              <a:rPr lang="cy-GB" altLang="en-US" sz="1200">
                <a:latin typeface="Arial" pitchFamily="34" charset="0"/>
              </a:rPr>
              <a:pPr/>
              <a:t>5</a:t>
            </a:fld>
            <a:endParaRPr lang="cy-GB" altLang="en-US" sz="1200">
              <a:latin typeface="Arial" pitchFamily="34" charset="0"/>
            </a:endParaRPr>
          </a:p>
        </p:txBody>
      </p:sp>
    </p:spTree>
    <p:extLst>
      <p:ext uri="{BB962C8B-B14F-4D97-AF65-F5344CB8AC3E}">
        <p14:creationId xmlns:p14="http://schemas.microsoft.com/office/powerpoint/2010/main" val="25110489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a:xfrm>
            <a:off x="-225425" y="793750"/>
            <a:ext cx="7061200" cy="3971925"/>
          </a:xfrm>
          <a:ln/>
        </p:spPr>
      </p:sp>
      <p:sp>
        <p:nvSpPr>
          <p:cNvPr id="266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Arial" pitchFamily="34" charset="0"/>
                <a:ea typeface="ＭＳ Ｐゴシック" pitchFamily="34" charset="-128"/>
              </a:rPr>
              <a:t>Social development, where do children live, how do they learn to interact with others.</a:t>
            </a:r>
          </a:p>
          <a:p>
            <a:endParaRPr lang="en-GB" altLang="en-US" smtClean="0">
              <a:latin typeface="Arial" pitchFamily="34" charset="0"/>
              <a:ea typeface="ＭＳ Ｐゴシック" pitchFamily="34" charset="-128"/>
            </a:endParaRPr>
          </a:p>
          <a:p>
            <a:r>
              <a:rPr lang="en-GB" altLang="en-US" b="1" smtClean="0">
                <a:latin typeface="Arial" pitchFamily="34" charset="0"/>
                <a:ea typeface="ＭＳ Ｐゴシック" pitchFamily="34" charset="-128"/>
              </a:rPr>
              <a:t>Beliefs</a:t>
            </a:r>
            <a:r>
              <a:rPr lang="en-GB" altLang="en-US" smtClean="0">
                <a:latin typeface="Arial" pitchFamily="34" charset="0"/>
                <a:ea typeface="ＭＳ Ｐゴシック" pitchFamily="34" charset="-128"/>
              </a:rPr>
              <a:t> - The development of personal beliefs, including religious beliefs; an appreciation that people have individual and shared beliefs on which they base their lives; a developing understanding of how beliefs contribute to personal identity. </a:t>
            </a:r>
          </a:p>
          <a:p>
            <a:r>
              <a:rPr lang="en-GB" altLang="en-US" b="1" smtClean="0">
                <a:latin typeface="Arial" pitchFamily="34" charset="0"/>
                <a:ea typeface="ＭＳ Ｐゴシック" pitchFamily="34" charset="-128"/>
              </a:rPr>
              <a:t>A sense of awe, wonder and mystery</a:t>
            </a:r>
            <a:r>
              <a:rPr lang="en-GB" altLang="en-US" smtClean="0">
                <a:latin typeface="Arial" pitchFamily="34" charset="0"/>
                <a:ea typeface="ＭＳ Ｐゴシック" pitchFamily="34" charset="-128"/>
              </a:rPr>
              <a:t> - Being inspired by the natural world, mystery, or human achievement. </a:t>
            </a:r>
          </a:p>
          <a:p>
            <a:r>
              <a:rPr lang="en-GB" altLang="en-US" b="1" smtClean="0">
                <a:latin typeface="Arial" pitchFamily="34" charset="0"/>
                <a:ea typeface="ＭＳ Ｐゴシック" pitchFamily="34" charset="-128"/>
              </a:rPr>
              <a:t>Experiencing feelings of transcendence</a:t>
            </a:r>
            <a:r>
              <a:rPr lang="en-GB" altLang="en-US" smtClean="0">
                <a:latin typeface="Arial" pitchFamily="34" charset="0"/>
                <a:ea typeface="ＭＳ Ｐゴシック" pitchFamily="34" charset="-128"/>
              </a:rPr>
              <a:t> - Feelings which may give rise to belief in the existence of a divine being, or the belief that one's inner resources provide the ability to rise above everyday experiences. </a:t>
            </a:r>
          </a:p>
          <a:p>
            <a:r>
              <a:rPr lang="en-GB" altLang="en-US" b="1" smtClean="0">
                <a:latin typeface="Arial" pitchFamily="34" charset="0"/>
                <a:ea typeface="ＭＳ Ｐゴシック" pitchFamily="34" charset="-128"/>
              </a:rPr>
              <a:t>Search for meaning and purpose</a:t>
            </a:r>
            <a:r>
              <a:rPr lang="en-GB" altLang="en-US" smtClean="0">
                <a:latin typeface="Arial" pitchFamily="34" charset="0"/>
                <a:ea typeface="ＭＳ Ｐゴシック" pitchFamily="34" charset="-128"/>
              </a:rPr>
              <a:t> - Asking 'why me?' at times of hardship or suffering; reflecting on the origins and purpose of life; responding to challenging experiences of life such as beauty, suffering and death. </a:t>
            </a:r>
          </a:p>
          <a:p>
            <a:r>
              <a:rPr lang="en-GB" altLang="en-US" b="1" smtClean="0">
                <a:latin typeface="Arial" pitchFamily="34" charset="0"/>
                <a:ea typeface="ＭＳ Ｐゴシック" pitchFamily="34" charset="-128"/>
              </a:rPr>
              <a:t>Self-knowledge</a:t>
            </a:r>
            <a:r>
              <a:rPr lang="en-GB" altLang="en-US" smtClean="0">
                <a:latin typeface="Arial" pitchFamily="34" charset="0"/>
                <a:ea typeface="ＭＳ Ｐゴシック" pitchFamily="34" charset="-128"/>
              </a:rPr>
              <a:t> - An awareness of oneself in terms of thoughts, feelings, emotions, responsibilities and experiences; a growing understanding and acceptance of individual identity; the development of self-respect. </a:t>
            </a:r>
          </a:p>
          <a:p>
            <a:r>
              <a:rPr lang="en-GB" altLang="en-US" b="1" smtClean="0">
                <a:latin typeface="Arial" pitchFamily="34" charset="0"/>
                <a:ea typeface="ＭＳ Ｐゴシック" pitchFamily="34" charset="-128"/>
              </a:rPr>
              <a:t>Relationships</a:t>
            </a:r>
            <a:r>
              <a:rPr lang="en-GB" altLang="en-US" smtClean="0">
                <a:latin typeface="Arial" pitchFamily="34" charset="0"/>
                <a:ea typeface="ＭＳ Ｐゴシック" pitchFamily="34" charset="-128"/>
              </a:rPr>
              <a:t> - Recognising and valuing the worth of each individual; developing a sense of community; the ability to build up relationships with others. </a:t>
            </a:r>
          </a:p>
          <a:p>
            <a:r>
              <a:rPr lang="en-GB" altLang="en-US" b="1" smtClean="0">
                <a:latin typeface="Arial" pitchFamily="34" charset="0"/>
                <a:ea typeface="ＭＳ Ｐゴシック" pitchFamily="34" charset="-128"/>
              </a:rPr>
              <a:t>Creativity</a:t>
            </a:r>
            <a:r>
              <a:rPr lang="en-GB" altLang="en-US" smtClean="0">
                <a:latin typeface="Arial" pitchFamily="34" charset="0"/>
                <a:ea typeface="ＭＳ Ｐゴシック" pitchFamily="34" charset="-128"/>
              </a:rPr>
              <a:t> - Expressing innermost thoughts and feelings through, for example, art, music, literature and crafts; exercising the imagination, inspiration, intuition and insight. </a:t>
            </a:r>
          </a:p>
          <a:p>
            <a:r>
              <a:rPr lang="en-GB" altLang="en-US" b="1" smtClean="0">
                <a:latin typeface="Arial" pitchFamily="34" charset="0"/>
                <a:ea typeface="ＭＳ Ｐゴシック" pitchFamily="34" charset="-128"/>
              </a:rPr>
              <a:t>Feelings and emotions</a:t>
            </a:r>
            <a:r>
              <a:rPr lang="en-GB" altLang="en-US" smtClean="0">
                <a:latin typeface="Arial" pitchFamily="34" charset="0"/>
                <a:ea typeface="ＭＳ Ｐゴシック" pitchFamily="34" charset="-128"/>
              </a:rPr>
              <a:t> - The sense of being moved by beauty or kindness; hurt by injustice or aggression; a growing awareness of when it is important to control emotions and feelings, and how to learn to use such feelings as a source of growth. </a:t>
            </a:r>
          </a:p>
          <a:p>
            <a:r>
              <a:rPr lang="en-GB" altLang="en-US" smtClean="0">
                <a:latin typeface="Arial" pitchFamily="34" charset="0"/>
                <a:ea typeface="ＭＳ Ｐゴシック" pitchFamily="34" charset="-128"/>
              </a:rPr>
              <a:t>Moral development, like spiritual development, cannot be defined by one simple statement. It involves several elements. </a:t>
            </a:r>
          </a:p>
          <a:p>
            <a:r>
              <a:rPr lang="en-GB" altLang="en-US" b="1" smtClean="0">
                <a:latin typeface="Arial" pitchFamily="34" charset="0"/>
                <a:ea typeface="ＭＳ Ｐゴシック" pitchFamily="34" charset="-128"/>
              </a:rPr>
              <a:t>The will to behave morally as a point of principle</a:t>
            </a:r>
            <a:r>
              <a:rPr lang="en-GB" altLang="en-US" smtClean="0">
                <a:latin typeface="Arial" pitchFamily="34" charset="0"/>
                <a:ea typeface="ＭＳ Ｐゴシック" pitchFamily="34" charset="-128"/>
              </a:rPr>
              <a:t> - This attitude is fundamental to moral development. </a:t>
            </a:r>
          </a:p>
          <a:p>
            <a:r>
              <a:rPr lang="en-GB" altLang="en-US" b="1" smtClean="0">
                <a:latin typeface="Arial" pitchFamily="34" charset="0"/>
                <a:ea typeface="ＭＳ Ｐゴシック" pitchFamily="34" charset="-128"/>
              </a:rPr>
              <a:t>Knowledge of the codes and conventions of conduct agreed by society</a:t>
            </a:r>
            <a:r>
              <a:rPr lang="en-GB" altLang="en-US" smtClean="0">
                <a:latin typeface="Arial" pitchFamily="34" charset="0"/>
                <a:ea typeface="ＭＳ Ｐゴシック" pitchFamily="34" charset="-128"/>
              </a:rPr>
              <a:t> - both non-statutory and those prescribed by law. </a:t>
            </a:r>
          </a:p>
          <a:p>
            <a:r>
              <a:rPr lang="en-GB" altLang="en-US" b="1" smtClean="0">
                <a:latin typeface="Arial" pitchFamily="34" charset="0"/>
                <a:ea typeface="ＭＳ Ｐゴシック" pitchFamily="34" charset="-128"/>
              </a:rPr>
              <a:t>Knowledge and understanding of the criteria put forward as a basis for making responsible judgements on moral issues.</a:t>
            </a:r>
            <a:r>
              <a:rPr lang="en-GB" altLang="en-US" smtClean="0">
                <a:latin typeface="Arial" pitchFamily="34" charset="0"/>
                <a:ea typeface="ＭＳ Ｐゴシック" pitchFamily="34" charset="-128"/>
              </a:rPr>
              <a:t> </a:t>
            </a:r>
          </a:p>
          <a:p>
            <a:r>
              <a:rPr lang="en-GB" altLang="en-US" b="1" smtClean="0">
                <a:latin typeface="Arial" pitchFamily="34" charset="0"/>
                <a:ea typeface="ＭＳ Ｐゴシック" pitchFamily="34" charset="-128"/>
              </a:rPr>
              <a:t>The ability to make judgements on moral issues</a:t>
            </a:r>
            <a:r>
              <a:rPr lang="en-GB" altLang="en-US" smtClean="0">
                <a:latin typeface="Arial" pitchFamily="34" charset="0"/>
                <a:ea typeface="ＭＳ Ｐゴシック" pitchFamily="34" charset="-128"/>
              </a:rPr>
              <a:t> - as they arise by applying moral principles, insights and reasoning. </a:t>
            </a:r>
          </a:p>
          <a:p>
            <a:endParaRPr lang="en-GB" altLang="en-US" smtClean="0">
              <a:latin typeface="Arial" pitchFamily="34" charset="0"/>
              <a:ea typeface="ＭＳ Ｐゴシック" pitchFamily="34" charset="-128"/>
            </a:endParaRPr>
          </a:p>
          <a:p>
            <a:endParaRPr lang="en-GB" altLang="en-US" smtClean="0">
              <a:latin typeface="Arial" pitchFamily="34" charset="0"/>
              <a:ea typeface="ＭＳ Ｐゴシック" pitchFamily="34" charset="-128"/>
            </a:endParaRPr>
          </a:p>
        </p:txBody>
      </p:sp>
      <p:sp>
        <p:nvSpPr>
          <p:cNvPr id="266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ＭＳ Ｐゴシック" pitchFamily="34" charset="-128"/>
              </a:defRPr>
            </a:lvl1pPr>
            <a:lvl2pPr marL="742950" indent="-285750">
              <a:defRPr sz="2400">
                <a:solidFill>
                  <a:schemeClr val="tx1"/>
                </a:solidFill>
                <a:latin typeface="Times" charset="0"/>
                <a:ea typeface="ＭＳ Ｐゴシック" pitchFamily="34" charset="-128"/>
              </a:defRPr>
            </a:lvl2pPr>
            <a:lvl3pPr marL="1143000" indent="-228600">
              <a:defRPr sz="2400">
                <a:solidFill>
                  <a:schemeClr val="tx1"/>
                </a:solidFill>
                <a:latin typeface="Times" charset="0"/>
                <a:ea typeface="ＭＳ Ｐゴシック" pitchFamily="34" charset="-128"/>
              </a:defRPr>
            </a:lvl3pPr>
            <a:lvl4pPr marL="1600200" indent="-228600">
              <a:defRPr sz="2400">
                <a:solidFill>
                  <a:schemeClr val="tx1"/>
                </a:solidFill>
                <a:latin typeface="Times" charset="0"/>
                <a:ea typeface="ＭＳ Ｐゴシック" pitchFamily="34" charset="-128"/>
              </a:defRPr>
            </a:lvl4pPr>
            <a:lvl5pPr marL="2057400" indent="-228600">
              <a:defRPr sz="2400">
                <a:solidFill>
                  <a:schemeClr val="tx1"/>
                </a:solidFill>
                <a:latin typeface="Times"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charset="0"/>
                <a:ea typeface="ＭＳ Ｐゴシック" pitchFamily="34" charset="-128"/>
              </a:defRPr>
            </a:lvl9pPr>
          </a:lstStyle>
          <a:p>
            <a:fld id="{76C1B74A-3BFA-4233-99A4-837A7DFCE43E}" type="slidenum">
              <a:rPr lang="cy-GB" altLang="en-US" sz="1200">
                <a:latin typeface="Arial" pitchFamily="34" charset="0"/>
              </a:rPr>
              <a:pPr/>
              <a:t>6</a:t>
            </a:fld>
            <a:endParaRPr lang="cy-GB" altLang="en-US" sz="1200">
              <a:latin typeface="Arial" pitchFamily="34" charset="0"/>
            </a:endParaRPr>
          </a:p>
        </p:txBody>
      </p:sp>
    </p:spTree>
    <p:extLst>
      <p:ext uri="{BB962C8B-B14F-4D97-AF65-F5344CB8AC3E}">
        <p14:creationId xmlns:p14="http://schemas.microsoft.com/office/powerpoint/2010/main" val="35561389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xfrm>
            <a:off x="-225425" y="793750"/>
            <a:ext cx="7061200" cy="3971925"/>
          </a:xfrm>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Arial" pitchFamily="34" charset="0"/>
                <a:ea typeface="ＭＳ Ｐゴシック" pitchFamily="34" charset="-128"/>
              </a:rPr>
              <a:t>To introduce the theme of relationships then to progress to the important aspects of developmental theory which emphasise the importance of relationships in the development of children.</a:t>
            </a:r>
          </a:p>
        </p:txBody>
      </p:sp>
      <p:sp>
        <p:nvSpPr>
          <p:cNvPr id="286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ＭＳ Ｐゴシック" pitchFamily="34" charset="-128"/>
              </a:defRPr>
            </a:lvl1pPr>
            <a:lvl2pPr marL="742950" indent="-285750">
              <a:defRPr sz="2400">
                <a:solidFill>
                  <a:schemeClr val="tx1"/>
                </a:solidFill>
                <a:latin typeface="Times" charset="0"/>
                <a:ea typeface="ＭＳ Ｐゴシック" pitchFamily="34" charset="-128"/>
              </a:defRPr>
            </a:lvl2pPr>
            <a:lvl3pPr marL="1143000" indent="-228600">
              <a:defRPr sz="2400">
                <a:solidFill>
                  <a:schemeClr val="tx1"/>
                </a:solidFill>
                <a:latin typeface="Times" charset="0"/>
                <a:ea typeface="ＭＳ Ｐゴシック" pitchFamily="34" charset="-128"/>
              </a:defRPr>
            </a:lvl3pPr>
            <a:lvl4pPr marL="1600200" indent="-228600">
              <a:defRPr sz="2400">
                <a:solidFill>
                  <a:schemeClr val="tx1"/>
                </a:solidFill>
                <a:latin typeface="Times" charset="0"/>
                <a:ea typeface="ＭＳ Ｐゴシック" pitchFamily="34" charset="-128"/>
              </a:defRPr>
            </a:lvl4pPr>
            <a:lvl5pPr marL="2057400" indent="-228600">
              <a:defRPr sz="2400">
                <a:solidFill>
                  <a:schemeClr val="tx1"/>
                </a:solidFill>
                <a:latin typeface="Times"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charset="0"/>
                <a:ea typeface="ＭＳ Ｐゴシック" pitchFamily="34" charset="-128"/>
              </a:defRPr>
            </a:lvl9pPr>
          </a:lstStyle>
          <a:p>
            <a:fld id="{77B29950-8897-4F0A-8B3E-61B1C87B6123}" type="slidenum">
              <a:rPr lang="cy-GB" altLang="en-US" sz="1200">
                <a:latin typeface="Arial" pitchFamily="34" charset="0"/>
              </a:rPr>
              <a:pPr/>
              <a:t>7</a:t>
            </a:fld>
            <a:endParaRPr lang="cy-GB" altLang="en-US" sz="1200">
              <a:latin typeface="Arial" pitchFamily="34" charset="0"/>
            </a:endParaRPr>
          </a:p>
        </p:txBody>
      </p:sp>
    </p:spTree>
    <p:extLst>
      <p:ext uri="{BB962C8B-B14F-4D97-AF65-F5344CB8AC3E}">
        <p14:creationId xmlns:p14="http://schemas.microsoft.com/office/powerpoint/2010/main" val="32176820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xfrm>
            <a:off x="-225425" y="793750"/>
            <a:ext cx="7061200" cy="3971925"/>
          </a:xfrm>
          <a:ln/>
        </p:spPr>
      </p:sp>
      <p:sp>
        <p:nvSpPr>
          <p:cNvPr id="307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Arial" pitchFamily="34" charset="0"/>
                <a:ea typeface="ＭＳ Ｐゴシック" pitchFamily="34" charset="-128"/>
              </a:rPr>
              <a:t>Born 1896 Died 1971</a:t>
            </a:r>
          </a:p>
          <a:p>
            <a:endParaRPr lang="en-GB" altLang="en-US" smtClean="0">
              <a:latin typeface="Arial" pitchFamily="34" charset="0"/>
              <a:ea typeface="ＭＳ Ｐゴシック" pitchFamily="34" charset="-128"/>
            </a:endParaRPr>
          </a:p>
          <a:p>
            <a:r>
              <a:rPr lang="en-GB" altLang="en-US" smtClean="0">
                <a:latin typeface="Arial" pitchFamily="34" charset="0"/>
                <a:ea typeface="ＭＳ Ｐゴシック" pitchFamily="34" charset="-128"/>
              </a:rPr>
              <a:t>the “facilitating environment” in the healthy formation of identity. The infant's relationship with the mother dominates this early environment. Winnicott's famous remark that “there is no such thing as a baby” (1958: 99) stems from his observation that in the early stages of human development, before an autonomous identity is created, the infant exists solely through its various relationships with his or her mother</a:t>
            </a:r>
          </a:p>
          <a:p>
            <a:endParaRPr lang="en-GB" altLang="en-US" smtClean="0">
              <a:latin typeface="Arial" pitchFamily="34" charset="0"/>
              <a:ea typeface="ＭＳ Ｐゴシック" pitchFamily="34" charset="-128"/>
            </a:endParaRPr>
          </a:p>
          <a:p>
            <a:r>
              <a:rPr lang="en-GB" altLang="en-US" smtClean="0">
                <a:latin typeface="Arial" pitchFamily="34" charset="0"/>
                <a:ea typeface="ＭＳ Ｐゴシック" pitchFamily="34" charset="-128"/>
              </a:rPr>
              <a:t>Reference to mothers ability to cope with motherhood, vulnerability, impetus for supportive measures.  Requires knowledgeable professionals who can respond to need.</a:t>
            </a:r>
          </a:p>
          <a:p>
            <a:endParaRPr lang="en-GB" altLang="en-US" smtClean="0">
              <a:latin typeface="Arial" pitchFamily="34" charset="0"/>
              <a:ea typeface="ＭＳ Ｐゴシック" pitchFamily="34" charset="-128"/>
            </a:endParaRPr>
          </a:p>
          <a:p>
            <a:endParaRPr lang="en-GB" altLang="en-US" smtClean="0">
              <a:latin typeface="Arial" pitchFamily="34" charset="0"/>
              <a:ea typeface="ＭＳ Ｐゴシック" pitchFamily="34" charset="-128"/>
            </a:endParaRPr>
          </a:p>
        </p:txBody>
      </p:sp>
      <p:sp>
        <p:nvSpPr>
          <p:cNvPr id="307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ＭＳ Ｐゴシック" pitchFamily="34" charset="-128"/>
              </a:defRPr>
            </a:lvl1pPr>
            <a:lvl2pPr marL="742950" indent="-285750">
              <a:defRPr sz="2400">
                <a:solidFill>
                  <a:schemeClr val="tx1"/>
                </a:solidFill>
                <a:latin typeface="Times" charset="0"/>
                <a:ea typeface="ＭＳ Ｐゴシック" pitchFamily="34" charset="-128"/>
              </a:defRPr>
            </a:lvl2pPr>
            <a:lvl3pPr marL="1143000" indent="-228600">
              <a:defRPr sz="2400">
                <a:solidFill>
                  <a:schemeClr val="tx1"/>
                </a:solidFill>
                <a:latin typeface="Times" charset="0"/>
                <a:ea typeface="ＭＳ Ｐゴシック" pitchFamily="34" charset="-128"/>
              </a:defRPr>
            </a:lvl3pPr>
            <a:lvl4pPr marL="1600200" indent="-228600">
              <a:defRPr sz="2400">
                <a:solidFill>
                  <a:schemeClr val="tx1"/>
                </a:solidFill>
                <a:latin typeface="Times" charset="0"/>
                <a:ea typeface="ＭＳ Ｐゴシック" pitchFamily="34" charset="-128"/>
              </a:defRPr>
            </a:lvl4pPr>
            <a:lvl5pPr marL="2057400" indent="-228600">
              <a:defRPr sz="2400">
                <a:solidFill>
                  <a:schemeClr val="tx1"/>
                </a:solidFill>
                <a:latin typeface="Times"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charset="0"/>
                <a:ea typeface="ＭＳ Ｐゴシック" pitchFamily="34" charset="-128"/>
              </a:defRPr>
            </a:lvl9pPr>
          </a:lstStyle>
          <a:p>
            <a:fld id="{5BB15112-5D16-4CCF-9309-ADFCCE63C99E}" type="slidenum">
              <a:rPr lang="cy-GB" altLang="en-US" sz="1200">
                <a:latin typeface="Arial" pitchFamily="34" charset="0"/>
              </a:rPr>
              <a:pPr/>
              <a:t>8</a:t>
            </a:fld>
            <a:endParaRPr lang="cy-GB" altLang="en-US" sz="1200">
              <a:latin typeface="Arial" pitchFamily="34" charset="0"/>
            </a:endParaRPr>
          </a:p>
        </p:txBody>
      </p:sp>
    </p:spTree>
    <p:extLst>
      <p:ext uri="{BB962C8B-B14F-4D97-AF65-F5344CB8AC3E}">
        <p14:creationId xmlns:p14="http://schemas.microsoft.com/office/powerpoint/2010/main" val="3488783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xfrm>
            <a:off x="-225425" y="793750"/>
            <a:ext cx="7061200" cy="3971925"/>
          </a:xfrm>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latin typeface="Arial" pitchFamily="34" charset="0"/>
                <a:ea typeface="ＭＳ Ｐゴシック" pitchFamily="34" charset="-128"/>
              </a:rPr>
              <a:t>This theory contains two significant points which follow on from </a:t>
            </a:r>
            <a:r>
              <a:rPr lang="en-GB" altLang="en-US" dirty="0" err="1" smtClean="0">
                <a:latin typeface="Arial" pitchFamily="34" charset="0"/>
                <a:ea typeface="ＭＳ Ｐゴシック" pitchFamily="34" charset="-128"/>
              </a:rPr>
              <a:t>Winnicot</a:t>
            </a:r>
            <a:r>
              <a:rPr lang="en-GB" altLang="en-US" dirty="0" smtClean="0">
                <a:latin typeface="Arial" pitchFamily="34" charset="0"/>
                <a:ea typeface="ＭＳ Ｐゴシック" pitchFamily="34" charset="-128"/>
              </a:rPr>
              <a:t>.  The trust mistrust interaction in the babies first year of life.  Its practical application can be utilised as ever younger children are entering care settings.  Also in reinforcing behaviours and trust in children who may have not fully experienced this. </a:t>
            </a:r>
          </a:p>
          <a:p>
            <a:endParaRPr lang="en-GB" altLang="en-US" dirty="0" smtClean="0">
              <a:latin typeface="Arial" pitchFamily="34" charset="0"/>
              <a:ea typeface="ＭＳ Ｐゴシック" pitchFamily="34" charset="-128"/>
            </a:endParaRPr>
          </a:p>
          <a:p>
            <a:r>
              <a:rPr lang="en-GB" altLang="en-US" dirty="0" smtClean="0">
                <a:latin typeface="Arial" pitchFamily="34" charset="0"/>
                <a:ea typeface="ＭＳ Ｐゴシック" pitchFamily="34" charset="-128"/>
              </a:rPr>
              <a:t>In practice this means a caring approach to the needs of young children but also constancy and the formation of close attachments.</a:t>
            </a:r>
          </a:p>
          <a:p>
            <a:endParaRPr lang="en-GB" altLang="en-US" dirty="0" smtClean="0">
              <a:latin typeface="Arial" pitchFamily="34" charset="0"/>
              <a:ea typeface="ＭＳ Ｐゴシック" pitchFamily="34" charset="-128"/>
            </a:endParaRPr>
          </a:p>
          <a:p>
            <a:r>
              <a:rPr lang="en-GB" altLang="en-US" dirty="0" smtClean="0">
                <a:latin typeface="Arial" pitchFamily="34" charset="0"/>
                <a:ea typeface="ＭＳ Ｐゴシック" pitchFamily="34" charset="-128"/>
              </a:rPr>
              <a:t>Autonomy vs shame and doubt.</a:t>
            </a:r>
          </a:p>
          <a:p>
            <a:endParaRPr lang="en-GB" altLang="en-US" dirty="0" smtClean="0">
              <a:latin typeface="Arial" pitchFamily="34" charset="0"/>
              <a:ea typeface="ＭＳ Ｐゴシック" pitchFamily="34" charset="-128"/>
            </a:endParaRPr>
          </a:p>
          <a:p>
            <a:r>
              <a:rPr lang="en-GB" altLang="en-US" dirty="0" smtClean="0">
                <a:latin typeface="Arial" pitchFamily="34" charset="0"/>
                <a:ea typeface="ＭＳ Ｐゴシック" pitchFamily="34" charset="-128"/>
              </a:rPr>
              <a:t>https://www.youtube.com/watch?v=Ru74VlqC8MU </a:t>
            </a:r>
          </a:p>
          <a:p>
            <a:endParaRPr lang="en-GB" altLang="en-US" dirty="0" smtClean="0">
              <a:latin typeface="Arial" pitchFamily="34" charset="0"/>
              <a:ea typeface="ＭＳ Ｐゴシック" pitchFamily="34" charset="-128"/>
            </a:endParaRPr>
          </a:p>
          <a:p>
            <a:r>
              <a:rPr lang="en-GB" altLang="en-US" dirty="0" smtClean="0">
                <a:latin typeface="Arial" pitchFamily="34" charset="0"/>
                <a:ea typeface="ＭＳ Ｐゴシック" pitchFamily="34" charset="-128"/>
              </a:rPr>
              <a:t>No me mine me do it.  Give toddler reasonable opportunities for choice and control.  If not children become frustrated resistive and in future may model these behaviours.  Give simple choices eliminate false choices.</a:t>
            </a:r>
          </a:p>
          <a:p>
            <a:endParaRPr lang="en-GB" altLang="en-US" dirty="0" smtClean="0">
              <a:latin typeface="Arial" pitchFamily="34" charset="0"/>
              <a:ea typeface="ＭＳ Ｐゴシック" pitchFamily="34" charset="-128"/>
            </a:endParaRPr>
          </a:p>
          <a:p>
            <a:endParaRPr lang="en-GB" altLang="en-US" dirty="0" smtClean="0">
              <a:latin typeface="Arial" pitchFamily="34" charset="0"/>
              <a:ea typeface="ＭＳ Ｐゴシック" pitchFamily="34" charset="-128"/>
            </a:endParaRPr>
          </a:p>
          <a:p>
            <a:r>
              <a:rPr lang="en-GB" altLang="en-US" dirty="0" smtClean="0">
                <a:latin typeface="Arial" pitchFamily="34" charset="0"/>
                <a:ea typeface="ＭＳ Ｐゴシック" pitchFamily="34" charset="-128"/>
              </a:rPr>
              <a:t>Initiative vs guilt develop realistic expectations reinforce success, encourage independence messy play children take time. https://www.youtube.com/watch?v=CvmwdN3qwX8 </a:t>
            </a:r>
          </a:p>
          <a:p>
            <a:endParaRPr lang="en-GB" altLang="en-US" dirty="0" smtClean="0">
              <a:latin typeface="Arial" pitchFamily="34" charset="0"/>
              <a:ea typeface="ＭＳ Ｐゴシック" pitchFamily="34" charset="-128"/>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ＭＳ Ｐゴシック" pitchFamily="34" charset="-128"/>
              </a:defRPr>
            </a:lvl1pPr>
            <a:lvl2pPr marL="742950" indent="-285750">
              <a:defRPr sz="2400">
                <a:solidFill>
                  <a:schemeClr val="tx1"/>
                </a:solidFill>
                <a:latin typeface="Times" charset="0"/>
                <a:ea typeface="ＭＳ Ｐゴシック" pitchFamily="34" charset="-128"/>
              </a:defRPr>
            </a:lvl2pPr>
            <a:lvl3pPr marL="1143000" indent="-228600">
              <a:defRPr sz="2400">
                <a:solidFill>
                  <a:schemeClr val="tx1"/>
                </a:solidFill>
                <a:latin typeface="Times" charset="0"/>
                <a:ea typeface="ＭＳ Ｐゴシック" pitchFamily="34" charset="-128"/>
              </a:defRPr>
            </a:lvl3pPr>
            <a:lvl4pPr marL="1600200" indent="-228600">
              <a:defRPr sz="2400">
                <a:solidFill>
                  <a:schemeClr val="tx1"/>
                </a:solidFill>
                <a:latin typeface="Times" charset="0"/>
                <a:ea typeface="ＭＳ Ｐゴシック" pitchFamily="34" charset="-128"/>
              </a:defRPr>
            </a:lvl4pPr>
            <a:lvl5pPr marL="2057400" indent="-228600">
              <a:defRPr sz="2400">
                <a:solidFill>
                  <a:schemeClr val="tx1"/>
                </a:solidFill>
                <a:latin typeface="Times"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charset="0"/>
                <a:ea typeface="ＭＳ Ｐゴシック" pitchFamily="34" charset="-128"/>
              </a:defRPr>
            </a:lvl9pPr>
          </a:lstStyle>
          <a:p>
            <a:fld id="{013EA88A-2BA3-4E2E-ACF9-78D129EBCF3C}" type="slidenum">
              <a:rPr lang="cy-GB" altLang="en-US" sz="1200">
                <a:latin typeface="Arial" pitchFamily="34" charset="0"/>
              </a:rPr>
              <a:pPr/>
              <a:t>9</a:t>
            </a:fld>
            <a:endParaRPr lang="cy-GB" altLang="en-US" sz="1200">
              <a:latin typeface="Arial" pitchFamily="34" charset="0"/>
            </a:endParaRPr>
          </a:p>
        </p:txBody>
      </p:sp>
    </p:spTree>
    <p:extLst>
      <p:ext uri="{BB962C8B-B14F-4D97-AF65-F5344CB8AC3E}">
        <p14:creationId xmlns:p14="http://schemas.microsoft.com/office/powerpoint/2010/main" val="38028022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xfrm>
            <a:off x="-225425" y="793750"/>
            <a:ext cx="7061200" cy="3971925"/>
          </a:xfrm>
          <a:ln/>
        </p:spPr>
      </p:sp>
      <p:sp>
        <p:nvSpPr>
          <p:cNvPr id="3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latin typeface="Arial" pitchFamily="34" charset="0"/>
                <a:ea typeface="ＭＳ Ｐゴシック" pitchFamily="34" charset="-128"/>
              </a:rPr>
              <a:t>B Russia 1896</a:t>
            </a:r>
          </a:p>
          <a:p>
            <a:endParaRPr lang="en-GB" altLang="en-US" dirty="0" smtClean="0">
              <a:latin typeface="Arial" pitchFamily="34" charset="0"/>
              <a:ea typeface="ＭＳ Ｐゴシック" pitchFamily="34" charset="-128"/>
            </a:endParaRPr>
          </a:p>
          <a:p>
            <a:r>
              <a:rPr lang="en-GB" altLang="en-US" dirty="0" smtClean="0">
                <a:latin typeface="Arial" pitchFamily="34" charset="0"/>
                <a:ea typeface="ＭＳ Ｐゴシック" pitchFamily="34" charset="-128"/>
              </a:rPr>
              <a:t>Children learn from each other every day they learn language skills and grasp new concepts as they speak and listen to each other.</a:t>
            </a:r>
          </a:p>
          <a:p>
            <a:endParaRPr lang="en-GB" altLang="en-US" dirty="0" smtClean="0">
              <a:latin typeface="Arial" pitchFamily="34" charset="0"/>
              <a:ea typeface="ＭＳ Ｐゴシック" pitchFamily="34" charset="-128"/>
            </a:endParaRPr>
          </a:p>
          <a:p>
            <a:r>
              <a:rPr lang="en-GB" altLang="en-US" dirty="0" smtClean="0">
                <a:latin typeface="Arial" pitchFamily="34" charset="0"/>
                <a:ea typeface="ＭＳ Ｐゴシック" pitchFamily="34" charset="-128"/>
              </a:rPr>
              <a:t>Will discuss more Vygotsky in theories of learning.  Importance here is on the care giver’s relationship with the child and an individualised assessment of their strengths and needs.</a:t>
            </a:r>
          </a:p>
        </p:txBody>
      </p:sp>
      <p:sp>
        <p:nvSpPr>
          <p:cNvPr id="348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ＭＳ Ｐゴシック" pitchFamily="34" charset="-128"/>
              </a:defRPr>
            </a:lvl1pPr>
            <a:lvl2pPr marL="742950" indent="-285750">
              <a:defRPr sz="2400">
                <a:solidFill>
                  <a:schemeClr val="tx1"/>
                </a:solidFill>
                <a:latin typeface="Times" charset="0"/>
                <a:ea typeface="ＭＳ Ｐゴシック" pitchFamily="34" charset="-128"/>
              </a:defRPr>
            </a:lvl2pPr>
            <a:lvl3pPr marL="1143000" indent="-228600">
              <a:defRPr sz="2400">
                <a:solidFill>
                  <a:schemeClr val="tx1"/>
                </a:solidFill>
                <a:latin typeface="Times" charset="0"/>
                <a:ea typeface="ＭＳ Ｐゴシック" pitchFamily="34" charset="-128"/>
              </a:defRPr>
            </a:lvl3pPr>
            <a:lvl4pPr marL="1600200" indent="-228600">
              <a:defRPr sz="2400">
                <a:solidFill>
                  <a:schemeClr val="tx1"/>
                </a:solidFill>
                <a:latin typeface="Times" charset="0"/>
                <a:ea typeface="ＭＳ Ｐゴシック" pitchFamily="34" charset="-128"/>
              </a:defRPr>
            </a:lvl4pPr>
            <a:lvl5pPr marL="2057400" indent="-228600">
              <a:defRPr sz="2400">
                <a:solidFill>
                  <a:schemeClr val="tx1"/>
                </a:solidFill>
                <a:latin typeface="Times"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charset="0"/>
                <a:ea typeface="ＭＳ Ｐゴシック" pitchFamily="34" charset="-128"/>
              </a:defRPr>
            </a:lvl9pPr>
          </a:lstStyle>
          <a:p>
            <a:fld id="{3323130F-9CB8-46FA-BC5E-30F65880549A}" type="slidenum">
              <a:rPr lang="cy-GB" altLang="en-US" sz="1200">
                <a:latin typeface="Arial" pitchFamily="34" charset="0"/>
              </a:rPr>
              <a:pPr/>
              <a:t>10</a:t>
            </a:fld>
            <a:endParaRPr lang="cy-GB" altLang="en-US" sz="1200">
              <a:latin typeface="Arial" pitchFamily="34" charset="0"/>
            </a:endParaRPr>
          </a:p>
        </p:txBody>
      </p:sp>
    </p:spTree>
    <p:extLst>
      <p:ext uri="{BB962C8B-B14F-4D97-AF65-F5344CB8AC3E}">
        <p14:creationId xmlns:p14="http://schemas.microsoft.com/office/powerpoint/2010/main" val="8036537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xfrm>
            <a:off x="-225425" y="793750"/>
            <a:ext cx="7061200" cy="3971925"/>
          </a:xfrm>
          <a:ln/>
        </p:spPr>
      </p:sp>
      <p:sp>
        <p:nvSpPr>
          <p:cNvPr id="368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Arial" pitchFamily="34" charset="0"/>
                <a:ea typeface="ＭＳ Ｐゴシック" pitchFamily="34" charset="-128"/>
              </a:rPr>
              <a:t>Relationships and often symbolic language used but id ego and superego are interesting concepts in the development of and impact upon relationships as children develop and grow.</a:t>
            </a:r>
          </a:p>
          <a:p>
            <a:endParaRPr lang="en-GB" altLang="en-US" smtClean="0">
              <a:latin typeface="Arial" pitchFamily="34" charset="0"/>
              <a:ea typeface="ＭＳ Ｐゴシック" pitchFamily="34" charset="-128"/>
            </a:endParaRPr>
          </a:p>
          <a:p>
            <a:r>
              <a:rPr lang="en-GB" altLang="en-US" smtClean="0">
                <a:latin typeface="Arial" pitchFamily="34" charset="0"/>
                <a:ea typeface="ＭＳ Ｐゴシック" pitchFamily="34" charset="-128"/>
              </a:rPr>
              <a:t>Libido a positive source for good, love and kindness.  Death Wish a negative force for aggression, evil, hate and anger.</a:t>
            </a:r>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ＭＳ Ｐゴシック" pitchFamily="34" charset="-128"/>
              </a:defRPr>
            </a:lvl1pPr>
            <a:lvl2pPr marL="742950" indent="-285750">
              <a:defRPr sz="2400">
                <a:solidFill>
                  <a:schemeClr val="tx1"/>
                </a:solidFill>
                <a:latin typeface="Times" charset="0"/>
                <a:ea typeface="ＭＳ Ｐゴシック" pitchFamily="34" charset="-128"/>
              </a:defRPr>
            </a:lvl2pPr>
            <a:lvl3pPr marL="1143000" indent="-228600">
              <a:defRPr sz="2400">
                <a:solidFill>
                  <a:schemeClr val="tx1"/>
                </a:solidFill>
                <a:latin typeface="Times" charset="0"/>
                <a:ea typeface="ＭＳ Ｐゴシック" pitchFamily="34" charset="-128"/>
              </a:defRPr>
            </a:lvl3pPr>
            <a:lvl4pPr marL="1600200" indent="-228600">
              <a:defRPr sz="2400">
                <a:solidFill>
                  <a:schemeClr val="tx1"/>
                </a:solidFill>
                <a:latin typeface="Times" charset="0"/>
                <a:ea typeface="ＭＳ Ｐゴシック" pitchFamily="34" charset="-128"/>
              </a:defRPr>
            </a:lvl4pPr>
            <a:lvl5pPr marL="2057400" indent="-228600">
              <a:defRPr sz="2400">
                <a:solidFill>
                  <a:schemeClr val="tx1"/>
                </a:solidFill>
                <a:latin typeface="Times"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charset="0"/>
                <a:ea typeface="ＭＳ Ｐゴシック" pitchFamily="34" charset="-128"/>
              </a:defRPr>
            </a:lvl9pPr>
          </a:lstStyle>
          <a:p>
            <a:fld id="{B88AC022-7CEC-447F-BBF9-CCE8A234FD56}" type="slidenum">
              <a:rPr lang="cy-GB" altLang="en-US" sz="1200">
                <a:latin typeface="Arial" pitchFamily="34" charset="0"/>
              </a:rPr>
              <a:pPr/>
              <a:t>11</a:t>
            </a:fld>
            <a:endParaRPr lang="cy-GB" altLang="en-US" sz="1200">
              <a:latin typeface="Arial" pitchFamily="34" charset="0"/>
            </a:endParaRPr>
          </a:p>
        </p:txBody>
      </p:sp>
    </p:spTree>
    <p:extLst>
      <p:ext uri="{BB962C8B-B14F-4D97-AF65-F5344CB8AC3E}">
        <p14:creationId xmlns:p14="http://schemas.microsoft.com/office/powerpoint/2010/main" val="821972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xfrm>
            <a:off x="-225425" y="793750"/>
            <a:ext cx="7061200" cy="3971925"/>
          </a:xfrm>
          <a:ln/>
        </p:spPr>
      </p:sp>
      <p:sp>
        <p:nvSpPr>
          <p:cNvPr id="389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latin typeface="Arial" pitchFamily="34" charset="0"/>
                <a:ea typeface="ＭＳ Ｐゴシック" pitchFamily="34" charset="-128"/>
              </a:rPr>
              <a:t>http://www.learning-theories.com/social-learning-theory-bandura.html bobo doll.</a:t>
            </a:r>
          </a:p>
          <a:p>
            <a:endParaRPr lang="en-GB" altLang="en-US" dirty="0" smtClean="0">
              <a:latin typeface="Arial" pitchFamily="34" charset="0"/>
              <a:ea typeface="ＭＳ Ｐゴシック" pitchFamily="34" charset="-128"/>
            </a:endParaRPr>
          </a:p>
          <a:p>
            <a:r>
              <a:rPr lang="en-GB" altLang="en-US" dirty="0" smtClean="0">
                <a:latin typeface="Arial" pitchFamily="34" charset="0"/>
                <a:ea typeface="ＭＳ Ｐゴシック" pitchFamily="34" charset="-128"/>
              </a:rPr>
              <a:t>reciprocal determinism”, that is, the world and a person’s behaviour cause each other, while behaviourism essentially states that one’s environment causes one’s behaviour.</a:t>
            </a:r>
          </a:p>
        </p:txBody>
      </p:sp>
      <p:sp>
        <p:nvSpPr>
          <p:cNvPr id="389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ＭＳ Ｐゴシック" pitchFamily="34" charset="-128"/>
              </a:defRPr>
            </a:lvl1pPr>
            <a:lvl2pPr marL="742950" indent="-285750">
              <a:defRPr sz="2400">
                <a:solidFill>
                  <a:schemeClr val="tx1"/>
                </a:solidFill>
                <a:latin typeface="Times" charset="0"/>
                <a:ea typeface="ＭＳ Ｐゴシック" pitchFamily="34" charset="-128"/>
              </a:defRPr>
            </a:lvl2pPr>
            <a:lvl3pPr marL="1143000" indent="-228600">
              <a:defRPr sz="2400">
                <a:solidFill>
                  <a:schemeClr val="tx1"/>
                </a:solidFill>
                <a:latin typeface="Times" charset="0"/>
                <a:ea typeface="ＭＳ Ｐゴシック" pitchFamily="34" charset="-128"/>
              </a:defRPr>
            </a:lvl3pPr>
            <a:lvl4pPr marL="1600200" indent="-228600">
              <a:defRPr sz="2400">
                <a:solidFill>
                  <a:schemeClr val="tx1"/>
                </a:solidFill>
                <a:latin typeface="Times" charset="0"/>
                <a:ea typeface="ＭＳ Ｐゴシック" pitchFamily="34" charset="-128"/>
              </a:defRPr>
            </a:lvl4pPr>
            <a:lvl5pPr marL="2057400" indent="-228600">
              <a:defRPr sz="2400">
                <a:solidFill>
                  <a:schemeClr val="tx1"/>
                </a:solidFill>
                <a:latin typeface="Times"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charset="0"/>
                <a:ea typeface="ＭＳ Ｐゴシック" pitchFamily="34" charset="-128"/>
              </a:defRPr>
            </a:lvl9pPr>
          </a:lstStyle>
          <a:p>
            <a:fld id="{84C9CBDE-2B6A-4112-A775-06CE5CB6EFFF}" type="slidenum">
              <a:rPr lang="cy-GB" altLang="en-US" sz="1200">
                <a:latin typeface="Arial" pitchFamily="34" charset="0"/>
              </a:rPr>
              <a:pPr/>
              <a:t>12</a:t>
            </a:fld>
            <a:endParaRPr lang="cy-GB" altLang="en-US" sz="1200">
              <a:latin typeface="Arial" pitchFamily="34" charset="0"/>
            </a:endParaRPr>
          </a:p>
        </p:txBody>
      </p:sp>
    </p:spTree>
    <p:extLst>
      <p:ext uri="{BB962C8B-B14F-4D97-AF65-F5344CB8AC3E}">
        <p14:creationId xmlns:p14="http://schemas.microsoft.com/office/powerpoint/2010/main" val="21388899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xfrm>
            <a:off x="-225425" y="793750"/>
            <a:ext cx="7061200" cy="3971925"/>
          </a:xfrm>
          <a:ln/>
        </p:spPr>
      </p:sp>
      <p:sp>
        <p:nvSpPr>
          <p:cNvPr id="4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Arial" pitchFamily="34" charset="0"/>
                <a:ea typeface="ＭＳ Ｐゴシック" pitchFamily="34" charset="-128"/>
              </a:rPr>
              <a:t>Ecological theory of development </a:t>
            </a:r>
          </a:p>
        </p:txBody>
      </p:sp>
      <p:sp>
        <p:nvSpPr>
          <p:cNvPr id="409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ＭＳ Ｐゴシック" pitchFamily="34" charset="-128"/>
              </a:defRPr>
            </a:lvl1pPr>
            <a:lvl2pPr marL="742950" indent="-285750">
              <a:defRPr sz="2400">
                <a:solidFill>
                  <a:schemeClr val="tx1"/>
                </a:solidFill>
                <a:latin typeface="Times" charset="0"/>
                <a:ea typeface="ＭＳ Ｐゴシック" pitchFamily="34" charset="-128"/>
              </a:defRPr>
            </a:lvl2pPr>
            <a:lvl3pPr marL="1143000" indent="-228600">
              <a:defRPr sz="2400">
                <a:solidFill>
                  <a:schemeClr val="tx1"/>
                </a:solidFill>
                <a:latin typeface="Times" charset="0"/>
                <a:ea typeface="ＭＳ Ｐゴシック" pitchFamily="34" charset="-128"/>
              </a:defRPr>
            </a:lvl3pPr>
            <a:lvl4pPr marL="1600200" indent="-228600">
              <a:defRPr sz="2400">
                <a:solidFill>
                  <a:schemeClr val="tx1"/>
                </a:solidFill>
                <a:latin typeface="Times" charset="0"/>
                <a:ea typeface="ＭＳ Ｐゴシック" pitchFamily="34" charset="-128"/>
              </a:defRPr>
            </a:lvl4pPr>
            <a:lvl5pPr marL="2057400" indent="-228600">
              <a:defRPr sz="2400">
                <a:solidFill>
                  <a:schemeClr val="tx1"/>
                </a:solidFill>
                <a:latin typeface="Times"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charset="0"/>
                <a:ea typeface="ＭＳ Ｐゴシック" pitchFamily="34" charset="-128"/>
              </a:defRPr>
            </a:lvl9pPr>
          </a:lstStyle>
          <a:p>
            <a:fld id="{69FB5D78-5DF2-4AAE-9A29-F58D79B02E01}" type="slidenum">
              <a:rPr lang="cy-GB" altLang="en-US" sz="1200">
                <a:latin typeface="Arial" pitchFamily="34" charset="0"/>
              </a:rPr>
              <a:pPr/>
              <a:t>13</a:t>
            </a:fld>
            <a:endParaRPr lang="cy-GB" altLang="en-US" sz="1200">
              <a:latin typeface="Arial" pitchFamily="34" charset="0"/>
            </a:endParaRPr>
          </a:p>
        </p:txBody>
      </p:sp>
    </p:spTree>
    <p:extLst>
      <p:ext uri="{BB962C8B-B14F-4D97-AF65-F5344CB8AC3E}">
        <p14:creationId xmlns:p14="http://schemas.microsoft.com/office/powerpoint/2010/main" val="4323595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xfrm>
            <a:off x="-225425" y="793750"/>
            <a:ext cx="7061200" cy="3971925"/>
          </a:xfrm>
          <a:ln/>
        </p:spPr>
      </p:sp>
      <p:sp>
        <p:nvSpPr>
          <p:cNvPr id="43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Arial" pitchFamily="34" charset="0"/>
                <a:ea typeface="ＭＳ Ｐゴシック" pitchFamily="34" charset="-128"/>
              </a:rPr>
              <a:t>Relationships and interdependence are concurrent themes within child development.  This theory describes the impacts of environmental and relational factors that impact upon development. </a:t>
            </a:r>
          </a:p>
          <a:p>
            <a:endParaRPr lang="en-GB" altLang="en-US" smtClean="0">
              <a:latin typeface="Arial" pitchFamily="34" charset="0"/>
              <a:ea typeface="ＭＳ Ｐゴシック" pitchFamily="34" charset="-128"/>
            </a:endParaRPr>
          </a:p>
          <a:p>
            <a:r>
              <a:rPr lang="en-GB" altLang="en-US" smtClean="0">
                <a:latin typeface="Arial" pitchFamily="34" charset="0"/>
                <a:ea typeface="ＭＳ Ｐゴシック" pitchFamily="34" charset="-128"/>
              </a:rPr>
              <a:t>Bronfenbrenner highlights that individuals exist within a series of relationships.  Many of which are more powerful than the individual, elements and opportunities for control are impacted at different levels.</a:t>
            </a:r>
          </a:p>
          <a:p>
            <a:endParaRPr lang="en-GB" altLang="en-US" smtClean="0">
              <a:latin typeface="Arial" pitchFamily="34" charset="0"/>
              <a:ea typeface="ＭＳ Ｐゴシック" pitchFamily="34" charset="-128"/>
            </a:endParaRPr>
          </a:p>
          <a:p>
            <a:r>
              <a:rPr lang="en-GB" altLang="en-US" smtClean="0">
                <a:latin typeface="Arial" pitchFamily="34" charset="0"/>
                <a:ea typeface="ＭＳ Ｐゴシック" pitchFamily="34" charset="-128"/>
              </a:rPr>
              <a:t>Growing independence, maturity, social acclimatisation, institutions and organisations.</a:t>
            </a:r>
          </a:p>
        </p:txBody>
      </p:sp>
      <p:sp>
        <p:nvSpPr>
          <p:cNvPr id="430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ＭＳ Ｐゴシック" pitchFamily="34" charset="-128"/>
              </a:defRPr>
            </a:lvl1pPr>
            <a:lvl2pPr marL="742950" indent="-285750">
              <a:defRPr sz="2400">
                <a:solidFill>
                  <a:schemeClr val="tx1"/>
                </a:solidFill>
                <a:latin typeface="Times" charset="0"/>
                <a:ea typeface="ＭＳ Ｐゴシック" pitchFamily="34" charset="-128"/>
              </a:defRPr>
            </a:lvl2pPr>
            <a:lvl3pPr marL="1143000" indent="-228600">
              <a:defRPr sz="2400">
                <a:solidFill>
                  <a:schemeClr val="tx1"/>
                </a:solidFill>
                <a:latin typeface="Times" charset="0"/>
                <a:ea typeface="ＭＳ Ｐゴシック" pitchFamily="34" charset="-128"/>
              </a:defRPr>
            </a:lvl3pPr>
            <a:lvl4pPr marL="1600200" indent="-228600">
              <a:defRPr sz="2400">
                <a:solidFill>
                  <a:schemeClr val="tx1"/>
                </a:solidFill>
                <a:latin typeface="Times" charset="0"/>
                <a:ea typeface="ＭＳ Ｐゴシック" pitchFamily="34" charset="-128"/>
              </a:defRPr>
            </a:lvl4pPr>
            <a:lvl5pPr marL="2057400" indent="-228600">
              <a:defRPr sz="2400">
                <a:solidFill>
                  <a:schemeClr val="tx1"/>
                </a:solidFill>
                <a:latin typeface="Times"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charset="0"/>
                <a:ea typeface="ＭＳ Ｐゴシック" pitchFamily="34" charset="-128"/>
              </a:defRPr>
            </a:lvl9pPr>
          </a:lstStyle>
          <a:p>
            <a:fld id="{D0D2DBED-4B2A-43E1-8744-FC1C0271BA8D}" type="slidenum">
              <a:rPr lang="cy-GB" altLang="en-US" sz="1200">
                <a:latin typeface="Arial" pitchFamily="34" charset="0"/>
              </a:rPr>
              <a:pPr/>
              <a:t>14</a:t>
            </a:fld>
            <a:endParaRPr lang="cy-GB" altLang="en-US" sz="1200">
              <a:latin typeface="Arial" pitchFamily="34" charset="0"/>
            </a:endParaRPr>
          </a:p>
        </p:txBody>
      </p:sp>
    </p:spTree>
    <p:extLst>
      <p:ext uri="{BB962C8B-B14F-4D97-AF65-F5344CB8AC3E}">
        <p14:creationId xmlns:p14="http://schemas.microsoft.com/office/powerpoint/2010/main" val="38490178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8CF2F01-A734-4FFF-8371-151D24FE8185}" type="slidenum">
              <a:rPr lang="en-GB" smtClean="0"/>
              <a:t>15</a:t>
            </a:fld>
            <a:endParaRPr lang="en-GB"/>
          </a:p>
        </p:txBody>
      </p:sp>
    </p:spTree>
    <p:extLst>
      <p:ext uri="{BB962C8B-B14F-4D97-AF65-F5344CB8AC3E}">
        <p14:creationId xmlns:p14="http://schemas.microsoft.com/office/powerpoint/2010/main" val="42733167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8CF2F01-A734-4FFF-8371-151D24FE8185}" type="slidenum">
              <a:rPr lang="en-GB" smtClean="0"/>
              <a:t>16</a:t>
            </a:fld>
            <a:endParaRPr lang="en-GB"/>
          </a:p>
        </p:txBody>
      </p:sp>
    </p:spTree>
    <p:extLst>
      <p:ext uri="{BB962C8B-B14F-4D97-AF65-F5344CB8AC3E}">
        <p14:creationId xmlns:p14="http://schemas.microsoft.com/office/powerpoint/2010/main" val="40784805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xfrm>
            <a:off x="-225425" y="793750"/>
            <a:ext cx="7061200" cy="3971925"/>
          </a:xfrm>
          <a:ln/>
        </p:spPr>
      </p:sp>
      <p:sp>
        <p:nvSpPr>
          <p:cNvPr id="471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itchFamily="34" charset="0"/>
              <a:ea typeface="ＭＳ Ｐゴシック" pitchFamily="34" charset="-128"/>
            </a:endParaRPr>
          </a:p>
        </p:txBody>
      </p:sp>
      <p:sp>
        <p:nvSpPr>
          <p:cNvPr id="471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ＭＳ Ｐゴシック" pitchFamily="34" charset="-128"/>
              </a:defRPr>
            </a:lvl1pPr>
            <a:lvl2pPr marL="742950" indent="-285750">
              <a:defRPr sz="2400">
                <a:solidFill>
                  <a:schemeClr val="tx1"/>
                </a:solidFill>
                <a:latin typeface="Times" charset="0"/>
                <a:ea typeface="ＭＳ Ｐゴシック" pitchFamily="34" charset="-128"/>
              </a:defRPr>
            </a:lvl2pPr>
            <a:lvl3pPr marL="1143000" indent="-228600">
              <a:defRPr sz="2400">
                <a:solidFill>
                  <a:schemeClr val="tx1"/>
                </a:solidFill>
                <a:latin typeface="Times" charset="0"/>
                <a:ea typeface="ＭＳ Ｐゴシック" pitchFamily="34" charset="-128"/>
              </a:defRPr>
            </a:lvl3pPr>
            <a:lvl4pPr marL="1600200" indent="-228600">
              <a:defRPr sz="2400">
                <a:solidFill>
                  <a:schemeClr val="tx1"/>
                </a:solidFill>
                <a:latin typeface="Times" charset="0"/>
                <a:ea typeface="ＭＳ Ｐゴシック" pitchFamily="34" charset="-128"/>
              </a:defRPr>
            </a:lvl4pPr>
            <a:lvl5pPr marL="2057400" indent="-228600">
              <a:defRPr sz="2400">
                <a:solidFill>
                  <a:schemeClr val="tx1"/>
                </a:solidFill>
                <a:latin typeface="Times"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charset="0"/>
                <a:ea typeface="ＭＳ Ｐゴシック" pitchFamily="34" charset="-128"/>
              </a:defRPr>
            </a:lvl9pPr>
          </a:lstStyle>
          <a:p>
            <a:fld id="{137B9135-B339-4C7A-9BB7-74199A76C233}" type="slidenum">
              <a:rPr lang="cy-GB" altLang="en-US" sz="1200">
                <a:latin typeface="Arial" pitchFamily="34" charset="0"/>
              </a:rPr>
              <a:pPr/>
              <a:t>17</a:t>
            </a:fld>
            <a:endParaRPr lang="cy-GB" altLang="en-US" sz="1200">
              <a:latin typeface="Arial" pitchFamily="34" charset="0"/>
            </a:endParaRPr>
          </a:p>
        </p:txBody>
      </p:sp>
    </p:spTree>
    <p:extLst>
      <p:ext uri="{BB962C8B-B14F-4D97-AF65-F5344CB8AC3E}">
        <p14:creationId xmlns:p14="http://schemas.microsoft.com/office/powerpoint/2010/main" val="149447773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527051" y="6524626"/>
            <a:ext cx="1295400" cy="219075"/>
          </a:xfrm>
        </p:spPr>
        <p:txBody>
          <a:bodyPr/>
          <a:lstStyle>
            <a:lvl1pPr eaLnBrk="0" fontAlgn="base" hangingPunct="0">
              <a:spcBef>
                <a:spcPct val="0"/>
              </a:spcBef>
              <a:spcAft>
                <a:spcPct val="0"/>
              </a:spcAft>
              <a:defRPr>
                <a:latin typeface="Times" charset="0"/>
              </a:defRPr>
            </a:lvl1pPr>
          </a:lstStyle>
          <a:p>
            <a:pPr>
              <a:defRPr/>
            </a:pPr>
            <a:fld id="{2DD90A1A-4CC4-4FF6-97CF-D95C5640CBE0}" type="datetimeFigureOut">
              <a:rPr lang="en-GB"/>
              <a:pPr>
                <a:defRPr/>
              </a:pPr>
              <a:t>18/10/2018</a:t>
            </a:fld>
            <a:endParaRPr lang="en-GB"/>
          </a:p>
        </p:txBody>
      </p:sp>
      <p:sp>
        <p:nvSpPr>
          <p:cNvPr id="5" name="Footer Placeholder 4"/>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sz="1800">
                <a:solidFill>
                  <a:prstClr val="black"/>
                </a:solidFill>
                <a:latin typeface="Myriad Pro"/>
                <a:ea typeface="ＭＳ Ｐゴシック" charset="-128"/>
              </a:defRPr>
            </a:lvl1pPr>
          </a:lstStyle>
          <a:p>
            <a:pPr>
              <a:defRPr/>
            </a:pPr>
            <a:endParaRPr lang="en-GB"/>
          </a:p>
        </p:txBody>
      </p:sp>
      <p:sp>
        <p:nvSpPr>
          <p:cNvPr id="6" name="Slide Number Placeholder 5"/>
          <p:cNvSpPr>
            <a:spLocks noGrp="1"/>
          </p:cNvSpPr>
          <p:nvPr>
            <p:ph type="sldNum" sz="quarter" idx="12"/>
          </p:nvPr>
        </p:nvSpPr>
        <p:spPr/>
        <p:txBody>
          <a:bodyPr/>
          <a:lstStyle>
            <a:lvl1pPr eaLnBrk="0" hangingPunct="0">
              <a:defRPr>
                <a:latin typeface="Times" charset="0"/>
              </a:defRPr>
            </a:lvl1pPr>
          </a:lstStyle>
          <a:p>
            <a:fld id="{07B4A36C-A7AC-49FF-B3CF-315D44E988E4}" type="slidenum">
              <a:rPr lang="en-GB" altLang="en-US"/>
              <a:pPr/>
              <a:t>‹#›</a:t>
            </a:fld>
            <a:endParaRPr lang="en-GB" altLang="en-US"/>
          </a:p>
        </p:txBody>
      </p:sp>
    </p:spTree>
    <p:extLst>
      <p:ext uri="{BB962C8B-B14F-4D97-AF65-F5344CB8AC3E}">
        <p14:creationId xmlns:p14="http://schemas.microsoft.com/office/powerpoint/2010/main" val="21297893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EE9C3403-B4C4-4FA5-9BEC-A4661B07DE28}" type="datetimeFigureOut">
              <a:rPr lang="en-GB"/>
              <a:pPr>
                <a:defRPr/>
              </a:pPr>
              <a:t>18/10/2018</a:t>
            </a:fld>
            <a:endParaRPr lang="en-GB"/>
          </a:p>
        </p:txBody>
      </p:sp>
      <p:sp>
        <p:nvSpPr>
          <p:cNvPr id="5" name="Footer Placeholder 4"/>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sz="1800">
                <a:solidFill>
                  <a:prstClr val="black"/>
                </a:solidFill>
                <a:latin typeface="Myriad Pro"/>
                <a:ea typeface="ＭＳ Ｐゴシック" charset="-128"/>
              </a:defRPr>
            </a:lvl1pPr>
          </a:lstStyle>
          <a:p>
            <a:pPr>
              <a:defRPr/>
            </a:pPr>
            <a:endParaRPr lang="en-GB"/>
          </a:p>
        </p:txBody>
      </p:sp>
      <p:sp>
        <p:nvSpPr>
          <p:cNvPr id="6" name="Slide Number Placeholder 5"/>
          <p:cNvSpPr>
            <a:spLocks noGrp="1"/>
          </p:cNvSpPr>
          <p:nvPr>
            <p:ph type="sldNum" sz="quarter" idx="12"/>
          </p:nvPr>
        </p:nvSpPr>
        <p:spPr/>
        <p:txBody>
          <a:bodyPr/>
          <a:lstStyle>
            <a:lvl1pPr eaLnBrk="0" hangingPunct="0">
              <a:defRPr>
                <a:latin typeface="Times" charset="0"/>
              </a:defRPr>
            </a:lvl1pPr>
          </a:lstStyle>
          <a:p>
            <a:fld id="{6F5834A9-B3EE-4991-80BF-19A816547566}" type="slidenum">
              <a:rPr lang="en-GB" altLang="en-US"/>
              <a:pPr/>
              <a:t>‹#›</a:t>
            </a:fld>
            <a:endParaRPr lang="en-GB" altLang="en-US"/>
          </a:p>
        </p:txBody>
      </p:sp>
    </p:spTree>
    <p:extLst>
      <p:ext uri="{BB962C8B-B14F-4D97-AF65-F5344CB8AC3E}">
        <p14:creationId xmlns:p14="http://schemas.microsoft.com/office/powerpoint/2010/main" val="4387073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8D5F4669-B95B-4775-9E2B-32675DB033C5}" type="datetimeFigureOut">
              <a:rPr lang="en-GB"/>
              <a:pPr>
                <a:defRPr/>
              </a:pPr>
              <a:t>18/10/2018</a:t>
            </a:fld>
            <a:endParaRPr lang="en-GB"/>
          </a:p>
        </p:txBody>
      </p:sp>
      <p:sp>
        <p:nvSpPr>
          <p:cNvPr id="5" name="Slide Number Placeholder 5"/>
          <p:cNvSpPr>
            <a:spLocks noGrp="1"/>
          </p:cNvSpPr>
          <p:nvPr>
            <p:ph type="sldNum" sz="quarter" idx="11"/>
          </p:nvPr>
        </p:nvSpPr>
        <p:spPr/>
        <p:txBody>
          <a:bodyPr/>
          <a:lstStyle>
            <a:lvl1pPr eaLnBrk="0" hangingPunct="0">
              <a:defRPr>
                <a:latin typeface="Times" charset="0"/>
              </a:defRPr>
            </a:lvl1pPr>
          </a:lstStyle>
          <a:p>
            <a:fld id="{18035BC0-C93D-4F7B-9ABE-71DC4E3337F5}" type="slidenum">
              <a:rPr lang="en-GB" altLang="en-US"/>
              <a:pPr/>
              <a:t>‹#›</a:t>
            </a:fld>
            <a:endParaRPr lang="en-GB" altLang="en-US"/>
          </a:p>
        </p:txBody>
      </p:sp>
    </p:spTree>
    <p:extLst>
      <p:ext uri="{BB962C8B-B14F-4D97-AF65-F5344CB8AC3E}">
        <p14:creationId xmlns:p14="http://schemas.microsoft.com/office/powerpoint/2010/main" val="31424399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6F79D1F4-B159-4E75-A2FB-794A362795E9}" type="datetimeFigureOut">
              <a:rPr lang="en-GB"/>
              <a:pPr>
                <a:defRPr/>
              </a:pPr>
              <a:t>18/10/2018</a:t>
            </a:fld>
            <a:endParaRPr lang="en-GB"/>
          </a:p>
        </p:txBody>
      </p:sp>
      <p:sp>
        <p:nvSpPr>
          <p:cNvPr id="6" name="Slide Number Placeholder 6"/>
          <p:cNvSpPr>
            <a:spLocks noGrp="1"/>
          </p:cNvSpPr>
          <p:nvPr>
            <p:ph type="sldNum" sz="quarter" idx="11"/>
          </p:nvPr>
        </p:nvSpPr>
        <p:spPr/>
        <p:txBody>
          <a:bodyPr/>
          <a:lstStyle>
            <a:lvl1pPr eaLnBrk="0" hangingPunct="0">
              <a:defRPr>
                <a:latin typeface="Times" charset="0"/>
              </a:defRPr>
            </a:lvl1pPr>
          </a:lstStyle>
          <a:p>
            <a:fld id="{3CE31916-C52B-4D3D-B9E4-3B9522F85985}" type="slidenum">
              <a:rPr lang="en-GB" altLang="en-US"/>
              <a:pPr/>
              <a:t>‹#›</a:t>
            </a:fld>
            <a:endParaRPr lang="en-GB" altLang="en-US"/>
          </a:p>
        </p:txBody>
      </p:sp>
    </p:spTree>
    <p:extLst>
      <p:ext uri="{BB962C8B-B14F-4D97-AF65-F5344CB8AC3E}">
        <p14:creationId xmlns:p14="http://schemas.microsoft.com/office/powerpoint/2010/main" val="7699984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F2A137CE-EC32-4C82-B84F-3C4BA8C22634}" type="datetimeFigureOut">
              <a:rPr lang="en-GB"/>
              <a:pPr>
                <a:defRPr/>
              </a:pPr>
              <a:t>18/10/2018</a:t>
            </a:fld>
            <a:endParaRPr lang="en-GB"/>
          </a:p>
        </p:txBody>
      </p:sp>
      <p:sp>
        <p:nvSpPr>
          <p:cNvPr id="8" name="Slide Number Placeholder 8"/>
          <p:cNvSpPr>
            <a:spLocks noGrp="1"/>
          </p:cNvSpPr>
          <p:nvPr>
            <p:ph type="sldNum" sz="quarter" idx="11"/>
          </p:nvPr>
        </p:nvSpPr>
        <p:spPr/>
        <p:txBody>
          <a:bodyPr/>
          <a:lstStyle>
            <a:lvl1pPr eaLnBrk="0" hangingPunct="0">
              <a:defRPr>
                <a:latin typeface="Times" charset="0"/>
              </a:defRPr>
            </a:lvl1pPr>
          </a:lstStyle>
          <a:p>
            <a:fld id="{79001E46-35D9-4929-8848-54B8AF64753E}" type="slidenum">
              <a:rPr lang="en-GB" altLang="en-US"/>
              <a:pPr/>
              <a:t>‹#›</a:t>
            </a:fld>
            <a:endParaRPr lang="en-GB" altLang="en-US"/>
          </a:p>
        </p:txBody>
      </p:sp>
    </p:spTree>
    <p:extLst>
      <p:ext uri="{BB962C8B-B14F-4D97-AF65-F5344CB8AC3E}">
        <p14:creationId xmlns:p14="http://schemas.microsoft.com/office/powerpoint/2010/main" val="2486742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10798694-5E11-4C22-AF23-49EB4CF56AE7}" type="datetimeFigureOut">
              <a:rPr lang="en-GB"/>
              <a:pPr>
                <a:defRPr/>
              </a:pPr>
              <a:t>18/10/2018</a:t>
            </a:fld>
            <a:endParaRPr lang="en-GB"/>
          </a:p>
        </p:txBody>
      </p:sp>
      <p:sp>
        <p:nvSpPr>
          <p:cNvPr id="4" name="Slide Number Placeholder 4"/>
          <p:cNvSpPr>
            <a:spLocks noGrp="1"/>
          </p:cNvSpPr>
          <p:nvPr>
            <p:ph type="sldNum" sz="quarter" idx="11"/>
          </p:nvPr>
        </p:nvSpPr>
        <p:spPr/>
        <p:txBody>
          <a:bodyPr/>
          <a:lstStyle>
            <a:lvl1pPr eaLnBrk="0" hangingPunct="0">
              <a:defRPr>
                <a:latin typeface="Times" charset="0"/>
              </a:defRPr>
            </a:lvl1pPr>
          </a:lstStyle>
          <a:p>
            <a:fld id="{84C24F21-ABB8-4609-92CE-5E6E9298936D}" type="slidenum">
              <a:rPr lang="en-GB" altLang="en-US"/>
              <a:pPr/>
              <a:t>‹#›</a:t>
            </a:fld>
            <a:endParaRPr lang="en-GB" altLang="en-US"/>
          </a:p>
        </p:txBody>
      </p:sp>
    </p:spTree>
    <p:extLst>
      <p:ext uri="{BB962C8B-B14F-4D97-AF65-F5344CB8AC3E}">
        <p14:creationId xmlns:p14="http://schemas.microsoft.com/office/powerpoint/2010/main" val="36927346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072B4A33-2B9D-4AEF-BF17-55286B379ACF}" type="datetimeFigureOut">
              <a:rPr lang="en-GB"/>
              <a:pPr>
                <a:defRPr/>
              </a:pPr>
              <a:t>18/10/2018</a:t>
            </a:fld>
            <a:endParaRPr lang="en-GB"/>
          </a:p>
        </p:txBody>
      </p:sp>
      <p:sp>
        <p:nvSpPr>
          <p:cNvPr id="3" name="Slide Number Placeholder 3"/>
          <p:cNvSpPr>
            <a:spLocks noGrp="1"/>
          </p:cNvSpPr>
          <p:nvPr>
            <p:ph type="sldNum" sz="quarter" idx="11"/>
          </p:nvPr>
        </p:nvSpPr>
        <p:spPr/>
        <p:txBody>
          <a:bodyPr/>
          <a:lstStyle>
            <a:lvl1pPr eaLnBrk="0" hangingPunct="0">
              <a:defRPr>
                <a:latin typeface="Times" charset="0"/>
              </a:defRPr>
            </a:lvl1pPr>
          </a:lstStyle>
          <a:p>
            <a:fld id="{9798B74F-A685-40DD-8924-39E279FCED3B}" type="slidenum">
              <a:rPr lang="en-GB" altLang="en-US"/>
              <a:pPr/>
              <a:t>‹#›</a:t>
            </a:fld>
            <a:endParaRPr lang="en-GB" altLang="en-US"/>
          </a:p>
        </p:txBody>
      </p:sp>
    </p:spTree>
    <p:extLst>
      <p:ext uri="{BB962C8B-B14F-4D97-AF65-F5344CB8AC3E}">
        <p14:creationId xmlns:p14="http://schemas.microsoft.com/office/powerpoint/2010/main" val="22908388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DED0687A-AEDE-40E5-80CA-216BD12C4EA3}" type="datetimeFigureOut">
              <a:rPr lang="en-GB"/>
              <a:pPr>
                <a:defRPr/>
              </a:pPr>
              <a:t>18/10/2018</a:t>
            </a:fld>
            <a:endParaRPr lang="en-GB"/>
          </a:p>
        </p:txBody>
      </p:sp>
      <p:sp>
        <p:nvSpPr>
          <p:cNvPr id="6" name="Slide Number Placeholder 6"/>
          <p:cNvSpPr>
            <a:spLocks noGrp="1"/>
          </p:cNvSpPr>
          <p:nvPr>
            <p:ph type="sldNum" sz="quarter" idx="11"/>
          </p:nvPr>
        </p:nvSpPr>
        <p:spPr/>
        <p:txBody>
          <a:bodyPr/>
          <a:lstStyle>
            <a:lvl1pPr eaLnBrk="0" hangingPunct="0">
              <a:defRPr>
                <a:latin typeface="Times" charset="0"/>
              </a:defRPr>
            </a:lvl1pPr>
          </a:lstStyle>
          <a:p>
            <a:fld id="{1F193D2E-FCCE-417D-AB19-8B5966EDD48A}" type="slidenum">
              <a:rPr lang="en-GB" altLang="en-US"/>
              <a:pPr/>
              <a:t>‹#›</a:t>
            </a:fld>
            <a:endParaRPr lang="en-GB" altLang="en-US"/>
          </a:p>
        </p:txBody>
      </p:sp>
    </p:spTree>
    <p:extLst>
      <p:ext uri="{BB962C8B-B14F-4D97-AF65-F5344CB8AC3E}">
        <p14:creationId xmlns:p14="http://schemas.microsoft.com/office/powerpoint/2010/main" val="863414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307FD6B4-1799-4024-B807-8B94078E0024}" type="datetimeFigureOut">
              <a:rPr lang="en-GB"/>
              <a:pPr>
                <a:defRPr/>
              </a:pPr>
              <a:t>18/10/2018</a:t>
            </a:fld>
            <a:endParaRPr lang="en-GB"/>
          </a:p>
        </p:txBody>
      </p:sp>
      <p:sp>
        <p:nvSpPr>
          <p:cNvPr id="6" name="Slide Number Placeholder 6"/>
          <p:cNvSpPr>
            <a:spLocks noGrp="1"/>
          </p:cNvSpPr>
          <p:nvPr>
            <p:ph type="sldNum" sz="quarter" idx="11"/>
          </p:nvPr>
        </p:nvSpPr>
        <p:spPr/>
        <p:txBody>
          <a:bodyPr/>
          <a:lstStyle>
            <a:lvl1pPr eaLnBrk="0" hangingPunct="0">
              <a:defRPr>
                <a:latin typeface="Times" charset="0"/>
              </a:defRPr>
            </a:lvl1pPr>
          </a:lstStyle>
          <a:p>
            <a:fld id="{0FC6FD6C-EE77-4364-AF1D-B0342A6C371E}" type="slidenum">
              <a:rPr lang="en-GB" altLang="en-US"/>
              <a:pPr/>
              <a:t>‹#›</a:t>
            </a:fld>
            <a:endParaRPr lang="en-GB" altLang="en-US"/>
          </a:p>
        </p:txBody>
      </p:sp>
    </p:spTree>
    <p:extLst>
      <p:ext uri="{BB962C8B-B14F-4D97-AF65-F5344CB8AC3E}">
        <p14:creationId xmlns:p14="http://schemas.microsoft.com/office/powerpoint/2010/main" val="6121278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275B5C87-DEC0-4FD5-8A87-E6086476E3B8}" type="datetimeFigureOut">
              <a:rPr lang="en-GB"/>
              <a:pPr>
                <a:defRPr/>
              </a:pPr>
              <a:t>18/10/2018</a:t>
            </a:fld>
            <a:endParaRPr lang="en-GB"/>
          </a:p>
        </p:txBody>
      </p:sp>
      <p:sp>
        <p:nvSpPr>
          <p:cNvPr id="5" name="Slide Number Placeholder 5"/>
          <p:cNvSpPr>
            <a:spLocks noGrp="1"/>
          </p:cNvSpPr>
          <p:nvPr>
            <p:ph type="sldNum" sz="quarter" idx="11"/>
          </p:nvPr>
        </p:nvSpPr>
        <p:spPr/>
        <p:txBody>
          <a:bodyPr/>
          <a:lstStyle>
            <a:lvl1pPr eaLnBrk="0" hangingPunct="0">
              <a:defRPr>
                <a:latin typeface="Times" charset="0"/>
              </a:defRPr>
            </a:lvl1pPr>
          </a:lstStyle>
          <a:p>
            <a:fld id="{3CCC6E72-7B9E-4A70-A87A-55AB15D402AF}" type="slidenum">
              <a:rPr lang="en-GB" altLang="en-US"/>
              <a:pPr/>
              <a:t>‹#›</a:t>
            </a:fld>
            <a:endParaRPr lang="en-GB" altLang="en-US"/>
          </a:p>
        </p:txBody>
      </p:sp>
    </p:spTree>
    <p:extLst>
      <p:ext uri="{BB962C8B-B14F-4D97-AF65-F5344CB8AC3E}">
        <p14:creationId xmlns:p14="http://schemas.microsoft.com/office/powerpoint/2010/main" val="17223191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DEB97BAF-2236-4728-A82D-B9BEA3817781}" type="datetimeFigureOut">
              <a:rPr lang="en-GB"/>
              <a:pPr>
                <a:defRPr/>
              </a:pPr>
              <a:t>18/10/2018</a:t>
            </a:fld>
            <a:endParaRPr lang="en-GB"/>
          </a:p>
        </p:txBody>
      </p:sp>
      <p:sp>
        <p:nvSpPr>
          <p:cNvPr id="5" name="Slide Number Placeholder 5"/>
          <p:cNvSpPr>
            <a:spLocks noGrp="1"/>
          </p:cNvSpPr>
          <p:nvPr>
            <p:ph type="sldNum" sz="quarter" idx="11"/>
          </p:nvPr>
        </p:nvSpPr>
        <p:spPr/>
        <p:txBody>
          <a:bodyPr/>
          <a:lstStyle>
            <a:lvl1pPr eaLnBrk="0" hangingPunct="0">
              <a:defRPr>
                <a:latin typeface="Times" charset="0"/>
              </a:defRPr>
            </a:lvl1pPr>
          </a:lstStyle>
          <a:p>
            <a:fld id="{CCDAC2DB-9D75-4926-B1D0-28DCE41D7294}" type="slidenum">
              <a:rPr lang="en-GB" altLang="en-US"/>
              <a:pPr/>
              <a:t>‹#›</a:t>
            </a:fld>
            <a:endParaRPr lang="en-GB" altLang="en-US"/>
          </a:p>
        </p:txBody>
      </p:sp>
    </p:spTree>
    <p:extLst>
      <p:ext uri="{BB962C8B-B14F-4D97-AF65-F5344CB8AC3E}">
        <p14:creationId xmlns:p14="http://schemas.microsoft.com/office/powerpoint/2010/main" val="35342350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prstClr val="black">
                    <a:tint val="75000"/>
                  </a:prstClr>
                </a:solidFill>
                <a:latin typeface="Myriad Pro"/>
                <a:ea typeface="ＭＳ Ｐゴシック" charset="-128"/>
              </a:defRPr>
            </a:lvl1pPr>
          </a:lstStyle>
          <a:p>
            <a:pPr>
              <a:defRPr/>
            </a:pPr>
            <a:fld id="{44D41467-BE4C-4FF1-A557-5934B781755D}" type="datetimeFigureOut">
              <a:rPr lang="en-GB"/>
              <a:pPr>
                <a:defRPr/>
              </a:pPr>
              <a:t>18/10/2018</a:t>
            </a:fld>
            <a:endParaRPr lang="en-GB" dirty="0"/>
          </a:p>
        </p:txBody>
      </p:sp>
      <p:sp>
        <p:nvSpPr>
          <p:cNvPr id="6" name="Slide Number Placeholder 5"/>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fontAlgn="base">
              <a:spcBef>
                <a:spcPct val="0"/>
              </a:spcBef>
              <a:spcAft>
                <a:spcPct val="0"/>
              </a:spcAft>
            </a:pPr>
            <a:fld id="{4C2765C5-AA1C-4921-9785-6FB2111C5674}" type="slidenum">
              <a:rPr lang="en-GB" altLang="en-US">
                <a:ea typeface="ＭＳ Ｐゴシック" pitchFamily="34" charset="-128"/>
              </a:rPr>
              <a:pPr fontAlgn="base">
                <a:spcBef>
                  <a:spcPct val="0"/>
                </a:spcBef>
                <a:spcAft>
                  <a:spcPct val="0"/>
                </a:spcAft>
              </a:pPr>
              <a:t>‹#›</a:t>
            </a:fld>
            <a:endParaRPr lang="en-GB" altLang="en-US">
              <a:ea typeface="ＭＳ Ｐゴシック" pitchFamily="34" charset="-128"/>
            </a:endParaRPr>
          </a:p>
        </p:txBody>
      </p:sp>
    </p:spTree>
    <p:extLst>
      <p:ext uri="{BB962C8B-B14F-4D97-AF65-F5344CB8AC3E}">
        <p14:creationId xmlns:p14="http://schemas.microsoft.com/office/powerpoint/2010/main" val="939859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fontAlgn="base">
        <a:spcBef>
          <a:spcPct val="0"/>
        </a:spcBef>
        <a:spcAft>
          <a:spcPct val="0"/>
        </a:spcAft>
        <a:defRPr sz="4400">
          <a:solidFill>
            <a:schemeClr val="tx1"/>
          </a:solidFill>
          <a:latin typeface="Myriad Pro"/>
        </a:defRPr>
      </a:lvl6pPr>
      <a:lvl7pPr marL="914400" algn="ctr" rtl="0" fontAlgn="base">
        <a:spcBef>
          <a:spcPct val="0"/>
        </a:spcBef>
        <a:spcAft>
          <a:spcPct val="0"/>
        </a:spcAft>
        <a:defRPr sz="4400">
          <a:solidFill>
            <a:schemeClr val="tx1"/>
          </a:solidFill>
          <a:latin typeface="Myriad Pro"/>
        </a:defRPr>
      </a:lvl7pPr>
      <a:lvl8pPr marL="1371600" algn="ctr" rtl="0" fontAlgn="base">
        <a:spcBef>
          <a:spcPct val="0"/>
        </a:spcBef>
        <a:spcAft>
          <a:spcPct val="0"/>
        </a:spcAft>
        <a:defRPr sz="4400">
          <a:solidFill>
            <a:schemeClr val="tx1"/>
          </a:solidFill>
          <a:latin typeface="Myriad Pro"/>
        </a:defRPr>
      </a:lvl8pPr>
      <a:lvl9pPr marL="1828800" algn="ctr" rtl="0" fontAlgn="base">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5"/>
          <p:cNvSpPr>
            <a:spLocks noGrp="1"/>
          </p:cNvSpPr>
          <p:nvPr>
            <p:ph type="ctrTitle"/>
          </p:nvPr>
        </p:nvSpPr>
        <p:spPr>
          <a:xfrm>
            <a:off x="2209800" y="1268413"/>
            <a:ext cx="7772400" cy="3600450"/>
          </a:xfrm>
        </p:spPr>
        <p:txBody>
          <a:bodyPr/>
          <a:lstStyle/>
          <a:p>
            <a:pPr eaLnBrk="1" hangingPunct="1"/>
            <a:r>
              <a:rPr lang="en-US" altLang="en-US" dirty="0" smtClean="0">
                <a:solidFill>
                  <a:schemeClr val="bg1"/>
                </a:solidFill>
              </a:rPr>
              <a:t>EAEE4003/C</a:t>
            </a:r>
            <a:br>
              <a:rPr lang="en-US" altLang="en-US" dirty="0" smtClean="0">
                <a:solidFill>
                  <a:schemeClr val="bg1"/>
                </a:solidFill>
              </a:rPr>
            </a:br>
            <a:r>
              <a:rPr lang="cy-GB" altLang="en-US" dirty="0" smtClean="0">
                <a:solidFill>
                  <a:schemeClr val="bg1"/>
                </a:solidFill>
              </a:rPr>
              <a:t>Datblygiad Dynol </a:t>
            </a:r>
            <a:br>
              <a:rPr lang="cy-GB" altLang="en-US" dirty="0" smtClean="0">
                <a:solidFill>
                  <a:schemeClr val="bg1"/>
                </a:solidFill>
              </a:rPr>
            </a:br>
            <a:r>
              <a:rPr lang="en-US" altLang="en-US" dirty="0" smtClean="0">
                <a:solidFill>
                  <a:schemeClr val="bg1"/>
                </a:solidFill>
              </a:rPr>
              <a:t>Human Development </a:t>
            </a:r>
          </a:p>
        </p:txBody>
      </p:sp>
    </p:spTree>
    <p:extLst>
      <p:ext uri="{BB962C8B-B14F-4D97-AF65-F5344CB8AC3E}">
        <p14:creationId xmlns:p14="http://schemas.microsoft.com/office/powerpoint/2010/main" val="1569707516"/>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2209800" y="333375"/>
            <a:ext cx="7772400" cy="863600"/>
          </a:xfrm>
        </p:spPr>
        <p:txBody>
          <a:bodyPr/>
          <a:lstStyle/>
          <a:p>
            <a:pPr eaLnBrk="1" hangingPunct="1"/>
            <a:r>
              <a:rPr lang="cy-GB" altLang="en-US" sz="4000" i="1" dirty="0"/>
              <a:t>Trosolwg o’r Modwl </a:t>
            </a:r>
            <a:br>
              <a:rPr lang="cy-GB" altLang="en-US" sz="4000" i="1" dirty="0"/>
            </a:br>
            <a:r>
              <a:rPr lang="en-US" altLang="en-US" sz="4000" i="1" dirty="0"/>
              <a:t>Overview of Module</a:t>
            </a:r>
          </a:p>
        </p:txBody>
      </p:sp>
      <p:sp>
        <p:nvSpPr>
          <p:cNvPr id="17411" name="Content Placeholder 2"/>
          <p:cNvSpPr>
            <a:spLocks noGrp="1"/>
          </p:cNvSpPr>
          <p:nvPr>
            <p:ph sz="half" idx="1"/>
          </p:nvPr>
        </p:nvSpPr>
        <p:spPr>
          <a:xfrm>
            <a:off x="1919288" y="1484314"/>
            <a:ext cx="4100512" cy="4611687"/>
          </a:xfrm>
        </p:spPr>
        <p:txBody>
          <a:bodyPr/>
          <a:lstStyle/>
          <a:p>
            <a:pPr marL="0" indent="0" eaLnBrk="1" hangingPunct="1">
              <a:buNone/>
            </a:pPr>
            <a:r>
              <a:rPr lang="cy-GB" altLang="en-US" i="1" dirty="0" smtClean="0">
                <a:ea typeface="ＭＳ Ｐゴシック" pitchFamily="34" charset="-128"/>
              </a:rPr>
              <a:t>Deilliannau Dysgu.</a:t>
            </a:r>
          </a:p>
          <a:p>
            <a:pPr marL="0" indent="0" eaLnBrk="1" hangingPunct="1">
              <a:buNone/>
            </a:pPr>
            <a:r>
              <a:rPr lang="cy-GB" altLang="en-US" i="1" dirty="0" smtClean="0">
                <a:ea typeface="ＭＳ Ｐゴシック" pitchFamily="34" charset="-128"/>
              </a:rPr>
              <a:t>Cysylltiadau </a:t>
            </a:r>
            <a:r>
              <a:rPr lang="cy-GB" altLang="en-US" i="1" noProof="1" smtClean="0">
                <a:ea typeface="ＭＳ Ｐゴシック" pitchFamily="34" charset="-128"/>
              </a:rPr>
              <a:t>â’r</a:t>
            </a:r>
            <a:r>
              <a:rPr lang="cy-GB" altLang="en-US" i="1" dirty="0" smtClean="0">
                <a:ea typeface="ＭＳ Ｐゴシック" pitchFamily="34" charset="-128"/>
              </a:rPr>
              <a:t> Safonau Galwedigaethol Cenedlaethol.</a:t>
            </a:r>
          </a:p>
          <a:p>
            <a:pPr marL="0" indent="0" eaLnBrk="1" hangingPunct="1">
              <a:buNone/>
            </a:pPr>
            <a:r>
              <a:rPr lang="cy-GB" altLang="en-US" i="1" dirty="0" smtClean="0">
                <a:ea typeface="ＭＳ Ｐゴシック" pitchFamily="34" charset="-128"/>
              </a:rPr>
              <a:t>Strwythur y Modwl.</a:t>
            </a:r>
          </a:p>
          <a:p>
            <a:pPr marL="0" indent="0" eaLnBrk="1" hangingPunct="1">
              <a:buNone/>
            </a:pPr>
            <a:r>
              <a:rPr lang="cy-GB" altLang="en-US" i="1" dirty="0" smtClean="0">
                <a:ea typeface="ＭＳ Ｐゴシック" pitchFamily="34" charset="-128"/>
              </a:rPr>
              <a:t>Asesu</a:t>
            </a:r>
          </a:p>
          <a:p>
            <a:pPr marL="0" indent="0" eaLnBrk="1" hangingPunct="1">
              <a:buNone/>
            </a:pPr>
            <a:r>
              <a:rPr lang="cy-GB" altLang="en-US" i="1" dirty="0" smtClean="0">
                <a:ea typeface="ＭＳ Ｐゴシック" pitchFamily="34" charset="-128"/>
              </a:rPr>
              <a:t>Cyfleoedd Ymarfer</a:t>
            </a:r>
          </a:p>
          <a:p>
            <a:pPr marL="0" indent="0" eaLnBrk="1" hangingPunct="1">
              <a:buNone/>
            </a:pPr>
            <a:endParaRPr lang="en-GB" altLang="en-US" dirty="0" smtClean="0">
              <a:ea typeface="ＭＳ Ｐゴシック" pitchFamily="34" charset="-128"/>
            </a:endParaRPr>
          </a:p>
        </p:txBody>
      </p:sp>
      <p:sp>
        <p:nvSpPr>
          <p:cNvPr id="17412" name="Content Placeholder 3"/>
          <p:cNvSpPr>
            <a:spLocks noGrp="1"/>
          </p:cNvSpPr>
          <p:nvPr>
            <p:ph sz="half" idx="2"/>
          </p:nvPr>
        </p:nvSpPr>
        <p:spPr>
          <a:xfrm>
            <a:off x="6172200" y="1484314"/>
            <a:ext cx="3810000" cy="4611687"/>
          </a:xfrm>
        </p:spPr>
        <p:txBody>
          <a:bodyPr/>
          <a:lstStyle/>
          <a:p>
            <a:pPr marL="0" indent="0" eaLnBrk="1" hangingPunct="1">
              <a:buNone/>
            </a:pPr>
            <a:r>
              <a:rPr lang="en-US" altLang="en-US" i="1" dirty="0" smtClean="0">
                <a:ea typeface="ＭＳ Ｐゴシック" pitchFamily="34" charset="-128"/>
              </a:rPr>
              <a:t>Learning Outcomes.</a:t>
            </a:r>
          </a:p>
          <a:p>
            <a:pPr marL="0" indent="0" eaLnBrk="1" hangingPunct="1">
              <a:buNone/>
            </a:pPr>
            <a:r>
              <a:rPr lang="en-US" altLang="en-US" i="1" dirty="0" smtClean="0">
                <a:ea typeface="ＭＳ Ｐゴシック" pitchFamily="34" charset="-128"/>
              </a:rPr>
              <a:t>Links to N.O.S.</a:t>
            </a:r>
          </a:p>
          <a:p>
            <a:pPr marL="0" indent="0" eaLnBrk="1" hangingPunct="1">
              <a:buNone/>
            </a:pPr>
            <a:endParaRPr lang="en-US" altLang="en-US" sz="1600" i="1" dirty="0">
              <a:ea typeface="ＭＳ Ｐゴシック" pitchFamily="34" charset="-128"/>
            </a:endParaRPr>
          </a:p>
          <a:p>
            <a:pPr marL="0" indent="0" eaLnBrk="1" hangingPunct="1">
              <a:buNone/>
            </a:pPr>
            <a:endParaRPr lang="en-US" altLang="en-US" i="1" dirty="0" smtClean="0">
              <a:ea typeface="ＭＳ Ｐゴシック" pitchFamily="34" charset="-128"/>
            </a:endParaRPr>
          </a:p>
          <a:p>
            <a:pPr marL="0" indent="0" eaLnBrk="1" hangingPunct="1">
              <a:buNone/>
            </a:pPr>
            <a:r>
              <a:rPr lang="en-US" altLang="en-US" i="1" dirty="0" smtClean="0">
                <a:ea typeface="ＭＳ Ｐゴシック" pitchFamily="34" charset="-128"/>
              </a:rPr>
              <a:t>Module Structure.</a:t>
            </a:r>
          </a:p>
          <a:p>
            <a:pPr marL="0" indent="0" eaLnBrk="1" hangingPunct="1">
              <a:buNone/>
            </a:pPr>
            <a:r>
              <a:rPr lang="en-US" altLang="en-US" i="1" dirty="0" smtClean="0">
                <a:ea typeface="ＭＳ Ｐゴシック" pitchFamily="34" charset="-128"/>
              </a:rPr>
              <a:t>Assessment</a:t>
            </a:r>
          </a:p>
          <a:p>
            <a:pPr marL="0" indent="0" eaLnBrk="1" hangingPunct="1">
              <a:buNone/>
            </a:pPr>
            <a:r>
              <a:rPr lang="en-US" altLang="en-US" i="1" dirty="0" smtClean="0">
                <a:ea typeface="ＭＳ Ｐゴシック" pitchFamily="34" charset="-128"/>
              </a:rPr>
              <a:t>Practice Opportunities.</a:t>
            </a:r>
          </a:p>
        </p:txBody>
      </p:sp>
    </p:spTree>
    <p:extLst>
      <p:ext uri="{BB962C8B-B14F-4D97-AF65-F5344CB8AC3E}">
        <p14:creationId xmlns:p14="http://schemas.microsoft.com/office/powerpoint/2010/main" val="13822567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cy-GB" altLang="en-US" dirty="0" smtClean="0"/>
              <a:t>Datblygiad Dynol </a:t>
            </a:r>
            <a:br>
              <a:rPr lang="cy-GB" altLang="en-US" dirty="0" smtClean="0"/>
            </a:br>
            <a:r>
              <a:rPr lang="en-GB" altLang="en-US" dirty="0" smtClean="0"/>
              <a:t>Human Development</a:t>
            </a:r>
          </a:p>
        </p:txBody>
      </p:sp>
      <p:sp>
        <p:nvSpPr>
          <p:cNvPr id="19459" name="Content Placeholder 2"/>
          <p:cNvSpPr>
            <a:spLocks noGrp="1"/>
          </p:cNvSpPr>
          <p:nvPr>
            <p:ph sz="half" idx="1"/>
          </p:nvPr>
        </p:nvSpPr>
        <p:spPr>
          <a:xfrm>
            <a:off x="1981200" y="1600200"/>
            <a:ext cx="4038600" cy="3989388"/>
          </a:xfrm>
        </p:spPr>
        <p:txBody>
          <a:bodyPr/>
          <a:lstStyle/>
          <a:p>
            <a:r>
              <a:rPr lang="cy-GB" altLang="en-US" dirty="0" smtClean="0"/>
              <a:t>Damcaniaethwyr </a:t>
            </a:r>
          </a:p>
          <a:p>
            <a:endParaRPr lang="cy-GB" altLang="en-US" dirty="0" smtClean="0"/>
          </a:p>
          <a:p>
            <a:r>
              <a:rPr lang="cy-GB" altLang="en-US" dirty="0" smtClean="0"/>
              <a:t>Pwy yw’r rhai mwyaf dylanwadol?</a:t>
            </a:r>
          </a:p>
        </p:txBody>
      </p:sp>
      <p:sp>
        <p:nvSpPr>
          <p:cNvPr id="19460" name="Content Placeholder 3"/>
          <p:cNvSpPr>
            <a:spLocks noGrp="1"/>
          </p:cNvSpPr>
          <p:nvPr>
            <p:ph sz="half" idx="2"/>
          </p:nvPr>
        </p:nvSpPr>
        <p:spPr>
          <a:xfrm>
            <a:off x="6172200" y="1600200"/>
            <a:ext cx="4038600" cy="3989388"/>
          </a:xfrm>
        </p:spPr>
        <p:txBody>
          <a:bodyPr/>
          <a:lstStyle/>
          <a:p>
            <a:r>
              <a:rPr lang="en-GB" altLang="en-US" dirty="0" smtClean="0"/>
              <a:t>Theorists</a:t>
            </a:r>
          </a:p>
          <a:p>
            <a:endParaRPr lang="en-GB" altLang="en-US" dirty="0" smtClean="0"/>
          </a:p>
          <a:p>
            <a:r>
              <a:rPr lang="en-GB" altLang="en-US" dirty="0" smtClean="0"/>
              <a:t>Who are the most influential ?</a:t>
            </a:r>
          </a:p>
          <a:p>
            <a:endParaRPr lang="en-GB" altLang="en-US" dirty="0" smtClean="0"/>
          </a:p>
        </p:txBody>
      </p:sp>
    </p:spTree>
    <p:extLst>
      <p:ext uri="{BB962C8B-B14F-4D97-AF65-F5344CB8AC3E}">
        <p14:creationId xmlns:p14="http://schemas.microsoft.com/office/powerpoint/2010/main" val="26337355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cy-GB" altLang="en-US" dirty="0" smtClean="0"/>
              <a:t>Damcaniaeth</a:t>
            </a:r>
            <a:r>
              <a:rPr lang="en-GB" altLang="en-US" dirty="0" smtClean="0"/>
              <a:t> / Theory </a:t>
            </a:r>
          </a:p>
        </p:txBody>
      </p:sp>
      <p:sp>
        <p:nvSpPr>
          <p:cNvPr id="21507" name="Content Placeholder 2"/>
          <p:cNvSpPr>
            <a:spLocks noGrp="1"/>
          </p:cNvSpPr>
          <p:nvPr>
            <p:ph sz="half" idx="1"/>
          </p:nvPr>
        </p:nvSpPr>
        <p:spPr>
          <a:xfrm>
            <a:off x="1981200" y="1600200"/>
            <a:ext cx="4038600" cy="3989388"/>
          </a:xfrm>
        </p:spPr>
        <p:txBody>
          <a:bodyPr/>
          <a:lstStyle/>
          <a:p>
            <a:r>
              <a:rPr lang="en-GB" altLang="en-US" dirty="0" smtClean="0"/>
              <a:t>‘</a:t>
            </a:r>
            <a:r>
              <a:rPr lang="cy-GB" altLang="en-US" dirty="0" smtClean="0"/>
              <a:t>Set o arsylwadau trefnus sy’n cael eu defnyddio i esbonio ffenomen ddiddorol</a:t>
            </a:r>
            <a:r>
              <a:rPr lang="en-GB" altLang="en-US" dirty="0" smtClean="0"/>
              <a:t>’.</a:t>
            </a:r>
            <a:endParaRPr lang="en-GB" altLang="en-US" dirty="0"/>
          </a:p>
          <a:p>
            <a:r>
              <a:rPr lang="en-GB" altLang="en-US" dirty="0"/>
              <a:t>Crowley (2014).</a:t>
            </a:r>
          </a:p>
          <a:p>
            <a:pPr marL="0" indent="0">
              <a:buNone/>
            </a:pPr>
            <a:endParaRPr lang="en-GB" altLang="en-US" dirty="0" smtClean="0"/>
          </a:p>
        </p:txBody>
      </p:sp>
      <p:sp>
        <p:nvSpPr>
          <p:cNvPr id="21508" name="Content Placeholder 3"/>
          <p:cNvSpPr>
            <a:spLocks noGrp="1"/>
          </p:cNvSpPr>
          <p:nvPr>
            <p:ph sz="half" idx="2"/>
          </p:nvPr>
        </p:nvSpPr>
        <p:spPr>
          <a:xfrm>
            <a:off x="6172200" y="1600200"/>
            <a:ext cx="4038600" cy="3989388"/>
          </a:xfrm>
        </p:spPr>
        <p:txBody>
          <a:bodyPr/>
          <a:lstStyle/>
          <a:p>
            <a:r>
              <a:rPr lang="en-GB" altLang="en-US" dirty="0" smtClean="0"/>
              <a:t>‘A set of organised observations that are used to explain an interesting phenomenon’.</a:t>
            </a:r>
          </a:p>
          <a:p>
            <a:r>
              <a:rPr lang="en-GB" altLang="en-US" dirty="0" smtClean="0"/>
              <a:t>Crowley (2014).</a:t>
            </a:r>
          </a:p>
        </p:txBody>
      </p:sp>
    </p:spTree>
    <p:extLst>
      <p:ext uri="{BB962C8B-B14F-4D97-AF65-F5344CB8AC3E}">
        <p14:creationId xmlns:p14="http://schemas.microsoft.com/office/powerpoint/2010/main" val="6765809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cy-GB" altLang="en-US" dirty="0" smtClean="0"/>
              <a:t>Datblygiad Cyfannol </a:t>
            </a:r>
            <a:br>
              <a:rPr lang="cy-GB" altLang="en-US" dirty="0" smtClean="0"/>
            </a:br>
            <a:r>
              <a:rPr lang="en-GB" altLang="en-US" dirty="0" smtClean="0"/>
              <a:t>Holistic Development</a:t>
            </a:r>
          </a:p>
        </p:txBody>
      </p:sp>
      <p:sp>
        <p:nvSpPr>
          <p:cNvPr id="23555" name="Content Placeholder 4"/>
          <p:cNvSpPr>
            <a:spLocks noGrp="1"/>
          </p:cNvSpPr>
          <p:nvPr>
            <p:ph sz="half" idx="1"/>
          </p:nvPr>
        </p:nvSpPr>
        <p:spPr>
          <a:xfrm>
            <a:off x="1981200" y="1600200"/>
            <a:ext cx="4038600" cy="3989388"/>
          </a:xfrm>
        </p:spPr>
        <p:txBody>
          <a:bodyPr/>
          <a:lstStyle/>
          <a:p>
            <a:r>
              <a:rPr lang="cy-GB" altLang="en-US" dirty="0" smtClean="0"/>
              <a:t>Beth a olygir wrth gyfannol?</a:t>
            </a:r>
          </a:p>
          <a:p>
            <a:endParaRPr lang="cy-GB" altLang="en-US" dirty="0" smtClean="0"/>
          </a:p>
          <a:p>
            <a:r>
              <a:rPr lang="cy-GB" altLang="en-US" dirty="0" smtClean="0"/>
              <a:t>Sut mae modd ei gymhwyso i ddatblygiad?</a:t>
            </a:r>
          </a:p>
          <a:p>
            <a:endParaRPr lang="cy-GB" altLang="en-US" dirty="0" smtClean="0"/>
          </a:p>
        </p:txBody>
      </p:sp>
      <p:sp>
        <p:nvSpPr>
          <p:cNvPr id="23556" name="Content Placeholder 1"/>
          <p:cNvSpPr>
            <a:spLocks noGrp="1"/>
          </p:cNvSpPr>
          <p:nvPr>
            <p:ph sz="half" idx="2"/>
          </p:nvPr>
        </p:nvSpPr>
        <p:spPr>
          <a:xfrm>
            <a:off x="6172200" y="1600200"/>
            <a:ext cx="4038600" cy="3989388"/>
          </a:xfrm>
        </p:spPr>
        <p:txBody>
          <a:bodyPr/>
          <a:lstStyle/>
          <a:p>
            <a:r>
              <a:rPr lang="en-GB" altLang="en-US" dirty="0" smtClean="0"/>
              <a:t>What is meant by holistic?</a:t>
            </a:r>
          </a:p>
          <a:p>
            <a:endParaRPr lang="en-GB" altLang="en-US" dirty="0" smtClean="0"/>
          </a:p>
          <a:p>
            <a:r>
              <a:rPr lang="en-GB" altLang="en-US" dirty="0" smtClean="0"/>
              <a:t>How can it be applied to development?</a:t>
            </a:r>
          </a:p>
          <a:p>
            <a:endParaRPr lang="en-GB" altLang="en-US" dirty="0" smtClean="0"/>
          </a:p>
        </p:txBody>
      </p:sp>
    </p:spTree>
    <p:extLst>
      <p:ext uri="{BB962C8B-B14F-4D97-AF65-F5344CB8AC3E}">
        <p14:creationId xmlns:p14="http://schemas.microsoft.com/office/powerpoint/2010/main" val="32648660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endParaRPr lang="en-GB" altLang="en-US" smtClean="0"/>
          </a:p>
        </p:txBody>
      </p:sp>
      <p:pic>
        <p:nvPicPr>
          <p:cNvPr id="25603" name="Content Placeholder 6"/>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2351089" y="476251"/>
            <a:ext cx="7705725" cy="5400675"/>
          </a:xfrm>
        </p:spPr>
      </p:pic>
    </p:spTree>
    <p:extLst>
      <p:ext uri="{BB962C8B-B14F-4D97-AF65-F5344CB8AC3E}">
        <p14:creationId xmlns:p14="http://schemas.microsoft.com/office/powerpoint/2010/main" val="30914390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r>
              <a:rPr lang="cy-GB" altLang="en-US" dirty="0" smtClean="0"/>
              <a:t>Perthnasoedd</a:t>
            </a:r>
            <a:br>
              <a:rPr lang="cy-GB" altLang="en-US" dirty="0" smtClean="0"/>
            </a:br>
            <a:r>
              <a:rPr lang="en-GB" altLang="en-US" dirty="0" smtClean="0"/>
              <a:t>Relationships</a:t>
            </a:r>
          </a:p>
        </p:txBody>
      </p:sp>
      <p:sp>
        <p:nvSpPr>
          <p:cNvPr id="27651" name="Content Placeholder 2"/>
          <p:cNvSpPr>
            <a:spLocks noGrp="1"/>
          </p:cNvSpPr>
          <p:nvPr>
            <p:ph sz="half" idx="1"/>
          </p:nvPr>
        </p:nvSpPr>
        <p:spPr>
          <a:xfrm>
            <a:off x="1981200" y="1600200"/>
            <a:ext cx="4038600" cy="3989388"/>
          </a:xfrm>
        </p:spPr>
        <p:txBody>
          <a:bodyPr/>
          <a:lstStyle/>
          <a:p>
            <a:r>
              <a:rPr lang="cy-GB" altLang="en-US" dirty="0" smtClean="0"/>
              <a:t>Yn ganolog i ddatblygiad plant.</a:t>
            </a:r>
          </a:p>
          <a:p>
            <a:endParaRPr lang="cy-GB" altLang="en-US" dirty="0" smtClean="0"/>
          </a:p>
          <a:p>
            <a:r>
              <a:rPr lang="cy-GB" altLang="en-US" dirty="0" smtClean="0"/>
              <a:t>Mae perthnasoedd cadarnhaol yn adeiladu platfform ar gyfer datblygiad diogel.</a:t>
            </a:r>
          </a:p>
          <a:p>
            <a:endParaRPr lang="en-GB" altLang="en-US" dirty="0" smtClean="0"/>
          </a:p>
        </p:txBody>
      </p:sp>
      <p:sp>
        <p:nvSpPr>
          <p:cNvPr id="27652" name="Content Placeholder 3"/>
          <p:cNvSpPr>
            <a:spLocks noGrp="1"/>
          </p:cNvSpPr>
          <p:nvPr>
            <p:ph sz="half" idx="2"/>
          </p:nvPr>
        </p:nvSpPr>
        <p:spPr>
          <a:xfrm>
            <a:off x="6172200" y="1600200"/>
            <a:ext cx="4038600" cy="3989388"/>
          </a:xfrm>
        </p:spPr>
        <p:txBody>
          <a:bodyPr/>
          <a:lstStyle/>
          <a:p>
            <a:r>
              <a:rPr lang="en-GB" altLang="en-US" dirty="0" smtClean="0"/>
              <a:t>Central to children's development.</a:t>
            </a:r>
          </a:p>
          <a:p>
            <a:endParaRPr lang="en-GB" altLang="en-US" dirty="0" smtClean="0"/>
          </a:p>
          <a:p>
            <a:r>
              <a:rPr lang="en-GB" altLang="en-US" dirty="0" smtClean="0"/>
              <a:t>Positive relationships construct a platform for secure development.</a:t>
            </a:r>
          </a:p>
        </p:txBody>
      </p:sp>
    </p:spTree>
    <p:extLst>
      <p:ext uri="{BB962C8B-B14F-4D97-AF65-F5344CB8AC3E}">
        <p14:creationId xmlns:p14="http://schemas.microsoft.com/office/powerpoint/2010/main" val="1371725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r>
              <a:rPr lang="en-GB" altLang="en-US" dirty="0" smtClean="0"/>
              <a:t> </a:t>
            </a:r>
            <a:r>
              <a:rPr lang="en-GB" altLang="en-US" noProof="1" smtClean="0"/>
              <a:t>D.W.Winnicot</a:t>
            </a:r>
          </a:p>
        </p:txBody>
      </p:sp>
      <p:sp>
        <p:nvSpPr>
          <p:cNvPr id="29699" name="Content Placeholder 2"/>
          <p:cNvSpPr>
            <a:spLocks noGrp="1"/>
          </p:cNvSpPr>
          <p:nvPr>
            <p:ph sz="half" idx="1"/>
          </p:nvPr>
        </p:nvSpPr>
        <p:spPr>
          <a:xfrm>
            <a:off x="1981200" y="1600200"/>
            <a:ext cx="4038600" cy="3989388"/>
          </a:xfrm>
        </p:spPr>
        <p:txBody>
          <a:bodyPr/>
          <a:lstStyle/>
          <a:p>
            <a:r>
              <a:rPr lang="en-GB" altLang="en-US" dirty="0" smtClean="0"/>
              <a:t>“</a:t>
            </a:r>
            <a:r>
              <a:rPr lang="cy-GB" altLang="en-US" dirty="0" smtClean="0"/>
              <a:t>Nid oes y fath beth â baban ... os dechreuwch chi ddisgrifio baban, fe welwch chi eich bod </a:t>
            </a:r>
            <a:r>
              <a:rPr lang="cy-GB" altLang="en-US" noProof="1" smtClean="0"/>
              <a:t>chi’n </a:t>
            </a:r>
            <a:r>
              <a:rPr lang="cy-GB" altLang="en-US" dirty="0" smtClean="0"/>
              <a:t>disgrifio baban a rhywun</a:t>
            </a:r>
            <a:r>
              <a:rPr lang="en-GB" altLang="en-US" dirty="0" smtClean="0"/>
              <a:t>.'' (</a:t>
            </a:r>
            <a:r>
              <a:rPr lang="en-GB" altLang="en-US" noProof="1" smtClean="0"/>
              <a:t>Winnicott</a:t>
            </a:r>
            <a:r>
              <a:rPr lang="en-GB" altLang="en-US" dirty="0" smtClean="0"/>
              <a:t>, </a:t>
            </a:r>
            <a:r>
              <a:rPr lang="en-GB" altLang="en-US" dirty="0"/>
              <a:t>1960)</a:t>
            </a:r>
          </a:p>
          <a:p>
            <a:endParaRPr lang="en-GB" altLang="en-US" dirty="0" smtClean="0"/>
          </a:p>
        </p:txBody>
      </p:sp>
      <p:sp>
        <p:nvSpPr>
          <p:cNvPr id="29700" name="Content Placeholder 3"/>
          <p:cNvSpPr>
            <a:spLocks noGrp="1"/>
          </p:cNvSpPr>
          <p:nvPr>
            <p:ph sz="half" idx="2"/>
          </p:nvPr>
        </p:nvSpPr>
        <p:spPr>
          <a:xfrm>
            <a:off x="6172200" y="1600200"/>
            <a:ext cx="4038600" cy="3989388"/>
          </a:xfrm>
        </p:spPr>
        <p:txBody>
          <a:bodyPr/>
          <a:lstStyle/>
          <a:p>
            <a:pPr marL="0" indent="0">
              <a:buNone/>
            </a:pPr>
            <a:r>
              <a:rPr lang="en-GB" altLang="en-US" dirty="0" smtClean="0"/>
              <a:t>"There is no such thing as a baby ... if you set out to describe a baby, you will find you are describing a baby and someone.'' (</a:t>
            </a:r>
            <a:r>
              <a:rPr lang="en-GB" altLang="en-US" noProof="1" smtClean="0"/>
              <a:t>Winnicott, </a:t>
            </a:r>
            <a:r>
              <a:rPr lang="en-GB" altLang="en-US" dirty="0" smtClean="0"/>
              <a:t>1960)</a:t>
            </a:r>
          </a:p>
        </p:txBody>
      </p:sp>
    </p:spTree>
    <p:extLst>
      <p:ext uri="{BB962C8B-B14F-4D97-AF65-F5344CB8AC3E}">
        <p14:creationId xmlns:p14="http://schemas.microsoft.com/office/powerpoint/2010/main" val="3879461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r>
              <a:rPr lang="en-GB" altLang="en-US" dirty="0" smtClean="0"/>
              <a:t>Eric Erickson</a:t>
            </a:r>
          </a:p>
        </p:txBody>
      </p:sp>
      <p:sp>
        <p:nvSpPr>
          <p:cNvPr id="31747" name="Content Placeholder 2"/>
          <p:cNvSpPr>
            <a:spLocks noGrp="1"/>
          </p:cNvSpPr>
          <p:nvPr>
            <p:ph sz="half" idx="1"/>
          </p:nvPr>
        </p:nvSpPr>
        <p:spPr>
          <a:xfrm>
            <a:off x="1981200" y="1600200"/>
            <a:ext cx="4038600" cy="3989388"/>
          </a:xfrm>
        </p:spPr>
        <p:txBody>
          <a:bodyPr/>
          <a:lstStyle/>
          <a:p>
            <a:r>
              <a:rPr lang="cy-GB" altLang="en-US" sz="2600" dirty="0"/>
              <a:t>Ymddiried yn erbyn Drwgdybio. </a:t>
            </a:r>
          </a:p>
          <a:p>
            <a:r>
              <a:rPr lang="cy-GB" altLang="en-US" sz="2600" dirty="0"/>
              <a:t>Dal</a:t>
            </a:r>
          </a:p>
          <a:p>
            <a:r>
              <a:rPr lang="cy-GB" altLang="en-US" sz="2600" dirty="0"/>
              <a:t>Ymateb i angen.</a:t>
            </a:r>
          </a:p>
          <a:p>
            <a:r>
              <a:rPr lang="cy-GB" altLang="en-US" sz="2600" dirty="0"/>
              <a:t>Ymreolaeth yn erbyn cywilydd ac amheuaeth.</a:t>
            </a:r>
          </a:p>
          <a:p>
            <a:r>
              <a:rPr lang="cy-GB" altLang="en-US" sz="2600" dirty="0"/>
              <a:t>Menter yn erbyn euogrwydd </a:t>
            </a:r>
          </a:p>
          <a:p>
            <a:endParaRPr lang="en-GB" altLang="en-US" dirty="0" smtClean="0"/>
          </a:p>
        </p:txBody>
      </p:sp>
      <p:sp>
        <p:nvSpPr>
          <p:cNvPr id="31748" name="Content Placeholder 3"/>
          <p:cNvSpPr>
            <a:spLocks noGrp="1"/>
          </p:cNvSpPr>
          <p:nvPr>
            <p:ph sz="half" idx="2"/>
          </p:nvPr>
        </p:nvSpPr>
        <p:spPr>
          <a:xfrm>
            <a:off x="6088063" y="1600200"/>
            <a:ext cx="4038600" cy="3989388"/>
          </a:xfrm>
        </p:spPr>
        <p:txBody>
          <a:bodyPr/>
          <a:lstStyle/>
          <a:p>
            <a:r>
              <a:rPr lang="en-GB" altLang="en-US" sz="2600" dirty="0"/>
              <a:t>Trust Vs Mistrust.</a:t>
            </a:r>
          </a:p>
          <a:p>
            <a:endParaRPr lang="en-GB" altLang="en-US" sz="2600" dirty="0"/>
          </a:p>
          <a:p>
            <a:r>
              <a:rPr lang="en-GB" altLang="en-US" sz="2600" dirty="0"/>
              <a:t>Holding</a:t>
            </a:r>
          </a:p>
          <a:p>
            <a:r>
              <a:rPr lang="en-GB" altLang="en-US" sz="2600" dirty="0"/>
              <a:t>Responding to need.</a:t>
            </a:r>
          </a:p>
          <a:p>
            <a:r>
              <a:rPr lang="en-GB" altLang="en-US" sz="2600" dirty="0"/>
              <a:t>Autonomy vs shame and doubt.</a:t>
            </a:r>
          </a:p>
          <a:p>
            <a:endParaRPr lang="en-GB" altLang="en-US" sz="2600" dirty="0"/>
          </a:p>
          <a:p>
            <a:r>
              <a:rPr lang="en-GB" altLang="en-US" sz="2600" dirty="0"/>
              <a:t>Initiative vs guilt </a:t>
            </a:r>
          </a:p>
        </p:txBody>
      </p:sp>
    </p:spTree>
    <p:extLst>
      <p:ext uri="{BB962C8B-B14F-4D97-AF65-F5344CB8AC3E}">
        <p14:creationId xmlns:p14="http://schemas.microsoft.com/office/powerpoint/2010/main" val="21131528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r>
              <a:rPr lang="en-GB" altLang="en-US" dirty="0" smtClean="0"/>
              <a:t>Lev Vygotsky</a:t>
            </a:r>
          </a:p>
        </p:txBody>
      </p:sp>
      <p:sp>
        <p:nvSpPr>
          <p:cNvPr id="33795" name="Content Placeholder 2"/>
          <p:cNvSpPr>
            <a:spLocks noGrp="1"/>
          </p:cNvSpPr>
          <p:nvPr>
            <p:ph sz="half" idx="1"/>
          </p:nvPr>
        </p:nvSpPr>
        <p:spPr>
          <a:xfrm>
            <a:off x="1991544" y="1412776"/>
            <a:ext cx="4038600" cy="3989388"/>
          </a:xfrm>
        </p:spPr>
        <p:txBody>
          <a:bodyPr/>
          <a:lstStyle/>
          <a:p>
            <a:r>
              <a:rPr lang="cy-GB" altLang="en-US" sz="2600" dirty="0"/>
              <a:t>Mae’r byd mae plant yn byw </a:t>
            </a:r>
            <a:r>
              <a:rPr lang="cy-GB" altLang="en-US" sz="2600" noProof="1"/>
              <a:t>ynddo’n </a:t>
            </a:r>
            <a:r>
              <a:rPr lang="cy-GB" altLang="en-US" sz="2600" dirty="0"/>
              <a:t>cael ei lunio gan eu teuluoedd, eu cymunedau, eu statws economaidd-gymdeithasol, eu haddysg a’u diwylliant.</a:t>
            </a:r>
          </a:p>
          <a:p>
            <a:r>
              <a:rPr lang="cy-GB" altLang="en-US" sz="2600" dirty="0"/>
              <a:t>Parth datblygiad procsimol </a:t>
            </a:r>
          </a:p>
          <a:p>
            <a:r>
              <a:rPr lang="cy-GB" altLang="en-US" sz="2600" noProof="1"/>
              <a:t>Sgaffaldiau. </a:t>
            </a:r>
          </a:p>
          <a:p>
            <a:endParaRPr lang="en-GB" altLang="en-US" dirty="0" smtClean="0"/>
          </a:p>
        </p:txBody>
      </p:sp>
      <p:sp>
        <p:nvSpPr>
          <p:cNvPr id="33796" name="Content Placeholder 3"/>
          <p:cNvSpPr>
            <a:spLocks noGrp="1"/>
          </p:cNvSpPr>
          <p:nvPr>
            <p:ph sz="half" idx="2"/>
          </p:nvPr>
        </p:nvSpPr>
        <p:spPr>
          <a:xfrm>
            <a:off x="6168008" y="1412776"/>
            <a:ext cx="4038600" cy="3989388"/>
          </a:xfrm>
        </p:spPr>
        <p:txBody>
          <a:bodyPr/>
          <a:lstStyle/>
          <a:p>
            <a:r>
              <a:rPr lang="en-GB" altLang="en-US" dirty="0" smtClean="0"/>
              <a:t>The world that children inhabit is shaped by their families, communities, socioeconomic status, education and culture.</a:t>
            </a:r>
          </a:p>
          <a:p>
            <a:r>
              <a:rPr lang="en-GB" altLang="en-US" dirty="0" smtClean="0"/>
              <a:t>Zone of proximal development </a:t>
            </a:r>
          </a:p>
          <a:p>
            <a:r>
              <a:rPr lang="en-GB" altLang="en-US" dirty="0" smtClean="0"/>
              <a:t>Scaffolding. </a:t>
            </a:r>
          </a:p>
        </p:txBody>
      </p:sp>
    </p:spTree>
    <p:extLst>
      <p:ext uri="{BB962C8B-B14F-4D97-AF65-F5344CB8AC3E}">
        <p14:creationId xmlns:p14="http://schemas.microsoft.com/office/powerpoint/2010/main" val="10411982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r>
              <a:rPr lang="en-GB" altLang="en-US" dirty="0" smtClean="0"/>
              <a:t>Sigmund Freud</a:t>
            </a:r>
          </a:p>
        </p:txBody>
      </p:sp>
      <p:sp>
        <p:nvSpPr>
          <p:cNvPr id="35843" name="Content Placeholder 2"/>
          <p:cNvSpPr>
            <a:spLocks noGrp="1"/>
          </p:cNvSpPr>
          <p:nvPr>
            <p:ph sz="half" idx="1"/>
          </p:nvPr>
        </p:nvSpPr>
        <p:spPr>
          <a:xfrm>
            <a:off x="1981200" y="1600200"/>
            <a:ext cx="4038600" cy="3989388"/>
          </a:xfrm>
        </p:spPr>
        <p:txBody>
          <a:bodyPr/>
          <a:lstStyle/>
          <a:p>
            <a:r>
              <a:rPr lang="cy-GB" altLang="en-US" dirty="0" smtClean="0"/>
              <a:t>Mae plant yn datblygu hyder ynddyn nhw eu hunain a’u galluoedd oherwydd eu rhyngweithio </a:t>
            </a:r>
            <a:r>
              <a:rPr lang="cy-GB" altLang="en-US" noProof="1" smtClean="0"/>
              <a:t>â’r</a:t>
            </a:r>
            <a:r>
              <a:rPr lang="cy-GB" altLang="en-US" dirty="0" smtClean="0"/>
              <a:t> byd.</a:t>
            </a:r>
          </a:p>
          <a:p>
            <a:r>
              <a:rPr lang="cy-GB" altLang="en-US" dirty="0" smtClean="0"/>
              <a:t>Yr </a:t>
            </a:r>
            <a:r>
              <a:rPr lang="cy-GB" altLang="en-US" noProof="1" smtClean="0"/>
              <a:t>Id</a:t>
            </a:r>
            <a:r>
              <a:rPr lang="cy-GB" altLang="en-US" dirty="0" smtClean="0"/>
              <a:t>, yr Ego, yr Uwch-ego.</a:t>
            </a:r>
          </a:p>
          <a:p>
            <a:r>
              <a:rPr lang="cy-GB" altLang="en-US" dirty="0" smtClean="0"/>
              <a:t>Libido yn erbyn Awydd marw.</a:t>
            </a:r>
          </a:p>
        </p:txBody>
      </p:sp>
      <p:sp>
        <p:nvSpPr>
          <p:cNvPr id="35844" name="Content Placeholder 3"/>
          <p:cNvSpPr>
            <a:spLocks noGrp="1"/>
          </p:cNvSpPr>
          <p:nvPr>
            <p:ph sz="half" idx="2"/>
          </p:nvPr>
        </p:nvSpPr>
        <p:spPr>
          <a:xfrm>
            <a:off x="6172200" y="1600200"/>
            <a:ext cx="4038600" cy="3989388"/>
          </a:xfrm>
        </p:spPr>
        <p:txBody>
          <a:bodyPr/>
          <a:lstStyle/>
          <a:p>
            <a:r>
              <a:rPr lang="en-GB" altLang="en-US" dirty="0" smtClean="0"/>
              <a:t>Children develop confidence in themselves and their abilities because of their interactions with the world.</a:t>
            </a:r>
          </a:p>
          <a:p>
            <a:r>
              <a:rPr lang="en-GB" altLang="en-US" dirty="0" smtClean="0"/>
              <a:t>Id, Ego, Superego.</a:t>
            </a:r>
          </a:p>
          <a:p>
            <a:r>
              <a:rPr lang="en-GB" altLang="en-US" dirty="0" smtClean="0"/>
              <a:t>Libido vs Death wish.</a:t>
            </a:r>
          </a:p>
        </p:txBody>
      </p:sp>
    </p:spTree>
    <p:extLst>
      <p:ext uri="{BB962C8B-B14F-4D97-AF65-F5344CB8AC3E}">
        <p14:creationId xmlns:p14="http://schemas.microsoft.com/office/powerpoint/2010/main" val="11710747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r>
              <a:rPr lang="en-GB" altLang="en-US" dirty="0" smtClean="0"/>
              <a:t>Bandura</a:t>
            </a:r>
          </a:p>
        </p:txBody>
      </p:sp>
      <p:sp>
        <p:nvSpPr>
          <p:cNvPr id="37891" name="Content Placeholder 2"/>
          <p:cNvSpPr>
            <a:spLocks noGrp="1"/>
          </p:cNvSpPr>
          <p:nvPr>
            <p:ph sz="half" idx="1"/>
          </p:nvPr>
        </p:nvSpPr>
        <p:spPr>
          <a:xfrm>
            <a:off x="1981200" y="1600200"/>
            <a:ext cx="4038600" cy="3989388"/>
          </a:xfrm>
        </p:spPr>
        <p:txBody>
          <a:bodyPr/>
          <a:lstStyle/>
          <a:p>
            <a:r>
              <a:rPr lang="cy-GB" altLang="en-US" dirty="0" smtClean="0"/>
              <a:t>Mae Damcaniaeth Dysgu Cymdeithasol </a:t>
            </a:r>
            <a:r>
              <a:rPr lang="cy-GB" altLang="en-US" noProof="1" smtClean="0"/>
              <a:t>Bandura </a:t>
            </a:r>
            <a:r>
              <a:rPr lang="cy-GB" altLang="en-US" dirty="0" smtClean="0"/>
              <a:t>yn rhagdybio bod pobl yn dysgu oddi wrth ei gilydd, drwy arsylwi, efelychu a modelu</a:t>
            </a:r>
            <a:r>
              <a:rPr lang="en-GB" altLang="en-US" dirty="0" smtClean="0"/>
              <a:t>. </a:t>
            </a:r>
          </a:p>
        </p:txBody>
      </p:sp>
      <p:sp>
        <p:nvSpPr>
          <p:cNvPr id="37892" name="Content Placeholder 3"/>
          <p:cNvSpPr>
            <a:spLocks noGrp="1"/>
          </p:cNvSpPr>
          <p:nvPr>
            <p:ph sz="half" idx="2"/>
          </p:nvPr>
        </p:nvSpPr>
        <p:spPr>
          <a:xfrm>
            <a:off x="6172200" y="1600200"/>
            <a:ext cx="4038600" cy="3989388"/>
          </a:xfrm>
        </p:spPr>
        <p:txBody>
          <a:bodyPr/>
          <a:lstStyle/>
          <a:p>
            <a:r>
              <a:rPr lang="en-GB" altLang="en-US" smtClean="0"/>
              <a:t>Bandura’s Social Learning Theory posits that people learn from one another, via observation, imitation, and modelling. </a:t>
            </a:r>
          </a:p>
        </p:txBody>
      </p:sp>
    </p:spTree>
    <p:extLst>
      <p:ext uri="{BB962C8B-B14F-4D97-AF65-F5344CB8AC3E}">
        <p14:creationId xmlns:p14="http://schemas.microsoft.com/office/powerpoint/2010/main" val="16730425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1981200" y="274638"/>
            <a:ext cx="8229600" cy="5314950"/>
          </a:xfrm>
        </p:spPr>
        <p:txBody>
          <a:bodyPr/>
          <a:lstStyle/>
          <a:p>
            <a:r>
              <a:rPr lang="en-GB" altLang="en-US" smtClean="0"/>
              <a:t>Urie Bronfenbrenner</a:t>
            </a:r>
          </a:p>
        </p:txBody>
      </p:sp>
    </p:spTree>
    <p:extLst>
      <p:ext uri="{BB962C8B-B14F-4D97-AF65-F5344CB8AC3E}">
        <p14:creationId xmlns:p14="http://schemas.microsoft.com/office/powerpoint/2010/main" val="13463781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2"/>
          <p:cNvSpPr>
            <a:spLocks noGrp="1"/>
          </p:cNvSpPr>
          <p:nvPr>
            <p:ph type="title"/>
          </p:nvPr>
        </p:nvSpPr>
        <p:spPr/>
        <p:txBody>
          <a:bodyPr/>
          <a:lstStyle/>
          <a:p>
            <a:endParaRPr lang="en-GB" altLang="en-US" smtClean="0"/>
          </a:p>
        </p:txBody>
      </p:sp>
      <p:pic>
        <p:nvPicPr>
          <p:cNvPr id="41987"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2351089" y="274639"/>
            <a:ext cx="6840537" cy="5457825"/>
          </a:xfrm>
        </p:spPr>
      </p:pic>
    </p:spTree>
    <p:extLst>
      <p:ext uri="{BB962C8B-B14F-4D97-AF65-F5344CB8AC3E}">
        <p14:creationId xmlns:p14="http://schemas.microsoft.com/office/powerpoint/2010/main" val="16567065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p:txBody>
          <a:bodyPr/>
          <a:lstStyle/>
          <a:p>
            <a:r>
              <a:rPr lang="cy-GB" altLang="en-US" dirty="0" smtClean="0"/>
              <a:t>Crynodeb </a:t>
            </a:r>
            <a:r>
              <a:rPr lang="en-GB" altLang="en-US" dirty="0" smtClean="0"/>
              <a:t>/ Summary</a:t>
            </a:r>
          </a:p>
        </p:txBody>
      </p:sp>
      <p:sp>
        <p:nvSpPr>
          <p:cNvPr id="44035" name="Content Placeholder 3"/>
          <p:cNvSpPr>
            <a:spLocks noGrp="1"/>
          </p:cNvSpPr>
          <p:nvPr>
            <p:ph sz="half" idx="1"/>
          </p:nvPr>
        </p:nvSpPr>
        <p:spPr>
          <a:xfrm>
            <a:off x="1919536" y="1268760"/>
            <a:ext cx="4038600" cy="3989388"/>
          </a:xfrm>
        </p:spPr>
        <p:txBody>
          <a:bodyPr/>
          <a:lstStyle/>
          <a:p>
            <a:r>
              <a:rPr lang="cy-GB" altLang="en-US" sz="2600" dirty="0"/>
              <a:t>Mae datblygiad plant yn digwydd mewn modd aflinol.  </a:t>
            </a:r>
          </a:p>
          <a:p>
            <a:r>
              <a:rPr lang="cy-GB" altLang="en-US" sz="2600" dirty="0"/>
              <a:t>Ceir ffactorau  cymhleth sy’n dylanwadu ar ddatblygiad.</a:t>
            </a:r>
          </a:p>
          <a:p>
            <a:r>
              <a:rPr lang="cy-GB" altLang="en-US" sz="2600" dirty="0"/>
              <a:t>Mae perthnasoedd yn sail i ddatblygiad ar bob lefel.</a:t>
            </a:r>
          </a:p>
          <a:p>
            <a:endParaRPr lang="en-GB" altLang="en-US" dirty="0" smtClean="0"/>
          </a:p>
        </p:txBody>
      </p:sp>
      <p:sp>
        <p:nvSpPr>
          <p:cNvPr id="44036" name="Content Placeholder 4"/>
          <p:cNvSpPr>
            <a:spLocks noGrp="1"/>
          </p:cNvSpPr>
          <p:nvPr>
            <p:ph sz="half" idx="2"/>
          </p:nvPr>
        </p:nvSpPr>
        <p:spPr>
          <a:xfrm>
            <a:off x="6096000" y="1268760"/>
            <a:ext cx="4038600" cy="3989388"/>
          </a:xfrm>
        </p:spPr>
        <p:txBody>
          <a:bodyPr/>
          <a:lstStyle/>
          <a:p>
            <a:r>
              <a:rPr lang="en-GB" altLang="en-US" sz="2700" dirty="0"/>
              <a:t>Child development occurs in a non linear fashion.</a:t>
            </a:r>
          </a:p>
          <a:p>
            <a:r>
              <a:rPr lang="en-GB" altLang="en-US" sz="2700" dirty="0"/>
              <a:t>There are complex factors that influence development.</a:t>
            </a:r>
          </a:p>
          <a:p>
            <a:r>
              <a:rPr lang="en-GB" altLang="en-US" sz="2700" dirty="0"/>
              <a:t>Relationships underpin development at all levels.</a:t>
            </a:r>
          </a:p>
        </p:txBody>
      </p:sp>
    </p:spTree>
    <p:extLst>
      <p:ext uri="{BB962C8B-B14F-4D97-AF65-F5344CB8AC3E}">
        <p14:creationId xmlns:p14="http://schemas.microsoft.com/office/powerpoint/2010/main" val="33200651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p:txBody>
          <a:bodyPr/>
          <a:lstStyle/>
          <a:p>
            <a:r>
              <a:rPr lang="cy-GB" altLang="en-US" dirty="0" smtClean="0"/>
              <a:t>Tasg </a:t>
            </a:r>
            <a:r>
              <a:rPr lang="en-GB" altLang="en-US" dirty="0" smtClean="0"/>
              <a:t>/ Task</a:t>
            </a:r>
          </a:p>
        </p:txBody>
      </p:sp>
      <p:sp>
        <p:nvSpPr>
          <p:cNvPr id="45059" name="Content Placeholder 2"/>
          <p:cNvSpPr>
            <a:spLocks noGrp="1"/>
          </p:cNvSpPr>
          <p:nvPr>
            <p:ph sz="half" idx="1"/>
          </p:nvPr>
        </p:nvSpPr>
        <p:spPr>
          <a:xfrm>
            <a:off x="1991544" y="1340768"/>
            <a:ext cx="4038600" cy="3989388"/>
          </a:xfrm>
        </p:spPr>
        <p:txBody>
          <a:bodyPr/>
          <a:lstStyle/>
          <a:p>
            <a:r>
              <a:rPr lang="cy-GB" altLang="en-US" sz="2600" dirty="0"/>
              <a:t>1 Awr</a:t>
            </a:r>
          </a:p>
          <a:p>
            <a:r>
              <a:rPr lang="cy-GB" altLang="en-US" sz="2600" dirty="0"/>
              <a:t>Mewn grwpiau bach, datblygwch enghreifftiau ymarferol yn gysylltiedig </a:t>
            </a:r>
            <a:r>
              <a:rPr lang="cy-GB" altLang="en-US" sz="2600" noProof="1"/>
              <a:t>â’r</a:t>
            </a:r>
            <a:r>
              <a:rPr lang="cy-GB" altLang="en-US" sz="2600" dirty="0"/>
              <a:t> damcaniaethwyr a drafodwyd heddiw</a:t>
            </a:r>
          </a:p>
          <a:p>
            <a:r>
              <a:rPr lang="cy-GB" altLang="en-US" sz="2600" dirty="0"/>
              <a:t>Cyflwyniadau 10 munud yn y ddarlith yfory.</a:t>
            </a:r>
          </a:p>
        </p:txBody>
      </p:sp>
      <p:sp>
        <p:nvSpPr>
          <p:cNvPr id="45060" name="Content Placeholder 3"/>
          <p:cNvSpPr>
            <a:spLocks noGrp="1"/>
          </p:cNvSpPr>
          <p:nvPr>
            <p:ph sz="half" idx="2"/>
          </p:nvPr>
        </p:nvSpPr>
        <p:spPr>
          <a:xfrm>
            <a:off x="6168008" y="1268760"/>
            <a:ext cx="4038600" cy="3989388"/>
          </a:xfrm>
        </p:spPr>
        <p:txBody>
          <a:bodyPr/>
          <a:lstStyle/>
          <a:p>
            <a:pPr marL="0" indent="0">
              <a:buNone/>
            </a:pPr>
            <a:endParaRPr lang="en-GB" altLang="en-US" dirty="0" smtClean="0"/>
          </a:p>
          <a:p>
            <a:r>
              <a:rPr lang="en-GB" altLang="en-US" dirty="0" smtClean="0"/>
              <a:t>In small groups </a:t>
            </a:r>
            <a:r>
              <a:rPr lang="en-GB" altLang="en-US" dirty="0" smtClean="0"/>
              <a:t>discuss  </a:t>
            </a:r>
            <a:r>
              <a:rPr lang="en-GB" altLang="en-US" dirty="0" smtClean="0"/>
              <a:t>examples </a:t>
            </a:r>
            <a:r>
              <a:rPr lang="en-GB" altLang="en-US" dirty="0" smtClean="0"/>
              <a:t>from practice linked </a:t>
            </a:r>
            <a:r>
              <a:rPr lang="en-GB" altLang="en-US" dirty="0" smtClean="0"/>
              <a:t>to the theorists discussed </a:t>
            </a:r>
            <a:r>
              <a:rPr lang="en-GB" altLang="en-US" dirty="0" smtClean="0"/>
              <a:t>today</a:t>
            </a:r>
          </a:p>
          <a:p>
            <a:r>
              <a:rPr lang="en-GB" altLang="en-US" dirty="0" smtClean="0"/>
              <a:t>Be ready to feed back to the group.</a:t>
            </a:r>
            <a:endParaRPr lang="en-GB" altLang="en-US" dirty="0" smtClean="0"/>
          </a:p>
          <a:p>
            <a:endParaRPr lang="en-GB" altLang="en-US" dirty="0" smtClean="0"/>
          </a:p>
        </p:txBody>
      </p:sp>
    </p:spTree>
    <p:extLst>
      <p:ext uri="{BB962C8B-B14F-4D97-AF65-F5344CB8AC3E}">
        <p14:creationId xmlns:p14="http://schemas.microsoft.com/office/powerpoint/2010/main" val="29302034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p:txBody>
          <a:bodyPr/>
          <a:lstStyle/>
          <a:p>
            <a:r>
              <a:rPr lang="cy-GB" altLang="en-US" dirty="0" smtClean="0"/>
              <a:t>Cyfeiriadau /</a:t>
            </a:r>
            <a:r>
              <a:rPr lang="en-GB" altLang="en-US" dirty="0" smtClean="0"/>
              <a:t> References</a:t>
            </a:r>
          </a:p>
        </p:txBody>
      </p:sp>
      <p:sp>
        <p:nvSpPr>
          <p:cNvPr id="46084" name="Content Placeholder 3"/>
          <p:cNvSpPr>
            <a:spLocks noGrp="1"/>
          </p:cNvSpPr>
          <p:nvPr>
            <p:ph sz="half" idx="2"/>
          </p:nvPr>
        </p:nvSpPr>
        <p:spPr>
          <a:xfrm>
            <a:off x="2495600" y="1484784"/>
            <a:ext cx="7715200" cy="4104804"/>
          </a:xfrm>
        </p:spPr>
        <p:txBody>
          <a:bodyPr/>
          <a:lstStyle/>
          <a:p>
            <a:r>
              <a:rPr lang="en-GB" altLang="en-US" noProof="1" smtClean="0"/>
              <a:t>Winnicott,</a:t>
            </a:r>
            <a:r>
              <a:rPr lang="en-GB" altLang="en-US" dirty="0" smtClean="0"/>
              <a:t> D. W.  (1960). The Theory of the Parent-Infant Relationship1 International Journal of Psycho-Analysis, 41:585-595</a:t>
            </a:r>
          </a:p>
          <a:p>
            <a:r>
              <a:rPr lang="en-GB" altLang="en-US" dirty="0" smtClean="0"/>
              <a:t>Crowley, K. (2014) Child development a practical introduction.</a:t>
            </a:r>
          </a:p>
          <a:p>
            <a:r>
              <a:rPr lang="en-GB" altLang="en-US" dirty="0" smtClean="0"/>
              <a:t>Haynes, C.J. J Adult Dev (2009) 16: 53. doi:10.1007/s10804-009-9052-4</a:t>
            </a:r>
          </a:p>
        </p:txBody>
      </p:sp>
    </p:spTree>
    <p:extLst>
      <p:ext uri="{BB962C8B-B14F-4D97-AF65-F5344CB8AC3E}">
        <p14:creationId xmlns:p14="http://schemas.microsoft.com/office/powerpoint/2010/main" val="2245371666"/>
      </p:ext>
    </p:extLst>
  </p:cSld>
  <p:clrMapOvr>
    <a:masterClrMapping/>
  </p:clrMapOvr>
  <p:timing>
    <p:tnLst>
      <p:par>
        <p:cTn id="1" dur="indefinite" restart="never" nodeType="tmRoot"/>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TotalTime>
  <Words>1729</Words>
  <Application>Microsoft Office PowerPoint</Application>
  <PresentationFormat>Widescreen</PresentationFormat>
  <Paragraphs>179</Paragraphs>
  <Slides>17</Slides>
  <Notes>17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ＭＳ Ｐゴシック</vt:lpstr>
      <vt:lpstr>Arial</vt:lpstr>
      <vt:lpstr>Calibri</vt:lpstr>
      <vt:lpstr>Myriad Pro</vt:lpstr>
      <vt:lpstr>Times</vt:lpstr>
      <vt:lpstr>20140311PresentationUWTSDTemplate</vt:lpstr>
      <vt:lpstr>EAEE4003/C Datblygiad Dynol  Human Development </vt:lpstr>
      <vt:lpstr>Trosolwg o’r Modwl  Overview of Module</vt:lpstr>
      <vt:lpstr>Datblygiad Dynol  Human Development</vt:lpstr>
      <vt:lpstr>Damcaniaeth / Theory </vt:lpstr>
      <vt:lpstr>Datblygiad Cyfannol  Holistic Development</vt:lpstr>
      <vt:lpstr>PowerPoint Presentation</vt:lpstr>
      <vt:lpstr>Perthnasoedd Relationships</vt:lpstr>
      <vt:lpstr> D.W.Winnicot</vt:lpstr>
      <vt:lpstr>Eric Erickson</vt:lpstr>
      <vt:lpstr>Lev Vygotsky</vt:lpstr>
      <vt:lpstr>Sigmund Freud</vt:lpstr>
      <vt:lpstr>Bandura</vt:lpstr>
      <vt:lpstr>Urie Bronfenbrenner</vt:lpstr>
      <vt:lpstr>PowerPoint Presentation</vt:lpstr>
      <vt:lpstr>Crynodeb / Summary</vt:lpstr>
      <vt:lpstr>Tasg / Task</vt:lpstr>
      <vt:lpstr>Cyfeiriadau / References</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EAEE4003/C Datblygiad Dynol  Human Development</dc:title>
  <dc:creator>Paul Darby</dc:creator>
  <cp:lastModifiedBy>Dawn Jones</cp:lastModifiedBy>
  <cp:revision>4</cp:revision>
  <cp:lastPrinted>2018-09-19T09:04:34Z</cp:lastPrinted>
  <dcterms:created xsi:type="dcterms:W3CDTF">2016-09-30T12:54:06Z</dcterms:created>
  <dcterms:modified xsi:type="dcterms:W3CDTF">2018-10-18T13:20:25Z</dcterms:modified>
</cp:coreProperties>
</file>