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75B521-D376-496B-AF3D-96C508FE5045}" v="2591" dt="2026-06-29T16:06:29.301"/>
    <p1510:client id="{7D239DD0-1FAF-4F10-8AB6-A91C06EF59EC}" v="26" dt="2026-06-30T13:07:11.29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CEE30F-2F52-4091-A4E6-80E9010DDD99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3FE0310-64EC-42E3-8C44-638C9248881C}">
      <dgm:prSet/>
      <dgm:spPr/>
      <dgm:t>
        <a:bodyPr/>
        <a:lstStyle/>
        <a:p>
          <a:r>
            <a:rPr lang="en-GB"/>
            <a:t>BENEFITS: FOR SERVICE DELIVERY</a:t>
          </a:r>
          <a:endParaRPr lang="en-US"/>
        </a:p>
      </dgm:t>
    </dgm:pt>
    <dgm:pt modelId="{6BCAAD28-BA24-4222-B64D-D528F7B99B38}" type="parTrans" cxnId="{E561EA7C-C410-413E-ADD6-F26850681C41}">
      <dgm:prSet/>
      <dgm:spPr/>
      <dgm:t>
        <a:bodyPr/>
        <a:lstStyle/>
        <a:p>
          <a:endParaRPr lang="en-US"/>
        </a:p>
      </dgm:t>
    </dgm:pt>
    <dgm:pt modelId="{EDCF265C-B910-4BD7-BC77-B5D73EC9A74D}" type="sibTrans" cxnId="{E561EA7C-C410-413E-ADD6-F26850681C41}">
      <dgm:prSet/>
      <dgm:spPr/>
      <dgm:t>
        <a:bodyPr/>
        <a:lstStyle/>
        <a:p>
          <a:endParaRPr lang="en-US"/>
        </a:p>
      </dgm:t>
    </dgm:pt>
    <dgm:pt modelId="{D45E55B0-9300-485C-92B0-8C593F8C3A89}">
      <dgm:prSet/>
      <dgm:spPr/>
      <dgm:t>
        <a:bodyPr/>
        <a:lstStyle/>
        <a:p>
          <a:r>
            <a:rPr lang="en-GB"/>
            <a:t>Consistency — no postcode lottery</a:t>
          </a:r>
          <a:endParaRPr lang="en-US"/>
        </a:p>
      </dgm:t>
    </dgm:pt>
    <dgm:pt modelId="{8943CC7A-88FD-4FF2-9CE2-025C0AB47221}" type="parTrans" cxnId="{16D7B186-20CE-467D-8A3C-805B7D18A755}">
      <dgm:prSet/>
      <dgm:spPr/>
      <dgm:t>
        <a:bodyPr/>
        <a:lstStyle/>
        <a:p>
          <a:endParaRPr lang="en-US"/>
        </a:p>
      </dgm:t>
    </dgm:pt>
    <dgm:pt modelId="{C79E1053-80A3-48AD-ABCF-A70B101095C4}" type="sibTrans" cxnId="{16D7B186-20CE-467D-8A3C-805B7D18A755}">
      <dgm:prSet/>
      <dgm:spPr/>
      <dgm:t>
        <a:bodyPr/>
        <a:lstStyle/>
        <a:p>
          <a:endParaRPr lang="en-US"/>
        </a:p>
      </dgm:t>
    </dgm:pt>
    <dgm:pt modelId="{CE848010-16C8-4D36-ADF3-9C8F569E2EBC}">
      <dgm:prSet/>
      <dgm:spPr/>
      <dgm:t>
        <a:bodyPr/>
        <a:lstStyle/>
        <a:p>
          <a:r>
            <a:rPr lang="en-GB"/>
            <a:t>- Same safe apps and AI tools available everywhere → fair, equal care (NHS England, 2024)</a:t>
          </a:r>
          <a:endParaRPr lang="en-US"/>
        </a:p>
      </dgm:t>
    </dgm:pt>
    <dgm:pt modelId="{E999BD8A-5ABC-4275-B8FC-9343D23D78FC}" type="parTrans" cxnId="{C4829307-CA9A-447F-BB02-5FBC30A1F5F9}">
      <dgm:prSet/>
      <dgm:spPr/>
      <dgm:t>
        <a:bodyPr/>
        <a:lstStyle/>
        <a:p>
          <a:endParaRPr lang="en-US"/>
        </a:p>
      </dgm:t>
    </dgm:pt>
    <dgm:pt modelId="{123EC8AD-81C8-4E95-B12C-C9A8CFE8B5BB}" type="sibTrans" cxnId="{C4829307-CA9A-447F-BB02-5FBC30A1F5F9}">
      <dgm:prSet/>
      <dgm:spPr/>
      <dgm:t>
        <a:bodyPr/>
        <a:lstStyle/>
        <a:p>
          <a:endParaRPr lang="en-US"/>
        </a:p>
      </dgm:t>
    </dgm:pt>
    <dgm:pt modelId="{DF399A25-4267-4269-ABD7-D513153B2AEB}">
      <dgm:prSet/>
      <dgm:spPr/>
      <dgm:t>
        <a:bodyPr/>
        <a:lstStyle/>
        <a:p>
          <a:r>
            <a:rPr lang="en-GB"/>
            <a:t>Fast, safe roll‑out</a:t>
          </a:r>
          <a:endParaRPr lang="en-US"/>
        </a:p>
      </dgm:t>
    </dgm:pt>
    <dgm:pt modelId="{DCBD5946-412C-4D0A-8763-0B1264916B54}" type="parTrans" cxnId="{2DA0AC48-60E5-418E-8942-CB2412FAA6F9}">
      <dgm:prSet/>
      <dgm:spPr/>
      <dgm:t>
        <a:bodyPr/>
        <a:lstStyle/>
        <a:p>
          <a:endParaRPr lang="en-US"/>
        </a:p>
      </dgm:t>
    </dgm:pt>
    <dgm:pt modelId="{000FC30E-210A-451D-B848-64E5C1991F2D}" type="sibTrans" cxnId="{2DA0AC48-60E5-418E-8942-CB2412FAA6F9}">
      <dgm:prSet/>
      <dgm:spPr/>
      <dgm:t>
        <a:bodyPr/>
        <a:lstStyle/>
        <a:p>
          <a:endParaRPr lang="en-US"/>
        </a:p>
      </dgm:t>
    </dgm:pt>
    <dgm:pt modelId="{EEC1072E-77BD-4509-89CD-978269CE6EC2}">
      <dgm:prSet/>
      <dgm:spPr/>
      <dgm:t>
        <a:bodyPr/>
        <a:lstStyle/>
        <a:p>
          <a:r>
            <a:rPr lang="en-GB"/>
            <a:t>- Pre‑approved libraries → launch digital services and AI solutions quickly across whole trust (ORCHA, 2026a)</a:t>
          </a:r>
          <a:endParaRPr lang="en-US"/>
        </a:p>
      </dgm:t>
    </dgm:pt>
    <dgm:pt modelId="{114CA697-B17F-42CA-9FCB-942CB2CF9764}" type="parTrans" cxnId="{0AFEF859-6992-44AE-9863-ED846858D8B2}">
      <dgm:prSet/>
      <dgm:spPr/>
      <dgm:t>
        <a:bodyPr/>
        <a:lstStyle/>
        <a:p>
          <a:endParaRPr lang="en-US"/>
        </a:p>
      </dgm:t>
    </dgm:pt>
    <dgm:pt modelId="{B126A8D2-6A87-47F8-9614-72BFDF6B3ACF}" type="sibTrans" cxnId="{0AFEF859-6992-44AE-9863-ED846858D8B2}">
      <dgm:prSet/>
      <dgm:spPr/>
      <dgm:t>
        <a:bodyPr/>
        <a:lstStyle/>
        <a:p>
          <a:endParaRPr lang="en-US"/>
        </a:p>
      </dgm:t>
    </dgm:pt>
    <dgm:pt modelId="{0B7F2333-CD1F-4543-B94F-33B4AD530C28}">
      <dgm:prSet/>
      <dgm:spPr/>
      <dgm:t>
        <a:bodyPr/>
        <a:lstStyle/>
        <a:p>
          <a:r>
            <a:rPr lang="en-GB"/>
            <a:t>Risk reduction</a:t>
          </a:r>
          <a:endParaRPr lang="en-US"/>
        </a:p>
      </dgm:t>
    </dgm:pt>
    <dgm:pt modelId="{73543E6C-D524-4B2A-985F-CE9C1CCBF8F0}" type="parTrans" cxnId="{FCF17023-B83B-415D-BA8C-99F9F4C83671}">
      <dgm:prSet/>
      <dgm:spPr/>
      <dgm:t>
        <a:bodyPr/>
        <a:lstStyle/>
        <a:p>
          <a:endParaRPr lang="en-US"/>
        </a:p>
      </dgm:t>
    </dgm:pt>
    <dgm:pt modelId="{BED47D1B-C7AD-4536-A90B-611F942EB55A}" type="sibTrans" cxnId="{FCF17023-B83B-415D-BA8C-99F9F4C83671}">
      <dgm:prSet/>
      <dgm:spPr/>
      <dgm:t>
        <a:bodyPr/>
        <a:lstStyle/>
        <a:p>
          <a:endParaRPr lang="en-US"/>
        </a:p>
      </dgm:t>
    </dgm:pt>
    <dgm:pt modelId="{95D6D125-FB11-4EE6-8AF0-D1E710B5ACFB}">
      <dgm:prSet/>
      <dgm:spPr/>
      <dgm:t>
        <a:bodyPr/>
        <a:lstStyle/>
        <a:p>
          <a:r>
            <a:rPr lang="en-GB"/>
            <a:t>- Rigorous checks → fewer safety incidents, data breaches, legal issues, or AI errors (Williams, 2023; GDPR, 2016)</a:t>
          </a:r>
          <a:endParaRPr lang="en-US"/>
        </a:p>
      </dgm:t>
    </dgm:pt>
    <dgm:pt modelId="{2A3B2F48-8D1F-47F1-B3E0-CEDCDE13A91F}" type="parTrans" cxnId="{D5CFA941-B487-4890-9A91-A094EB58CA0C}">
      <dgm:prSet/>
      <dgm:spPr/>
      <dgm:t>
        <a:bodyPr/>
        <a:lstStyle/>
        <a:p>
          <a:endParaRPr lang="en-US"/>
        </a:p>
      </dgm:t>
    </dgm:pt>
    <dgm:pt modelId="{2DE59903-8750-440A-BFFC-65A103E4FF40}" type="sibTrans" cxnId="{D5CFA941-B487-4890-9A91-A094EB58CA0C}">
      <dgm:prSet/>
      <dgm:spPr/>
      <dgm:t>
        <a:bodyPr/>
        <a:lstStyle/>
        <a:p>
          <a:endParaRPr lang="en-US"/>
        </a:p>
      </dgm:t>
    </dgm:pt>
    <dgm:pt modelId="{DF5245B6-B75E-4C06-881A-6E4BB8CA2A1E}">
      <dgm:prSet/>
      <dgm:spPr/>
      <dgm:t>
        <a:bodyPr/>
        <a:lstStyle/>
        <a:p>
          <a:r>
            <a:rPr lang="en-GB"/>
            <a:t>Meets NHS strategy</a:t>
          </a:r>
          <a:endParaRPr lang="en-US"/>
        </a:p>
      </dgm:t>
    </dgm:pt>
    <dgm:pt modelId="{6F47A538-5FC0-44B3-8D84-FFDAC8FF60DC}" type="parTrans" cxnId="{467A450D-99DF-4CDD-A710-0B9C05D496C5}">
      <dgm:prSet/>
      <dgm:spPr/>
      <dgm:t>
        <a:bodyPr/>
        <a:lstStyle/>
        <a:p>
          <a:endParaRPr lang="en-US"/>
        </a:p>
      </dgm:t>
    </dgm:pt>
    <dgm:pt modelId="{762F052A-A10F-4831-B217-DB3FF9A17351}" type="sibTrans" cxnId="{467A450D-99DF-4CDD-A710-0B9C05D496C5}">
      <dgm:prSet/>
      <dgm:spPr/>
      <dgm:t>
        <a:bodyPr/>
        <a:lstStyle/>
        <a:p>
          <a:endParaRPr lang="en-US"/>
        </a:p>
      </dgm:t>
    </dgm:pt>
    <dgm:pt modelId="{EF8A9CEE-6F1E-44F5-A38C-B51489B07179}">
      <dgm:prSet/>
      <dgm:spPr/>
      <dgm:t>
        <a:bodyPr/>
        <a:lstStyle/>
        <a:p>
          <a:r>
            <a:rPr lang="en-GB"/>
            <a:t>- Delivers Digital First, AI adoption and personalised care goals (NHS England, 2024)</a:t>
          </a:r>
          <a:endParaRPr lang="en-US"/>
        </a:p>
      </dgm:t>
    </dgm:pt>
    <dgm:pt modelId="{EF20D7ED-D917-49FF-8E41-07748D774AC8}" type="parTrans" cxnId="{3B3403F6-D9CE-4683-94A5-C2044257229E}">
      <dgm:prSet/>
      <dgm:spPr/>
      <dgm:t>
        <a:bodyPr/>
        <a:lstStyle/>
        <a:p>
          <a:endParaRPr lang="en-US"/>
        </a:p>
      </dgm:t>
    </dgm:pt>
    <dgm:pt modelId="{C68A317F-47C8-4267-8744-424F148A9EC5}" type="sibTrans" cxnId="{3B3403F6-D9CE-4683-94A5-C2044257229E}">
      <dgm:prSet/>
      <dgm:spPr/>
      <dgm:t>
        <a:bodyPr/>
        <a:lstStyle/>
        <a:p>
          <a:endParaRPr lang="en-US"/>
        </a:p>
      </dgm:t>
    </dgm:pt>
    <dgm:pt modelId="{8ECF1145-BA13-4EB0-8DD7-C7F3DF6572F9}" type="pres">
      <dgm:prSet presAssocID="{DACEE30F-2F52-4091-A4E6-80E9010DDD99}" presName="Name0" presStyleCnt="0">
        <dgm:presLayoutVars>
          <dgm:dir/>
          <dgm:resizeHandles val="exact"/>
        </dgm:presLayoutVars>
      </dgm:prSet>
      <dgm:spPr/>
    </dgm:pt>
    <dgm:pt modelId="{3B2E698B-0A92-40EE-90F6-8FB117C213F3}" type="pres">
      <dgm:prSet presAssocID="{03FE0310-64EC-42E3-8C44-638C9248881C}" presName="node" presStyleLbl="node1" presStyleIdx="0" presStyleCnt="9">
        <dgm:presLayoutVars>
          <dgm:bulletEnabled val="1"/>
        </dgm:presLayoutVars>
      </dgm:prSet>
      <dgm:spPr/>
    </dgm:pt>
    <dgm:pt modelId="{99FB3B42-2B30-40DE-962D-497B154790CD}" type="pres">
      <dgm:prSet presAssocID="{EDCF265C-B910-4BD7-BC77-B5D73EC9A74D}" presName="sibTrans" presStyleLbl="sibTrans1D1" presStyleIdx="0" presStyleCnt="8"/>
      <dgm:spPr/>
    </dgm:pt>
    <dgm:pt modelId="{3DE0EE87-488A-43EB-8DFA-9F645F9D9E38}" type="pres">
      <dgm:prSet presAssocID="{EDCF265C-B910-4BD7-BC77-B5D73EC9A74D}" presName="connectorText" presStyleLbl="sibTrans1D1" presStyleIdx="0" presStyleCnt="8"/>
      <dgm:spPr/>
    </dgm:pt>
    <dgm:pt modelId="{429C3BEC-5F48-4492-8198-22ABE9B5C241}" type="pres">
      <dgm:prSet presAssocID="{D45E55B0-9300-485C-92B0-8C593F8C3A89}" presName="node" presStyleLbl="node1" presStyleIdx="1" presStyleCnt="9">
        <dgm:presLayoutVars>
          <dgm:bulletEnabled val="1"/>
        </dgm:presLayoutVars>
      </dgm:prSet>
      <dgm:spPr/>
    </dgm:pt>
    <dgm:pt modelId="{5167B4AF-AB04-493C-A764-6B36643C4298}" type="pres">
      <dgm:prSet presAssocID="{C79E1053-80A3-48AD-ABCF-A70B101095C4}" presName="sibTrans" presStyleLbl="sibTrans1D1" presStyleIdx="1" presStyleCnt="8"/>
      <dgm:spPr/>
    </dgm:pt>
    <dgm:pt modelId="{FFF8E351-C29A-4048-A3C6-28615CA8358D}" type="pres">
      <dgm:prSet presAssocID="{C79E1053-80A3-48AD-ABCF-A70B101095C4}" presName="connectorText" presStyleLbl="sibTrans1D1" presStyleIdx="1" presStyleCnt="8"/>
      <dgm:spPr/>
    </dgm:pt>
    <dgm:pt modelId="{3C2F6F74-C287-429C-BCA2-D00B238677A0}" type="pres">
      <dgm:prSet presAssocID="{CE848010-16C8-4D36-ADF3-9C8F569E2EBC}" presName="node" presStyleLbl="node1" presStyleIdx="2" presStyleCnt="9">
        <dgm:presLayoutVars>
          <dgm:bulletEnabled val="1"/>
        </dgm:presLayoutVars>
      </dgm:prSet>
      <dgm:spPr/>
    </dgm:pt>
    <dgm:pt modelId="{77608770-9D19-4CC1-9D00-BF503C32B09E}" type="pres">
      <dgm:prSet presAssocID="{123EC8AD-81C8-4E95-B12C-C9A8CFE8B5BB}" presName="sibTrans" presStyleLbl="sibTrans1D1" presStyleIdx="2" presStyleCnt="8"/>
      <dgm:spPr/>
    </dgm:pt>
    <dgm:pt modelId="{43AE1E6C-2A36-4F37-B334-D96827FEC0FE}" type="pres">
      <dgm:prSet presAssocID="{123EC8AD-81C8-4E95-B12C-C9A8CFE8B5BB}" presName="connectorText" presStyleLbl="sibTrans1D1" presStyleIdx="2" presStyleCnt="8"/>
      <dgm:spPr/>
    </dgm:pt>
    <dgm:pt modelId="{DFC05CC7-26E0-41D3-968E-EE93135A5EF7}" type="pres">
      <dgm:prSet presAssocID="{DF399A25-4267-4269-ABD7-D513153B2AEB}" presName="node" presStyleLbl="node1" presStyleIdx="3" presStyleCnt="9">
        <dgm:presLayoutVars>
          <dgm:bulletEnabled val="1"/>
        </dgm:presLayoutVars>
      </dgm:prSet>
      <dgm:spPr/>
    </dgm:pt>
    <dgm:pt modelId="{8808C583-A3C4-4E3C-8DC2-F7755FFA5BA4}" type="pres">
      <dgm:prSet presAssocID="{000FC30E-210A-451D-B848-64E5C1991F2D}" presName="sibTrans" presStyleLbl="sibTrans1D1" presStyleIdx="3" presStyleCnt="8"/>
      <dgm:spPr/>
    </dgm:pt>
    <dgm:pt modelId="{82FA0CD3-ECF4-43F9-8704-4D7FEFB7DC67}" type="pres">
      <dgm:prSet presAssocID="{000FC30E-210A-451D-B848-64E5C1991F2D}" presName="connectorText" presStyleLbl="sibTrans1D1" presStyleIdx="3" presStyleCnt="8"/>
      <dgm:spPr/>
    </dgm:pt>
    <dgm:pt modelId="{2D932129-F365-470A-88B0-FFAFAA5FA780}" type="pres">
      <dgm:prSet presAssocID="{EEC1072E-77BD-4509-89CD-978269CE6EC2}" presName="node" presStyleLbl="node1" presStyleIdx="4" presStyleCnt="9">
        <dgm:presLayoutVars>
          <dgm:bulletEnabled val="1"/>
        </dgm:presLayoutVars>
      </dgm:prSet>
      <dgm:spPr/>
    </dgm:pt>
    <dgm:pt modelId="{07CE7D12-CDEA-4D6C-BB97-5F43E5324517}" type="pres">
      <dgm:prSet presAssocID="{B126A8D2-6A87-47F8-9614-72BFDF6B3ACF}" presName="sibTrans" presStyleLbl="sibTrans1D1" presStyleIdx="4" presStyleCnt="8"/>
      <dgm:spPr/>
    </dgm:pt>
    <dgm:pt modelId="{4AE95B38-825C-42D8-B9EB-A863BF468451}" type="pres">
      <dgm:prSet presAssocID="{B126A8D2-6A87-47F8-9614-72BFDF6B3ACF}" presName="connectorText" presStyleLbl="sibTrans1D1" presStyleIdx="4" presStyleCnt="8"/>
      <dgm:spPr/>
    </dgm:pt>
    <dgm:pt modelId="{4CD7FFA2-BF67-4420-8598-A375D061C4C1}" type="pres">
      <dgm:prSet presAssocID="{0B7F2333-CD1F-4543-B94F-33B4AD530C28}" presName="node" presStyleLbl="node1" presStyleIdx="5" presStyleCnt="9">
        <dgm:presLayoutVars>
          <dgm:bulletEnabled val="1"/>
        </dgm:presLayoutVars>
      </dgm:prSet>
      <dgm:spPr/>
    </dgm:pt>
    <dgm:pt modelId="{761915DD-0BD7-4017-9FBA-2EA3976870FD}" type="pres">
      <dgm:prSet presAssocID="{BED47D1B-C7AD-4536-A90B-611F942EB55A}" presName="sibTrans" presStyleLbl="sibTrans1D1" presStyleIdx="5" presStyleCnt="8"/>
      <dgm:spPr/>
    </dgm:pt>
    <dgm:pt modelId="{03274907-1874-40D7-B111-C35FF3A36D94}" type="pres">
      <dgm:prSet presAssocID="{BED47D1B-C7AD-4536-A90B-611F942EB55A}" presName="connectorText" presStyleLbl="sibTrans1D1" presStyleIdx="5" presStyleCnt="8"/>
      <dgm:spPr/>
    </dgm:pt>
    <dgm:pt modelId="{D70A4680-A834-4033-941E-8E7A24E7A5A1}" type="pres">
      <dgm:prSet presAssocID="{95D6D125-FB11-4EE6-8AF0-D1E710B5ACFB}" presName="node" presStyleLbl="node1" presStyleIdx="6" presStyleCnt="9">
        <dgm:presLayoutVars>
          <dgm:bulletEnabled val="1"/>
        </dgm:presLayoutVars>
      </dgm:prSet>
      <dgm:spPr/>
    </dgm:pt>
    <dgm:pt modelId="{294C4B2A-AB4E-4479-9A7C-EC3721AD7D49}" type="pres">
      <dgm:prSet presAssocID="{2DE59903-8750-440A-BFFC-65A103E4FF40}" presName="sibTrans" presStyleLbl="sibTrans1D1" presStyleIdx="6" presStyleCnt="8"/>
      <dgm:spPr/>
    </dgm:pt>
    <dgm:pt modelId="{3EE21A81-1E3B-409F-BE85-E6CBD19BB399}" type="pres">
      <dgm:prSet presAssocID="{2DE59903-8750-440A-BFFC-65A103E4FF40}" presName="connectorText" presStyleLbl="sibTrans1D1" presStyleIdx="6" presStyleCnt="8"/>
      <dgm:spPr/>
    </dgm:pt>
    <dgm:pt modelId="{C706CE54-2842-43FB-95ED-C941B638690E}" type="pres">
      <dgm:prSet presAssocID="{DF5245B6-B75E-4C06-881A-6E4BB8CA2A1E}" presName="node" presStyleLbl="node1" presStyleIdx="7" presStyleCnt="9">
        <dgm:presLayoutVars>
          <dgm:bulletEnabled val="1"/>
        </dgm:presLayoutVars>
      </dgm:prSet>
      <dgm:spPr/>
    </dgm:pt>
    <dgm:pt modelId="{7D3707E4-039D-44BA-A80C-85138A10FCEF}" type="pres">
      <dgm:prSet presAssocID="{762F052A-A10F-4831-B217-DB3FF9A17351}" presName="sibTrans" presStyleLbl="sibTrans1D1" presStyleIdx="7" presStyleCnt="8"/>
      <dgm:spPr/>
    </dgm:pt>
    <dgm:pt modelId="{3AEA708A-00A1-4AF6-8ADE-6093936B7306}" type="pres">
      <dgm:prSet presAssocID="{762F052A-A10F-4831-B217-DB3FF9A17351}" presName="connectorText" presStyleLbl="sibTrans1D1" presStyleIdx="7" presStyleCnt="8"/>
      <dgm:spPr/>
    </dgm:pt>
    <dgm:pt modelId="{B91194E9-78E5-4E1A-833D-59CD0D118642}" type="pres">
      <dgm:prSet presAssocID="{EF8A9CEE-6F1E-44F5-A38C-B51489B07179}" presName="node" presStyleLbl="node1" presStyleIdx="8" presStyleCnt="9">
        <dgm:presLayoutVars>
          <dgm:bulletEnabled val="1"/>
        </dgm:presLayoutVars>
      </dgm:prSet>
      <dgm:spPr/>
    </dgm:pt>
  </dgm:ptLst>
  <dgm:cxnLst>
    <dgm:cxn modelId="{C4829307-CA9A-447F-BB02-5FBC30A1F5F9}" srcId="{DACEE30F-2F52-4091-A4E6-80E9010DDD99}" destId="{CE848010-16C8-4D36-ADF3-9C8F569E2EBC}" srcOrd="2" destOrd="0" parTransId="{E999BD8A-5ABC-4275-B8FC-9343D23D78FC}" sibTransId="{123EC8AD-81C8-4E95-B12C-C9A8CFE8B5BB}"/>
    <dgm:cxn modelId="{E46EE709-CFCD-45A9-B7A5-587D1693BFB0}" type="presOf" srcId="{000FC30E-210A-451D-B848-64E5C1991F2D}" destId="{8808C583-A3C4-4E3C-8DC2-F7755FFA5BA4}" srcOrd="0" destOrd="0" presId="urn:microsoft.com/office/officeart/2016/7/layout/RepeatingBendingProcessNew"/>
    <dgm:cxn modelId="{467A450D-99DF-4CDD-A710-0B9C05D496C5}" srcId="{DACEE30F-2F52-4091-A4E6-80E9010DDD99}" destId="{DF5245B6-B75E-4C06-881A-6E4BB8CA2A1E}" srcOrd="7" destOrd="0" parTransId="{6F47A538-5FC0-44B3-8D84-FFDAC8FF60DC}" sibTransId="{762F052A-A10F-4831-B217-DB3FF9A17351}"/>
    <dgm:cxn modelId="{C9DA7110-ADAE-4806-A5D0-E9A3BF899E71}" type="presOf" srcId="{123EC8AD-81C8-4E95-B12C-C9A8CFE8B5BB}" destId="{77608770-9D19-4CC1-9D00-BF503C32B09E}" srcOrd="0" destOrd="0" presId="urn:microsoft.com/office/officeart/2016/7/layout/RepeatingBendingProcessNew"/>
    <dgm:cxn modelId="{FCF17023-B83B-415D-BA8C-99F9F4C83671}" srcId="{DACEE30F-2F52-4091-A4E6-80E9010DDD99}" destId="{0B7F2333-CD1F-4543-B94F-33B4AD530C28}" srcOrd="5" destOrd="0" parTransId="{73543E6C-D524-4B2A-985F-CE9C1CCBF8F0}" sibTransId="{BED47D1B-C7AD-4536-A90B-611F942EB55A}"/>
    <dgm:cxn modelId="{50E2FD3D-2A54-498A-9186-2A6FB34C970C}" type="presOf" srcId="{D45E55B0-9300-485C-92B0-8C593F8C3A89}" destId="{429C3BEC-5F48-4492-8198-22ABE9B5C241}" srcOrd="0" destOrd="0" presId="urn:microsoft.com/office/officeart/2016/7/layout/RepeatingBendingProcessNew"/>
    <dgm:cxn modelId="{1B903D3F-93F4-48F1-8002-367B0017C387}" type="presOf" srcId="{EEC1072E-77BD-4509-89CD-978269CE6EC2}" destId="{2D932129-F365-470A-88B0-FFAFAA5FA780}" srcOrd="0" destOrd="0" presId="urn:microsoft.com/office/officeart/2016/7/layout/RepeatingBendingProcessNew"/>
    <dgm:cxn modelId="{21DCF55D-863B-4047-80C0-359CC9C56510}" type="presOf" srcId="{EF8A9CEE-6F1E-44F5-A38C-B51489B07179}" destId="{B91194E9-78E5-4E1A-833D-59CD0D118642}" srcOrd="0" destOrd="0" presId="urn:microsoft.com/office/officeart/2016/7/layout/RepeatingBendingProcessNew"/>
    <dgm:cxn modelId="{D5CFA941-B487-4890-9A91-A094EB58CA0C}" srcId="{DACEE30F-2F52-4091-A4E6-80E9010DDD99}" destId="{95D6D125-FB11-4EE6-8AF0-D1E710B5ACFB}" srcOrd="6" destOrd="0" parTransId="{2A3B2F48-8D1F-47F1-B3E0-CEDCDE13A91F}" sibTransId="{2DE59903-8750-440A-BFFC-65A103E4FF40}"/>
    <dgm:cxn modelId="{AE335967-E36F-4429-890D-764FBC31E2C2}" type="presOf" srcId="{762F052A-A10F-4831-B217-DB3FF9A17351}" destId="{7D3707E4-039D-44BA-A80C-85138A10FCEF}" srcOrd="0" destOrd="0" presId="urn:microsoft.com/office/officeart/2016/7/layout/RepeatingBendingProcessNew"/>
    <dgm:cxn modelId="{2DA0AC48-60E5-418E-8942-CB2412FAA6F9}" srcId="{DACEE30F-2F52-4091-A4E6-80E9010DDD99}" destId="{DF399A25-4267-4269-ABD7-D513153B2AEB}" srcOrd="3" destOrd="0" parTransId="{DCBD5946-412C-4D0A-8763-0B1264916B54}" sibTransId="{000FC30E-210A-451D-B848-64E5C1991F2D}"/>
    <dgm:cxn modelId="{1229B568-AE07-4F1C-99EC-03A34A765A12}" type="presOf" srcId="{B126A8D2-6A87-47F8-9614-72BFDF6B3ACF}" destId="{4AE95B38-825C-42D8-B9EB-A863BF468451}" srcOrd="1" destOrd="0" presId="urn:microsoft.com/office/officeart/2016/7/layout/RepeatingBendingProcessNew"/>
    <dgm:cxn modelId="{FCCC274D-8050-4D25-A97B-B753E56854FD}" type="presOf" srcId="{762F052A-A10F-4831-B217-DB3FF9A17351}" destId="{3AEA708A-00A1-4AF6-8ADE-6093936B7306}" srcOrd="1" destOrd="0" presId="urn:microsoft.com/office/officeart/2016/7/layout/RepeatingBendingProcessNew"/>
    <dgm:cxn modelId="{A6BA8C6E-1D3A-4FC6-A4D8-4B805272E8E2}" type="presOf" srcId="{03FE0310-64EC-42E3-8C44-638C9248881C}" destId="{3B2E698B-0A92-40EE-90F6-8FB117C213F3}" srcOrd="0" destOrd="0" presId="urn:microsoft.com/office/officeart/2016/7/layout/RepeatingBendingProcessNew"/>
    <dgm:cxn modelId="{C8528A53-1763-460F-9097-AD9E98875F2B}" type="presOf" srcId="{BED47D1B-C7AD-4536-A90B-611F942EB55A}" destId="{03274907-1874-40D7-B111-C35FF3A36D94}" srcOrd="1" destOrd="0" presId="urn:microsoft.com/office/officeart/2016/7/layout/RepeatingBendingProcessNew"/>
    <dgm:cxn modelId="{0AFEF859-6992-44AE-9863-ED846858D8B2}" srcId="{DACEE30F-2F52-4091-A4E6-80E9010DDD99}" destId="{EEC1072E-77BD-4509-89CD-978269CE6EC2}" srcOrd="4" destOrd="0" parTransId="{114CA697-B17F-42CA-9FCB-942CB2CF9764}" sibTransId="{B126A8D2-6A87-47F8-9614-72BFDF6B3ACF}"/>
    <dgm:cxn modelId="{E561EA7C-C410-413E-ADD6-F26850681C41}" srcId="{DACEE30F-2F52-4091-A4E6-80E9010DDD99}" destId="{03FE0310-64EC-42E3-8C44-638C9248881C}" srcOrd="0" destOrd="0" parTransId="{6BCAAD28-BA24-4222-B64D-D528F7B99B38}" sibTransId="{EDCF265C-B910-4BD7-BC77-B5D73EC9A74D}"/>
    <dgm:cxn modelId="{B05D6E7E-301E-4FF6-BC06-0A82987F4B84}" type="presOf" srcId="{EDCF265C-B910-4BD7-BC77-B5D73EC9A74D}" destId="{99FB3B42-2B30-40DE-962D-497B154790CD}" srcOrd="0" destOrd="0" presId="urn:microsoft.com/office/officeart/2016/7/layout/RepeatingBendingProcessNew"/>
    <dgm:cxn modelId="{A76F7886-3345-4B9F-BC33-CCA8959828FD}" type="presOf" srcId="{DF399A25-4267-4269-ABD7-D513153B2AEB}" destId="{DFC05CC7-26E0-41D3-968E-EE93135A5EF7}" srcOrd="0" destOrd="0" presId="urn:microsoft.com/office/officeart/2016/7/layout/RepeatingBendingProcessNew"/>
    <dgm:cxn modelId="{16D7B186-20CE-467D-8A3C-805B7D18A755}" srcId="{DACEE30F-2F52-4091-A4E6-80E9010DDD99}" destId="{D45E55B0-9300-485C-92B0-8C593F8C3A89}" srcOrd="1" destOrd="0" parTransId="{8943CC7A-88FD-4FF2-9CE2-025C0AB47221}" sibTransId="{C79E1053-80A3-48AD-ABCF-A70B101095C4}"/>
    <dgm:cxn modelId="{A0D14488-41B1-4956-B487-4FE65F743F4B}" type="presOf" srcId="{2DE59903-8750-440A-BFFC-65A103E4FF40}" destId="{3EE21A81-1E3B-409F-BE85-E6CBD19BB399}" srcOrd="1" destOrd="0" presId="urn:microsoft.com/office/officeart/2016/7/layout/RepeatingBendingProcessNew"/>
    <dgm:cxn modelId="{A630938A-41E6-4C7A-9C22-424DBDEF61B5}" type="presOf" srcId="{DF5245B6-B75E-4C06-881A-6E4BB8CA2A1E}" destId="{C706CE54-2842-43FB-95ED-C941B638690E}" srcOrd="0" destOrd="0" presId="urn:microsoft.com/office/officeart/2016/7/layout/RepeatingBendingProcessNew"/>
    <dgm:cxn modelId="{9512EF95-5D17-4659-8E86-30BE93FAB36B}" type="presOf" srcId="{95D6D125-FB11-4EE6-8AF0-D1E710B5ACFB}" destId="{D70A4680-A834-4033-941E-8E7A24E7A5A1}" srcOrd="0" destOrd="0" presId="urn:microsoft.com/office/officeart/2016/7/layout/RepeatingBendingProcessNew"/>
    <dgm:cxn modelId="{2B777397-1B6E-4CBA-856B-7C302C7F21FA}" type="presOf" srcId="{C79E1053-80A3-48AD-ABCF-A70B101095C4}" destId="{5167B4AF-AB04-493C-A764-6B36643C4298}" srcOrd="0" destOrd="0" presId="urn:microsoft.com/office/officeart/2016/7/layout/RepeatingBendingProcessNew"/>
    <dgm:cxn modelId="{6D239999-FF74-4E2C-9154-5DA9415D0E77}" type="presOf" srcId="{CE848010-16C8-4D36-ADF3-9C8F569E2EBC}" destId="{3C2F6F74-C287-429C-BCA2-D00B238677A0}" srcOrd="0" destOrd="0" presId="urn:microsoft.com/office/officeart/2016/7/layout/RepeatingBendingProcessNew"/>
    <dgm:cxn modelId="{B8D9A3AB-68AF-4D1C-8E4A-8AA6F56638E0}" type="presOf" srcId="{0B7F2333-CD1F-4543-B94F-33B4AD530C28}" destId="{4CD7FFA2-BF67-4420-8598-A375D061C4C1}" srcOrd="0" destOrd="0" presId="urn:microsoft.com/office/officeart/2016/7/layout/RepeatingBendingProcessNew"/>
    <dgm:cxn modelId="{E37E4EAC-E43F-4C44-9AC1-78EBBC30C5D5}" type="presOf" srcId="{DACEE30F-2F52-4091-A4E6-80E9010DDD99}" destId="{8ECF1145-BA13-4EB0-8DD7-C7F3DF6572F9}" srcOrd="0" destOrd="0" presId="urn:microsoft.com/office/officeart/2016/7/layout/RepeatingBendingProcessNew"/>
    <dgm:cxn modelId="{0B1D2EAE-74CC-4F9E-8A1A-22A525117523}" type="presOf" srcId="{2DE59903-8750-440A-BFFC-65A103E4FF40}" destId="{294C4B2A-AB4E-4479-9A7C-EC3721AD7D49}" srcOrd="0" destOrd="0" presId="urn:microsoft.com/office/officeart/2016/7/layout/RepeatingBendingProcessNew"/>
    <dgm:cxn modelId="{8519E8C1-06D7-489E-B101-84F905D329D7}" type="presOf" srcId="{EDCF265C-B910-4BD7-BC77-B5D73EC9A74D}" destId="{3DE0EE87-488A-43EB-8DFA-9F645F9D9E38}" srcOrd="1" destOrd="0" presId="urn:microsoft.com/office/officeart/2016/7/layout/RepeatingBendingProcessNew"/>
    <dgm:cxn modelId="{C593FDD3-1D89-4D43-BE1B-3D335698259F}" type="presOf" srcId="{123EC8AD-81C8-4E95-B12C-C9A8CFE8B5BB}" destId="{43AE1E6C-2A36-4F37-B334-D96827FEC0FE}" srcOrd="1" destOrd="0" presId="urn:microsoft.com/office/officeart/2016/7/layout/RepeatingBendingProcessNew"/>
    <dgm:cxn modelId="{169070E1-19A8-432A-9488-8EF63CE44378}" type="presOf" srcId="{C79E1053-80A3-48AD-ABCF-A70B101095C4}" destId="{FFF8E351-C29A-4048-A3C6-28615CA8358D}" srcOrd="1" destOrd="0" presId="urn:microsoft.com/office/officeart/2016/7/layout/RepeatingBendingProcessNew"/>
    <dgm:cxn modelId="{F7156FE7-4E28-408D-84F9-87B8F9B18F04}" type="presOf" srcId="{B126A8D2-6A87-47F8-9614-72BFDF6B3ACF}" destId="{07CE7D12-CDEA-4D6C-BB97-5F43E5324517}" srcOrd="0" destOrd="0" presId="urn:microsoft.com/office/officeart/2016/7/layout/RepeatingBendingProcessNew"/>
    <dgm:cxn modelId="{CA22BEF2-FC95-4452-B3FC-D843183F5100}" type="presOf" srcId="{000FC30E-210A-451D-B848-64E5C1991F2D}" destId="{82FA0CD3-ECF4-43F9-8704-4D7FEFB7DC67}" srcOrd="1" destOrd="0" presId="urn:microsoft.com/office/officeart/2016/7/layout/RepeatingBendingProcessNew"/>
    <dgm:cxn modelId="{3B3403F6-D9CE-4683-94A5-C2044257229E}" srcId="{DACEE30F-2F52-4091-A4E6-80E9010DDD99}" destId="{EF8A9CEE-6F1E-44F5-A38C-B51489B07179}" srcOrd="8" destOrd="0" parTransId="{EF20D7ED-D917-49FF-8E41-07748D774AC8}" sibTransId="{C68A317F-47C8-4267-8744-424F148A9EC5}"/>
    <dgm:cxn modelId="{600A17FF-0F50-4FD1-850D-0ECA20396F67}" type="presOf" srcId="{BED47D1B-C7AD-4536-A90B-611F942EB55A}" destId="{761915DD-0BD7-4017-9FBA-2EA3976870FD}" srcOrd="0" destOrd="0" presId="urn:microsoft.com/office/officeart/2016/7/layout/RepeatingBendingProcessNew"/>
    <dgm:cxn modelId="{403F3849-640A-478F-B9D2-7DB9902046DC}" type="presParOf" srcId="{8ECF1145-BA13-4EB0-8DD7-C7F3DF6572F9}" destId="{3B2E698B-0A92-40EE-90F6-8FB117C213F3}" srcOrd="0" destOrd="0" presId="urn:microsoft.com/office/officeart/2016/7/layout/RepeatingBendingProcessNew"/>
    <dgm:cxn modelId="{7BE875C7-C6EB-4D2C-9824-20FF1C74F0B2}" type="presParOf" srcId="{8ECF1145-BA13-4EB0-8DD7-C7F3DF6572F9}" destId="{99FB3B42-2B30-40DE-962D-497B154790CD}" srcOrd="1" destOrd="0" presId="urn:microsoft.com/office/officeart/2016/7/layout/RepeatingBendingProcessNew"/>
    <dgm:cxn modelId="{EEF5C274-964D-4930-85DD-BD29710CBE70}" type="presParOf" srcId="{99FB3B42-2B30-40DE-962D-497B154790CD}" destId="{3DE0EE87-488A-43EB-8DFA-9F645F9D9E38}" srcOrd="0" destOrd="0" presId="urn:microsoft.com/office/officeart/2016/7/layout/RepeatingBendingProcessNew"/>
    <dgm:cxn modelId="{7E8FED78-555E-4A1F-BBA4-3302EFBE37E1}" type="presParOf" srcId="{8ECF1145-BA13-4EB0-8DD7-C7F3DF6572F9}" destId="{429C3BEC-5F48-4492-8198-22ABE9B5C241}" srcOrd="2" destOrd="0" presId="urn:microsoft.com/office/officeart/2016/7/layout/RepeatingBendingProcessNew"/>
    <dgm:cxn modelId="{E3A9457C-F017-439B-A652-C02EF45D8BAF}" type="presParOf" srcId="{8ECF1145-BA13-4EB0-8DD7-C7F3DF6572F9}" destId="{5167B4AF-AB04-493C-A764-6B36643C4298}" srcOrd="3" destOrd="0" presId="urn:microsoft.com/office/officeart/2016/7/layout/RepeatingBendingProcessNew"/>
    <dgm:cxn modelId="{C528BF0D-D330-4827-965C-8FB9B464D8BB}" type="presParOf" srcId="{5167B4AF-AB04-493C-A764-6B36643C4298}" destId="{FFF8E351-C29A-4048-A3C6-28615CA8358D}" srcOrd="0" destOrd="0" presId="urn:microsoft.com/office/officeart/2016/7/layout/RepeatingBendingProcessNew"/>
    <dgm:cxn modelId="{80D4A8CA-A98D-43A4-9A30-204C5EBBB817}" type="presParOf" srcId="{8ECF1145-BA13-4EB0-8DD7-C7F3DF6572F9}" destId="{3C2F6F74-C287-429C-BCA2-D00B238677A0}" srcOrd="4" destOrd="0" presId="urn:microsoft.com/office/officeart/2016/7/layout/RepeatingBendingProcessNew"/>
    <dgm:cxn modelId="{84F7B3FE-A099-4050-903E-97FD2B1AF00A}" type="presParOf" srcId="{8ECF1145-BA13-4EB0-8DD7-C7F3DF6572F9}" destId="{77608770-9D19-4CC1-9D00-BF503C32B09E}" srcOrd="5" destOrd="0" presId="urn:microsoft.com/office/officeart/2016/7/layout/RepeatingBendingProcessNew"/>
    <dgm:cxn modelId="{BE011E60-3143-4357-881C-200265DD4F59}" type="presParOf" srcId="{77608770-9D19-4CC1-9D00-BF503C32B09E}" destId="{43AE1E6C-2A36-4F37-B334-D96827FEC0FE}" srcOrd="0" destOrd="0" presId="urn:microsoft.com/office/officeart/2016/7/layout/RepeatingBendingProcessNew"/>
    <dgm:cxn modelId="{A9B4ED98-2A87-4E24-9DED-0227BE24DE6F}" type="presParOf" srcId="{8ECF1145-BA13-4EB0-8DD7-C7F3DF6572F9}" destId="{DFC05CC7-26E0-41D3-968E-EE93135A5EF7}" srcOrd="6" destOrd="0" presId="urn:microsoft.com/office/officeart/2016/7/layout/RepeatingBendingProcessNew"/>
    <dgm:cxn modelId="{2FAD3DA3-8019-4112-9340-5886D06295BD}" type="presParOf" srcId="{8ECF1145-BA13-4EB0-8DD7-C7F3DF6572F9}" destId="{8808C583-A3C4-4E3C-8DC2-F7755FFA5BA4}" srcOrd="7" destOrd="0" presId="urn:microsoft.com/office/officeart/2016/7/layout/RepeatingBendingProcessNew"/>
    <dgm:cxn modelId="{A1772734-F4F7-41CA-95F8-789AD63EE111}" type="presParOf" srcId="{8808C583-A3C4-4E3C-8DC2-F7755FFA5BA4}" destId="{82FA0CD3-ECF4-43F9-8704-4D7FEFB7DC67}" srcOrd="0" destOrd="0" presId="urn:microsoft.com/office/officeart/2016/7/layout/RepeatingBendingProcessNew"/>
    <dgm:cxn modelId="{73EB89A4-7663-4F74-9970-DBC4D39627D6}" type="presParOf" srcId="{8ECF1145-BA13-4EB0-8DD7-C7F3DF6572F9}" destId="{2D932129-F365-470A-88B0-FFAFAA5FA780}" srcOrd="8" destOrd="0" presId="urn:microsoft.com/office/officeart/2016/7/layout/RepeatingBendingProcessNew"/>
    <dgm:cxn modelId="{6DB287C4-60AA-412C-9235-6A553C18C3BD}" type="presParOf" srcId="{8ECF1145-BA13-4EB0-8DD7-C7F3DF6572F9}" destId="{07CE7D12-CDEA-4D6C-BB97-5F43E5324517}" srcOrd="9" destOrd="0" presId="urn:microsoft.com/office/officeart/2016/7/layout/RepeatingBendingProcessNew"/>
    <dgm:cxn modelId="{129B33C5-8811-48E9-8BF1-F0FF3F8CD69E}" type="presParOf" srcId="{07CE7D12-CDEA-4D6C-BB97-5F43E5324517}" destId="{4AE95B38-825C-42D8-B9EB-A863BF468451}" srcOrd="0" destOrd="0" presId="urn:microsoft.com/office/officeart/2016/7/layout/RepeatingBendingProcessNew"/>
    <dgm:cxn modelId="{8084D1BC-DD22-4E9C-A7A6-778227F999B8}" type="presParOf" srcId="{8ECF1145-BA13-4EB0-8DD7-C7F3DF6572F9}" destId="{4CD7FFA2-BF67-4420-8598-A375D061C4C1}" srcOrd="10" destOrd="0" presId="urn:microsoft.com/office/officeart/2016/7/layout/RepeatingBendingProcessNew"/>
    <dgm:cxn modelId="{F878807B-96E7-44EA-944D-D065290688EB}" type="presParOf" srcId="{8ECF1145-BA13-4EB0-8DD7-C7F3DF6572F9}" destId="{761915DD-0BD7-4017-9FBA-2EA3976870FD}" srcOrd="11" destOrd="0" presId="urn:microsoft.com/office/officeart/2016/7/layout/RepeatingBendingProcessNew"/>
    <dgm:cxn modelId="{44F240AE-BC72-4324-9867-0403D422774C}" type="presParOf" srcId="{761915DD-0BD7-4017-9FBA-2EA3976870FD}" destId="{03274907-1874-40D7-B111-C35FF3A36D94}" srcOrd="0" destOrd="0" presId="urn:microsoft.com/office/officeart/2016/7/layout/RepeatingBendingProcessNew"/>
    <dgm:cxn modelId="{D3DEE95D-50B2-4861-960C-A5C1B9537C81}" type="presParOf" srcId="{8ECF1145-BA13-4EB0-8DD7-C7F3DF6572F9}" destId="{D70A4680-A834-4033-941E-8E7A24E7A5A1}" srcOrd="12" destOrd="0" presId="urn:microsoft.com/office/officeart/2016/7/layout/RepeatingBendingProcessNew"/>
    <dgm:cxn modelId="{9D032E19-870B-4D6A-BCC9-29A436B47A3B}" type="presParOf" srcId="{8ECF1145-BA13-4EB0-8DD7-C7F3DF6572F9}" destId="{294C4B2A-AB4E-4479-9A7C-EC3721AD7D49}" srcOrd="13" destOrd="0" presId="urn:microsoft.com/office/officeart/2016/7/layout/RepeatingBendingProcessNew"/>
    <dgm:cxn modelId="{41C2E03E-BBE7-4655-BF57-777F2FF5E2F3}" type="presParOf" srcId="{294C4B2A-AB4E-4479-9A7C-EC3721AD7D49}" destId="{3EE21A81-1E3B-409F-BE85-E6CBD19BB399}" srcOrd="0" destOrd="0" presId="urn:microsoft.com/office/officeart/2016/7/layout/RepeatingBendingProcessNew"/>
    <dgm:cxn modelId="{8286A739-4E15-46C1-B846-61A636C07D80}" type="presParOf" srcId="{8ECF1145-BA13-4EB0-8DD7-C7F3DF6572F9}" destId="{C706CE54-2842-43FB-95ED-C941B638690E}" srcOrd="14" destOrd="0" presId="urn:microsoft.com/office/officeart/2016/7/layout/RepeatingBendingProcessNew"/>
    <dgm:cxn modelId="{71810FC9-BEAE-44DF-842B-828AB2109699}" type="presParOf" srcId="{8ECF1145-BA13-4EB0-8DD7-C7F3DF6572F9}" destId="{7D3707E4-039D-44BA-A80C-85138A10FCEF}" srcOrd="15" destOrd="0" presId="urn:microsoft.com/office/officeart/2016/7/layout/RepeatingBendingProcessNew"/>
    <dgm:cxn modelId="{97ED3E20-FB44-4E27-B0A6-0A6B6006B2A2}" type="presParOf" srcId="{7D3707E4-039D-44BA-A80C-85138A10FCEF}" destId="{3AEA708A-00A1-4AF6-8ADE-6093936B7306}" srcOrd="0" destOrd="0" presId="urn:microsoft.com/office/officeart/2016/7/layout/RepeatingBendingProcessNew"/>
    <dgm:cxn modelId="{555EE7D1-AE4C-4ACB-92F1-AEA717C49879}" type="presParOf" srcId="{8ECF1145-BA13-4EB0-8DD7-C7F3DF6572F9}" destId="{B91194E9-78E5-4E1A-833D-59CD0D118642}" srcOrd="1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FB3B42-2B30-40DE-962D-497B154790CD}">
      <dsp:nvSpPr>
        <dsp:cNvPr id="0" name=""/>
        <dsp:cNvSpPr/>
      </dsp:nvSpPr>
      <dsp:spPr>
        <a:xfrm>
          <a:off x="2329474" y="654557"/>
          <a:ext cx="50509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5093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68628" y="697598"/>
        <a:ext cx="26784" cy="5356"/>
      </dsp:txXfrm>
    </dsp:sp>
    <dsp:sp modelId="{3B2E698B-0A92-40EE-90F6-8FB117C213F3}">
      <dsp:nvSpPr>
        <dsp:cNvPr id="0" name=""/>
        <dsp:cNvSpPr/>
      </dsp:nvSpPr>
      <dsp:spPr>
        <a:xfrm>
          <a:off x="2174" y="1547"/>
          <a:ext cx="2329100" cy="139746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128" tIns="119797" rIns="114128" bIns="119797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BENEFITS: FOR SERVICE DELIVERY</a:t>
          </a:r>
          <a:endParaRPr lang="en-US" sz="1500" kern="1200"/>
        </a:p>
      </dsp:txBody>
      <dsp:txXfrm>
        <a:off x="2174" y="1547"/>
        <a:ext cx="2329100" cy="1397460"/>
      </dsp:txXfrm>
    </dsp:sp>
    <dsp:sp modelId="{5167B4AF-AB04-493C-A764-6B36643C4298}">
      <dsp:nvSpPr>
        <dsp:cNvPr id="0" name=""/>
        <dsp:cNvSpPr/>
      </dsp:nvSpPr>
      <dsp:spPr>
        <a:xfrm>
          <a:off x="5194267" y="654557"/>
          <a:ext cx="50509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5093" y="45720"/>
              </a:lnTo>
            </a:path>
          </a:pathLst>
        </a:custGeom>
        <a:noFill/>
        <a:ln w="12700" cap="flat" cmpd="sng" algn="ctr">
          <a:solidFill>
            <a:schemeClr val="accent5">
              <a:hueOff val="-1736021"/>
              <a:satOff val="-118"/>
              <a:lumOff val="28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33422" y="697598"/>
        <a:ext cx="26784" cy="5356"/>
      </dsp:txXfrm>
    </dsp:sp>
    <dsp:sp modelId="{429C3BEC-5F48-4492-8198-22ABE9B5C241}">
      <dsp:nvSpPr>
        <dsp:cNvPr id="0" name=""/>
        <dsp:cNvSpPr/>
      </dsp:nvSpPr>
      <dsp:spPr>
        <a:xfrm>
          <a:off x="2866967" y="1547"/>
          <a:ext cx="2329100" cy="1397460"/>
        </a:xfrm>
        <a:prstGeom prst="rect">
          <a:avLst/>
        </a:prstGeom>
        <a:solidFill>
          <a:schemeClr val="accent5">
            <a:hueOff val="-1519019"/>
            <a:satOff val="-103"/>
            <a:lumOff val="24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128" tIns="119797" rIns="114128" bIns="119797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Consistency — no postcode lottery</a:t>
          </a:r>
          <a:endParaRPr lang="en-US" sz="1500" kern="1200"/>
        </a:p>
      </dsp:txBody>
      <dsp:txXfrm>
        <a:off x="2866967" y="1547"/>
        <a:ext cx="2329100" cy="1397460"/>
      </dsp:txXfrm>
    </dsp:sp>
    <dsp:sp modelId="{77608770-9D19-4CC1-9D00-BF503C32B09E}">
      <dsp:nvSpPr>
        <dsp:cNvPr id="0" name=""/>
        <dsp:cNvSpPr/>
      </dsp:nvSpPr>
      <dsp:spPr>
        <a:xfrm>
          <a:off x="8059061" y="654557"/>
          <a:ext cx="50509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5093" y="45720"/>
              </a:lnTo>
            </a:path>
          </a:pathLst>
        </a:custGeom>
        <a:noFill/>
        <a:ln w="12700" cap="flat" cmpd="sng" algn="ctr">
          <a:solidFill>
            <a:schemeClr val="accent5">
              <a:hueOff val="-3472043"/>
              <a:satOff val="-236"/>
              <a:lumOff val="56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298215" y="697598"/>
        <a:ext cx="26784" cy="5356"/>
      </dsp:txXfrm>
    </dsp:sp>
    <dsp:sp modelId="{3C2F6F74-C287-429C-BCA2-D00B238677A0}">
      <dsp:nvSpPr>
        <dsp:cNvPr id="0" name=""/>
        <dsp:cNvSpPr/>
      </dsp:nvSpPr>
      <dsp:spPr>
        <a:xfrm>
          <a:off x="5731761" y="1547"/>
          <a:ext cx="2329100" cy="1397460"/>
        </a:xfrm>
        <a:prstGeom prst="rect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128" tIns="119797" rIns="114128" bIns="119797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- Same safe apps and AI tools available everywhere → fair, equal care (NHS England, 2024)</a:t>
          </a:r>
          <a:endParaRPr lang="en-US" sz="1500" kern="1200"/>
        </a:p>
      </dsp:txBody>
      <dsp:txXfrm>
        <a:off x="5731761" y="1547"/>
        <a:ext cx="2329100" cy="1397460"/>
      </dsp:txXfrm>
    </dsp:sp>
    <dsp:sp modelId="{8808C583-A3C4-4E3C-8DC2-F7755FFA5BA4}">
      <dsp:nvSpPr>
        <dsp:cNvPr id="0" name=""/>
        <dsp:cNvSpPr/>
      </dsp:nvSpPr>
      <dsp:spPr>
        <a:xfrm>
          <a:off x="1166724" y="1397207"/>
          <a:ext cx="8594380" cy="505093"/>
        </a:xfrm>
        <a:custGeom>
          <a:avLst/>
          <a:gdLst/>
          <a:ahLst/>
          <a:cxnLst/>
          <a:rect l="0" t="0" r="0" b="0"/>
          <a:pathLst>
            <a:path>
              <a:moveTo>
                <a:pt x="8594380" y="0"/>
              </a:moveTo>
              <a:lnTo>
                <a:pt x="8594380" y="269646"/>
              </a:lnTo>
              <a:lnTo>
                <a:pt x="0" y="269646"/>
              </a:lnTo>
              <a:lnTo>
                <a:pt x="0" y="505093"/>
              </a:lnTo>
            </a:path>
          </a:pathLst>
        </a:custGeom>
        <a:noFill/>
        <a:ln w="12700" cap="flat" cmpd="sng" algn="ctr">
          <a:solidFill>
            <a:schemeClr val="accent5">
              <a:hueOff val="-5208064"/>
              <a:satOff val="-354"/>
              <a:lumOff val="84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48638" y="1647075"/>
        <a:ext cx="430552" cy="5356"/>
      </dsp:txXfrm>
    </dsp:sp>
    <dsp:sp modelId="{DFC05CC7-26E0-41D3-968E-EE93135A5EF7}">
      <dsp:nvSpPr>
        <dsp:cNvPr id="0" name=""/>
        <dsp:cNvSpPr/>
      </dsp:nvSpPr>
      <dsp:spPr>
        <a:xfrm>
          <a:off x="8596554" y="1547"/>
          <a:ext cx="2329100" cy="1397460"/>
        </a:xfrm>
        <a:prstGeom prst="rect">
          <a:avLst/>
        </a:prstGeom>
        <a:solidFill>
          <a:schemeClr val="accent5">
            <a:hueOff val="-4557056"/>
            <a:satOff val="-310"/>
            <a:lumOff val="73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128" tIns="119797" rIns="114128" bIns="119797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Fast, safe roll‑out</a:t>
          </a:r>
          <a:endParaRPr lang="en-US" sz="1500" kern="1200"/>
        </a:p>
      </dsp:txBody>
      <dsp:txXfrm>
        <a:off x="8596554" y="1547"/>
        <a:ext cx="2329100" cy="1397460"/>
      </dsp:txXfrm>
    </dsp:sp>
    <dsp:sp modelId="{07CE7D12-CDEA-4D6C-BB97-5F43E5324517}">
      <dsp:nvSpPr>
        <dsp:cNvPr id="0" name=""/>
        <dsp:cNvSpPr/>
      </dsp:nvSpPr>
      <dsp:spPr>
        <a:xfrm>
          <a:off x="2329474" y="2587710"/>
          <a:ext cx="50509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5093" y="45720"/>
              </a:lnTo>
            </a:path>
          </a:pathLst>
        </a:custGeom>
        <a:noFill/>
        <a:ln w="12700" cap="flat" cmpd="sng" algn="ctr">
          <a:solidFill>
            <a:schemeClr val="accent5">
              <a:hueOff val="-6944086"/>
              <a:satOff val="-472"/>
              <a:lumOff val="112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68628" y="2630752"/>
        <a:ext cx="26784" cy="5356"/>
      </dsp:txXfrm>
    </dsp:sp>
    <dsp:sp modelId="{2D932129-F365-470A-88B0-FFAFAA5FA780}">
      <dsp:nvSpPr>
        <dsp:cNvPr id="0" name=""/>
        <dsp:cNvSpPr/>
      </dsp:nvSpPr>
      <dsp:spPr>
        <a:xfrm>
          <a:off x="2174" y="1934700"/>
          <a:ext cx="2329100" cy="1397460"/>
        </a:xfrm>
        <a:prstGeom prst="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128" tIns="119797" rIns="114128" bIns="119797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- Pre‑approved libraries → launch digital services and AI solutions quickly across whole trust (ORCHA, 2026a)</a:t>
          </a:r>
          <a:endParaRPr lang="en-US" sz="1500" kern="1200"/>
        </a:p>
      </dsp:txBody>
      <dsp:txXfrm>
        <a:off x="2174" y="1934700"/>
        <a:ext cx="2329100" cy="1397460"/>
      </dsp:txXfrm>
    </dsp:sp>
    <dsp:sp modelId="{761915DD-0BD7-4017-9FBA-2EA3976870FD}">
      <dsp:nvSpPr>
        <dsp:cNvPr id="0" name=""/>
        <dsp:cNvSpPr/>
      </dsp:nvSpPr>
      <dsp:spPr>
        <a:xfrm>
          <a:off x="5194267" y="2587710"/>
          <a:ext cx="50509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5093" y="45720"/>
              </a:lnTo>
            </a:path>
          </a:pathLst>
        </a:custGeom>
        <a:noFill/>
        <a:ln w="12700" cap="flat" cmpd="sng" algn="ctr">
          <a:solidFill>
            <a:schemeClr val="accent5">
              <a:hueOff val="-8680107"/>
              <a:satOff val="-590"/>
              <a:lumOff val="140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33422" y="2630752"/>
        <a:ext cx="26784" cy="5356"/>
      </dsp:txXfrm>
    </dsp:sp>
    <dsp:sp modelId="{4CD7FFA2-BF67-4420-8598-A375D061C4C1}">
      <dsp:nvSpPr>
        <dsp:cNvPr id="0" name=""/>
        <dsp:cNvSpPr/>
      </dsp:nvSpPr>
      <dsp:spPr>
        <a:xfrm>
          <a:off x="2866967" y="1934700"/>
          <a:ext cx="2329100" cy="1397460"/>
        </a:xfrm>
        <a:prstGeom prst="rect">
          <a:avLst/>
        </a:prstGeom>
        <a:solidFill>
          <a:schemeClr val="accent5">
            <a:hueOff val="-7595094"/>
            <a:satOff val="-516"/>
            <a:lumOff val="122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128" tIns="119797" rIns="114128" bIns="119797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Risk reduction</a:t>
          </a:r>
          <a:endParaRPr lang="en-US" sz="1500" kern="1200"/>
        </a:p>
      </dsp:txBody>
      <dsp:txXfrm>
        <a:off x="2866967" y="1934700"/>
        <a:ext cx="2329100" cy="1397460"/>
      </dsp:txXfrm>
    </dsp:sp>
    <dsp:sp modelId="{294C4B2A-AB4E-4479-9A7C-EC3721AD7D49}">
      <dsp:nvSpPr>
        <dsp:cNvPr id="0" name=""/>
        <dsp:cNvSpPr/>
      </dsp:nvSpPr>
      <dsp:spPr>
        <a:xfrm>
          <a:off x="8059061" y="2587710"/>
          <a:ext cx="50509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5093" y="45720"/>
              </a:lnTo>
            </a:path>
          </a:pathLst>
        </a:custGeom>
        <a:noFill/>
        <a:ln w="12700" cap="flat" cmpd="sng" algn="ctr">
          <a:solidFill>
            <a:schemeClr val="accent5">
              <a:hueOff val="-10416129"/>
              <a:satOff val="-708"/>
              <a:lumOff val="168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298215" y="2630752"/>
        <a:ext cx="26784" cy="5356"/>
      </dsp:txXfrm>
    </dsp:sp>
    <dsp:sp modelId="{D70A4680-A834-4033-941E-8E7A24E7A5A1}">
      <dsp:nvSpPr>
        <dsp:cNvPr id="0" name=""/>
        <dsp:cNvSpPr/>
      </dsp:nvSpPr>
      <dsp:spPr>
        <a:xfrm>
          <a:off x="5731761" y="1934700"/>
          <a:ext cx="2329100" cy="1397460"/>
        </a:xfrm>
        <a:prstGeom prst="rect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128" tIns="119797" rIns="114128" bIns="119797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- Rigorous checks → fewer safety incidents, data breaches, legal issues, or AI errors (Williams, 2023; GDPR, 2016)</a:t>
          </a:r>
          <a:endParaRPr lang="en-US" sz="1500" kern="1200"/>
        </a:p>
      </dsp:txBody>
      <dsp:txXfrm>
        <a:off x="5731761" y="1934700"/>
        <a:ext cx="2329100" cy="1397460"/>
      </dsp:txXfrm>
    </dsp:sp>
    <dsp:sp modelId="{7D3707E4-039D-44BA-A80C-85138A10FCEF}">
      <dsp:nvSpPr>
        <dsp:cNvPr id="0" name=""/>
        <dsp:cNvSpPr/>
      </dsp:nvSpPr>
      <dsp:spPr>
        <a:xfrm>
          <a:off x="1166724" y="3330360"/>
          <a:ext cx="8594380" cy="505093"/>
        </a:xfrm>
        <a:custGeom>
          <a:avLst/>
          <a:gdLst/>
          <a:ahLst/>
          <a:cxnLst/>
          <a:rect l="0" t="0" r="0" b="0"/>
          <a:pathLst>
            <a:path>
              <a:moveTo>
                <a:pt x="8594380" y="0"/>
              </a:moveTo>
              <a:lnTo>
                <a:pt x="8594380" y="269646"/>
              </a:lnTo>
              <a:lnTo>
                <a:pt x="0" y="269646"/>
              </a:lnTo>
              <a:lnTo>
                <a:pt x="0" y="505093"/>
              </a:lnTo>
            </a:path>
          </a:pathLst>
        </a:custGeom>
        <a:noFill/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48638" y="3580228"/>
        <a:ext cx="430552" cy="5356"/>
      </dsp:txXfrm>
    </dsp:sp>
    <dsp:sp modelId="{C706CE54-2842-43FB-95ED-C941B638690E}">
      <dsp:nvSpPr>
        <dsp:cNvPr id="0" name=""/>
        <dsp:cNvSpPr/>
      </dsp:nvSpPr>
      <dsp:spPr>
        <a:xfrm>
          <a:off x="8596554" y="1934700"/>
          <a:ext cx="2329100" cy="1397460"/>
        </a:xfrm>
        <a:prstGeom prst="rect">
          <a:avLst/>
        </a:prstGeom>
        <a:solidFill>
          <a:schemeClr val="accent5">
            <a:hueOff val="-10633130"/>
            <a:satOff val="-723"/>
            <a:lumOff val="171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128" tIns="119797" rIns="114128" bIns="119797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Meets NHS strategy</a:t>
          </a:r>
          <a:endParaRPr lang="en-US" sz="1500" kern="1200"/>
        </a:p>
      </dsp:txBody>
      <dsp:txXfrm>
        <a:off x="8596554" y="1934700"/>
        <a:ext cx="2329100" cy="1397460"/>
      </dsp:txXfrm>
    </dsp:sp>
    <dsp:sp modelId="{B91194E9-78E5-4E1A-833D-59CD0D118642}">
      <dsp:nvSpPr>
        <dsp:cNvPr id="0" name=""/>
        <dsp:cNvSpPr/>
      </dsp:nvSpPr>
      <dsp:spPr>
        <a:xfrm>
          <a:off x="2174" y="3867853"/>
          <a:ext cx="2329100" cy="1397460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128" tIns="119797" rIns="114128" bIns="119797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- Delivers Digital First, AI adoption and personalised care goals (NHS England, 2024)</a:t>
          </a:r>
          <a:endParaRPr lang="en-US" sz="1500" kern="1200"/>
        </a:p>
      </dsp:txBody>
      <dsp:txXfrm>
        <a:off x="2174" y="3867853"/>
        <a:ext cx="2329100" cy="13974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1" name="Rectangle 90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92" name="Freeform: Shape 78">
            <a:extLst>
              <a:ext uri="{FF2B5EF4-FFF2-40B4-BE49-F238E27FC236}">
                <a16:creationId xmlns:a16="http://schemas.microsoft.com/office/drawing/2014/main" id="{2F0E00C3-4613-415F-BE3A-78FBAD906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0495175" cy="6858000"/>
          </a:xfrm>
          <a:custGeom>
            <a:avLst/>
            <a:gdLst>
              <a:gd name="connsiteX0" fmla="*/ 0 w 10495175"/>
              <a:gd name="connsiteY0" fmla="*/ 0 h 6858000"/>
              <a:gd name="connsiteX1" fmla="*/ 5289224 w 10495175"/>
              <a:gd name="connsiteY1" fmla="*/ 0 h 6858000"/>
              <a:gd name="connsiteX2" fmla="*/ 6736007 w 10495175"/>
              <a:gd name="connsiteY2" fmla="*/ 0 h 6858000"/>
              <a:gd name="connsiteX3" fmla="*/ 6998753 w 10495175"/>
              <a:gd name="connsiteY3" fmla="*/ 0 h 6858000"/>
              <a:gd name="connsiteX4" fmla="*/ 7778919 w 10495175"/>
              <a:gd name="connsiteY4" fmla="*/ 0 h 6858000"/>
              <a:gd name="connsiteX5" fmla="*/ 8872152 w 10495175"/>
              <a:gd name="connsiteY5" fmla="*/ 0 h 6858000"/>
              <a:gd name="connsiteX6" fmla="*/ 8894276 w 10495175"/>
              <a:gd name="connsiteY6" fmla="*/ 14997 h 6858000"/>
              <a:gd name="connsiteX7" fmla="*/ 10495175 w 10495175"/>
              <a:gd name="connsiteY7" fmla="*/ 3621656 h 6858000"/>
              <a:gd name="connsiteX8" fmla="*/ 8620825 w 10495175"/>
              <a:gd name="connsiteY8" fmla="*/ 6374814 h 6858000"/>
              <a:gd name="connsiteX9" fmla="*/ 8104177 w 10495175"/>
              <a:gd name="connsiteY9" fmla="*/ 6780599 h 6858000"/>
              <a:gd name="connsiteX10" fmla="*/ 7992421 w 10495175"/>
              <a:gd name="connsiteY10" fmla="*/ 6858000 h 6858000"/>
              <a:gd name="connsiteX11" fmla="*/ 7778919 w 10495175"/>
              <a:gd name="connsiteY11" fmla="*/ 6858000 h 6858000"/>
              <a:gd name="connsiteX12" fmla="*/ 6998753 w 10495175"/>
              <a:gd name="connsiteY12" fmla="*/ 6858000 h 6858000"/>
              <a:gd name="connsiteX13" fmla="*/ 6736007 w 10495175"/>
              <a:gd name="connsiteY13" fmla="*/ 6858000 h 6858000"/>
              <a:gd name="connsiteX14" fmla="*/ 5289224 w 10495175"/>
              <a:gd name="connsiteY14" fmla="*/ 6858000 h 6858000"/>
              <a:gd name="connsiteX15" fmla="*/ 0 w 10495175"/>
              <a:gd name="connsiteY1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0495175" h="6858000">
                <a:moveTo>
                  <a:pt x="0" y="0"/>
                </a:moveTo>
                <a:lnTo>
                  <a:pt x="5289224" y="0"/>
                </a:lnTo>
                <a:lnTo>
                  <a:pt x="6736007" y="0"/>
                </a:lnTo>
                <a:lnTo>
                  <a:pt x="6998753" y="0"/>
                </a:lnTo>
                <a:lnTo>
                  <a:pt x="7778919" y="0"/>
                </a:lnTo>
                <a:lnTo>
                  <a:pt x="8872152" y="0"/>
                </a:lnTo>
                <a:lnTo>
                  <a:pt x="8894276" y="14997"/>
                </a:lnTo>
                <a:cubicBezTo>
                  <a:pt x="9921439" y="754641"/>
                  <a:pt x="10495175" y="2093192"/>
                  <a:pt x="10495175" y="3621656"/>
                </a:cubicBezTo>
                <a:cubicBezTo>
                  <a:pt x="10495175" y="4969131"/>
                  <a:pt x="9566450" y="5602839"/>
                  <a:pt x="8620825" y="6374814"/>
                </a:cubicBezTo>
                <a:cubicBezTo>
                  <a:pt x="8448622" y="6515397"/>
                  <a:pt x="8277995" y="6653108"/>
                  <a:pt x="8104177" y="6780599"/>
                </a:cubicBezTo>
                <a:lnTo>
                  <a:pt x="7992421" y="6858000"/>
                </a:lnTo>
                <a:lnTo>
                  <a:pt x="7778919" y="6858000"/>
                </a:lnTo>
                <a:lnTo>
                  <a:pt x="6998753" y="6858000"/>
                </a:lnTo>
                <a:lnTo>
                  <a:pt x="6736007" y="6858000"/>
                </a:lnTo>
                <a:lnTo>
                  <a:pt x="528922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3" name="Freeform: Shape 80">
            <a:extLst>
              <a:ext uri="{FF2B5EF4-FFF2-40B4-BE49-F238E27FC236}">
                <a16:creationId xmlns:a16="http://schemas.microsoft.com/office/drawing/2014/main" id="{8DBEAE55-3EA1-41D7-A212-5F7D8986C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98020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94" name="Freeform: Shape 82">
            <a:extLst>
              <a:ext uri="{FF2B5EF4-FFF2-40B4-BE49-F238E27FC236}">
                <a16:creationId xmlns:a16="http://schemas.microsoft.com/office/drawing/2014/main" id="{CFC5F0E7-644F-4101-BE72-12825CF53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85964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13" name="Picture 12" descr="A close-up of a sign&#10;&#10;AI-generated content may be incorrect.">
            <a:extLst>
              <a:ext uri="{FF2B5EF4-FFF2-40B4-BE49-F238E27FC236}">
                <a16:creationId xmlns:a16="http://schemas.microsoft.com/office/drawing/2014/main" id="{A815F7A3-E338-8733-D531-FC69621CC5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 flipH="1" flipV="1">
            <a:off x="3332771" y="185824"/>
            <a:ext cx="4493620" cy="2051589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941C014-F128-026F-A934-752ACC509530}"/>
              </a:ext>
            </a:extLst>
          </p:cNvPr>
          <p:cNvSpPr txBox="1"/>
          <p:nvPr/>
        </p:nvSpPr>
        <p:spPr>
          <a:xfrm>
            <a:off x="5874929" y="368895"/>
            <a:ext cx="6160286" cy="29927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A55B90D2-7C2E-4E2D-BB03-3CFCD8E87A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080917"/>
              </p:ext>
            </p:extLst>
          </p:nvPr>
        </p:nvGraphicFramePr>
        <p:xfrm>
          <a:off x="1681242" y="2537565"/>
          <a:ext cx="8168640" cy="40488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84320">
                  <a:extLst>
                    <a:ext uri="{9D8B030D-6E8A-4147-A177-3AD203B41FA5}">
                      <a16:colId xmlns:a16="http://schemas.microsoft.com/office/drawing/2014/main" val="2696592685"/>
                    </a:ext>
                  </a:extLst>
                </a:gridCol>
                <a:gridCol w="4084320">
                  <a:extLst>
                    <a:ext uri="{9D8B030D-6E8A-4147-A177-3AD203B41FA5}">
                      <a16:colId xmlns:a16="http://schemas.microsoft.com/office/drawing/2014/main" val="283700824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rial Nova"/>
                        </a:rPr>
                        <a:t>STUDENT NAME:</a:t>
                      </a:r>
                      <a:endParaRPr lang="en-US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MERCY  NYARKOA QUIST ANANE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63979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rial Nova"/>
                        </a:rPr>
                        <a:t>STUDENT NUMBER:</a:t>
                      </a:r>
                      <a:endParaRPr lang="en-US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2323101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2398012"/>
                  </a:ext>
                </a:extLst>
              </a:tr>
              <a:tr h="41227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rial Nova"/>
                        </a:rPr>
                        <a:t>PROGRAMME:</a:t>
                      </a:r>
                      <a:endParaRPr lang="en-US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BSC (HONS) HEALTH AND SOCIAL CARE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5701798"/>
                  </a:ext>
                </a:extLst>
              </a:tr>
              <a:tr h="64524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rial Nova"/>
                        </a:rPr>
                        <a:t>MODULE:</a:t>
                      </a:r>
                      <a:endParaRPr lang="en-US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DIGITAL TRANSFORMATION IN HEALTH AND CARE PROFESSIONS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97114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rial Nova"/>
                        </a:rPr>
                        <a:t>MODULE CODE:</a:t>
                      </a:r>
                      <a:endParaRPr lang="en-US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BMHP6026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53631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rial Nova"/>
                        </a:rPr>
                        <a:t>LECTURER:</a:t>
                      </a:r>
                      <a:endParaRPr lang="en-US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ZAKIYYAH AHMED</a:t>
                      </a:r>
                      <a:endParaRPr lang="en-GB" sz="1800" b="0" i="0" u="none" strike="noStrike" noProof="0" dirty="0">
                        <a:solidFill>
                          <a:srgbClr val="000000"/>
                        </a:solidFill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51420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rial Nova"/>
                        </a:rPr>
                        <a:t>ASSIGNMENT TITLE:</a:t>
                      </a:r>
                      <a:endParaRPr lang="en-US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COMPONENT 2: VIVA VOCE (ORAL PRESENTATION)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11134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rial Nova"/>
                        </a:rPr>
                        <a:t>SUBMISSION DEADLINE</a:t>
                      </a:r>
                      <a:endParaRPr lang="en-US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SUNDAY 5TH JULY 2026 17:00 (5 PM)-(WEEK8)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93823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55830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70A1295-61BC-4214-AA3E-D39667302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084" y="4682062"/>
            <a:ext cx="10592174" cy="1087740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chemeClr val="tx2"/>
                </a:solidFill>
              </a:rPr>
              <a:t>ORCHA</a:t>
            </a:r>
            <a:endParaRPr lang="en-GB" sz="4000" dirty="0">
              <a:solidFill>
                <a:schemeClr val="tx2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FDFC5DE-1A9D-2895-61F2-A105BC0B889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822" b="30551"/>
          <a:stretch>
            <a:fillRect/>
          </a:stretch>
        </p:blipFill>
        <p:spPr>
          <a:xfrm>
            <a:off x="-1" y="10"/>
            <a:ext cx="12192001" cy="4201449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0B139475-2B26-4CA9-9413-DE741E49F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2941813"/>
            <a:ext cx="12188952" cy="1828800"/>
            <a:chOff x="-305" y="3144820"/>
            <a:chExt cx="9182100" cy="1551136"/>
          </a:xfrm>
        </p:grpSpPr>
        <p:sp useBgFill="1">
          <p:nvSpPr>
            <p:cNvPr id="13" name="Freeform: Shape 12">
              <a:extLst>
                <a:ext uri="{FF2B5EF4-FFF2-40B4-BE49-F238E27FC236}">
                  <a16:creationId xmlns:a16="http://schemas.microsoft.com/office/drawing/2014/main" id="{16C6BF63-6277-4C39-BE5D-3C341662C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76854"/>
              <a:ext cx="9182100" cy="1019102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EA3BAD9-C130-4A9C-9086-20D132A6CF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44820"/>
              <a:ext cx="9182100" cy="932744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587D38B-9E07-4A8B-B285-5FEBF6A60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80789"/>
              <a:ext cx="9182100" cy="544245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EF4DD4B-217B-4346-A2B8-432793639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324550"/>
              <a:ext cx="9182100" cy="765639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E9B3A1CE-8E57-FFAF-BC1E-CB73C0DC0F66}"/>
              </a:ext>
            </a:extLst>
          </p:cNvPr>
          <p:cNvSpPr txBox="1"/>
          <p:nvPr/>
        </p:nvSpPr>
        <p:spPr>
          <a:xfrm>
            <a:off x="3092663" y="5249942"/>
            <a:ext cx="6007931" cy="11695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600">
                <a:ea typeface="+mn-lt"/>
                <a:cs typeface="+mn-lt"/>
              </a:rPr>
              <a:t>INNOVATIONS SAFE DIGITAL HEALTH FOR A.I</a:t>
            </a:r>
            <a:endParaRPr lang="en-US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A815F2C-4E80-4019-8E59-FAD3F7F847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009304" cy="6858000"/>
          </a:xfrm>
          <a:custGeom>
            <a:avLst/>
            <a:gdLst>
              <a:gd name="connsiteX0" fmla="*/ 8239723 w 12009304"/>
              <a:gd name="connsiteY0" fmla="*/ 5083103 h 6858000"/>
              <a:gd name="connsiteX1" fmla="*/ 9505105 w 12009304"/>
              <a:gd name="connsiteY1" fmla="*/ 5083103 h 6858000"/>
              <a:gd name="connsiteX2" fmla="*/ 9564676 w 12009304"/>
              <a:gd name="connsiteY2" fmla="*/ 5091016 h 6858000"/>
              <a:gd name="connsiteX3" fmla="*/ 9605648 w 12009304"/>
              <a:gd name="connsiteY3" fmla="*/ 5108194 h 6858000"/>
              <a:gd name="connsiteX4" fmla="*/ 9580608 w 12009304"/>
              <a:gd name="connsiteY4" fmla="*/ 5151499 h 6858000"/>
              <a:gd name="connsiteX5" fmla="*/ 8693486 w 12009304"/>
              <a:gd name="connsiteY5" fmla="*/ 6685800 h 6858000"/>
              <a:gd name="connsiteX6" fmla="*/ 8595419 w 12009304"/>
              <a:gd name="connsiteY6" fmla="*/ 6814017 h 6858000"/>
              <a:gd name="connsiteX7" fmla="*/ 8545620 w 12009304"/>
              <a:gd name="connsiteY7" fmla="*/ 6858000 h 6858000"/>
              <a:gd name="connsiteX8" fmla="*/ 7612173 w 12009304"/>
              <a:gd name="connsiteY8" fmla="*/ 6858000 h 6858000"/>
              <a:gd name="connsiteX9" fmla="*/ 7591825 w 12009304"/>
              <a:gd name="connsiteY9" fmla="*/ 6822959 h 6858000"/>
              <a:gd name="connsiteX10" fmla="*/ 7411622 w 12009304"/>
              <a:gd name="connsiteY10" fmla="*/ 6512633 h 6858000"/>
              <a:gd name="connsiteX11" fmla="*/ 7411622 w 12009304"/>
              <a:gd name="connsiteY11" fmla="*/ 6289354 h 6858000"/>
              <a:gd name="connsiteX12" fmla="*/ 8045680 w 12009304"/>
              <a:gd name="connsiteY12" fmla="*/ 5197465 h 6858000"/>
              <a:gd name="connsiteX13" fmla="*/ 8239723 w 12009304"/>
              <a:gd name="connsiteY13" fmla="*/ 5083103 h 6858000"/>
              <a:gd name="connsiteX14" fmla="*/ 10622296 w 12009304"/>
              <a:gd name="connsiteY14" fmla="*/ 1326563 h 6858000"/>
              <a:gd name="connsiteX15" fmla="*/ 11448522 w 12009304"/>
              <a:gd name="connsiteY15" fmla="*/ 1326563 h 6858000"/>
              <a:gd name="connsiteX16" fmla="*/ 11577006 w 12009304"/>
              <a:gd name="connsiteY16" fmla="*/ 1401233 h 6858000"/>
              <a:gd name="connsiteX17" fmla="*/ 11989228 w 12009304"/>
              <a:gd name="connsiteY17" fmla="*/ 2114179 h 6858000"/>
              <a:gd name="connsiteX18" fmla="*/ 11989228 w 12009304"/>
              <a:gd name="connsiteY18" fmla="*/ 2259969 h 6858000"/>
              <a:gd name="connsiteX19" fmla="*/ 11577006 w 12009304"/>
              <a:gd name="connsiteY19" fmla="*/ 2972914 h 6858000"/>
              <a:gd name="connsiteX20" fmla="*/ 11448522 w 12009304"/>
              <a:gd name="connsiteY20" fmla="*/ 3047587 h 6858000"/>
              <a:gd name="connsiteX21" fmla="*/ 10622296 w 12009304"/>
              <a:gd name="connsiteY21" fmla="*/ 3047587 h 6858000"/>
              <a:gd name="connsiteX22" fmla="*/ 10495594 w 12009304"/>
              <a:gd name="connsiteY22" fmla="*/ 2972914 h 6858000"/>
              <a:gd name="connsiteX23" fmla="*/ 10081589 w 12009304"/>
              <a:gd name="connsiteY23" fmla="*/ 2259969 h 6858000"/>
              <a:gd name="connsiteX24" fmla="*/ 10081589 w 12009304"/>
              <a:gd name="connsiteY24" fmla="*/ 2114179 h 6858000"/>
              <a:gd name="connsiteX25" fmla="*/ 10495594 w 12009304"/>
              <a:gd name="connsiteY25" fmla="*/ 1401233 h 6858000"/>
              <a:gd name="connsiteX26" fmla="*/ 10622296 w 12009304"/>
              <a:gd name="connsiteY26" fmla="*/ 1326563 h 6858000"/>
              <a:gd name="connsiteX27" fmla="*/ 0 w 12009304"/>
              <a:gd name="connsiteY27" fmla="*/ 0 h 6858000"/>
              <a:gd name="connsiteX28" fmla="*/ 4457990 w 12009304"/>
              <a:gd name="connsiteY28" fmla="*/ 0 h 6858000"/>
              <a:gd name="connsiteX29" fmla="*/ 5902610 w 12009304"/>
              <a:gd name="connsiteY29" fmla="*/ 0 h 6858000"/>
              <a:gd name="connsiteX30" fmla="*/ 8476869 w 12009304"/>
              <a:gd name="connsiteY30" fmla="*/ 0 h 6858000"/>
              <a:gd name="connsiteX31" fmla="*/ 8535933 w 12009304"/>
              <a:gd name="connsiteY31" fmla="*/ 39849 h 6858000"/>
              <a:gd name="connsiteX32" fmla="*/ 8693486 w 12009304"/>
              <a:gd name="connsiteY32" fmla="*/ 220603 h 6858000"/>
              <a:gd name="connsiteX33" fmla="*/ 10389180 w 12009304"/>
              <a:gd name="connsiteY33" fmla="*/ 3153347 h 6858000"/>
              <a:gd name="connsiteX34" fmla="*/ 10389180 w 12009304"/>
              <a:gd name="connsiteY34" fmla="*/ 3753061 h 6858000"/>
              <a:gd name="connsiteX35" fmla="*/ 9759557 w 12009304"/>
              <a:gd name="connsiteY35" fmla="*/ 4842009 h 6858000"/>
              <a:gd name="connsiteX36" fmla="*/ 9706493 w 12009304"/>
              <a:gd name="connsiteY36" fmla="*/ 4933778 h 6858000"/>
              <a:gd name="connsiteX37" fmla="*/ 9708360 w 12009304"/>
              <a:gd name="connsiteY37" fmla="*/ 4934561 h 6858000"/>
              <a:gd name="connsiteX38" fmla="*/ 9802002 w 12009304"/>
              <a:gd name="connsiteY38" fmla="*/ 5029008 h 6858000"/>
              <a:gd name="connsiteX39" fmla="*/ 10514131 w 12009304"/>
              <a:gd name="connsiteY39" fmla="*/ 6260653 h 6858000"/>
              <a:gd name="connsiteX40" fmla="*/ 10514131 w 12009304"/>
              <a:gd name="connsiteY40" fmla="*/ 6512512 h 6858000"/>
              <a:gd name="connsiteX41" fmla="*/ 10340271 w 12009304"/>
              <a:gd name="connsiteY41" fmla="*/ 6813206 h 6858000"/>
              <a:gd name="connsiteX42" fmla="*/ 10314372 w 12009304"/>
              <a:gd name="connsiteY42" fmla="*/ 6858000 h 6858000"/>
              <a:gd name="connsiteX43" fmla="*/ 10119136 w 12009304"/>
              <a:gd name="connsiteY43" fmla="*/ 6858000 h 6858000"/>
              <a:gd name="connsiteX44" fmla="*/ 10122008 w 12009304"/>
              <a:gd name="connsiteY44" fmla="*/ 6853033 h 6858000"/>
              <a:gd name="connsiteX45" fmla="*/ 10327158 w 12009304"/>
              <a:gd name="connsiteY45" fmla="*/ 6498223 h 6858000"/>
              <a:gd name="connsiteX46" fmla="*/ 10327158 w 12009304"/>
              <a:gd name="connsiteY46" fmla="*/ 6274942 h 6858000"/>
              <a:gd name="connsiteX47" fmla="*/ 9695832 w 12009304"/>
              <a:gd name="connsiteY47" fmla="*/ 5183053 h 6858000"/>
              <a:gd name="connsiteX48" fmla="*/ 9612819 w 12009304"/>
              <a:gd name="connsiteY48" fmla="*/ 5099323 h 6858000"/>
              <a:gd name="connsiteX49" fmla="*/ 9603213 w 12009304"/>
              <a:gd name="connsiteY49" fmla="*/ 5095298 h 6858000"/>
              <a:gd name="connsiteX50" fmla="*/ 9654707 w 12009304"/>
              <a:gd name="connsiteY50" fmla="*/ 5006238 h 6858000"/>
              <a:gd name="connsiteX51" fmla="*/ 9693004 w 12009304"/>
              <a:gd name="connsiteY51" fmla="*/ 4940002 h 6858000"/>
              <a:gd name="connsiteX52" fmla="*/ 9653283 w 12009304"/>
              <a:gd name="connsiteY52" fmla="*/ 4923348 h 6858000"/>
              <a:gd name="connsiteX53" fmla="*/ 9586087 w 12009304"/>
              <a:gd name="connsiteY53" fmla="*/ 4914420 h 6858000"/>
              <a:gd name="connsiteX54" fmla="*/ 8158743 w 12009304"/>
              <a:gd name="connsiteY54" fmla="*/ 4914420 h 6858000"/>
              <a:gd name="connsiteX55" fmla="*/ 7939863 w 12009304"/>
              <a:gd name="connsiteY55" fmla="*/ 5043420 h 6858000"/>
              <a:gd name="connsiteX56" fmla="*/ 7224650 w 12009304"/>
              <a:gd name="connsiteY56" fmla="*/ 6275065 h 6858000"/>
              <a:gd name="connsiteX57" fmla="*/ 7224650 w 12009304"/>
              <a:gd name="connsiteY57" fmla="*/ 6526922 h 6858000"/>
              <a:gd name="connsiteX58" fmla="*/ 7350544 w 12009304"/>
              <a:gd name="connsiteY58" fmla="*/ 6743723 h 6858000"/>
              <a:gd name="connsiteX59" fmla="*/ 7416905 w 12009304"/>
              <a:gd name="connsiteY59" fmla="*/ 6858000 h 6858000"/>
              <a:gd name="connsiteX60" fmla="*/ 5902610 w 12009304"/>
              <a:gd name="connsiteY60" fmla="*/ 6858000 h 6858000"/>
              <a:gd name="connsiteX61" fmla="*/ 4389357 w 12009304"/>
              <a:gd name="connsiteY61" fmla="*/ 6858000 h 6858000"/>
              <a:gd name="connsiteX62" fmla="*/ 0 w 12009304"/>
              <a:gd name="connsiteY6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</a:cxnLst>
            <a:rect l="l" t="t" r="r" b="b"/>
            <a:pathLst>
              <a:path w="12009304" h="6858000">
                <a:moveTo>
                  <a:pt x="8239723" y="5083103"/>
                </a:moveTo>
                <a:cubicBezTo>
                  <a:pt x="8239723" y="5083103"/>
                  <a:pt x="8239723" y="5083103"/>
                  <a:pt x="9505105" y="5083103"/>
                </a:cubicBezTo>
                <a:cubicBezTo>
                  <a:pt x="9525601" y="5083103"/>
                  <a:pt x="9545588" y="5085825"/>
                  <a:pt x="9564676" y="5091016"/>
                </a:cubicBezTo>
                <a:lnTo>
                  <a:pt x="9605648" y="5108194"/>
                </a:lnTo>
                <a:lnTo>
                  <a:pt x="9580608" y="5151499"/>
                </a:lnTo>
                <a:cubicBezTo>
                  <a:pt x="9354208" y="5543062"/>
                  <a:pt x="9064418" y="6044264"/>
                  <a:pt x="8693486" y="6685800"/>
                </a:cubicBezTo>
                <a:cubicBezTo>
                  <a:pt x="8665958" y="6733339"/>
                  <a:pt x="8632925" y="6776306"/>
                  <a:pt x="8595419" y="6814017"/>
                </a:cubicBezTo>
                <a:lnTo>
                  <a:pt x="8545620" y="6858000"/>
                </a:lnTo>
                <a:lnTo>
                  <a:pt x="7612173" y="6858000"/>
                </a:lnTo>
                <a:lnTo>
                  <a:pt x="7591825" y="6822959"/>
                </a:lnTo>
                <a:cubicBezTo>
                  <a:pt x="7538315" y="6730809"/>
                  <a:pt x="7478495" y="6627794"/>
                  <a:pt x="7411622" y="6512633"/>
                </a:cubicBezTo>
                <a:cubicBezTo>
                  <a:pt x="7370628" y="6444560"/>
                  <a:pt x="7370628" y="6357427"/>
                  <a:pt x="7411622" y="6289354"/>
                </a:cubicBezTo>
                <a:cubicBezTo>
                  <a:pt x="7411622" y="6289354"/>
                  <a:pt x="7411622" y="6289354"/>
                  <a:pt x="8045680" y="5197465"/>
                </a:cubicBezTo>
                <a:cubicBezTo>
                  <a:pt x="8083943" y="5126669"/>
                  <a:pt x="8160465" y="5083103"/>
                  <a:pt x="8239723" y="5083103"/>
                </a:cubicBezTo>
                <a:close/>
                <a:moveTo>
                  <a:pt x="10622296" y="1326563"/>
                </a:moveTo>
                <a:cubicBezTo>
                  <a:pt x="10622296" y="1326563"/>
                  <a:pt x="10622296" y="1326563"/>
                  <a:pt x="11448522" y="1326563"/>
                </a:cubicBezTo>
                <a:cubicBezTo>
                  <a:pt x="11502058" y="1326563"/>
                  <a:pt x="11550238" y="1355009"/>
                  <a:pt x="11577006" y="1401233"/>
                </a:cubicBezTo>
                <a:cubicBezTo>
                  <a:pt x="11577006" y="1401233"/>
                  <a:pt x="11577006" y="1401233"/>
                  <a:pt x="11989228" y="2114179"/>
                </a:cubicBezTo>
                <a:cubicBezTo>
                  <a:pt x="12015996" y="2158629"/>
                  <a:pt x="12015996" y="2215522"/>
                  <a:pt x="11989228" y="2259969"/>
                </a:cubicBezTo>
                <a:cubicBezTo>
                  <a:pt x="11989228" y="2259969"/>
                  <a:pt x="11989228" y="2259969"/>
                  <a:pt x="11577006" y="2972914"/>
                </a:cubicBezTo>
                <a:cubicBezTo>
                  <a:pt x="11550238" y="3019141"/>
                  <a:pt x="11502058" y="3047587"/>
                  <a:pt x="11448522" y="3047587"/>
                </a:cubicBezTo>
                <a:cubicBezTo>
                  <a:pt x="11448522" y="3047587"/>
                  <a:pt x="11448522" y="3047587"/>
                  <a:pt x="10622296" y="3047587"/>
                </a:cubicBezTo>
                <a:cubicBezTo>
                  <a:pt x="10570544" y="3047587"/>
                  <a:pt x="10520578" y="3019141"/>
                  <a:pt x="10495594" y="2972914"/>
                </a:cubicBezTo>
                <a:cubicBezTo>
                  <a:pt x="10495594" y="2972914"/>
                  <a:pt x="10495594" y="2972914"/>
                  <a:pt x="10081589" y="2259969"/>
                </a:cubicBezTo>
                <a:cubicBezTo>
                  <a:pt x="10054821" y="2215522"/>
                  <a:pt x="10054821" y="2158629"/>
                  <a:pt x="10081589" y="2114179"/>
                </a:cubicBezTo>
                <a:cubicBezTo>
                  <a:pt x="10081589" y="2114179"/>
                  <a:pt x="10081589" y="2114179"/>
                  <a:pt x="10495594" y="1401233"/>
                </a:cubicBezTo>
                <a:cubicBezTo>
                  <a:pt x="10520578" y="1355009"/>
                  <a:pt x="10570544" y="1326563"/>
                  <a:pt x="10622296" y="1326563"/>
                </a:cubicBezTo>
                <a:close/>
                <a:moveTo>
                  <a:pt x="0" y="0"/>
                </a:moveTo>
                <a:lnTo>
                  <a:pt x="4457990" y="0"/>
                </a:lnTo>
                <a:lnTo>
                  <a:pt x="5902610" y="0"/>
                </a:lnTo>
                <a:lnTo>
                  <a:pt x="8476869" y="0"/>
                </a:lnTo>
                <a:lnTo>
                  <a:pt x="8535933" y="39849"/>
                </a:lnTo>
                <a:cubicBezTo>
                  <a:pt x="8598516" y="88273"/>
                  <a:pt x="8652195" y="149296"/>
                  <a:pt x="8693486" y="220603"/>
                </a:cubicBezTo>
                <a:cubicBezTo>
                  <a:pt x="8693486" y="220603"/>
                  <a:pt x="8693486" y="220603"/>
                  <a:pt x="10389180" y="3153347"/>
                </a:cubicBezTo>
                <a:cubicBezTo>
                  <a:pt x="10499291" y="3336185"/>
                  <a:pt x="10499291" y="3570221"/>
                  <a:pt x="10389180" y="3753061"/>
                </a:cubicBezTo>
                <a:cubicBezTo>
                  <a:pt x="10389180" y="3753061"/>
                  <a:pt x="10389180" y="3753061"/>
                  <a:pt x="9759557" y="4842009"/>
                </a:cubicBezTo>
                <a:lnTo>
                  <a:pt x="9706493" y="4933778"/>
                </a:lnTo>
                <a:lnTo>
                  <a:pt x="9708360" y="4934561"/>
                </a:lnTo>
                <a:cubicBezTo>
                  <a:pt x="9746510" y="4956830"/>
                  <a:pt x="9778880" y="4989078"/>
                  <a:pt x="9802002" y="5029008"/>
                </a:cubicBezTo>
                <a:cubicBezTo>
                  <a:pt x="9802002" y="5029008"/>
                  <a:pt x="9802002" y="5029008"/>
                  <a:pt x="10514131" y="6260653"/>
                </a:cubicBezTo>
                <a:cubicBezTo>
                  <a:pt x="10560376" y="6337439"/>
                  <a:pt x="10560376" y="6435725"/>
                  <a:pt x="10514131" y="6512512"/>
                </a:cubicBezTo>
                <a:cubicBezTo>
                  <a:pt x="10514131" y="6512512"/>
                  <a:pt x="10514131" y="6512512"/>
                  <a:pt x="10340271" y="6813206"/>
                </a:cubicBezTo>
                <a:lnTo>
                  <a:pt x="10314372" y="6858000"/>
                </a:lnTo>
                <a:lnTo>
                  <a:pt x="10119136" y="6858000"/>
                </a:lnTo>
                <a:lnTo>
                  <a:pt x="10122008" y="6853033"/>
                </a:lnTo>
                <a:cubicBezTo>
                  <a:pt x="10327158" y="6498223"/>
                  <a:pt x="10327158" y="6498223"/>
                  <a:pt x="10327158" y="6498223"/>
                </a:cubicBezTo>
                <a:cubicBezTo>
                  <a:pt x="10368154" y="6430148"/>
                  <a:pt x="10368154" y="6343015"/>
                  <a:pt x="10327158" y="6274942"/>
                </a:cubicBezTo>
                <a:cubicBezTo>
                  <a:pt x="9695832" y="5183053"/>
                  <a:pt x="9695832" y="5183053"/>
                  <a:pt x="9695832" y="5183053"/>
                </a:cubicBezTo>
                <a:cubicBezTo>
                  <a:pt x="9675334" y="5147654"/>
                  <a:pt x="9646640" y="5119063"/>
                  <a:pt x="9612819" y="5099323"/>
                </a:cubicBezTo>
                <a:lnTo>
                  <a:pt x="9603213" y="5095298"/>
                </a:lnTo>
                <a:lnTo>
                  <a:pt x="9654707" y="5006238"/>
                </a:lnTo>
                <a:lnTo>
                  <a:pt x="9693004" y="4940002"/>
                </a:lnTo>
                <a:lnTo>
                  <a:pt x="9653283" y="4923348"/>
                </a:lnTo>
                <a:cubicBezTo>
                  <a:pt x="9631750" y="4917491"/>
                  <a:pt x="9609208" y="4914420"/>
                  <a:pt x="9586087" y="4914420"/>
                </a:cubicBezTo>
                <a:cubicBezTo>
                  <a:pt x="8158743" y="4914420"/>
                  <a:pt x="8158743" y="4914420"/>
                  <a:pt x="8158743" y="4914420"/>
                </a:cubicBezTo>
                <a:cubicBezTo>
                  <a:pt x="8069341" y="4914420"/>
                  <a:pt x="7983024" y="4963563"/>
                  <a:pt x="7939863" y="5043420"/>
                </a:cubicBezTo>
                <a:cubicBezTo>
                  <a:pt x="7224650" y="6275065"/>
                  <a:pt x="7224650" y="6275065"/>
                  <a:pt x="7224650" y="6275065"/>
                </a:cubicBezTo>
                <a:cubicBezTo>
                  <a:pt x="7178407" y="6351849"/>
                  <a:pt x="7178407" y="6450135"/>
                  <a:pt x="7224650" y="6526922"/>
                </a:cubicBezTo>
                <a:cubicBezTo>
                  <a:pt x="7269350" y="6603900"/>
                  <a:pt x="7311257" y="6676067"/>
                  <a:pt x="7350544" y="6743723"/>
                </a:cubicBezTo>
                <a:lnTo>
                  <a:pt x="7416905" y="6858000"/>
                </a:lnTo>
                <a:lnTo>
                  <a:pt x="5902610" y="6858000"/>
                </a:lnTo>
                <a:lnTo>
                  <a:pt x="438935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3" descr="A logo with a black background&#10;&#10;AI-generated content may be incorrect.">
            <a:extLst>
              <a:ext uri="{FF2B5EF4-FFF2-40B4-BE49-F238E27FC236}">
                <a16:creationId xmlns:a16="http://schemas.microsoft.com/office/drawing/2014/main" id="{EA004EFF-689D-99DD-D123-17CC38BC42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62319" y="-2968"/>
            <a:ext cx="4911568" cy="491156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D641B93-3EEC-EF46-4194-F23A9532A9BA}"/>
              </a:ext>
            </a:extLst>
          </p:cNvPr>
          <p:cNvSpPr txBox="1"/>
          <p:nvPr/>
        </p:nvSpPr>
        <p:spPr>
          <a:xfrm>
            <a:off x="4638549" y="21935"/>
            <a:ext cx="7066977" cy="9848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b="1">
                <a:ea typeface="+mn-lt"/>
                <a:cs typeface="+mn-lt"/>
              </a:rPr>
              <a:t>ORCHA Stands for</a:t>
            </a:r>
            <a:endParaRPr lang="en-US" sz="2000" b="1"/>
          </a:p>
          <a:p>
            <a:pPr algn="ctr"/>
            <a:r>
              <a:rPr lang="en-US" sz="2000" b="1" dirty="0" err="1">
                <a:ea typeface="+mn-lt"/>
                <a:cs typeface="+mn-lt"/>
              </a:rPr>
              <a:t>Organisation</a:t>
            </a:r>
            <a:r>
              <a:rPr lang="en-US" sz="2000" b="1" dirty="0">
                <a:ea typeface="+mn-lt"/>
                <a:cs typeface="+mn-lt"/>
              </a:rPr>
              <a:t> for the Review of Care and Health Apps</a:t>
            </a:r>
            <a:endParaRPr lang="en-GB" sz="2000" b="1"/>
          </a:p>
          <a:p>
            <a:pPr algn="l"/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99BD885-9857-E28A-9ACC-EE2524EFF1BA}"/>
              </a:ext>
            </a:extLst>
          </p:cNvPr>
          <p:cNvSpPr txBox="1"/>
          <p:nvPr/>
        </p:nvSpPr>
        <p:spPr>
          <a:xfrm>
            <a:off x="4639253" y="1716947"/>
            <a:ext cx="7550599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Independent UK body</a:t>
            </a:r>
            <a:r>
              <a:rPr lang="en-GB" dirty="0">
                <a:ea typeface="+mn-lt"/>
                <a:cs typeface="+mn-lt"/>
              </a:rPr>
              <a:t> </a:t>
            </a:r>
            <a:r>
              <a:rPr lang="en-GB">
                <a:ea typeface="+mn-lt"/>
                <a:cs typeface="+mn-lt"/>
              </a:rPr>
              <a:t>founded in 2015.</a:t>
            </a:r>
            <a:endParaRPr lang="en-US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Created specifically to solve the big problem</a:t>
            </a:r>
            <a:endParaRPr lang="en-GB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The official sets &amp; applies the national standard used </a:t>
            </a: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Review, test, rate, and formally approve the digital health tools</a:t>
            </a: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ORCHA Assured trusted sign for staff &amp; patients</a:t>
            </a:r>
            <a:endParaRPr lang="en-GB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904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95408913-B323-422F-B521-2957A5B7F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xist</a:t>
            </a:r>
          </a:p>
        </p:txBody>
      </p:sp>
      <p:sp>
        <p:nvSpPr>
          <p:cNvPr id="6" name="Freeform: Shape 9">
            <a:extLst>
              <a:ext uri="{FF2B5EF4-FFF2-40B4-BE49-F238E27FC236}">
                <a16:creationId xmlns:a16="http://schemas.microsoft.com/office/drawing/2014/main" id="{AA770EBD-5B77-46EC-BF58-EF27ACD6B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92" y="0"/>
            <a:ext cx="7299977" cy="6858000"/>
          </a:xfrm>
          <a:custGeom>
            <a:avLst/>
            <a:gdLst>
              <a:gd name="connsiteX0" fmla="*/ 1008599 w 7299977"/>
              <a:gd name="connsiteY0" fmla="*/ 0 h 6858000"/>
              <a:gd name="connsiteX1" fmla="*/ 4420653 w 7299977"/>
              <a:gd name="connsiteY1" fmla="*/ 0 h 6858000"/>
              <a:gd name="connsiteX2" fmla="*/ 5511704 w 7299977"/>
              <a:gd name="connsiteY2" fmla="*/ 0 h 6858000"/>
              <a:gd name="connsiteX3" fmla="*/ 7299977 w 7299977"/>
              <a:gd name="connsiteY3" fmla="*/ 0 h 6858000"/>
              <a:gd name="connsiteX4" fmla="*/ 7299977 w 7299977"/>
              <a:gd name="connsiteY4" fmla="*/ 6858000 h 6858000"/>
              <a:gd name="connsiteX5" fmla="*/ 5511704 w 7299977"/>
              <a:gd name="connsiteY5" fmla="*/ 6858000 h 6858000"/>
              <a:gd name="connsiteX6" fmla="*/ 4420653 w 7299977"/>
              <a:gd name="connsiteY6" fmla="*/ 6858000 h 6858000"/>
              <a:gd name="connsiteX7" fmla="*/ 1592997 w 7299977"/>
              <a:gd name="connsiteY7" fmla="*/ 6858000 h 6858000"/>
              <a:gd name="connsiteX8" fmla="*/ 1232473 w 7299977"/>
              <a:gd name="connsiteY8" fmla="*/ 6658805 h 6858000"/>
              <a:gd name="connsiteX9" fmla="*/ 1075471 w 7299977"/>
              <a:gd name="connsiteY9" fmla="*/ 6431153 h 6858000"/>
              <a:gd name="connsiteX10" fmla="*/ 1020229 w 7299977"/>
              <a:gd name="connsiteY10" fmla="*/ 6367127 h 6858000"/>
              <a:gd name="connsiteX11" fmla="*/ 883579 w 7299977"/>
              <a:gd name="connsiteY11" fmla="*/ 6281757 h 6858000"/>
              <a:gd name="connsiteX12" fmla="*/ 645167 w 7299977"/>
              <a:gd name="connsiteY12" fmla="*/ 6100347 h 6858000"/>
              <a:gd name="connsiteX13" fmla="*/ 732391 w 7299977"/>
              <a:gd name="connsiteY13" fmla="*/ 6057663 h 6858000"/>
              <a:gd name="connsiteX14" fmla="*/ 985339 w 7299977"/>
              <a:gd name="connsiteY14" fmla="*/ 6167932 h 6858000"/>
              <a:gd name="connsiteX15" fmla="*/ 1168509 w 7299977"/>
              <a:gd name="connsiteY15" fmla="*/ 6196388 h 6858000"/>
              <a:gd name="connsiteX16" fmla="*/ 909746 w 7299977"/>
              <a:gd name="connsiteY16" fmla="*/ 6004307 h 6858000"/>
              <a:gd name="connsiteX17" fmla="*/ 659704 w 7299977"/>
              <a:gd name="connsiteY17" fmla="*/ 5755314 h 6858000"/>
              <a:gd name="connsiteX18" fmla="*/ 851597 w 7299977"/>
              <a:gd name="connsiteY18" fmla="*/ 5801555 h 6858000"/>
              <a:gd name="connsiteX19" fmla="*/ 860319 w 7299977"/>
              <a:gd name="connsiteY19" fmla="*/ 5769542 h 6858000"/>
              <a:gd name="connsiteX20" fmla="*/ 691686 w 7299977"/>
              <a:gd name="connsiteY20" fmla="*/ 5474306 h 6858000"/>
              <a:gd name="connsiteX21" fmla="*/ 610278 w 7299977"/>
              <a:gd name="connsiteY21" fmla="*/ 5353367 h 6858000"/>
              <a:gd name="connsiteX22" fmla="*/ 238123 w 7299977"/>
              <a:gd name="connsiteY22" fmla="*/ 4994104 h 6858000"/>
              <a:gd name="connsiteX23" fmla="*/ 592833 w 7299977"/>
              <a:gd name="connsiteY23" fmla="*/ 5154171 h 6858000"/>
              <a:gd name="connsiteX24" fmla="*/ 226494 w 7299977"/>
              <a:gd name="connsiteY24" fmla="*/ 4805580 h 6858000"/>
              <a:gd name="connsiteX25" fmla="*/ 49139 w 7299977"/>
              <a:gd name="connsiteY25" fmla="*/ 4677526 h 6858000"/>
              <a:gd name="connsiteX26" fmla="*/ 5527 w 7299977"/>
              <a:gd name="connsiteY26" fmla="*/ 4602828 h 6858000"/>
              <a:gd name="connsiteX27" fmla="*/ 84029 w 7299977"/>
              <a:gd name="connsiteY27" fmla="*/ 4585042 h 6858000"/>
              <a:gd name="connsiteX28" fmla="*/ 325347 w 7299977"/>
              <a:gd name="connsiteY28" fmla="*/ 4613499 h 6858000"/>
              <a:gd name="connsiteX29" fmla="*/ 25879 w 7299977"/>
              <a:gd name="connsiteY29" fmla="*/ 4378734 h 6858000"/>
              <a:gd name="connsiteX30" fmla="*/ 249753 w 7299977"/>
              <a:gd name="connsiteY30" fmla="*/ 4414305 h 6858000"/>
              <a:gd name="connsiteX31" fmla="*/ 313718 w 7299977"/>
              <a:gd name="connsiteY31" fmla="*/ 4321821 h 6858000"/>
              <a:gd name="connsiteX32" fmla="*/ 418386 w 7299977"/>
              <a:gd name="connsiteY32" fmla="*/ 4172424 h 6858000"/>
              <a:gd name="connsiteX33" fmla="*/ 491072 w 7299977"/>
              <a:gd name="connsiteY33" fmla="*/ 4090612 h 6858000"/>
              <a:gd name="connsiteX34" fmla="*/ 520147 w 7299977"/>
              <a:gd name="connsiteY34" fmla="*/ 3827390 h 6858000"/>
              <a:gd name="connsiteX35" fmla="*/ 459090 w 7299977"/>
              <a:gd name="connsiteY35" fmla="*/ 3539269 h 6858000"/>
              <a:gd name="connsiteX36" fmla="*/ 290458 w 7299977"/>
              <a:gd name="connsiteY36" fmla="*/ 3393429 h 6858000"/>
              <a:gd name="connsiteX37" fmla="*/ 339884 w 7299977"/>
              <a:gd name="connsiteY37" fmla="*/ 3229805 h 6858000"/>
              <a:gd name="connsiteX38" fmla="*/ 697501 w 7299977"/>
              <a:gd name="connsiteY38" fmla="*/ 3329402 h 6858000"/>
              <a:gd name="connsiteX39" fmla="*/ 165437 w 7299977"/>
              <a:gd name="connsiteY39" fmla="*/ 2941684 h 6858000"/>
              <a:gd name="connsiteX40" fmla="*/ 255568 w 7299977"/>
              <a:gd name="connsiteY40" fmla="*/ 2923898 h 6858000"/>
              <a:gd name="connsiteX41" fmla="*/ 578296 w 7299977"/>
              <a:gd name="connsiteY41" fmla="*/ 2703362 h 6858000"/>
              <a:gd name="connsiteX42" fmla="*/ 595740 w 7299977"/>
              <a:gd name="connsiteY42" fmla="*/ 2692689 h 6858000"/>
              <a:gd name="connsiteX43" fmla="*/ 650982 w 7299977"/>
              <a:gd name="connsiteY43" fmla="*/ 2553965 h 6858000"/>
              <a:gd name="connsiteX44" fmla="*/ 825429 w 7299977"/>
              <a:gd name="connsiteY44" fmla="*/ 2532623 h 6858000"/>
              <a:gd name="connsiteX45" fmla="*/ 970802 w 7299977"/>
              <a:gd name="connsiteY45" fmla="*/ 2564636 h 6858000"/>
              <a:gd name="connsiteX46" fmla="*/ 1127805 w 7299977"/>
              <a:gd name="connsiteY46" fmla="*/ 2525509 h 6858000"/>
              <a:gd name="connsiteX47" fmla="*/ 1267362 w 7299977"/>
              <a:gd name="connsiteY47" fmla="*/ 2543294 h 6858000"/>
              <a:gd name="connsiteX48" fmla="*/ 1386568 w 7299977"/>
              <a:gd name="connsiteY48" fmla="*/ 2518395 h 6858000"/>
              <a:gd name="connsiteX49" fmla="*/ 1270270 w 7299977"/>
              <a:gd name="connsiteY49" fmla="*/ 2401012 h 6858000"/>
              <a:gd name="connsiteX50" fmla="*/ 1107453 w 7299977"/>
              <a:gd name="connsiteY50" fmla="*/ 2401012 h 6858000"/>
              <a:gd name="connsiteX51" fmla="*/ 991154 w 7299977"/>
              <a:gd name="connsiteY51" fmla="*/ 2326314 h 6858000"/>
              <a:gd name="connsiteX52" fmla="*/ 880671 w 7299977"/>
              <a:gd name="connsiteY52" fmla="*/ 2191146 h 6858000"/>
              <a:gd name="connsiteX53" fmla="*/ 491072 w 7299977"/>
              <a:gd name="connsiteY53" fmla="*/ 1974165 h 6858000"/>
              <a:gd name="connsiteX54" fmla="*/ 421293 w 7299977"/>
              <a:gd name="connsiteY54" fmla="*/ 1892353 h 6858000"/>
              <a:gd name="connsiteX55" fmla="*/ 1531941 w 7299977"/>
              <a:gd name="connsiteY55" fmla="*/ 2208931 h 6858000"/>
              <a:gd name="connsiteX56" fmla="*/ 1188861 w 7299977"/>
              <a:gd name="connsiteY56" fmla="*/ 2077320 h 6858000"/>
              <a:gd name="connsiteX57" fmla="*/ 1421458 w 7299977"/>
              <a:gd name="connsiteY57" fmla="*/ 2102219 h 6858000"/>
              <a:gd name="connsiteX58" fmla="*/ 1549386 w 7299977"/>
              <a:gd name="connsiteY58" fmla="*/ 2013292 h 6858000"/>
              <a:gd name="connsiteX59" fmla="*/ 1549386 w 7299977"/>
              <a:gd name="connsiteY59" fmla="*/ 1984836 h 6858000"/>
              <a:gd name="connsiteX60" fmla="*/ 1453440 w 7299977"/>
              <a:gd name="connsiteY60" fmla="*/ 1903025 h 6858000"/>
              <a:gd name="connsiteX61" fmla="*/ 1398198 w 7299977"/>
              <a:gd name="connsiteY61" fmla="*/ 1849668 h 6858000"/>
              <a:gd name="connsiteX62" fmla="*/ 1247011 w 7299977"/>
              <a:gd name="connsiteY62" fmla="*/ 1657587 h 6858000"/>
              <a:gd name="connsiteX63" fmla="*/ 1354586 w 7299977"/>
              <a:gd name="connsiteY63" fmla="*/ 1636245 h 6858000"/>
              <a:gd name="connsiteX64" fmla="*/ 1395290 w 7299977"/>
              <a:gd name="connsiteY64" fmla="*/ 1597117 h 6858000"/>
              <a:gd name="connsiteX65" fmla="*/ 1366216 w 7299977"/>
              <a:gd name="connsiteY65" fmla="*/ 1540204 h 6858000"/>
              <a:gd name="connsiteX66" fmla="*/ 1031858 w 7299977"/>
              <a:gd name="connsiteY66" fmla="*/ 1365909 h 6858000"/>
              <a:gd name="connsiteX67" fmla="*/ 1005692 w 7299977"/>
              <a:gd name="connsiteY67" fmla="*/ 1230741 h 6858000"/>
              <a:gd name="connsiteX68" fmla="*/ 1069655 w 7299977"/>
              <a:gd name="connsiteY68" fmla="*/ 1209399 h 6858000"/>
              <a:gd name="connsiteX69" fmla="*/ 1142342 w 7299977"/>
              <a:gd name="connsiteY69" fmla="*/ 1220069 h 6858000"/>
              <a:gd name="connsiteX70" fmla="*/ 1084193 w 7299977"/>
              <a:gd name="connsiteY70" fmla="*/ 1113358 h 6858000"/>
              <a:gd name="connsiteX71" fmla="*/ 848689 w 7299977"/>
              <a:gd name="connsiteY71" fmla="*/ 1006647 h 6858000"/>
              <a:gd name="connsiteX72" fmla="*/ 805077 w 7299977"/>
              <a:gd name="connsiteY72" fmla="*/ 949734 h 6858000"/>
              <a:gd name="connsiteX73" fmla="*/ 863226 w 7299977"/>
              <a:gd name="connsiteY73" fmla="*/ 921277 h 6858000"/>
              <a:gd name="connsiteX74" fmla="*/ 906838 w 7299977"/>
              <a:gd name="connsiteY74" fmla="*/ 910606 h 6858000"/>
              <a:gd name="connsiteX75" fmla="*/ 5527 w 7299977"/>
              <a:gd name="connsiteY75" fmla="*/ 465975 h 6858000"/>
              <a:gd name="connsiteX76" fmla="*/ 209049 w 7299977"/>
              <a:gd name="connsiteY76" fmla="*/ 462417 h 6858000"/>
              <a:gd name="connsiteX77" fmla="*/ 409664 w 7299977"/>
              <a:gd name="connsiteY77" fmla="*/ 533558 h 6858000"/>
              <a:gd name="connsiteX78" fmla="*/ 621908 w 7299977"/>
              <a:gd name="connsiteY78" fmla="*/ 522887 h 6858000"/>
              <a:gd name="connsiteX79" fmla="*/ 822522 w 7299977"/>
              <a:gd name="connsiteY79" fmla="*/ 558458 h 6858000"/>
              <a:gd name="connsiteX80" fmla="*/ 996969 w 7299977"/>
              <a:gd name="connsiteY80" fmla="*/ 558458 h 6858000"/>
              <a:gd name="connsiteX81" fmla="*/ 834151 w 7299977"/>
              <a:gd name="connsiteY81" fmla="*/ 505101 h 6858000"/>
              <a:gd name="connsiteX82" fmla="*/ 773095 w 7299977"/>
              <a:gd name="connsiteY82" fmla="*/ 416176 h 6858000"/>
              <a:gd name="connsiteX83" fmla="*/ 793447 w 7299977"/>
              <a:gd name="connsiteY83" fmla="*/ 334364 h 6858000"/>
              <a:gd name="connsiteX84" fmla="*/ 860319 w 7299977"/>
              <a:gd name="connsiteY84" fmla="*/ 359262 h 6858000"/>
              <a:gd name="connsiteX85" fmla="*/ 938820 w 7299977"/>
              <a:gd name="connsiteY85" fmla="*/ 451747 h 6858000"/>
              <a:gd name="connsiteX86" fmla="*/ 956265 w 7299977"/>
              <a:gd name="connsiteY86" fmla="*/ 394834 h 6858000"/>
              <a:gd name="connsiteX87" fmla="*/ 1002784 w 7299977"/>
              <a:gd name="connsiteY87" fmla="*/ 352148 h 6858000"/>
              <a:gd name="connsiteX88" fmla="*/ 1270270 w 7299977"/>
              <a:gd name="connsiteY88" fmla="*/ 373491 h 6858000"/>
              <a:gd name="connsiteX89" fmla="*/ 1092915 w 7299977"/>
              <a:gd name="connsiteY89" fmla="*/ 192082 h 6858000"/>
              <a:gd name="connsiteX90" fmla="*/ 979525 w 7299977"/>
              <a:gd name="connsiteY90" fmla="*/ 163625 h 6858000"/>
              <a:gd name="connsiteX91" fmla="*/ 953358 w 7299977"/>
              <a:gd name="connsiteY91" fmla="*/ 88927 h 6858000"/>
              <a:gd name="connsiteX92" fmla="*/ 1005692 w 7299977"/>
              <a:gd name="connsiteY92" fmla="*/ 71141 h 6858000"/>
              <a:gd name="connsiteX93" fmla="*/ 1267362 w 7299977"/>
              <a:gd name="connsiteY93" fmla="*/ 135168 h 6858000"/>
              <a:gd name="connsiteX94" fmla="*/ 1310975 w 7299977"/>
              <a:gd name="connsiteY94" fmla="*/ 110269 h 6858000"/>
              <a:gd name="connsiteX95" fmla="*/ 1008599 w 7299977"/>
              <a:gd name="connsiteY9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</a:cxnLst>
            <a:rect l="l" t="t" r="r" b="b"/>
            <a:pathLst>
              <a:path w="7299977" h="6858000">
                <a:moveTo>
                  <a:pt x="1008599" y="0"/>
                </a:moveTo>
                <a:lnTo>
                  <a:pt x="4420653" y="0"/>
                </a:lnTo>
                <a:lnTo>
                  <a:pt x="5511704" y="0"/>
                </a:lnTo>
                <a:lnTo>
                  <a:pt x="7299977" y="0"/>
                </a:lnTo>
                <a:lnTo>
                  <a:pt x="7299977" y="6858000"/>
                </a:lnTo>
                <a:lnTo>
                  <a:pt x="5511704" y="6858000"/>
                </a:lnTo>
                <a:lnTo>
                  <a:pt x="4420653" y="6858000"/>
                </a:lnTo>
                <a:lnTo>
                  <a:pt x="1592997" y="6858000"/>
                </a:lnTo>
                <a:cubicBezTo>
                  <a:pt x="1473792" y="6786859"/>
                  <a:pt x="1360401" y="6701489"/>
                  <a:pt x="1232473" y="6658805"/>
                </a:cubicBezTo>
                <a:cubicBezTo>
                  <a:pt x="1145250" y="6630349"/>
                  <a:pt x="1060933" y="6580550"/>
                  <a:pt x="1075471" y="6431153"/>
                </a:cubicBezTo>
                <a:cubicBezTo>
                  <a:pt x="1078378" y="6388469"/>
                  <a:pt x="1055118" y="6356456"/>
                  <a:pt x="1020229" y="6367127"/>
                </a:cubicBezTo>
                <a:cubicBezTo>
                  <a:pt x="953358" y="6388469"/>
                  <a:pt x="921375" y="6327999"/>
                  <a:pt x="883579" y="6281757"/>
                </a:cubicBezTo>
                <a:cubicBezTo>
                  <a:pt x="816707" y="6199945"/>
                  <a:pt x="752743" y="6114575"/>
                  <a:pt x="645167" y="6100347"/>
                </a:cubicBezTo>
                <a:cubicBezTo>
                  <a:pt x="665519" y="6036320"/>
                  <a:pt x="700408" y="6043434"/>
                  <a:pt x="732391" y="6057663"/>
                </a:cubicBezTo>
                <a:cubicBezTo>
                  <a:pt x="816707" y="6093234"/>
                  <a:pt x="901023" y="6132361"/>
                  <a:pt x="985339" y="6167932"/>
                </a:cubicBezTo>
                <a:cubicBezTo>
                  <a:pt x="1040581" y="6189274"/>
                  <a:pt x="1095822" y="6221287"/>
                  <a:pt x="1168509" y="6196388"/>
                </a:cubicBezTo>
                <a:cubicBezTo>
                  <a:pt x="1104545" y="6068335"/>
                  <a:pt x="996969" y="6043434"/>
                  <a:pt x="909746" y="6004307"/>
                </a:cubicBezTo>
                <a:cubicBezTo>
                  <a:pt x="802169" y="5954508"/>
                  <a:pt x="738206" y="5862025"/>
                  <a:pt x="659704" y="5755314"/>
                </a:cubicBezTo>
                <a:cubicBezTo>
                  <a:pt x="738206" y="5726858"/>
                  <a:pt x="787632" y="5805112"/>
                  <a:pt x="851597" y="5801555"/>
                </a:cubicBezTo>
                <a:cubicBezTo>
                  <a:pt x="854504" y="5790884"/>
                  <a:pt x="860319" y="5769542"/>
                  <a:pt x="860319" y="5769542"/>
                </a:cubicBezTo>
                <a:cubicBezTo>
                  <a:pt x="755650" y="5712629"/>
                  <a:pt x="709132" y="5605917"/>
                  <a:pt x="691686" y="5474306"/>
                </a:cubicBezTo>
                <a:cubicBezTo>
                  <a:pt x="685872" y="5406721"/>
                  <a:pt x="648075" y="5385379"/>
                  <a:pt x="610278" y="5353367"/>
                </a:cubicBezTo>
                <a:cubicBezTo>
                  <a:pt x="482350" y="5243097"/>
                  <a:pt x="345700" y="5143500"/>
                  <a:pt x="238123" y="4994104"/>
                </a:cubicBezTo>
                <a:cubicBezTo>
                  <a:pt x="363144" y="5011889"/>
                  <a:pt x="461997" y="5111487"/>
                  <a:pt x="592833" y="5154171"/>
                </a:cubicBezTo>
                <a:cubicBezTo>
                  <a:pt x="488165" y="4990547"/>
                  <a:pt x="351514" y="4905177"/>
                  <a:pt x="226494" y="4805580"/>
                </a:cubicBezTo>
                <a:cubicBezTo>
                  <a:pt x="168344" y="4759339"/>
                  <a:pt x="116011" y="4702425"/>
                  <a:pt x="49139" y="4677526"/>
                </a:cubicBezTo>
                <a:cubicBezTo>
                  <a:pt x="25879" y="4670412"/>
                  <a:pt x="-14826" y="4652628"/>
                  <a:pt x="5527" y="4602828"/>
                </a:cubicBezTo>
                <a:cubicBezTo>
                  <a:pt x="22972" y="4560144"/>
                  <a:pt x="54954" y="4574373"/>
                  <a:pt x="84029" y="4585042"/>
                </a:cubicBezTo>
                <a:cubicBezTo>
                  <a:pt x="153807" y="4613499"/>
                  <a:pt x="229401" y="4613499"/>
                  <a:pt x="325347" y="4613499"/>
                </a:cubicBezTo>
                <a:cubicBezTo>
                  <a:pt x="243939" y="4478331"/>
                  <a:pt x="95658" y="4521016"/>
                  <a:pt x="25879" y="4378734"/>
                </a:cubicBezTo>
                <a:cubicBezTo>
                  <a:pt x="113103" y="4353835"/>
                  <a:pt x="179975" y="4403633"/>
                  <a:pt x="249753" y="4414305"/>
                </a:cubicBezTo>
                <a:cubicBezTo>
                  <a:pt x="313718" y="4424975"/>
                  <a:pt x="328254" y="4400076"/>
                  <a:pt x="313718" y="4321821"/>
                </a:cubicBezTo>
                <a:cubicBezTo>
                  <a:pt x="290458" y="4200882"/>
                  <a:pt x="325347" y="4140411"/>
                  <a:pt x="418386" y="4172424"/>
                </a:cubicBezTo>
                <a:cubicBezTo>
                  <a:pt x="505609" y="4204438"/>
                  <a:pt x="514332" y="4158196"/>
                  <a:pt x="491072" y="4090612"/>
                </a:cubicBezTo>
                <a:cubicBezTo>
                  <a:pt x="456183" y="3991015"/>
                  <a:pt x="493979" y="3912759"/>
                  <a:pt x="520147" y="3827390"/>
                </a:cubicBezTo>
                <a:cubicBezTo>
                  <a:pt x="560851" y="3699337"/>
                  <a:pt x="543407" y="3635309"/>
                  <a:pt x="459090" y="3539269"/>
                </a:cubicBezTo>
                <a:cubicBezTo>
                  <a:pt x="409664" y="3485914"/>
                  <a:pt x="360236" y="3439672"/>
                  <a:pt x="290458" y="3393429"/>
                </a:cubicBezTo>
                <a:cubicBezTo>
                  <a:pt x="450368" y="3368530"/>
                  <a:pt x="284643" y="3283162"/>
                  <a:pt x="339884" y="3229805"/>
                </a:cubicBezTo>
                <a:cubicBezTo>
                  <a:pt x="453275" y="3208463"/>
                  <a:pt x="543407" y="3379202"/>
                  <a:pt x="697501" y="3329402"/>
                </a:cubicBezTo>
                <a:cubicBezTo>
                  <a:pt x="511425" y="3183563"/>
                  <a:pt x="302087" y="3137322"/>
                  <a:pt x="165437" y="2941684"/>
                </a:cubicBezTo>
                <a:cubicBezTo>
                  <a:pt x="197419" y="2899000"/>
                  <a:pt x="229401" y="2941684"/>
                  <a:pt x="255568" y="2923898"/>
                </a:cubicBezTo>
                <a:cubicBezTo>
                  <a:pt x="255568" y="2913227"/>
                  <a:pt x="560851" y="2980812"/>
                  <a:pt x="578296" y="2703362"/>
                </a:cubicBezTo>
                <a:cubicBezTo>
                  <a:pt x="584111" y="2703362"/>
                  <a:pt x="589926" y="2703362"/>
                  <a:pt x="595740" y="2692689"/>
                </a:cubicBezTo>
                <a:cubicBezTo>
                  <a:pt x="627722" y="2653563"/>
                  <a:pt x="598648" y="2561080"/>
                  <a:pt x="650982" y="2553965"/>
                </a:cubicBezTo>
                <a:cubicBezTo>
                  <a:pt x="709132" y="2546851"/>
                  <a:pt x="764373" y="2514837"/>
                  <a:pt x="825429" y="2532623"/>
                </a:cubicBezTo>
                <a:cubicBezTo>
                  <a:pt x="871949" y="2546851"/>
                  <a:pt x="921375" y="2564636"/>
                  <a:pt x="970802" y="2564636"/>
                </a:cubicBezTo>
                <a:cubicBezTo>
                  <a:pt x="1023136" y="2564636"/>
                  <a:pt x="1095822" y="2685576"/>
                  <a:pt x="1127805" y="2525509"/>
                </a:cubicBezTo>
                <a:cubicBezTo>
                  <a:pt x="1127805" y="2518395"/>
                  <a:pt x="1217936" y="2536181"/>
                  <a:pt x="1267362" y="2543294"/>
                </a:cubicBezTo>
                <a:cubicBezTo>
                  <a:pt x="1308067" y="2550408"/>
                  <a:pt x="1357494" y="2582422"/>
                  <a:pt x="1386568" y="2518395"/>
                </a:cubicBezTo>
                <a:cubicBezTo>
                  <a:pt x="1401105" y="2479267"/>
                  <a:pt x="1331326" y="2408126"/>
                  <a:pt x="1270270" y="2401012"/>
                </a:cubicBezTo>
                <a:cubicBezTo>
                  <a:pt x="1215029" y="2393898"/>
                  <a:pt x="1159787" y="2386784"/>
                  <a:pt x="1107453" y="2401012"/>
                </a:cubicBezTo>
                <a:cubicBezTo>
                  <a:pt x="1043489" y="2418796"/>
                  <a:pt x="1008599" y="2390340"/>
                  <a:pt x="991154" y="2326314"/>
                </a:cubicBezTo>
                <a:cubicBezTo>
                  <a:pt x="970802" y="2258731"/>
                  <a:pt x="933005" y="2223159"/>
                  <a:pt x="880671" y="2191146"/>
                </a:cubicBezTo>
                <a:cubicBezTo>
                  <a:pt x="752743" y="2112891"/>
                  <a:pt x="630630" y="2020407"/>
                  <a:pt x="491072" y="1974165"/>
                </a:cubicBezTo>
                <a:cubicBezTo>
                  <a:pt x="464905" y="1967051"/>
                  <a:pt x="432923" y="1952823"/>
                  <a:pt x="421293" y="1892353"/>
                </a:cubicBezTo>
                <a:cubicBezTo>
                  <a:pt x="799262" y="1984836"/>
                  <a:pt x="1142342" y="2223159"/>
                  <a:pt x="1531941" y="2208931"/>
                </a:cubicBezTo>
                <a:cubicBezTo>
                  <a:pt x="1427272" y="2134233"/>
                  <a:pt x="1302252" y="2130676"/>
                  <a:pt x="1188861" y="2077320"/>
                </a:cubicBezTo>
                <a:cubicBezTo>
                  <a:pt x="1270270" y="2038192"/>
                  <a:pt x="1345864" y="2080877"/>
                  <a:pt x="1421458" y="2102219"/>
                </a:cubicBezTo>
                <a:cubicBezTo>
                  <a:pt x="1485422" y="2120004"/>
                  <a:pt x="1543571" y="2123562"/>
                  <a:pt x="1549386" y="2013292"/>
                </a:cubicBezTo>
                <a:cubicBezTo>
                  <a:pt x="1549386" y="2002622"/>
                  <a:pt x="1549386" y="1995507"/>
                  <a:pt x="1549386" y="1984836"/>
                </a:cubicBezTo>
                <a:cubicBezTo>
                  <a:pt x="1526126" y="1938595"/>
                  <a:pt x="1494144" y="1917252"/>
                  <a:pt x="1453440" y="1903025"/>
                </a:cubicBezTo>
                <a:cubicBezTo>
                  <a:pt x="1430180" y="1895910"/>
                  <a:pt x="1398198" y="1881683"/>
                  <a:pt x="1398198" y="1849668"/>
                </a:cubicBezTo>
                <a:cubicBezTo>
                  <a:pt x="1401105" y="1728729"/>
                  <a:pt x="1322604" y="1693158"/>
                  <a:pt x="1247011" y="1657587"/>
                </a:cubicBezTo>
                <a:cubicBezTo>
                  <a:pt x="1287715" y="1597117"/>
                  <a:pt x="1322604" y="1639802"/>
                  <a:pt x="1354586" y="1636245"/>
                </a:cubicBezTo>
                <a:cubicBezTo>
                  <a:pt x="1374939" y="1632688"/>
                  <a:pt x="1395290" y="1629132"/>
                  <a:pt x="1395290" y="1597117"/>
                </a:cubicBezTo>
                <a:cubicBezTo>
                  <a:pt x="1395290" y="1572219"/>
                  <a:pt x="1386568" y="1540204"/>
                  <a:pt x="1366216" y="1540204"/>
                </a:cubicBezTo>
                <a:cubicBezTo>
                  <a:pt x="1238288" y="1536647"/>
                  <a:pt x="1165601" y="1365909"/>
                  <a:pt x="1031858" y="1365909"/>
                </a:cubicBezTo>
                <a:cubicBezTo>
                  <a:pt x="950450" y="1365909"/>
                  <a:pt x="1072563" y="1269868"/>
                  <a:pt x="1005692" y="1230741"/>
                </a:cubicBezTo>
                <a:cubicBezTo>
                  <a:pt x="991154" y="1220069"/>
                  <a:pt x="1046396" y="1205842"/>
                  <a:pt x="1069655" y="1209399"/>
                </a:cubicBezTo>
                <a:cubicBezTo>
                  <a:pt x="1092915" y="1212955"/>
                  <a:pt x="1113268" y="1237855"/>
                  <a:pt x="1142342" y="1220069"/>
                </a:cubicBezTo>
                <a:cubicBezTo>
                  <a:pt x="1156879" y="1156043"/>
                  <a:pt x="1119082" y="1131144"/>
                  <a:pt x="1084193" y="1113358"/>
                </a:cubicBezTo>
                <a:cubicBezTo>
                  <a:pt x="1008599" y="1070674"/>
                  <a:pt x="933005" y="1020875"/>
                  <a:pt x="848689" y="1006647"/>
                </a:cubicBezTo>
                <a:cubicBezTo>
                  <a:pt x="819615" y="1003089"/>
                  <a:pt x="802169" y="985305"/>
                  <a:pt x="805077" y="949734"/>
                </a:cubicBezTo>
                <a:cubicBezTo>
                  <a:pt x="810892" y="903491"/>
                  <a:pt x="839967" y="917720"/>
                  <a:pt x="863226" y="921277"/>
                </a:cubicBezTo>
                <a:cubicBezTo>
                  <a:pt x="877764" y="924835"/>
                  <a:pt x="892301" y="935506"/>
                  <a:pt x="906838" y="910606"/>
                </a:cubicBezTo>
                <a:cubicBezTo>
                  <a:pt x="566666" y="658055"/>
                  <a:pt x="386404" y="672284"/>
                  <a:pt x="5527" y="465975"/>
                </a:cubicBezTo>
                <a:cubicBezTo>
                  <a:pt x="89843" y="426847"/>
                  <a:pt x="150900" y="455303"/>
                  <a:pt x="209049" y="462417"/>
                </a:cubicBezTo>
                <a:cubicBezTo>
                  <a:pt x="354422" y="480203"/>
                  <a:pt x="264290" y="512216"/>
                  <a:pt x="409664" y="533558"/>
                </a:cubicBezTo>
                <a:cubicBezTo>
                  <a:pt x="479443" y="544229"/>
                  <a:pt x="543407" y="579800"/>
                  <a:pt x="621908" y="522887"/>
                </a:cubicBezTo>
                <a:cubicBezTo>
                  <a:pt x="674242" y="483759"/>
                  <a:pt x="758558" y="526444"/>
                  <a:pt x="822522" y="558458"/>
                </a:cubicBezTo>
                <a:cubicBezTo>
                  <a:pt x="874856" y="586915"/>
                  <a:pt x="927190" y="594028"/>
                  <a:pt x="996969" y="558458"/>
                </a:cubicBezTo>
                <a:cubicBezTo>
                  <a:pt x="933005" y="537116"/>
                  <a:pt x="883579" y="519330"/>
                  <a:pt x="834151" y="505101"/>
                </a:cubicBezTo>
                <a:cubicBezTo>
                  <a:pt x="793447" y="494431"/>
                  <a:pt x="770187" y="469532"/>
                  <a:pt x="773095" y="416176"/>
                </a:cubicBezTo>
                <a:cubicBezTo>
                  <a:pt x="773095" y="387720"/>
                  <a:pt x="764373" y="348592"/>
                  <a:pt x="793447" y="334364"/>
                </a:cubicBezTo>
                <a:cubicBezTo>
                  <a:pt x="816707" y="320135"/>
                  <a:pt x="848689" y="334364"/>
                  <a:pt x="860319" y="359262"/>
                </a:cubicBezTo>
                <a:cubicBezTo>
                  <a:pt x="874856" y="405504"/>
                  <a:pt x="889393" y="448189"/>
                  <a:pt x="938820" y="451747"/>
                </a:cubicBezTo>
                <a:cubicBezTo>
                  <a:pt x="1005692" y="458860"/>
                  <a:pt x="967894" y="430405"/>
                  <a:pt x="956265" y="394834"/>
                </a:cubicBezTo>
                <a:cubicBezTo>
                  <a:pt x="944635" y="355706"/>
                  <a:pt x="979525" y="345034"/>
                  <a:pt x="1002784" y="352148"/>
                </a:cubicBezTo>
                <a:cubicBezTo>
                  <a:pt x="1090008" y="384162"/>
                  <a:pt x="1180139" y="327250"/>
                  <a:pt x="1270270" y="373491"/>
                </a:cubicBezTo>
                <a:cubicBezTo>
                  <a:pt x="1247011" y="259665"/>
                  <a:pt x="1197583" y="209867"/>
                  <a:pt x="1092915" y="192082"/>
                </a:cubicBezTo>
                <a:cubicBezTo>
                  <a:pt x="1055118" y="188525"/>
                  <a:pt x="1014414" y="195638"/>
                  <a:pt x="979525" y="163625"/>
                </a:cubicBezTo>
                <a:cubicBezTo>
                  <a:pt x="959172" y="145839"/>
                  <a:pt x="938820" y="124497"/>
                  <a:pt x="953358" y="88927"/>
                </a:cubicBezTo>
                <a:cubicBezTo>
                  <a:pt x="962080" y="64027"/>
                  <a:pt x="985339" y="64027"/>
                  <a:pt x="1005692" y="71141"/>
                </a:cubicBezTo>
                <a:cubicBezTo>
                  <a:pt x="1090008" y="110269"/>
                  <a:pt x="1180139" y="120941"/>
                  <a:pt x="1267362" y="135168"/>
                </a:cubicBezTo>
                <a:cubicBezTo>
                  <a:pt x="1281900" y="138725"/>
                  <a:pt x="1296437" y="145839"/>
                  <a:pt x="1310975" y="110269"/>
                </a:cubicBezTo>
                <a:cubicBezTo>
                  <a:pt x="1209214" y="78255"/>
                  <a:pt x="1110360" y="35571"/>
                  <a:pt x="1008599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ECFB5F-E5F2-A28A-5CCE-122106E896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065749"/>
            <a:ext cx="4953001" cy="4726502"/>
          </a:xfrm>
        </p:spPr>
        <p:txBody>
          <a:bodyPr>
            <a:normAutofit/>
          </a:bodyPr>
          <a:lstStyle/>
          <a:p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THE PROBLEMS Unregulated, Unsafe, Uncertain</a:t>
            </a:r>
            <a:endParaRPr lang="en-US" sz="2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44F648-57CF-4494-B07F-CC7A87370B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70480" y="531886"/>
            <a:ext cx="6225148" cy="5569259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GB" sz="1800" dirty="0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endParaRPr lang="en-GB" sz="1800" dirty="0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dirty="0">
                <a:highlight>
                  <a:srgbClr val="FFFFFF"/>
                </a:highlight>
                <a:latin typeface="Arial"/>
                <a:cs typeface="Arial"/>
              </a:rPr>
              <a:t> </a:t>
            </a:r>
            <a:r>
              <a:rPr lang="en-GB" sz="1800" b="1">
                <a:highlight>
                  <a:srgbClr val="FFFFFF"/>
                </a:highlight>
                <a:latin typeface="Arial"/>
                <a:cs typeface="Arial"/>
              </a:rPr>
              <a:t>Fast unchecked growth</a:t>
            </a:r>
          </a:p>
          <a:p>
            <a:r>
              <a:rPr lang="en-GB" sz="1800" dirty="0">
                <a:highlight>
                  <a:srgbClr val="FFFFFF"/>
                </a:highlight>
                <a:latin typeface="Arial"/>
                <a:cs typeface="Arial"/>
              </a:rPr>
              <a:t> </a:t>
            </a:r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Thousands of health apps and AI tools now exist (Smith</a:t>
            </a:r>
            <a:r>
              <a:rPr lang="en-GB" sz="1800" dirty="0">
                <a:highlight>
                  <a:srgbClr val="FFFFFF"/>
                </a:highlight>
                <a:latin typeface="Arial"/>
                <a:cs typeface="Arial"/>
              </a:rPr>
              <a:t> </a:t>
            </a:r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et al., 2022)</a:t>
            </a:r>
            <a:endParaRPr lang="en-GB" sz="1800" dirty="0"/>
          </a:p>
          <a:p>
            <a:endParaRPr lang="en-GB" sz="1800" dirty="0"/>
          </a:p>
          <a:p>
            <a:pPr marL="0" indent="0">
              <a:buNone/>
            </a:pPr>
            <a:r>
              <a:rPr lang="en-GB" sz="1800" b="1">
                <a:highlight>
                  <a:srgbClr val="FFFFFF"/>
                </a:highlight>
                <a:latin typeface="Arial"/>
                <a:cs typeface="Arial"/>
              </a:rPr>
              <a:t>Major Evidence gap</a:t>
            </a:r>
            <a:endParaRPr lang="en-GB" sz="1800" b="1">
              <a:latin typeface="Aptos" panose="020B0004020202020204"/>
              <a:cs typeface="Arial"/>
            </a:endParaRPr>
          </a:p>
          <a:p>
            <a:pPr marL="0" indent="0">
              <a:buNone/>
            </a:pPr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 Most lack proof that they work or are safe</a:t>
            </a:r>
            <a:endParaRPr lang="en-GB" sz="1800" dirty="0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dirty="0">
                <a:highlight>
                  <a:srgbClr val="FFFFFF"/>
                </a:highlight>
                <a:latin typeface="Arial"/>
                <a:cs typeface="Arial"/>
              </a:rPr>
              <a:t> Standards &amp; verification are </a:t>
            </a:r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unclear</a:t>
            </a:r>
            <a:endParaRPr lang="en-GB" sz="1800" dirty="0"/>
          </a:p>
          <a:p>
            <a:pPr marL="0" indent="0">
              <a:buNone/>
            </a:pPr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 (NICE, 2023; GDPR, 2016)</a:t>
            </a:r>
            <a:endParaRPr lang="en-GB" sz="1800" dirty="0"/>
          </a:p>
          <a:p>
            <a:endParaRPr lang="en-GB" sz="1800" dirty="0"/>
          </a:p>
          <a:p>
            <a:r>
              <a:rPr lang="en-GB" sz="1800" b="1">
                <a:highlight>
                  <a:srgbClr val="FFFFFF"/>
                </a:highlight>
                <a:latin typeface="Arial"/>
                <a:cs typeface="Arial"/>
              </a:rPr>
              <a:t> Waste + Safety Risk</a:t>
            </a:r>
            <a:endParaRPr lang="en-GB" sz="1800" b="1">
              <a:latin typeface="Aptos" panose="020B0004020202020204"/>
              <a:cs typeface="Arial"/>
            </a:endParaRPr>
          </a:p>
          <a:p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Poor-quality tools waste time &amp; resources </a:t>
            </a:r>
            <a:endParaRPr lang="en-GB" sz="1800">
              <a:latin typeface="Aptos" panose="020B0004020202020204"/>
              <a:cs typeface="Arial"/>
            </a:endParaRPr>
          </a:p>
          <a:p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Can put patients at risk (Williams, 2023)</a:t>
            </a:r>
            <a:endParaRPr lang="en-GB" sz="1800" dirty="0"/>
          </a:p>
          <a:p>
            <a:endParaRPr lang="en-GB" sz="1800" dirty="0"/>
          </a:p>
          <a:p>
            <a:r>
              <a:rPr lang="en-GB" sz="1800" b="1">
                <a:highlight>
                  <a:srgbClr val="FFFFFF"/>
                </a:highlight>
                <a:latin typeface="Arial"/>
                <a:cs typeface="Arial"/>
              </a:rPr>
              <a:t>Effect on Staff &amp; Patients</a:t>
            </a:r>
            <a:endParaRPr lang="en-GB" sz="1800" b="1">
              <a:latin typeface="Aptos" panose="020B0004020202020204"/>
              <a:cs typeface="Arial"/>
            </a:endParaRPr>
          </a:p>
          <a:p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Confusing, extra workload, lack of trust (ORCHA, 2026)</a:t>
            </a:r>
            <a:endParaRPr lang="en-GB" sz="1800" dirty="0"/>
          </a:p>
          <a:p>
            <a:endParaRPr lang="en-GB" sz="1800" dirty="0"/>
          </a:p>
          <a:p>
            <a:pPr marL="0" indent="0">
              <a:buNone/>
            </a:pPr>
            <a:r>
              <a:rPr lang="en-GB" sz="1800" b="1">
                <a:highlight>
                  <a:srgbClr val="FFFFFF"/>
                </a:highlight>
                <a:latin typeface="Arial"/>
                <a:cs typeface="Arial"/>
              </a:rPr>
              <a:t> Widespread across the NHS</a:t>
            </a:r>
          </a:p>
          <a:p>
            <a:pPr marL="0" indent="0">
              <a:buNone/>
            </a:pPr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Issues are consistent across services (Brown and Lee, </a:t>
            </a:r>
            <a:r>
              <a:rPr lang="en-GB" sz="1800" dirty="0">
                <a:highlight>
                  <a:srgbClr val="FFFFFF"/>
                </a:highlight>
                <a:latin typeface="Arial"/>
                <a:cs typeface="Arial"/>
              </a:rPr>
              <a:t>2023)</a:t>
            </a:r>
            <a:endParaRPr lang="en-GB" sz="1800"/>
          </a:p>
          <a:p>
            <a:endParaRPr lang="en-GB" sz="1800" dirty="0">
              <a:highlight>
                <a:srgbClr val="FFFFFF"/>
              </a:highlight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7461671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3D4094-2CF1-B881-3B4E-5562BF3C01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854" y="-455500"/>
            <a:ext cx="8563004" cy="1454051"/>
          </a:xfrm>
        </p:spPr>
        <p:txBody>
          <a:bodyPr>
            <a:normAutofit/>
          </a:bodyPr>
          <a:lstStyle/>
          <a:p>
            <a:pPr marL="228600" indent="-228600">
              <a:spcBef>
                <a:spcPts val="1000"/>
              </a:spcBef>
            </a:pPr>
            <a:endParaRPr lang="en-GB" sz="2400" dirty="0">
              <a:solidFill>
                <a:schemeClr val="tx2"/>
              </a:solidFill>
              <a:latin typeface="Arial"/>
              <a:cs typeface="Arial"/>
            </a:endParaRPr>
          </a:p>
          <a:p>
            <a:pPr marL="228600" indent="-228600">
              <a:spcBef>
                <a:spcPts val="1000"/>
              </a:spcBef>
            </a:pPr>
            <a:r>
              <a:rPr lang="en-GB" sz="2400" b="1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THE SOLUTION ORCHA Safe Digital </a:t>
            </a:r>
            <a:r>
              <a:rPr lang="en-GB" sz="2400" b="1" dirty="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Health for AI</a:t>
            </a:r>
            <a:endParaRPr lang="en-GB" sz="2400" b="1" dirty="0">
              <a:solidFill>
                <a:schemeClr val="tx2"/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AE9D85-354A-1D78-31C4-B972B69855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7" y="1176752"/>
            <a:ext cx="11108214" cy="6005116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US" sz="12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  </a:t>
            </a:r>
            <a:r>
              <a:rPr lang="en-GB" sz="1800" b="1">
                <a:highlight>
                  <a:srgbClr val="FFFFFF"/>
                </a:highlight>
                <a:latin typeface="Arial"/>
                <a:cs typeface="Arial"/>
              </a:rPr>
              <a:t>ORCHA Global Baseline Review</a:t>
            </a:r>
            <a:endParaRPr lang="en-GB" sz="1800" b="1" dirty="0"/>
          </a:p>
          <a:p>
            <a:r>
              <a:rPr lang="en-GB" sz="180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Checks 350+ criteria: clinical safety, evidence, privacy, security, AI safety &amp; ethics, usability, law</a:t>
            </a:r>
            <a:endParaRPr lang="en-GB" sz="180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 Matches NHS DTAC, DCB 0129, GDPR, and AI regulation standards (ORCHA, 2026b; NHS England, 2024)</a:t>
            </a:r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 </a:t>
            </a:r>
            <a:r>
              <a:rPr lang="en-GB" sz="1800" b="1">
                <a:highlight>
                  <a:srgbClr val="FFFFFF"/>
                </a:highlight>
                <a:latin typeface="Arial"/>
                <a:cs typeface="Arial"/>
              </a:rPr>
              <a:t>Clear quality mark</a:t>
            </a:r>
            <a:endParaRPr lang="en-GB" sz="1800" b="1"/>
          </a:p>
          <a:p>
            <a:r>
              <a:rPr lang="en-GB" sz="180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 Score 0–100 ‘ORCHA Assured’ badge 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Trusted, recognised, easy to use (ORCHA, 2026)</a:t>
            </a:r>
            <a:endParaRPr lang="en-GB" sz="1800" dirty="0">
              <a:solidFill>
                <a:schemeClr val="tx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sz="1800" b="1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b="1">
                <a:highlight>
                  <a:srgbClr val="FFFFFF"/>
                </a:highlight>
                <a:latin typeface="Arial"/>
                <a:cs typeface="Arial"/>
              </a:rPr>
              <a:t> Ready‑made libraries</a:t>
            </a:r>
            <a:endParaRPr lang="en-GB" sz="1800" b="1"/>
          </a:p>
          <a:p>
            <a:r>
              <a:rPr lang="en-GB" sz="180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 Pre-approved lists: no more checking from scratch (UCL Partners</a:t>
            </a:r>
            <a:r>
              <a:rPr lang="en-GB" sz="1800" dirty="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, 2025)</a:t>
            </a:r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 </a:t>
            </a:r>
            <a:r>
              <a:rPr lang="en-GB" sz="1800" b="1">
                <a:highlight>
                  <a:srgbClr val="FFFFFF"/>
                </a:highlight>
                <a:latin typeface="Arial"/>
                <a:cs typeface="Arial"/>
              </a:rPr>
              <a:t>AI‑Ready standards</a:t>
            </a:r>
            <a:endParaRPr lang="en-GB" sz="1800" b="1" dirty="0">
              <a:latin typeface="Arial"/>
              <a:cs typeface="Arial"/>
            </a:endParaRPr>
          </a:p>
          <a:p>
            <a:r>
              <a:rPr lang="en-GB" sz="1800" dirty="0" err="1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Exera</a:t>
            </a:r>
            <a:r>
              <a:rPr lang="en-GB" sz="1800" dirty="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 checks: accuracy, bias, transparency, safety, &amp; risk handling (Arora and Clark, 2023)</a:t>
            </a:r>
            <a:endParaRPr lang="en-GB" sz="1800" dirty="0">
              <a:solidFill>
                <a:schemeClr val="tx2"/>
              </a:solidFill>
            </a:endParaRPr>
          </a:p>
          <a:p>
            <a:endParaRPr lang="en-GB" sz="1400" dirty="0">
              <a:solidFill>
                <a:schemeClr val="tx2"/>
              </a:solidFill>
            </a:endParaRP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CheckList">
            <a:extLst>
              <a:ext uri="{FF2B5EF4-FFF2-40B4-BE49-F238E27FC236}">
                <a16:creationId xmlns:a16="http://schemas.microsoft.com/office/drawing/2014/main" id="{A43D603A-7D44-3EB6-3DE5-2C3FA8D8980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483098" y="2855546"/>
            <a:ext cx="5673792" cy="3830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3020681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932932-F2A0-7D7C-12A7-85CB907344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01323" y="235823"/>
            <a:ext cx="6555347" cy="657656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BENEFITS: FOR THE WORKFORCE</a:t>
            </a:r>
            <a:endParaRPr lang="en-GB" sz="2000"/>
          </a:p>
          <a:p>
            <a:endParaRPr lang="en-GB" sz="1100"/>
          </a:p>
          <a:p>
            <a:pPr marL="0" indent="0">
              <a:buNone/>
            </a:pPr>
            <a:r>
              <a:rPr lang="en-GB" sz="1800" dirty="0">
                <a:highlight>
                  <a:srgbClr val="FFFFFF"/>
                </a:highlight>
                <a:latin typeface="Arial"/>
                <a:cs typeface="Arial"/>
              </a:rPr>
              <a:t>  </a:t>
            </a:r>
            <a:r>
              <a:rPr lang="en-GB" sz="1800" b="1">
                <a:highlight>
                  <a:srgbClr val="FFFFFF"/>
                </a:highlight>
                <a:latin typeface="Arial"/>
                <a:cs typeface="Arial"/>
              </a:rPr>
              <a:t>Massive time-saving</a:t>
            </a:r>
            <a:endParaRPr lang="en-GB" sz="1800" b="1"/>
          </a:p>
          <a:p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 90% less work: one shared assessment, no duplication (Williams, 202; Patel and Jones, 2024)</a:t>
            </a:r>
            <a:endParaRPr lang="en-GB" sz="1800"/>
          </a:p>
          <a:p>
            <a:endParaRPr lang="en-GB" sz="1800" dirty="0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b="1">
                <a:highlight>
                  <a:srgbClr val="FFFFFF"/>
                </a:highlight>
                <a:latin typeface="Arial"/>
                <a:cs typeface="Arial"/>
              </a:rPr>
              <a:t>  Confidence &amp; safety</a:t>
            </a:r>
            <a:endParaRPr lang="en-GB" sz="1800" b="1"/>
          </a:p>
          <a:p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Clear rules → knowing exactly what / which AI is safe cuts stress, mistakes &amp; risk</a:t>
            </a:r>
            <a:endParaRPr lang="en-GB" sz="1800" dirty="0"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Reduces stress, mistakes, and risk (Arora and Clark, 2023)</a:t>
            </a:r>
            <a:endParaRPr lang="en-GB" sz="1800"/>
          </a:p>
          <a:p>
            <a:endParaRPr lang="en-GB" sz="1800" dirty="0"/>
          </a:p>
          <a:p>
            <a:r>
              <a:rPr lang="en-GB" sz="1800" b="1">
                <a:highlight>
                  <a:srgbClr val="FFFFFF"/>
                </a:highlight>
                <a:latin typeface="Arial"/>
                <a:cs typeface="Arial"/>
              </a:rPr>
              <a:t> Standardised practice</a:t>
            </a:r>
            <a:endParaRPr lang="en-GB" sz="1800" b="1"/>
          </a:p>
          <a:p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 Same training, guidance &amp; quality everywhere (UCL Partners</a:t>
            </a:r>
            <a:r>
              <a:rPr lang="en-GB" sz="1800" dirty="0">
                <a:highlight>
                  <a:srgbClr val="FFFFFF"/>
                </a:highlight>
                <a:latin typeface="Arial"/>
                <a:cs typeface="Arial"/>
              </a:rPr>
              <a:t>, 2025)</a:t>
            </a:r>
            <a:endParaRPr lang="en-GB" sz="1800" dirty="0"/>
          </a:p>
          <a:p>
            <a:endParaRPr lang="en-GB" sz="1800" dirty="0"/>
          </a:p>
          <a:p>
            <a:r>
              <a:rPr lang="en-GB" sz="1800" b="1">
                <a:highlight>
                  <a:srgbClr val="FFFFFF"/>
                </a:highlight>
                <a:latin typeface="Arial"/>
                <a:cs typeface="Arial"/>
              </a:rPr>
              <a:t> Supports new ways of working</a:t>
            </a:r>
            <a:endParaRPr lang="en-GB" sz="1800" b="1"/>
          </a:p>
          <a:p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Digital and AI tools become normal, safe part of care (Brown and Lee, 2023)</a:t>
            </a:r>
            <a:endParaRPr lang="en-GB" sz="1800"/>
          </a:p>
          <a:p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8845386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30A12F99-D4DD-319B-38AD-A2A40A6B80C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25658037"/>
              </p:ext>
            </p:extLst>
          </p:nvPr>
        </p:nvGraphicFramePr>
        <p:xfrm>
          <a:off x="774685" y="1713437"/>
          <a:ext cx="10927829" cy="52668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9" name="TextBox 28">
            <a:extLst>
              <a:ext uri="{FF2B5EF4-FFF2-40B4-BE49-F238E27FC236}">
                <a16:creationId xmlns:a16="http://schemas.microsoft.com/office/drawing/2014/main" id="{831BEEE8-1745-AACC-FE1D-3DEB5AFBA799}"/>
              </a:ext>
            </a:extLst>
          </p:cNvPr>
          <p:cNvSpPr txBox="1"/>
          <p:nvPr/>
        </p:nvSpPr>
        <p:spPr>
          <a:xfrm>
            <a:off x="3227835" y="430378"/>
            <a:ext cx="511842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>
                <a:solidFill>
                  <a:schemeClr val="bg1"/>
                </a:solidFill>
              </a:rPr>
              <a:t>BENEFITS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49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B9AA7C6-5E5A-498E-A6DF-A943376E0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83EAB11A-76F7-48F4-9B4F-5BFDF4BF9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300" y="2385102"/>
            <a:ext cx="574091" cy="2087796"/>
            <a:chOff x="209668" y="2857422"/>
            <a:chExt cx="463662" cy="2087796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D4C416-D5F4-4F6F-A6F1-87A21CD4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423947" y="2857422"/>
              <a:ext cx="249383" cy="208779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C6AC1C30-21C6-4BF6-93EE-B211D7A85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09668" y="2857423"/>
              <a:ext cx="1" cy="208779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81E140AE-0ABF-47C8-BF32-7D2F0CF2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631767"/>
            <a:ext cx="11111729" cy="575240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18342A-9997-3A3F-DAED-73CD5E25151E}"/>
              </a:ext>
            </a:extLst>
          </p:cNvPr>
          <p:cNvSpPr txBox="1"/>
          <p:nvPr/>
        </p:nvSpPr>
        <p:spPr>
          <a:xfrm>
            <a:off x="4622781" y="-458243"/>
            <a:ext cx="7076395" cy="667629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>
              <a:highlight>
                <a:srgbClr val="FFFFFF"/>
              </a:highlight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highlight>
                  <a:srgbClr val="FFFFFF"/>
                </a:highlight>
                <a:latin typeface="Arial"/>
                <a:cs typeface="Arial"/>
              </a:rPr>
              <a:t> Cost for developers</a:t>
            </a:r>
            <a:r>
              <a:rPr lang="en-US" dirty="0">
                <a:highlight>
                  <a:srgbClr val="FFFFFF"/>
                </a:highlight>
                <a:latin typeface="Arial"/>
                <a:cs typeface="Arial"/>
              </a:rPr>
              <a:t> </a:t>
            </a:r>
            <a:endParaRPr lang="en-US" dirty="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highlight>
                  <a:srgbClr val="FFFFFF"/>
                </a:highlight>
                <a:latin typeface="Arial"/>
                <a:cs typeface="Arial"/>
              </a:rPr>
              <a:t>Issue: Small creators / AI start-ups cannot afford assessment</a:t>
            </a:r>
            <a:endParaRPr lang="en-US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highlight>
                  <a:srgbClr val="FFFFFF"/>
                </a:highlight>
                <a:latin typeface="Arial"/>
                <a:cs typeface="Arial"/>
              </a:rPr>
              <a:t>  Fix: Reduced fees, grants, fast‑track for innovation and AI tools  (ORCHA, 2026b; JVR Consultancy, 2025)</a:t>
            </a:r>
            <a:endParaRPr lang="en-US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highlight>
                  <a:srgbClr val="FFFFFF"/>
                </a:highlight>
                <a:latin typeface="Arial"/>
                <a:cs typeface="Arial"/>
              </a:rPr>
              <a:t>   Awareness</a:t>
            </a:r>
            <a:endParaRPr lang="en-US" sz="2000" b="1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highlight>
                  <a:srgbClr val="FFFFFF"/>
                </a:highlight>
                <a:latin typeface="Arial"/>
                <a:cs typeface="Arial"/>
              </a:rPr>
              <a:t>Issue: ORCHA unknown to many</a:t>
            </a:r>
            <a:endParaRPr lang="en-US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highlight>
                  <a:srgbClr val="FFFFFF"/>
                </a:highlight>
                <a:latin typeface="Arial"/>
                <a:cs typeface="Arial"/>
              </a:rPr>
              <a:t>  Fix: Training, branding, NHS links (ORCHA, 2026a)</a:t>
            </a:r>
            <a:endParaRPr lang="en-US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highlight>
                  <a:srgbClr val="FFFFFF"/>
                </a:highlight>
                <a:latin typeface="Arial"/>
                <a:cs typeface="Arial"/>
              </a:rPr>
              <a:t>   Fast‑changing tech</a:t>
            </a:r>
            <a:endParaRPr lang="en-US">
              <a:highlight>
                <a:srgbClr val="FFFFFF"/>
              </a:highlight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highlight>
                  <a:srgbClr val="FFFFFF"/>
                </a:highlight>
                <a:latin typeface="Arial"/>
                <a:cs typeface="Arial"/>
              </a:rPr>
              <a:t>Issue: AI and wearables evolve quickly</a:t>
            </a:r>
            <a:endParaRPr lang="en-US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highlight>
                  <a:srgbClr val="FFFFFF"/>
                </a:highlight>
                <a:latin typeface="Arial"/>
                <a:cs typeface="Arial"/>
              </a:rPr>
              <a:t> Fix: Standards updated constantly; new modules for AI safety, ethics and accuracy (Arora and Clark, 2023)</a:t>
            </a:r>
            <a:endParaRPr lang="en-US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highlight>
                  <a:srgbClr val="FFFFFF"/>
                </a:highlight>
                <a:latin typeface="Arial"/>
                <a:cs typeface="Arial"/>
              </a:rPr>
              <a:t> </a:t>
            </a:r>
            <a:r>
              <a:rPr lang="en-US" sz="2000" b="1">
                <a:highlight>
                  <a:srgbClr val="FFFFFF"/>
                </a:highlight>
                <a:latin typeface="Arial"/>
                <a:cs typeface="Arial"/>
              </a:rPr>
              <a:t>Unregulated market </a:t>
            </a:r>
            <a:r>
              <a:rPr lang="en-US" sz="2000" b="1" dirty="0">
                <a:highlight>
                  <a:srgbClr val="FFFFFF"/>
                </a:highlight>
                <a:latin typeface="Arial"/>
                <a:cs typeface="Arial"/>
              </a:rPr>
              <a:t> </a:t>
            </a:r>
            <a:endParaRPr lang="en-US" sz="2000" b="1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highlight>
                  <a:srgbClr val="FFFFFF"/>
                </a:highlight>
                <a:latin typeface="Arial"/>
                <a:cs typeface="Arial"/>
              </a:rPr>
              <a:t>Issue: Unsafe apps / AI still online</a:t>
            </a:r>
            <a:endParaRPr lang="en-US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highlight>
                  <a:srgbClr val="FFFFFF"/>
                </a:highlight>
                <a:latin typeface="Arial"/>
                <a:cs typeface="Arial"/>
              </a:rPr>
              <a:t>  Fix: App stores work + “Look for ORCHA Assured” (NHS England, 2024)</a:t>
            </a:r>
            <a:endParaRPr lang="en-US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E5953B-6BE1-94AE-C45B-881F9321BBF2}"/>
              </a:ext>
            </a:extLst>
          </p:cNvPr>
          <p:cNvSpPr txBox="1"/>
          <p:nvPr/>
        </p:nvSpPr>
        <p:spPr>
          <a:xfrm>
            <a:off x="55346" y="2537789"/>
            <a:ext cx="418289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600" dirty="0">
                <a:highlight>
                  <a:srgbClr val="FFFFFF"/>
                </a:highlight>
              </a:rPr>
              <a:t>CHALLENGES &amp; </a:t>
            </a:r>
            <a:r>
              <a:rPr lang="en-US" sz="3600">
                <a:highlight>
                  <a:srgbClr val="FFFFFF"/>
                </a:highlight>
              </a:rPr>
              <a:t> FIXES</a:t>
            </a:r>
            <a:endParaRPr lang="en-US" sz="3600"/>
          </a:p>
        </p:txBody>
      </p:sp>
    </p:spTree>
    <p:extLst>
      <p:ext uri="{BB962C8B-B14F-4D97-AF65-F5344CB8AC3E}">
        <p14:creationId xmlns:p14="http://schemas.microsoft.com/office/powerpoint/2010/main" val="1710453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515456E-B1B1-48C1-8164-7E567F5D4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A8CF0DC-D23A-4CA2-8463-27F899283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B8A381C4-0C0D-491F-90D8-63CF760B4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5698">
            <a:off x="-195643" y="67946"/>
            <a:ext cx="6408310" cy="6912725"/>
          </a:xfrm>
          <a:custGeom>
            <a:avLst/>
            <a:gdLst>
              <a:gd name="connsiteX0" fmla="*/ 0 w 6408310"/>
              <a:gd name="connsiteY0" fmla="*/ 108934 h 6912725"/>
              <a:gd name="connsiteX1" fmla="*/ 1911522 w 6408310"/>
              <a:gd name="connsiteY1" fmla="*/ 0 h 6912725"/>
              <a:gd name="connsiteX2" fmla="*/ 1916026 w 6408310"/>
              <a:gd name="connsiteY2" fmla="*/ 4704 h 6912725"/>
              <a:gd name="connsiteX3" fmla="*/ 1911112 w 6408310"/>
              <a:gd name="connsiteY3" fmla="*/ 17418 h 6912725"/>
              <a:gd name="connsiteX4" fmla="*/ 1972871 w 6408310"/>
              <a:gd name="connsiteY4" fmla="*/ 72530 h 6912725"/>
              <a:gd name="connsiteX5" fmla="*/ 2069180 w 6408310"/>
              <a:gd name="connsiteY5" fmla="*/ 173199 h 6912725"/>
              <a:gd name="connsiteX6" fmla="*/ 2131569 w 6408310"/>
              <a:gd name="connsiteY6" fmla="*/ 227805 h 6912725"/>
              <a:gd name="connsiteX7" fmla="*/ 2162747 w 6408310"/>
              <a:gd name="connsiteY7" fmla="*/ 239714 h 6912725"/>
              <a:gd name="connsiteX8" fmla="*/ 2220499 w 6408310"/>
              <a:gd name="connsiteY8" fmla="*/ 289903 h 6912725"/>
              <a:gd name="connsiteX9" fmla="*/ 2381978 w 6408310"/>
              <a:gd name="connsiteY9" fmla="*/ 391093 h 6912725"/>
              <a:gd name="connsiteX10" fmla="*/ 2445910 w 6408310"/>
              <a:gd name="connsiteY10" fmla="*/ 463815 h 6912725"/>
              <a:gd name="connsiteX11" fmla="*/ 2531236 w 6408310"/>
              <a:gd name="connsiteY11" fmla="*/ 600817 h 6912725"/>
              <a:gd name="connsiteX12" fmla="*/ 2617149 w 6408310"/>
              <a:gd name="connsiteY12" fmla="*/ 703748 h 6912725"/>
              <a:gd name="connsiteX13" fmla="*/ 2650333 w 6408310"/>
              <a:gd name="connsiteY13" fmla="*/ 720900 h 6912725"/>
              <a:gd name="connsiteX14" fmla="*/ 2705541 w 6408310"/>
              <a:gd name="connsiteY14" fmla="*/ 750090 h 6912725"/>
              <a:gd name="connsiteX15" fmla="*/ 2757210 w 6408310"/>
              <a:gd name="connsiteY15" fmla="*/ 789489 h 6912725"/>
              <a:gd name="connsiteX16" fmla="*/ 2791660 w 6408310"/>
              <a:gd name="connsiteY16" fmla="*/ 816041 h 6912725"/>
              <a:gd name="connsiteX17" fmla="*/ 2840975 w 6408310"/>
              <a:gd name="connsiteY17" fmla="*/ 842225 h 6912725"/>
              <a:gd name="connsiteX18" fmla="*/ 2917970 w 6408310"/>
              <a:gd name="connsiteY18" fmla="*/ 879392 h 6912725"/>
              <a:gd name="connsiteX19" fmla="*/ 2957236 w 6408310"/>
              <a:gd name="connsiteY19" fmla="*/ 906835 h 6912725"/>
              <a:gd name="connsiteX20" fmla="*/ 3117215 w 6408310"/>
              <a:gd name="connsiteY20" fmla="*/ 1073714 h 6912725"/>
              <a:gd name="connsiteX21" fmla="*/ 3250958 w 6408310"/>
              <a:gd name="connsiteY21" fmla="*/ 1130397 h 6912725"/>
              <a:gd name="connsiteX22" fmla="*/ 3496717 w 6408310"/>
              <a:gd name="connsiteY22" fmla="*/ 1260412 h 6912725"/>
              <a:gd name="connsiteX23" fmla="*/ 3494992 w 6408310"/>
              <a:gd name="connsiteY23" fmla="*/ 1268283 h 6912725"/>
              <a:gd name="connsiteX24" fmla="*/ 3508993 w 6408310"/>
              <a:gd name="connsiteY24" fmla="*/ 1287737 h 6912725"/>
              <a:gd name="connsiteX25" fmla="*/ 3512115 w 6408310"/>
              <a:gd name="connsiteY25" fmla="*/ 1288544 h 6912725"/>
              <a:gd name="connsiteX26" fmla="*/ 3548697 w 6408310"/>
              <a:gd name="connsiteY26" fmla="*/ 1363739 h 6912725"/>
              <a:gd name="connsiteX27" fmla="*/ 3656567 w 6408310"/>
              <a:gd name="connsiteY27" fmla="*/ 1479533 h 6912725"/>
              <a:gd name="connsiteX28" fmla="*/ 3661987 w 6408310"/>
              <a:gd name="connsiteY28" fmla="*/ 1491779 h 6912725"/>
              <a:gd name="connsiteX29" fmla="*/ 3667389 w 6408310"/>
              <a:gd name="connsiteY29" fmla="*/ 1495409 h 6912725"/>
              <a:gd name="connsiteX30" fmla="*/ 3800461 w 6408310"/>
              <a:gd name="connsiteY30" fmla="*/ 1696689 h 6912725"/>
              <a:gd name="connsiteX31" fmla="*/ 3933737 w 6408310"/>
              <a:gd name="connsiteY31" fmla="*/ 1853325 h 6912725"/>
              <a:gd name="connsiteX32" fmla="*/ 3946446 w 6408310"/>
              <a:gd name="connsiteY32" fmla="*/ 1903446 h 6912725"/>
              <a:gd name="connsiteX33" fmla="*/ 3960581 w 6408310"/>
              <a:gd name="connsiteY33" fmla="*/ 1913244 h 6912725"/>
              <a:gd name="connsiteX34" fmla="*/ 4015111 w 6408310"/>
              <a:gd name="connsiteY34" fmla="*/ 1956512 h 6912725"/>
              <a:gd name="connsiteX35" fmla="*/ 4070740 w 6408310"/>
              <a:gd name="connsiteY35" fmla="*/ 1999693 h 6912725"/>
              <a:gd name="connsiteX36" fmla="*/ 4091495 w 6408310"/>
              <a:gd name="connsiteY36" fmla="*/ 2064313 h 6912725"/>
              <a:gd name="connsiteX37" fmla="*/ 4118353 w 6408310"/>
              <a:gd name="connsiteY37" fmla="*/ 2073901 h 6912725"/>
              <a:gd name="connsiteX38" fmla="*/ 4123293 w 6408310"/>
              <a:gd name="connsiteY38" fmla="*/ 2075261 h 6912725"/>
              <a:gd name="connsiteX39" fmla="*/ 4166582 w 6408310"/>
              <a:gd name="connsiteY39" fmla="*/ 2120685 h 6912725"/>
              <a:gd name="connsiteX40" fmla="*/ 4213721 w 6408310"/>
              <a:gd name="connsiteY40" fmla="*/ 2168493 h 6912725"/>
              <a:gd name="connsiteX41" fmla="*/ 4250795 w 6408310"/>
              <a:gd name="connsiteY41" fmla="*/ 2261746 h 6912725"/>
              <a:gd name="connsiteX42" fmla="*/ 4295408 w 6408310"/>
              <a:gd name="connsiteY42" fmla="*/ 2340515 h 6912725"/>
              <a:gd name="connsiteX43" fmla="*/ 4318976 w 6408310"/>
              <a:gd name="connsiteY43" fmla="*/ 2371504 h 6912725"/>
              <a:gd name="connsiteX44" fmla="*/ 4323314 w 6408310"/>
              <a:gd name="connsiteY44" fmla="*/ 2378166 h 6912725"/>
              <a:gd name="connsiteX45" fmla="*/ 4323235 w 6408310"/>
              <a:gd name="connsiteY45" fmla="*/ 2378475 h 6912725"/>
              <a:gd name="connsiteX46" fmla="*/ 4327479 w 6408310"/>
              <a:gd name="connsiteY46" fmla="*/ 2385858 h 6912725"/>
              <a:gd name="connsiteX47" fmla="*/ 4331226 w 6408310"/>
              <a:gd name="connsiteY47" fmla="*/ 2390318 h 6912725"/>
              <a:gd name="connsiteX48" fmla="*/ 4339643 w 6408310"/>
              <a:gd name="connsiteY48" fmla="*/ 2403246 h 6912725"/>
              <a:gd name="connsiteX49" fmla="*/ 4341435 w 6408310"/>
              <a:gd name="connsiteY49" fmla="*/ 2408870 h 6912725"/>
              <a:gd name="connsiteX50" fmla="*/ 4340548 w 6408310"/>
              <a:gd name="connsiteY50" fmla="*/ 2412798 h 6912725"/>
              <a:gd name="connsiteX51" fmla="*/ 4351634 w 6408310"/>
              <a:gd name="connsiteY51" fmla="*/ 2443869 h 6912725"/>
              <a:gd name="connsiteX52" fmla="*/ 4380688 w 6408310"/>
              <a:gd name="connsiteY52" fmla="*/ 2504819 h 6912725"/>
              <a:gd name="connsiteX53" fmla="*/ 4399892 w 6408310"/>
              <a:gd name="connsiteY53" fmla="*/ 2537002 h 6912725"/>
              <a:gd name="connsiteX54" fmla="*/ 4449690 w 6408310"/>
              <a:gd name="connsiteY54" fmla="*/ 2628144 h 6912725"/>
              <a:gd name="connsiteX55" fmla="*/ 4512427 w 6408310"/>
              <a:gd name="connsiteY55" fmla="*/ 2840755 h 6912725"/>
              <a:gd name="connsiteX56" fmla="*/ 4591091 w 6408310"/>
              <a:gd name="connsiteY56" fmla="*/ 3036586 h 6912725"/>
              <a:gd name="connsiteX57" fmla="*/ 4757297 w 6408310"/>
              <a:gd name="connsiteY57" fmla="*/ 3388741 h 6912725"/>
              <a:gd name="connsiteX58" fmla="*/ 4755264 w 6408310"/>
              <a:gd name="connsiteY58" fmla="*/ 3461211 h 6912725"/>
              <a:gd name="connsiteX59" fmla="*/ 4776842 w 6408310"/>
              <a:gd name="connsiteY59" fmla="*/ 3503606 h 6912725"/>
              <a:gd name="connsiteX60" fmla="*/ 4815953 w 6408310"/>
              <a:gd name="connsiteY60" fmla="*/ 3543897 h 6912725"/>
              <a:gd name="connsiteX61" fmla="*/ 4826382 w 6408310"/>
              <a:gd name="connsiteY61" fmla="*/ 3589602 h 6912725"/>
              <a:gd name="connsiteX62" fmla="*/ 4900664 w 6408310"/>
              <a:gd name="connsiteY62" fmla="*/ 3697326 h 6912725"/>
              <a:gd name="connsiteX63" fmla="*/ 4944717 w 6408310"/>
              <a:gd name="connsiteY63" fmla="*/ 3795461 h 6912725"/>
              <a:gd name="connsiteX64" fmla="*/ 4981260 w 6408310"/>
              <a:gd name="connsiteY64" fmla="*/ 3887734 h 6912725"/>
              <a:gd name="connsiteX65" fmla="*/ 5000423 w 6408310"/>
              <a:gd name="connsiteY65" fmla="*/ 3933089 h 6912725"/>
              <a:gd name="connsiteX66" fmla="*/ 5033013 w 6408310"/>
              <a:gd name="connsiteY66" fmla="*/ 3937041 h 6912725"/>
              <a:gd name="connsiteX67" fmla="*/ 5081597 w 6408310"/>
              <a:gd name="connsiteY67" fmla="*/ 4013154 h 6912725"/>
              <a:gd name="connsiteX68" fmla="*/ 5088052 w 6408310"/>
              <a:gd name="connsiteY68" fmla="*/ 4027525 h 6912725"/>
              <a:gd name="connsiteX69" fmla="*/ 5189054 w 6408310"/>
              <a:gd name="connsiteY69" fmla="*/ 4098668 h 6912725"/>
              <a:gd name="connsiteX70" fmla="*/ 5228545 w 6408310"/>
              <a:gd name="connsiteY70" fmla="*/ 4146658 h 6912725"/>
              <a:gd name="connsiteX71" fmla="*/ 5268336 w 6408310"/>
              <a:gd name="connsiteY71" fmla="*/ 4194504 h 6912725"/>
              <a:gd name="connsiteX72" fmla="*/ 5317950 w 6408310"/>
              <a:gd name="connsiteY72" fmla="*/ 4267325 h 6912725"/>
              <a:gd name="connsiteX73" fmla="*/ 5598270 w 6408310"/>
              <a:gd name="connsiteY73" fmla="*/ 4563876 h 6912725"/>
              <a:gd name="connsiteX74" fmla="*/ 5833068 w 6408310"/>
              <a:gd name="connsiteY74" fmla="*/ 5016605 h 6912725"/>
              <a:gd name="connsiteX75" fmla="*/ 6045916 w 6408310"/>
              <a:gd name="connsiteY75" fmla="*/ 5405287 h 6912725"/>
              <a:gd name="connsiteX76" fmla="*/ 6117737 w 6408310"/>
              <a:gd name="connsiteY76" fmla="*/ 5538137 h 6912725"/>
              <a:gd name="connsiteX77" fmla="*/ 6144230 w 6408310"/>
              <a:gd name="connsiteY77" fmla="*/ 5635151 h 6912725"/>
              <a:gd name="connsiteX78" fmla="*/ 6176742 w 6408310"/>
              <a:gd name="connsiteY78" fmla="*/ 5809044 h 6912725"/>
              <a:gd name="connsiteX79" fmla="*/ 6245199 w 6408310"/>
              <a:gd name="connsiteY79" fmla="*/ 6038018 h 6912725"/>
              <a:gd name="connsiteX80" fmla="*/ 6303931 w 6408310"/>
              <a:gd name="connsiteY80" fmla="*/ 6175618 h 6912725"/>
              <a:gd name="connsiteX81" fmla="*/ 6336313 w 6408310"/>
              <a:gd name="connsiteY81" fmla="*/ 6345837 h 6912725"/>
              <a:gd name="connsiteX82" fmla="*/ 6401195 w 6408310"/>
              <a:gd name="connsiteY82" fmla="*/ 6542084 h 6912725"/>
              <a:gd name="connsiteX83" fmla="*/ 6408310 w 6408310"/>
              <a:gd name="connsiteY83" fmla="*/ 6612865 h 6912725"/>
              <a:gd name="connsiteX84" fmla="*/ 1146484 w 6408310"/>
              <a:gd name="connsiteY84" fmla="*/ 6912725 h 6912725"/>
              <a:gd name="connsiteX85" fmla="*/ 1108438 w 6408310"/>
              <a:gd name="connsiteY85" fmla="*/ 6825083 h 6912725"/>
              <a:gd name="connsiteX86" fmla="*/ 997867 w 6408310"/>
              <a:gd name="connsiteY86" fmla="*/ 6378703 h 6912725"/>
              <a:gd name="connsiteX87" fmla="*/ 858750 w 6408310"/>
              <a:gd name="connsiteY87" fmla="*/ 5923784 h 6912725"/>
              <a:gd name="connsiteX88" fmla="*/ 860408 w 6408310"/>
              <a:gd name="connsiteY88" fmla="*/ 5860728 h 6912725"/>
              <a:gd name="connsiteX89" fmla="*/ 853644 w 6408310"/>
              <a:gd name="connsiteY89" fmla="*/ 5771381 h 6912725"/>
              <a:gd name="connsiteX90" fmla="*/ 852164 w 6408310"/>
              <a:gd name="connsiteY90" fmla="*/ 5615193 h 6912725"/>
              <a:gd name="connsiteX91" fmla="*/ 831986 w 6408310"/>
              <a:gd name="connsiteY91" fmla="*/ 5402745 h 6912725"/>
              <a:gd name="connsiteX92" fmla="*/ 759590 w 6408310"/>
              <a:gd name="connsiteY92" fmla="*/ 5239800 h 6912725"/>
              <a:gd name="connsiteX93" fmla="*/ 767251 w 6408310"/>
              <a:gd name="connsiteY93" fmla="*/ 5227414 h 6912725"/>
              <a:gd name="connsiteX94" fmla="*/ 745427 w 6408310"/>
              <a:gd name="connsiteY94" fmla="*/ 5118958 h 6912725"/>
              <a:gd name="connsiteX95" fmla="*/ 635950 w 6408310"/>
              <a:gd name="connsiteY95" fmla="*/ 4788294 h 6912725"/>
              <a:gd name="connsiteX96" fmla="*/ 558787 w 6408310"/>
              <a:gd name="connsiteY96" fmla="*/ 4518070 h 6912725"/>
              <a:gd name="connsiteX97" fmla="*/ 555530 w 6408310"/>
              <a:gd name="connsiteY97" fmla="*/ 4444433 h 6912725"/>
              <a:gd name="connsiteX98" fmla="*/ 549378 w 6408310"/>
              <a:gd name="connsiteY98" fmla="*/ 4320965 h 6912725"/>
              <a:gd name="connsiteX99" fmla="*/ 572361 w 6408310"/>
              <a:gd name="connsiteY99" fmla="*/ 4232369 h 6912725"/>
              <a:gd name="connsiteX100" fmla="*/ 556288 w 6408310"/>
              <a:gd name="connsiteY100" fmla="*/ 4127673 h 6912725"/>
              <a:gd name="connsiteX101" fmla="*/ 506660 w 6408310"/>
              <a:gd name="connsiteY101" fmla="*/ 3821119 h 6912725"/>
              <a:gd name="connsiteX102" fmla="*/ 494791 w 6408310"/>
              <a:gd name="connsiteY102" fmla="*/ 3723556 h 6912725"/>
              <a:gd name="connsiteX103" fmla="*/ 490230 w 6408310"/>
              <a:gd name="connsiteY103" fmla="*/ 3508893 h 6912725"/>
              <a:gd name="connsiteX104" fmla="*/ 484223 w 6408310"/>
              <a:gd name="connsiteY104" fmla="*/ 3233179 h 6912725"/>
              <a:gd name="connsiteX105" fmla="*/ 460329 w 6408310"/>
              <a:gd name="connsiteY105" fmla="*/ 3041244 h 6912725"/>
              <a:gd name="connsiteX106" fmla="*/ 407197 w 6408310"/>
              <a:gd name="connsiteY106" fmla="*/ 2812292 h 6912725"/>
              <a:gd name="connsiteX107" fmla="*/ 386122 w 6408310"/>
              <a:gd name="connsiteY107" fmla="*/ 2757841 h 6912725"/>
              <a:gd name="connsiteX108" fmla="*/ 363684 w 6408310"/>
              <a:gd name="connsiteY108" fmla="*/ 2714608 h 6912725"/>
              <a:gd name="connsiteX109" fmla="*/ 330746 w 6408310"/>
              <a:gd name="connsiteY109" fmla="*/ 2625146 h 6912725"/>
              <a:gd name="connsiteX110" fmla="*/ 299927 w 6408310"/>
              <a:gd name="connsiteY110" fmla="*/ 2566177 h 6912725"/>
              <a:gd name="connsiteX111" fmla="*/ 288272 w 6408310"/>
              <a:gd name="connsiteY111" fmla="*/ 2439923 h 6912725"/>
              <a:gd name="connsiteX112" fmla="*/ 233611 w 6408310"/>
              <a:gd name="connsiteY112" fmla="*/ 2326248 h 6912725"/>
              <a:gd name="connsiteX113" fmla="*/ 115057 w 6408310"/>
              <a:gd name="connsiteY113" fmla="*/ 2127916 h 6912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</a:cxnLst>
            <a:rect l="l" t="t" r="r" b="b"/>
            <a:pathLst>
              <a:path w="6408310" h="6912725">
                <a:moveTo>
                  <a:pt x="0" y="108934"/>
                </a:moveTo>
                <a:lnTo>
                  <a:pt x="1911522" y="0"/>
                </a:lnTo>
                <a:lnTo>
                  <a:pt x="1916026" y="4704"/>
                </a:lnTo>
                <a:cubicBezTo>
                  <a:pt x="1916562" y="7914"/>
                  <a:pt x="1915147" y="12061"/>
                  <a:pt x="1911112" y="17418"/>
                </a:cubicBezTo>
                <a:cubicBezTo>
                  <a:pt x="1943271" y="27853"/>
                  <a:pt x="1947645" y="36373"/>
                  <a:pt x="1972871" y="72530"/>
                </a:cubicBezTo>
                <a:cubicBezTo>
                  <a:pt x="1980767" y="117667"/>
                  <a:pt x="2061296" y="115435"/>
                  <a:pt x="2069180" y="173199"/>
                </a:cubicBezTo>
                <a:cubicBezTo>
                  <a:pt x="2075196" y="191586"/>
                  <a:pt x="2112853" y="231006"/>
                  <a:pt x="2131569" y="227805"/>
                </a:cubicBezTo>
                <a:cubicBezTo>
                  <a:pt x="2141808" y="233828"/>
                  <a:pt x="2146631" y="247405"/>
                  <a:pt x="2162747" y="239714"/>
                </a:cubicBezTo>
                <a:cubicBezTo>
                  <a:pt x="2183739" y="232191"/>
                  <a:pt x="2206491" y="310465"/>
                  <a:pt x="2220499" y="289903"/>
                </a:cubicBezTo>
                <a:cubicBezTo>
                  <a:pt x="2257038" y="315132"/>
                  <a:pt x="2344409" y="362107"/>
                  <a:pt x="2381978" y="391093"/>
                </a:cubicBezTo>
                <a:cubicBezTo>
                  <a:pt x="2419547" y="420079"/>
                  <a:pt x="2445794" y="442621"/>
                  <a:pt x="2445910" y="463815"/>
                </a:cubicBezTo>
                <a:cubicBezTo>
                  <a:pt x="2462109" y="546053"/>
                  <a:pt x="2496860" y="553382"/>
                  <a:pt x="2531236" y="600817"/>
                </a:cubicBezTo>
                <a:cubicBezTo>
                  <a:pt x="2573647" y="650501"/>
                  <a:pt x="2589314" y="613369"/>
                  <a:pt x="2617149" y="703748"/>
                </a:cubicBezTo>
                <a:cubicBezTo>
                  <a:pt x="2635983" y="695546"/>
                  <a:pt x="2643943" y="702017"/>
                  <a:pt x="2650333" y="720900"/>
                </a:cubicBezTo>
                <a:cubicBezTo>
                  <a:pt x="2671881" y="743975"/>
                  <a:pt x="2701744" y="706344"/>
                  <a:pt x="2705541" y="750090"/>
                </a:cubicBezTo>
                <a:cubicBezTo>
                  <a:pt x="2730861" y="760850"/>
                  <a:pt x="2742856" y="778498"/>
                  <a:pt x="2757210" y="789489"/>
                </a:cubicBezTo>
                <a:cubicBezTo>
                  <a:pt x="2776836" y="801882"/>
                  <a:pt x="2774652" y="796949"/>
                  <a:pt x="2791660" y="816041"/>
                </a:cubicBezTo>
                <a:cubicBezTo>
                  <a:pt x="2815343" y="835699"/>
                  <a:pt x="2784183" y="871086"/>
                  <a:pt x="2840975" y="842225"/>
                </a:cubicBezTo>
                <a:cubicBezTo>
                  <a:pt x="2854681" y="875427"/>
                  <a:pt x="2877032" y="859395"/>
                  <a:pt x="2917970" y="879392"/>
                </a:cubicBezTo>
                <a:cubicBezTo>
                  <a:pt x="2921487" y="903353"/>
                  <a:pt x="2937122" y="907916"/>
                  <a:pt x="2957236" y="906835"/>
                </a:cubicBezTo>
                <a:lnTo>
                  <a:pt x="3117215" y="1073714"/>
                </a:lnTo>
                <a:cubicBezTo>
                  <a:pt x="3153906" y="1089285"/>
                  <a:pt x="3232612" y="1124062"/>
                  <a:pt x="3250958" y="1130397"/>
                </a:cubicBezTo>
                <a:cubicBezTo>
                  <a:pt x="3409574" y="1172733"/>
                  <a:pt x="3456045" y="1237431"/>
                  <a:pt x="3496717" y="1260412"/>
                </a:cubicBezTo>
                <a:lnTo>
                  <a:pt x="3494992" y="1268283"/>
                </a:lnTo>
                <a:cubicBezTo>
                  <a:pt x="3495362" y="1274688"/>
                  <a:pt x="3498760" y="1281160"/>
                  <a:pt x="3508993" y="1287737"/>
                </a:cubicBezTo>
                <a:lnTo>
                  <a:pt x="3512115" y="1288544"/>
                </a:lnTo>
                <a:lnTo>
                  <a:pt x="3548697" y="1363739"/>
                </a:lnTo>
                <a:cubicBezTo>
                  <a:pt x="3572773" y="1395571"/>
                  <a:pt x="3623148" y="1421050"/>
                  <a:pt x="3656567" y="1479533"/>
                </a:cubicBezTo>
                <a:lnTo>
                  <a:pt x="3661987" y="1491779"/>
                </a:lnTo>
                <a:lnTo>
                  <a:pt x="3667389" y="1495409"/>
                </a:lnTo>
                <a:lnTo>
                  <a:pt x="3800461" y="1696689"/>
                </a:lnTo>
                <a:cubicBezTo>
                  <a:pt x="3835546" y="1747791"/>
                  <a:pt x="3913146" y="1811386"/>
                  <a:pt x="3933737" y="1853325"/>
                </a:cubicBezTo>
                <a:lnTo>
                  <a:pt x="3946446" y="1903446"/>
                </a:lnTo>
                <a:lnTo>
                  <a:pt x="3960581" y="1913244"/>
                </a:lnTo>
                <a:cubicBezTo>
                  <a:pt x="3979608" y="1926434"/>
                  <a:pt x="3998210" y="1940240"/>
                  <a:pt x="4015111" y="1956512"/>
                </a:cubicBezTo>
                <a:cubicBezTo>
                  <a:pt x="4083226" y="1956238"/>
                  <a:pt x="4031943" y="1969929"/>
                  <a:pt x="4070740" y="1999693"/>
                </a:cubicBezTo>
                <a:cubicBezTo>
                  <a:pt x="4027554" y="2022282"/>
                  <a:pt x="4128681" y="2025600"/>
                  <a:pt x="4091495" y="2064313"/>
                </a:cubicBezTo>
                <a:cubicBezTo>
                  <a:pt x="4099733" y="2068504"/>
                  <a:pt x="4108887" y="2071343"/>
                  <a:pt x="4118353" y="2073901"/>
                </a:cubicBezTo>
                <a:lnTo>
                  <a:pt x="4123293" y="2075261"/>
                </a:lnTo>
                <a:lnTo>
                  <a:pt x="4166582" y="2120685"/>
                </a:lnTo>
                <a:lnTo>
                  <a:pt x="4213721" y="2168493"/>
                </a:lnTo>
                <a:lnTo>
                  <a:pt x="4250795" y="2261746"/>
                </a:lnTo>
                <a:lnTo>
                  <a:pt x="4295408" y="2340515"/>
                </a:lnTo>
                <a:cubicBezTo>
                  <a:pt x="4303294" y="2350172"/>
                  <a:pt x="4311232" y="2360551"/>
                  <a:pt x="4318976" y="2371504"/>
                </a:cubicBezTo>
                <a:lnTo>
                  <a:pt x="4323314" y="2378166"/>
                </a:lnTo>
                <a:cubicBezTo>
                  <a:pt x="4323288" y="2378269"/>
                  <a:pt x="4323261" y="2378372"/>
                  <a:pt x="4323235" y="2378475"/>
                </a:cubicBezTo>
                <a:cubicBezTo>
                  <a:pt x="4323820" y="2380303"/>
                  <a:pt x="4325112" y="2382633"/>
                  <a:pt x="4327479" y="2385858"/>
                </a:cubicBezTo>
                <a:lnTo>
                  <a:pt x="4331226" y="2390318"/>
                </a:lnTo>
                <a:lnTo>
                  <a:pt x="4339643" y="2403246"/>
                </a:lnTo>
                <a:lnTo>
                  <a:pt x="4341435" y="2408870"/>
                </a:lnTo>
                <a:lnTo>
                  <a:pt x="4340548" y="2412798"/>
                </a:lnTo>
                <a:lnTo>
                  <a:pt x="4351634" y="2443869"/>
                </a:lnTo>
                <a:cubicBezTo>
                  <a:pt x="4370557" y="2458176"/>
                  <a:pt x="4365119" y="2472379"/>
                  <a:pt x="4380688" y="2504819"/>
                </a:cubicBezTo>
                <a:cubicBezTo>
                  <a:pt x="4393528" y="2510493"/>
                  <a:pt x="4397884" y="2522485"/>
                  <a:pt x="4399892" y="2537002"/>
                </a:cubicBezTo>
                <a:cubicBezTo>
                  <a:pt x="4420218" y="2562143"/>
                  <a:pt x="4430910" y="2594831"/>
                  <a:pt x="4449690" y="2628144"/>
                </a:cubicBezTo>
                <a:cubicBezTo>
                  <a:pt x="4468446" y="2678770"/>
                  <a:pt x="4488860" y="2772681"/>
                  <a:pt x="4512427" y="2840755"/>
                </a:cubicBezTo>
                <a:lnTo>
                  <a:pt x="4591091" y="3036586"/>
                </a:lnTo>
                <a:cubicBezTo>
                  <a:pt x="4639934" y="3158078"/>
                  <a:pt x="4730818" y="3310586"/>
                  <a:pt x="4757297" y="3388741"/>
                </a:cubicBezTo>
                <a:cubicBezTo>
                  <a:pt x="4756620" y="3412898"/>
                  <a:pt x="4755942" y="3437054"/>
                  <a:pt x="4755264" y="3461211"/>
                </a:cubicBezTo>
                <a:cubicBezTo>
                  <a:pt x="4763881" y="3469559"/>
                  <a:pt x="4774382" y="3498341"/>
                  <a:pt x="4776842" y="3503606"/>
                </a:cubicBezTo>
                <a:cubicBezTo>
                  <a:pt x="4776789" y="3503947"/>
                  <a:pt x="4816006" y="3543555"/>
                  <a:pt x="4815953" y="3543897"/>
                </a:cubicBezTo>
                <a:lnTo>
                  <a:pt x="4826382" y="3589602"/>
                </a:lnTo>
                <a:cubicBezTo>
                  <a:pt x="4854724" y="3618181"/>
                  <a:pt x="4872282" y="3672884"/>
                  <a:pt x="4900664" y="3697326"/>
                </a:cubicBezTo>
                <a:cubicBezTo>
                  <a:pt x="4872593" y="3751610"/>
                  <a:pt x="4889332" y="3712092"/>
                  <a:pt x="4944717" y="3795461"/>
                </a:cubicBezTo>
                <a:cubicBezTo>
                  <a:pt x="4981269" y="3830092"/>
                  <a:pt x="4951776" y="3836266"/>
                  <a:pt x="4981260" y="3887734"/>
                </a:cubicBezTo>
                <a:cubicBezTo>
                  <a:pt x="4992187" y="3900180"/>
                  <a:pt x="5000945" y="3922491"/>
                  <a:pt x="5000423" y="3933089"/>
                </a:cubicBezTo>
                <a:lnTo>
                  <a:pt x="5033013" y="3937041"/>
                </a:lnTo>
                <a:lnTo>
                  <a:pt x="5081597" y="4013154"/>
                </a:lnTo>
                <a:lnTo>
                  <a:pt x="5088052" y="4027525"/>
                </a:lnTo>
                <a:lnTo>
                  <a:pt x="5189054" y="4098668"/>
                </a:lnTo>
                <a:lnTo>
                  <a:pt x="5228545" y="4146658"/>
                </a:lnTo>
                <a:lnTo>
                  <a:pt x="5268336" y="4194504"/>
                </a:lnTo>
                <a:cubicBezTo>
                  <a:pt x="5282676" y="4201217"/>
                  <a:pt x="5302948" y="4267012"/>
                  <a:pt x="5317950" y="4267325"/>
                </a:cubicBezTo>
                <a:cubicBezTo>
                  <a:pt x="5371561" y="4431932"/>
                  <a:pt x="5512417" y="4438996"/>
                  <a:pt x="5598270" y="4563876"/>
                </a:cubicBezTo>
                <a:cubicBezTo>
                  <a:pt x="5684123" y="4688756"/>
                  <a:pt x="5658748" y="4766617"/>
                  <a:pt x="5833068" y="5016605"/>
                </a:cubicBezTo>
                <a:cubicBezTo>
                  <a:pt x="5917959" y="5167124"/>
                  <a:pt x="6007541" y="5258633"/>
                  <a:pt x="6045916" y="5405287"/>
                </a:cubicBezTo>
                <a:cubicBezTo>
                  <a:pt x="6053001" y="5431110"/>
                  <a:pt x="6137180" y="5517469"/>
                  <a:pt x="6117737" y="5538137"/>
                </a:cubicBezTo>
                <a:cubicBezTo>
                  <a:pt x="6096856" y="5567956"/>
                  <a:pt x="6185855" y="5633330"/>
                  <a:pt x="6144230" y="5635151"/>
                </a:cubicBezTo>
                <a:cubicBezTo>
                  <a:pt x="6206267" y="5682015"/>
                  <a:pt x="6167034" y="5753331"/>
                  <a:pt x="6176742" y="5809044"/>
                </a:cubicBezTo>
                <a:cubicBezTo>
                  <a:pt x="6181644" y="5871497"/>
                  <a:pt x="6197878" y="5926431"/>
                  <a:pt x="6245199" y="6038018"/>
                </a:cubicBezTo>
                <a:cubicBezTo>
                  <a:pt x="6276717" y="6104340"/>
                  <a:pt x="6288745" y="6124315"/>
                  <a:pt x="6303931" y="6175618"/>
                </a:cubicBezTo>
                <a:cubicBezTo>
                  <a:pt x="6319117" y="6226921"/>
                  <a:pt x="6298592" y="6320971"/>
                  <a:pt x="6336313" y="6345837"/>
                </a:cubicBezTo>
                <a:cubicBezTo>
                  <a:pt x="6368454" y="6400251"/>
                  <a:pt x="6388884" y="6464262"/>
                  <a:pt x="6401195" y="6542084"/>
                </a:cubicBezTo>
                <a:lnTo>
                  <a:pt x="6408310" y="6612865"/>
                </a:lnTo>
                <a:lnTo>
                  <a:pt x="1146484" y="6912725"/>
                </a:lnTo>
                <a:lnTo>
                  <a:pt x="1108438" y="6825083"/>
                </a:lnTo>
                <a:cubicBezTo>
                  <a:pt x="1057133" y="6684904"/>
                  <a:pt x="1090669" y="6637010"/>
                  <a:pt x="997867" y="6378703"/>
                </a:cubicBezTo>
                <a:cubicBezTo>
                  <a:pt x="956253" y="6228487"/>
                  <a:pt x="874761" y="6010797"/>
                  <a:pt x="858750" y="5923784"/>
                </a:cubicBezTo>
                <a:cubicBezTo>
                  <a:pt x="856924" y="5899993"/>
                  <a:pt x="844018" y="5873122"/>
                  <a:pt x="860408" y="5860728"/>
                </a:cubicBezTo>
                <a:cubicBezTo>
                  <a:pt x="878957" y="5840950"/>
                  <a:pt x="823834" y="5761906"/>
                  <a:pt x="853644" y="5771381"/>
                </a:cubicBezTo>
                <a:cubicBezTo>
                  <a:pt x="815383" y="5715186"/>
                  <a:pt x="852133" y="5665047"/>
                  <a:pt x="852164" y="5615193"/>
                </a:cubicBezTo>
                <a:cubicBezTo>
                  <a:pt x="817076" y="5571334"/>
                  <a:pt x="851740" y="5509975"/>
                  <a:pt x="831986" y="5402745"/>
                </a:cubicBezTo>
                <a:cubicBezTo>
                  <a:pt x="792037" y="5354630"/>
                  <a:pt x="819063" y="5330513"/>
                  <a:pt x="759590" y="5239800"/>
                </a:cubicBezTo>
                <a:cubicBezTo>
                  <a:pt x="762665" y="5236543"/>
                  <a:pt x="765245" y="5232371"/>
                  <a:pt x="767251" y="5227414"/>
                </a:cubicBezTo>
                <a:cubicBezTo>
                  <a:pt x="778914" y="5198604"/>
                  <a:pt x="769142" y="5150045"/>
                  <a:pt x="745427" y="5118958"/>
                </a:cubicBezTo>
                <a:cubicBezTo>
                  <a:pt x="660991" y="4975263"/>
                  <a:pt x="672599" y="4907855"/>
                  <a:pt x="635950" y="4788294"/>
                </a:cubicBezTo>
                <a:cubicBezTo>
                  <a:pt x="600650" y="4653678"/>
                  <a:pt x="646752" y="4690694"/>
                  <a:pt x="558787" y="4518070"/>
                </a:cubicBezTo>
                <a:cubicBezTo>
                  <a:pt x="577057" y="4502442"/>
                  <a:pt x="573633" y="4481342"/>
                  <a:pt x="555530" y="4444433"/>
                </a:cubicBezTo>
                <a:cubicBezTo>
                  <a:pt x="540027" y="4379200"/>
                  <a:pt x="596616" y="4390343"/>
                  <a:pt x="549378" y="4320965"/>
                </a:cubicBezTo>
                <a:cubicBezTo>
                  <a:pt x="581692" y="4336040"/>
                  <a:pt x="535024" y="4198883"/>
                  <a:pt x="572361" y="4232369"/>
                </a:cubicBezTo>
                <a:cubicBezTo>
                  <a:pt x="590648" y="4193014"/>
                  <a:pt x="541489" y="4167113"/>
                  <a:pt x="556288" y="4127673"/>
                </a:cubicBezTo>
                <a:lnTo>
                  <a:pt x="506660" y="3821119"/>
                </a:lnTo>
                <a:cubicBezTo>
                  <a:pt x="481478" y="3781010"/>
                  <a:pt x="483894" y="3751446"/>
                  <a:pt x="494791" y="3723556"/>
                </a:cubicBezTo>
                <a:cubicBezTo>
                  <a:pt x="472516" y="3634460"/>
                  <a:pt x="499836" y="3607209"/>
                  <a:pt x="490230" y="3508893"/>
                </a:cubicBezTo>
                <a:cubicBezTo>
                  <a:pt x="525541" y="3397546"/>
                  <a:pt x="482951" y="3307116"/>
                  <a:pt x="484223" y="3233179"/>
                </a:cubicBezTo>
                <a:cubicBezTo>
                  <a:pt x="465844" y="3133672"/>
                  <a:pt x="460855" y="3219289"/>
                  <a:pt x="460329" y="3041244"/>
                </a:cubicBezTo>
                <a:lnTo>
                  <a:pt x="407197" y="2812292"/>
                </a:lnTo>
                <a:cubicBezTo>
                  <a:pt x="391019" y="2768219"/>
                  <a:pt x="344571" y="2745090"/>
                  <a:pt x="386122" y="2757841"/>
                </a:cubicBezTo>
                <a:cubicBezTo>
                  <a:pt x="381879" y="2743275"/>
                  <a:pt x="360306" y="2721346"/>
                  <a:pt x="363684" y="2714608"/>
                </a:cubicBezTo>
                <a:lnTo>
                  <a:pt x="330746" y="2625146"/>
                </a:lnTo>
                <a:lnTo>
                  <a:pt x="299927" y="2566177"/>
                </a:lnTo>
                <a:cubicBezTo>
                  <a:pt x="300505" y="2524092"/>
                  <a:pt x="287694" y="2482008"/>
                  <a:pt x="288272" y="2439923"/>
                </a:cubicBezTo>
                <a:cubicBezTo>
                  <a:pt x="243273" y="2349673"/>
                  <a:pt x="278610" y="2382839"/>
                  <a:pt x="233611" y="2326248"/>
                </a:cubicBezTo>
                <a:lnTo>
                  <a:pt x="115057" y="2127916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F3F9C6A-5B97-5EF4-9385-F30517D9DEA4}"/>
              </a:ext>
            </a:extLst>
          </p:cNvPr>
          <p:cNvSpPr txBox="1"/>
          <p:nvPr/>
        </p:nvSpPr>
        <p:spPr>
          <a:xfrm>
            <a:off x="2148115" y="127213"/>
            <a:ext cx="10046366" cy="673124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FF"/>
                </a:highlight>
              </a:rPr>
              <a:t>                          CONCLUSION &amp; RECOMMENDATION</a:t>
            </a:r>
            <a:endParaRPr lang="en-US" sz="28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FF"/>
                </a:highlight>
                <a:latin typeface="Arial"/>
                <a:cs typeface="Arial"/>
              </a:rPr>
              <a:t> </a:t>
            </a: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FF"/>
                </a:highlight>
                <a:latin typeface="Arial"/>
                <a:cs typeface="Arial"/>
              </a:rPr>
              <a:t>Before ORCHA: Risky, fragmented, slow, AI unregulated/unclear</a:t>
            </a:r>
            <a:endParaRPr lang="en-US" sz="1600">
              <a:solidFill>
                <a:schemeClr val="tx1">
                  <a:lumMod val="85000"/>
                  <a:lumOff val="15000"/>
                </a:schemeClr>
              </a:solidFill>
              <a:highlight>
                <a:srgbClr val="FFFFFF"/>
              </a:highlight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FF"/>
                </a:highlight>
                <a:latin typeface="Arial"/>
                <a:cs typeface="Arial"/>
              </a:rPr>
              <a:t> With ORCHA: one trusted national system — safe, fast, fair, / reliable</a:t>
            </a:r>
            <a:endParaRPr lang="en-US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FF"/>
                </a:highlight>
                <a:latin typeface="Arial"/>
                <a:cs typeface="Arial"/>
              </a:rPr>
              <a:t> Role: Essential infrastructure for safe digital health &amp; AI adoption</a:t>
            </a:r>
            <a:endParaRPr lang="en-US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FF"/>
                </a:highlight>
                <a:latin typeface="Arial"/>
                <a:cs typeface="Arial"/>
              </a:rPr>
              <a:t>Progress Challenges actively solved system  continuously improving </a:t>
            </a:r>
            <a:endParaRPr lang="en-US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>
              <a:solidFill>
                <a:schemeClr val="tx1">
                  <a:lumMod val="85000"/>
                  <a:lumOff val="15000"/>
                </a:schemeClr>
              </a:solidFill>
              <a:latin typeface="Aptos" panose="020B0004020202020204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FF"/>
                </a:highlight>
                <a:latin typeface="Arial"/>
                <a:cs typeface="Arial"/>
              </a:rPr>
              <a:t>                                    RECOMMENDATION</a:t>
            </a:r>
            <a:endParaRPr lang="en-US" sz="2400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1">
                  <a:lumMod val="85000"/>
                  <a:lumOff val="15000"/>
                </a:schemeClr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FF"/>
                </a:highlight>
                <a:latin typeface="Arial"/>
                <a:cs typeface="Arial"/>
              </a:rPr>
              <a:t>Fully adopt ORCHA libraries across all services</a:t>
            </a:r>
            <a:endParaRPr lang="en-US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FF"/>
                </a:highlight>
                <a:latin typeface="Arial"/>
                <a:cs typeface="Arial"/>
              </a:rPr>
              <a:t>→ Safest, fastest, fairest way to deliver digital health and AI for</a:t>
            </a:r>
            <a:endParaRPr lang="en-US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4048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80FBE0C-E7D6-C4EE-1303-9AE762A4A3B7}"/>
              </a:ext>
            </a:extLst>
          </p:cNvPr>
          <p:cNvSpPr txBox="1"/>
          <p:nvPr/>
        </p:nvSpPr>
        <p:spPr>
          <a:xfrm>
            <a:off x="230560" y="353524"/>
            <a:ext cx="11764087" cy="60170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REFERENCES</a:t>
            </a:r>
            <a:endParaRPr lang="en-US" sz="3200"/>
          </a:p>
          <a:p>
            <a:endParaRPr lang="en-GB" sz="1200" dirty="0"/>
          </a:p>
          <a:p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1. Arora, S. and Clark, M. (2023) 'Health app quality assurance and AI safety: Journal of Digital Health,9(1).</a:t>
            </a:r>
            <a:endParaRPr lang="en-GB" sz="1200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sz="1200" dirty="0"/>
          </a:p>
          <a:p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2. ORCHA. (2026a) Assessment frameworks: Global Baseline Review. Daresbury: ORCHA.</a:t>
            </a:r>
            <a:endParaRPr lang="en-GB" sz="1200" dirty="0"/>
          </a:p>
          <a:p>
            <a:endParaRPr lang="en-GB" sz="1100" dirty="0"/>
          </a:p>
          <a:p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3. ORCHA. (2026b) ORCHA assured Quality mark. Daresbury: ORCHA.</a:t>
            </a:r>
            <a:endParaRPr lang="en-GB" sz="1200" dirty="0"/>
          </a:p>
          <a:p>
            <a:endParaRPr lang="en-GB" sz="1200" dirty="0"/>
          </a:p>
          <a:p>
            <a:r>
              <a:rPr lang="en-GB" sz="12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4. NHS England. (2024) DTAC: Digital Technology Assessment Criteria. </a:t>
            </a:r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London: NHS England.</a:t>
            </a:r>
            <a:endParaRPr lang="en-GB" sz="1200"/>
          </a:p>
          <a:p>
            <a:endParaRPr lang="en-GB" sz="1200" dirty="0"/>
          </a:p>
          <a:p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5. NICE (2023) Evidence standards for digital health. London: NICE.</a:t>
            </a:r>
            <a:endParaRPr lang="en-GB" sz="1200" dirty="0"/>
          </a:p>
          <a:p>
            <a:endParaRPr lang="en-GB" sz="1200" dirty="0">
              <a:cs typeface="Arial"/>
            </a:endParaRPr>
          </a:p>
          <a:p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6. Smith, J. et al. (2022) ‘Digital health regulation challenges; Journal of Health Informatics, 28 (3).</a:t>
            </a:r>
            <a:endParaRPr lang="en-GB" sz="1200" dirty="0"/>
          </a:p>
          <a:p>
            <a:endParaRPr lang="en-GB" sz="1200" dirty="0"/>
          </a:p>
          <a:p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7. Patel, N. &amp; Jones, K. (2024) ‘Independent assessment impact ', British Journal of Healthcare Management.</a:t>
            </a:r>
            <a:endParaRPr lang="en-GB" sz="1200" dirty="0"/>
          </a:p>
          <a:p>
            <a:endParaRPr lang="en-GB" sz="1200" dirty="0"/>
          </a:p>
          <a:p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8. Williams, S. (2023) Clinical safety in digital health. London: HQIP.</a:t>
            </a:r>
            <a:endParaRPr lang="en-GB" sz="1200" dirty="0"/>
          </a:p>
          <a:p>
            <a:endParaRPr lang="en-GB" sz="1200" dirty="0"/>
          </a:p>
          <a:p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9. Brown, A. &amp; Lee, M. (2023) ‘Scaling safe digital health; Digital Health Transformation.</a:t>
            </a:r>
            <a:endParaRPr lang="en-GB" sz="1200" dirty="0"/>
          </a:p>
          <a:p>
            <a:endParaRPr lang="en-GB" sz="1200" dirty="0"/>
          </a:p>
          <a:p>
            <a:r>
              <a:rPr lang="en-GB" sz="12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10. </a:t>
            </a:r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UCL Partners (2025) Digital Health Governance Toolkit. London: UCL Partners.</a:t>
            </a:r>
            <a:endParaRPr lang="en-GB" sz="1200"/>
          </a:p>
          <a:p>
            <a:endParaRPr lang="en-GB" sz="1200" dirty="0"/>
          </a:p>
          <a:p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11. Johnson, P. (2022)  'SWOT of assurance frameworks: Health Policy and Technology.</a:t>
            </a:r>
            <a:endParaRPr lang="en-GB" sz="1200" dirty="0"/>
          </a:p>
          <a:p>
            <a:endParaRPr lang="en-GB" sz="1200" dirty="0"/>
          </a:p>
          <a:p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12. JVR Consultancy (2025) ORCHA Accreditation Guide. Marlow: JVR Consultancy.</a:t>
            </a:r>
            <a:endParaRPr lang="en-GB" sz="1200" dirty="0"/>
          </a:p>
          <a:p>
            <a:endParaRPr lang="en-GB" sz="1200" dirty="0"/>
          </a:p>
          <a:p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13. HSCIC (2022) DCB 0129: Clinical safety Standards. Leeds: HSCIC.</a:t>
            </a:r>
            <a:endParaRPr lang="en-GB" sz="1200" dirty="0"/>
          </a:p>
          <a:p>
            <a:endParaRPr lang="en-GB" sz="1200" dirty="0"/>
          </a:p>
          <a:p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14. Regulation (EU) 2016/679 (2016) General Data Protection Regulation. Brussels: European Union.</a:t>
            </a:r>
            <a:endParaRPr lang="en-GB" sz="120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53825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ORCHA</vt:lpstr>
      <vt:lpstr>PowerPoint Presentation</vt:lpstr>
      <vt:lpstr>THE PROBLEMS Unregulated, Unsafe, Uncertain</vt:lpstr>
      <vt:lpstr> THE SOLUTION ORCHA Safe Digital Health for AI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1287</cp:revision>
  <dcterms:created xsi:type="dcterms:W3CDTF">2026-06-17T11:35:27Z</dcterms:created>
  <dcterms:modified xsi:type="dcterms:W3CDTF">2026-06-30T13:07:12Z</dcterms:modified>
</cp:coreProperties>
</file>