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1ACB08-8963-455E-8E09-E9A9E8F4DA04}" v="5" dt="2026-02-03T01:08:44.7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-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lik Uzair Mehmood" userId="78b2cbb7-59b6-4756-8e84-aeabf50a59af" providerId="ADAL" clId="{577180A6-8732-41AE-9FD8-501714443419}"/>
    <pc:docChg chg="undo custSel addSld modSld">
      <pc:chgData name="Malik Uzair Mehmood" userId="78b2cbb7-59b6-4756-8e84-aeabf50a59af" providerId="ADAL" clId="{577180A6-8732-41AE-9FD8-501714443419}" dt="2026-02-03T01:10:01.298" v="139" actId="20577"/>
      <pc:docMkLst>
        <pc:docMk/>
      </pc:docMkLst>
      <pc:sldChg chg="modSp new mod">
        <pc:chgData name="Malik Uzair Mehmood" userId="78b2cbb7-59b6-4756-8e84-aeabf50a59af" providerId="ADAL" clId="{577180A6-8732-41AE-9FD8-501714443419}" dt="2026-02-03T01:10:01.298" v="139" actId="20577"/>
        <pc:sldMkLst>
          <pc:docMk/>
          <pc:sldMk cId="4290518411" sldId="262"/>
        </pc:sldMkLst>
        <pc:spChg chg="mod">
          <ac:chgData name="Malik Uzair Mehmood" userId="78b2cbb7-59b6-4756-8e84-aeabf50a59af" providerId="ADAL" clId="{577180A6-8732-41AE-9FD8-501714443419}" dt="2026-02-03T01:10:01.298" v="139" actId="20577"/>
          <ac:spMkLst>
            <pc:docMk/>
            <pc:sldMk cId="4290518411" sldId="262"/>
            <ac:spMk id="2" creationId="{A45BBF57-6489-8DE7-2CCB-10C8D304CA8F}"/>
          </ac:spMkLst>
        </pc:spChg>
        <pc:spChg chg="mod">
          <ac:chgData name="Malik Uzair Mehmood" userId="78b2cbb7-59b6-4756-8e84-aeabf50a59af" providerId="ADAL" clId="{577180A6-8732-41AE-9FD8-501714443419}" dt="2026-02-03T01:09:18.579" v="98" actId="58"/>
          <ac:spMkLst>
            <pc:docMk/>
            <pc:sldMk cId="4290518411" sldId="262"/>
            <ac:spMk id="3" creationId="{DB28120D-63CF-C77F-A53B-6CAB471C977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8E205-EC8D-68B7-1D0A-1705A66874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EC135A-694B-89D1-80C6-FEB1D0FBFF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B3124A-174A-1D42-7EA2-F2A53067D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0CE89-CC7F-1176-78D2-111A97DB3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FD3CF-F912-8B9F-B8F9-417EEC2F7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23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6D1B0-CCB8-84C5-5572-13A4B70FF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91C915-DC0A-127C-8BEE-3EC97ACE0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8252B-7F33-1693-BA74-E72C5FFC88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999664-A3F4-A0C2-FA31-E46C31DD8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4918FD-4DB0-FC7B-B032-5AC26D1BE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569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4D304-0154-2E30-03CD-6CB49E7E6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A795FC-E2D9-40F3-96C6-78E76AE52F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EC27C-C315-C7D8-7ED8-96A0BE8B9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02E2B-C5F2-ADA4-7ED8-98C1AA26A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F176F5-6DA8-26FA-652D-4ED35EDD2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168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694C4-7E3E-D9C4-8160-E4E9181BFE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5497B-5A1D-39BA-C435-31D73083AB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6731EB-7462-030A-ACEE-B1D7B06EFB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FF2AC-9C25-8587-CEBF-88586D872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030504-018C-ECCA-1737-09EFAF6B2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20CD07-EAAD-7676-EA7B-766233AB5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252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F5EF1-890D-E213-7F63-A648E6213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475160-6A23-F140-9D46-CF0379125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9CCEED-CFAF-6105-F16D-7A15D9958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DFD7A4-AD93-384E-D629-7C7F15E36D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CC1F58-253B-84B4-7335-BD7B1EB233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B1DEAE-D143-BD82-E016-26D20419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6A6D635-D462-3C53-A5F4-3FF399BA0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2CD2EC-21B2-EA5B-40D9-4C5B5FBEE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057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1D1B41-4150-5A84-2ABC-D6E50714D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7C6AEE-F3B2-DE30-7AE7-73D30FB3F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114CA-0250-51D8-2B50-7B5E428BD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2F2A58-E7BD-48D5-5706-53C44C173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221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2E2EA1-B9E1-0674-BC9B-34187984F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0BDDEF-B6BC-B222-7722-CE96FE8F5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72B0B-5FCA-1CDB-03D1-4804DA466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408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D2F3C-4503-6F12-5DA3-4B11A0DF5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BE8DF-6CFF-186D-04B2-F4037392D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2C185F-7F89-E257-DB61-C85DE1021B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C51E3-141C-4505-EE9B-A54F26134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B598FE-BFA8-73A9-BC82-D9CE1EE30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7759C5-F9A9-B798-BAB1-5CB48AED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814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FD332-AA7F-BB22-11B9-5611349AB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C387B6-59F0-CA97-ABD0-C81E283C5D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FA279A-A6E5-5FEA-E369-0ED7977E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AEE3A8-CE44-1748-86D7-3C5B39222E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33593D-4D1F-0A39-5787-A2835D4C3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829DA8-5656-2701-B49D-0B277AE87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008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9C034-6F96-7BAC-29BA-F8AB822DC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8CC7E7-20A7-AAF8-6FA6-46FF05F92B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529D7E-060E-E747-E7B3-284E38B2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C07B0-F09E-0634-E755-A3B7547FC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489FDA-01FB-33E5-3016-A6070A247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9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249170-194F-7A38-57D1-8C812F27B7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95DA1-6E14-58FE-413A-0149FCC97C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BDA696-8B87-1F09-2F70-ACDBD59A1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A60DB-B72B-E3CC-E29D-6B9FF0AC9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617AAA-B7D0-4687-EB12-69EAF5DCB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549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8BFFC9-DC34-4D3C-DDD6-A7A1AE830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714956-2542-916A-26E6-53FBE0507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B3AFB-88A6-6BA8-EC54-6E33D5A843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507A5A-A999-4487-B271-6BF4F2BF3756}" type="datetimeFigureOut">
              <a:rPr lang="en-GB" smtClean="0"/>
              <a:t>10/02/2026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F06D9-6F5C-B4DA-2A88-9D00314203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9D10A4-7EEF-58D7-A77B-68D00B1AA8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E4D87F-7A62-420C-B37E-71A1673FD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461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ECF31-71B3-4C19-921E-FF916B9A76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969469"/>
            <a:ext cx="8074815" cy="2800395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 b="1" dirty="0"/>
              <a:t>Q learning numerical example</a:t>
            </a:r>
            <a:br>
              <a:rPr lang="en-GB" sz="2400" b="1" dirty="0"/>
            </a:br>
            <a:r>
              <a:rPr lang="en-GB" sz="2400" b="1" dirty="0"/>
              <a:t>by Malik Uzair Mehmood</a:t>
            </a:r>
          </a:p>
        </p:txBody>
      </p:sp>
    </p:spTree>
    <p:extLst>
      <p:ext uri="{BB962C8B-B14F-4D97-AF65-F5344CB8AC3E}">
        <p14:creationId xmlns:p14="http://schemas.microsoft.com/office/powerpoint/2010/main" val="2935560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DCC67-6460-1E7F-193F-0B490FB1E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27504"/>
          </a:xfrm>
        </p:spPr>
        <p:txBody>
          <a:bodyPr>
            <a:normAutofit fontScale="90000"/>
          </a:bodyPr>
          <a:lstStyle/>
          <a:p>
            <a:r>
              <a:rPr lang="en-GB" dirty="0"/>
              <a:t>State–space representation with rewards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54DE33-5185-358B-FBDB-4BA8FD9C2F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4004099"/>
              </p:ext>
            </p:extLst>
          </p:nvPr>
        </p:nvGraphicFramePr>
        <p:xfrm>
          <a:off x="838201" y="1175883"/>
          <a:ext cx="10515597" cy="2354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1186491862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202918643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455883551"/>
                    </a:ext>
                  </a:extLst>
                </a:gridCol>
              </a:tblGrid>
              <a:tr h="7848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(S1)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(S2)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(S3)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206516"/>
                  </a:ext>
                </a:extLst>
              </a:tr>
              <a:tr h="7848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(S4)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(S5)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(S6)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538893"/>
                  </a:ext>
                </a:extLst>
              </a:tr>
              <a:tr h="7848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(S7)</a:t>
                      </a:r>
                      <a:br>
                        <a:rPr lang="en-GB" dirty="0"/>
                      </a:br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(S8)</a:t>
                      </a:r>
                      <a:br>
                        <a:rPr lang="en-GB" dirty="0"/>
                      </a:br>
                      <a:r>
                        <a:rPr lang="en-GB" dirty="0"/>
                        <a:t>-10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(S9)</a:t>
                      </a:r>
                      <a:br>
                        <a:rPr lang="en-GB" dirty="0"/>
                      </a:br>
                      <a:r>
                        <a:rPr lang="en-GB" dirty="0"/>
                        <a:t>+10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924381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47E3B2D-04E6-3F24-0C6B-1B7DCAC39C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586939"/>
              </p:ext>
            </p:extLst>
          </p:nvPr>
        </p:nvGraphicFramePr>
        <p:xfrm>
          <a:off x="838200" y="4118950"/>
          <a:ext cx="10798630" cy="297878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59726">
                  <a:extLst>
                    <a:ext uri="{9D8B030D-6E8A-4147-A177-3AD203B41FA5}">
                      <a16:colId xmlns:a16="http://schemas.microsoft.com/office/drawing/2014/main" val="209140835"/>
                    </a:ext>
                  </a:extLst>
                </a:gridCol>
                <a:gridCol w="2159726">
                  <a:extLst>
                    <a:ext uri="{9D8B030D-6E8A-4147-A177-3AD203B41FA5}">
                      <a16:colId xmlns:a16="http://schemas.microsoft.com/office/drawing/2014/main" val="1832887430"/>
                    </a:ext>
                  </a:extLst>
                </a:gridCol>
                <a:gridCol w="2159726">
                  <a:extLst>
                    <a:ext uri="{9D8B030D-6E8A-4147-A177-3AD203B41FA5}">
                      <a16:colId xmlns:a16="http://schemas.microsoft.com/office/drawing/2014/main" val="2736427350"/>
                    </a:ext>
                  </a:extLst>
                </a:gridCol>
                <a:gridCol w="2159726">
                  <a:extLst>
                    <a:ext uri="{9D8B030D-6E8A-4147-A177-3AD203B41FA5}">
                      <a16:colId xmlns:a16="http://schemas.microsoft.com/office/drawing/2014/main" val="4149846072"/>
                    </a:ext>
                  </a:extLst>
                </a:gridCol>
                <a:gridCol w="2159726">
                  <a:extLst>
                    <a:ext uri="{9D8B030D-6E8A-4147-A177-3AD203B41FA5}">
                      <a16:colId xmlns:a16="http://schemas.microsoft.com/office/drawing/2014/main" val="4126370367"/>
                    </a:ext>
                  </a:extLst>
                </a:gridCol>
              </a:tblGrid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Q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Down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5554875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9958064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0.75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-0.5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4144498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758775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-0.9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92879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-0.2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403604"/>
                  </a:ext>
                </a:extLst>
              </a:tr>
              <a:tr h="425541">
                <a:tc>
                  <a:txBody>
                    <a:bodyPr/>
                    <a:lstStyle/>
                    <a:p>
                      <a:r>
                        <a:rPr lang="en-GB" dirty="0"/>
                        <a:t>So on…..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658273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E9723A35-6E5E-063C-9C3D-0B0E7718B4F0}"/>
              </a:ext>
            </a:extLst>
          </p:cNvPr>
          <p:cNvSpPr txBox="1"/>
          <p:nvPr/>
        </p:nvSpPr>
        <p:spPr>
          <a:xfrm>
            <a:off x="1807028" y="3657285"/>
            <a:ext cx="1928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Q value table</a:t>
            </a:r>
          </a:p>
        </p:txBody>
      </p:sp>
    </p:spTree>
    <p:extLst>
      <p:ext uri="{BB962C8B-B14F-4D97-AF65-F5344CB8AC3E}">
        <p14:creationId xmlns:p14="http://schemas.microsoft.com/office/powerpoint/2010/main" val="1951628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8E7E7-7480-09DF-73F7-C4D3688CEE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learning (pseudo-logic)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88B8E-A947-5F3C-4433-BCAA4D6912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Initialize Q(</a:t>
            </a:r>
            <a:r>
              <a:rPr lang="en-GB" dirty="0" err="1"/>
              <a:t>s,a</a:t>
            </a:r>
            <a:r>
              <a:rPr lang="en-GB" dirty="0"/>
              <a:t>) arbitrarily (once)</a:t>
            </a:r>
          </a:p>
          <a:p>
            <a:endParaRPr lang="en-GB" dirty="0"/>
          </a:p>
          <a:p>
            <a:r>
              <a:rPr lang="en-GB" dirty="0"/>
              <a:t>for episode = 1 to N:</a:t>
            </a:r>
          </a:p>
          <a:p>
            <a:r>
              <a:rPr lang="en-GB" dirty="0"/>
              <a:t>    state = S1</a:t>
            </a:r>
          </a:p>
          <a:p>
            <a:r>
              <a:rPr lang="en-GB" dirty="0"/>
              <a:t>    while state not terminal:</a:t>
            </a:r>
          </a:p>
          <a:p>
            <a:r>
              <a:rPr lang="en-GB" dirty="0"/>
              <a:t>        choose action (ε-greedy)</a:t>
            </a:r>
          </a:p>
          <a:p>
            <a:r>
              <a:rPr lang="en-GB" dirty="0"/>
              <a:t>        take action → observe reward, </a:t>
            </a:r>
            <a:r>
              <a:rPr lang="en-GB" dirty="0" err="1"/>
              <a:t>next_state</a:t>
            </a:r>
            <a:endParaRPr lang="en-GB" dirty="0"/>
          </a:p>
          <a:p>
            <a:r>
              <a:rPr lang="en-GB" dirty="0"/>
              <a:t>        update Q(state, action)</a:t>
            </a:r>
          </a:p>
          <a:p>
            <a:r>
              <a:rPr lang="en-GB" dirty="0"/>
              <a:t>        state = </a:t>
            </a:r>
            <a:r>
              <a:rPr lang="en-GB" dirty="0" err="1"/>
              <a:t>next_state</a:t>
            </a:r>
            <a:endParaRPr lang="en-GB" dirty="0"/>
          </a:p>
          <a:p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2184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09FA6-63D6-CAAC-0A80-E3AEF4F7C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learning one time step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AF8D20A-F7E9-3155-80CC-915565F91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98272" y="2040669"/>
            <a:ext cx="5351777" cy="6866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1BB584-1AD7-56B4-5C6B-E4B6393498DB}"/>
              </a:ext>
            </a:extLst>
          </p:cNvPr>
          <p:cNvSpPr txBox="1"/>
          <p:nvPr/>
        </p:nvSpPr>
        <p:spPr>
          <a:xfrm>
            <a:off x="543237" y="2199305"/>
            <a:ext cx="4757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Step 1: Compute the observed (target) value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52CF32-A9B4-D5CF-1BB1-0AACC6FF5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8272" y="3428999"/>
            <a:ext cx="5437814" cy="7017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E92E39F-F08B-1585-4A47-EDE538439163}"/>
              </a:ext>
            </a:extLst>
          </p:cNvPr>
          <p:cNvSpPr txBox="1"/>
          <p:nvPr/>
        </p:nvSpPr>
        <p:spPr>
          <a:xfrm>
            <a:off x="383997" y="3595197"/>
            <a:ext cx="5545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Step 2: Compute the Temporal-Difference (TD) error</a:t>
            </a:r>
          </a:p>
        </p:txBody>
      </p:sp>
      <p:pic>
        <p:nvPicPr>
          <p:cNvPr id="11" name="Picture 10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82478BB1-2F1B-C68B-8C75-CE0ECB7DF5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98272" y="4731816"/>
            <a:ext cx="5546671" cy="7017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411CC2-17E9-8D85-B47D-D0009E28716E}"/>
              </a:ext>
            </a:extLst>
          </p:cNvPr>
          <p:cNvSpPr txBox="1"/>
          <p:nvPr/>
        </p:nvSpPr>
        <p:spPr>
          <a:xfrm>
            <a:off x="2922221" y="4991089"/>
            <a:ext cx="27200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Step 3: Apply the update</a:t>
            </a:r>
          </a:p>
        </p:txBody>
      </p:sp>
    </p:spTree>
    <p:extLst>
      <p:ext uri="{BB962C8B-B14F-4D97-AF65-F5344CB8AC3E}">
        <p14:creationId xmlns:p14="http://schemas.microsoft.com/office/powerpoint/2010/main" val="1938605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BBF57-6489-8DE7-2CCB-10C8D304C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Mathematical equations for Q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8120D-63CF-C77F-A53B-6CAB471C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190514" cy="4351338"/>
          </a:xfrm>
        </p:spPr>
        <p:txBody>
          <a:bodyPr/>
          <a:lstStyle/>
          <a:p>
            <a:r>
              <a:rPr lang="pt-BR" b="1" dirty="0"/>
              <a:t>Step 1</a:t>
            </a:r>
            <a:r>
              <a:rPr lang="pt-BR" dirty="0"/>
              <a:t>:</a:t>
            </a:r>
            <a:br>
              <a:rPr lang="pt-BR" dirty="0"/>
            </a:br>
            <a:r>
              <a:rPr lang="pt-BR" dirty="0"/>
              <a:t>Q(s1,right)</a:t>
            </a:r>
            <a:r>
              <a:rPr lang="pt-BR" baseline="-25000" dirty="0"/>
              <a:t>observed</a:t>
            </a:r>
            <a:r>
              <a:rPr lang="pt-BR" dirty="0"/>
              <a:t>​=R(S2)+γmaxQ(S2,a)=(−1)+0.1(1.5)=−1+0.15=−0.85</a:t>
            </a:r>
          </a:p>
          <a:p>
            <a:r>
              <a:rPr lang="pt-BR" b="1" dirty="0"/>
              <a:t>Step 2:</a:t>
            </a:r>
            <a:br>
              <a:rPr lang="pt-BR" b="1" dirty="0"/>
            </a:br>
            <a:r>
              <a:rPr lang="en-GB" dirty="0"/>
              <a:t>TD=Q(s1,right)</a:t>
            </a:r>
            <a:r>
              <a:rPr lang="en-GB" baseline="-25000" dirty="0"/>
              <a:t>observed</a:t>
            </a:r>
            <a:r>
              <a:rPr lang="en-GB" dirty="0"/>
              <a:t>​−Q(s1,right)</a:t>
            </a:r>
            <a:r>
              <a:rPr lang="en-GB" baseline="-25000" dirty="0"/>
              <a:t>expected​</a:t>
            </a:r>
            <a:r>
              <a:rPr lang="en-GB" dirty="0"/>
              <a:t>=−0.85−1=−1.85</a:t>
            </a:r>
          </a:p>
          <a:p>
            <a:r>
              <a:rPr lang="en-GB" b="1" dirty="0"/>
              <a:t>Step 3:</a:t>
            </a:r>
            <a:br>
              <a:rPr lang="en-GB" b="1" dirty="0"/>
            </a:br>
            <a:r>
              <a:rPr lang="en-GB" dirty="0"/>
              <a:t>Q(s1,right)</a:t>
            </a:r>
            <a:r>
              <a:rPr lang="en-GB" baseline="-25000" dirty="0"/>
              <a:t>new​</a:t>
            </a:r>
            <a:r>
              <a:rPr lang="en-GB" dirty="0"/>
              <a:t>= Q(s1,right)</a:t>
            </a:r>
            <a:r>
              <a:rPr lang="en-GB" baseline="-25000" dirty="0"/>
              <a:t>expected +  </a:t>
            </a:r>
            <a:r>
              <a:rPr lang="el-GR" dirty="0"/>
              <a:t>α</a:t>
            </a:r>
            <a:r>
              <a:rPr lang="en-GB" dirty="0"/>
              <a:t> . TD = 1+0.1(−1.85)=1−0.185=0.815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90518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7E489-D778-DFAF-B2A1-4C7369449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 learning second time step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AB342-F80E-8014-0DF7-8F1A0878C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Calculate the second time step as an exercise to understand how does the whole process work</a:t>
            </a:r>
          </a:p>
        </p:txBody>
      </p:sp>
    </p:spTree>
    <p:extLst>
      <p:ext uri="{BB962C8B-B14F-4D97-AF65-F5344CB8AC3E}">
        <p14:creationId xmlns:p14="http://schemas.microsoft.com/office/powerpoint/2010/main" val="19084306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327</Words>
  <Application>Microsoft Office PowerPoint</Application>
  <PresentationFormat>Widescreen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State–space representation with rewards</vt:lpstr>
      <vt:lpstr>Q learning (pseudo-logic)</vt:lpstr>
      <vt:lpstr>Q learning one time step</vt:lpstr>
      <vt:lpstr>Mathematical equations for Q learning</vt:lpstr>
      <vt:lpstr>Q learning second time step </vt:lpstr>
    </vt:vector>
  </TitlesOfParts>
  <Company>Birmingham City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Malik Uzair Mehmood</dc:creator>
  <cp:lastModifiedBy>Malik Uzair Mehmood</cp:lastModifiedBy>
  <cp:revision>2</cp:revision>
  <dcterms:created xsi:type="dcterms:W3CDTF">2026-02-03T00:31:09Z</dcterms:created>
  <dcterms:modified xsi:type="dcterms:W3CDTF">2026-02-10T00:21:53Z</dcterms:modified>
</cp:coreProperties>
</file>