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60" r:id="rId5"/>
    <p:sldId id="259" r:id="rId6"/>
    <p:sldId id="261" r:id="rId7"/>
    <p:sldId id="263" r:id="rId8"/>
    <p:sldId id="262"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576" autoAdjust="0"/>
  </p:normalViewPr>
  <p:slideViewPr>
    <p:cSldViewPr snapToGrid="0">
      <p:cViewPr varScale="1">
        <p:scale>
          <a:sx n="47" d="100"/>
          <a:sy n="47" d="100"/>
        </p:scale>
        <p:origin x="16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0693DE-1757-4CEB-A6F8-7DB13454ECE2}" type="datetimeFigureOut">
              <a:rPr lang="en-GB" smtClean="0"/>
              <a:t>01/11/2017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E0CA7B-49F4-4A6C-90CB-B1958AED85FE}" type="slidenum">
              <a:rPr lang="en-GB" smtClean="0"/>
              <a:t>‹#›</a:t>
            </a:fld>
            <a:endParaRPr lang="en-GB"/>
          </a:p>
        </p:txBody>
      </p:sp>
    </p:spTree>
    <p:extLst>
      <p:ext uri="{BB962C8B-B14F-4D97-AF65-F5344CB8AC3E}">
        <p14:creationId xmlns:p14="http://schemas.microsoft.com/office/powerpoint/2010/main" val="916787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as the advancement  in digital technology grows it is easy for the sharing economy to expand, business that are apart of this online service provides a whole new definite of supply and demand. </a:t>
            </a:r>
          </a:p>
          <a:p>
            <a:r>
              <a:rPr lang="en-GB" dirty="0"/>
              <a:t>It is popular …..read board</a:t>
            </a:r>
          </a:p>
          <a:p>
            <a:pPr marL="171450" indent="-171450">
              <a:buFont typeface="Arial" panose="020B0604020202020204" pitchFamily="34" charset="0"/>
              <a:buChar char="•"/>
            </a:pPr>
            <a:endParaRPr lang="en-GB" dirty="0"/>
          </a:p>
          <a:p>
            <a:r>
              <a:rPr lang="en-GB" dirty="0"/>
              <a:t>The sharing economy is estimated to grow from $14 billion in 2014 to $335 billion by 2025.</a:t>
            </a:r>
          </a:p>
          <a:p>
            <a:endParaRPr lang="en-GB" dirty="0"/>
          </a:p>
          <a:p>
            <a:r>
              <a:rPr lang="en-GB" dirty="0"/>
              <a:t>The forecast for this growth was due to the rapid increase of businesses from the sharing economy biggest players Uber and Air BnB </a:t>
            </a:r>
          </a:p>
        </p:txBody>
      </p:sp>
      <p:sp>
        <p:nvSpPr>
          <p:cNvPr id="4" name="Slide Number Placeholder 3"/>
          <p:cNvSpPr>
            <a:spLocks noGrp="1"/>
          </p:cNvSpPr>
          <p:nvPr>
            <p:ph type="sldNum" sz="quarter" idx="10"/>
          </p:nvPr>
        </p:nvSpPr>
        <p:spPr/>
        <p:txBody>
          <a:bodyPr/>
          <a:lstStyle/>
          <a:p>
            <a:fld id="{08E0CA7B-49F4-4A6C-90CB-B1958AED85FE}" type="slidenum">
              <a:rPr lang="en-GB" smtClean="0"/>
              <a:t>2</a:t>
            </a:fld>
            <a:endParaRPr lang="en-GB"/>
          </a:p>
        </p:txBody>
      </p:sp>
    </p:spTree>
    <p:extLst>
      <p:ext uri="{BB962C8B-B14F-4D97-AF65-F5344CB8AC3E}">
        <p14:creationId xmlns:p14="http://schemas.microsoft.com/office/powerpoint/2010/main" val="2473750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It may to called the sharing economy however many organisations may disagree and not everyone is benefiting in this new rise of this typical economy therefore this poses a challenge to traditional competitors that are not in the sharing economy. </a:t>
            </a:r>
          </a:p>
          <a:p>
            <a:endParaRPr lang="en-GB" dirty="0"/>
          </a:p>
          <a:p>
            <a:r>
              <a:rPr lang="en-GB" dirty="0"/>
              <a:t>Therefore ……… reads from board  </a:t>
            </a:r>
          </a:p>
        </p:txBody>
      </p:sp>
      <p:sp>
        <p:nvSpPr>
          <p:cNvPr id="4" name="Slide Number Placeholder 3"/>
          <p:cNvSpPr>
            <a:spLocks noGrp="1"/>
          </p:cNvSpPr>
          <p:nvPr>
            <p:ph type="sldNum" sz="quarter" idx="10"/>
          </p:nvPr>
        </p:nvSpPr>
        <p:spPr/>
        <p:txBody>
          <a:bodyPr/>
          <a:lstStyle/>
          <a:p>
            <a:fld id="{08E0CA7B-49F4-4A6C-90CB-B1958AED85FE}" type="slidenum">
              <a:rPr lang="en-GB" smtClean="0"/>
              <a:t>3</a:t>
            </a:fld>
            <a:endParaRPr lang="en-GB"/>
          </a:p>
        </p:txBody>
      </p:sp>
    </p:spTree>
    <p:extLst>
      <p:ext uri="{BB962C8B-B14F-4D97-AF65-F5344CB8AC3E}">
        <p14:creationId xmlns:p14="http://schemas.microsoft.com/office/powerpoint/2010/main" val="3140509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Currently</a:t>
            </a:r>
            <a:r>
              <a:rPr lang="en-GB" baseline="0" dirty="0"/>
              <a:t> Air bnb has been operating at a sustainable level, thus proof that there business model works therefore it is recommend that traditional accommodation providers change in order to keep up with future competition, therefore the next slide will represent the justification of this angle chosen as the impact of air bnb could potentially force traditional players to change.</a:t>
            </a:r>
            <a:endParaRPr lang="en-GB" dirty="0"/>
          </a:p>
        </p:txBody>
      </p:sp>
      <p:sp>
        <p:nvSpPr>
          <p:cNvPr id="4" name="Slide Number Placeholder 3"/>
          <p:cNvSpPr>
            <a:spLocks noGrp="1"/>
          </p:cNvSpPr>
          <p:nvPr>
            <p:ph type="sldNum" sz="quarter" idx="10"/>
          </p:nvPr>
        </p:nvSpPr>
        <p:spPr/>
        <p:txBody>
          <a:bodyPr/>
          <a:lstStyle/>
          <a:p>
            <a:fld id="{08E0CA7B-49F4-4A6C-90CB-B1958AED85FE}" type="slidenum">
              <a:rPr lang="en-GB" smtClean="0"/>
              <a:t>4</a:t>
            </a:fld>
            <a:endParaRPr lang="en-GB"/>
          </a:p>
        </p:txBody>
      </p:sp>
    </p:spTree>
    <p:extLst>
      <p:ext uri="{BB962C8B-B14F-4D97-AF65-F5344CB8AC3E}">
        <p14:creationId xmlns:p14="http://schemas.microsoft.com/office/powerpoint/2010/main" val="171634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is present in over 191 countries across the world,  and currently as 3 million listings and 150 million</a:t>
            </a:r>
            <a:r>
              <a:rPr lang="en-GB" baseline="0" dirty="0"/>
              <a:t> guests</a:t>
            </a:r>
            <a:r>
              <a:rPr lang="en-GB" dirty="0"/>
              <a:t> on there platform which shows the magnitude of this company. </a:t>
            </a:r>
          </a:p>
          <a:p>
            <a:endParaRPr lang="en-GB" dirty="0"/>
          </a:p>
          <a:p>
            <a:r>
              <a:rPr lang="en-GB" dirty="0"/>
              <a:t>In just six years the company’s</a:t>
            </a:r>
            <a:r>
              <a:rPr lang="en-GB" baseline="0" dirty="0"/>
              <a:t> room count has surpassed traditional players in accommodation and some of the worlds largest hotel chains such as Hilton and intercontinental hotels group. </a:t>
            </a:r>
          </a:p>
          <a:p>
            <a:endParaRPr lang="en-GB" baseline="0" dirty="0"/>
          </a:p>
          <a:p>
            <a:r>
              <a:rPr lang="en-GB" baseline="0" dirty="0"/>
              <a:t>This statistics shows that this typical platform on the gig economy is here to stay therefore other accommodation providers can either accept this change or resist it, this will be shown in </a:t>
            </a:r>
            <a:r>
              <a:rPr lang="en-GB" baseline="0" dirty="0" err="1"/>
              <a:t>lewin</a:t>
            </a:r>
            <a:r>
              <a:rPr lang="en-GB" baseline="0" dirty="0"/>
              <a:t> force field </a:t>
            </a:r>
            <a:endParaRPr lang="en-GB" dirty="0"/>
          </a:p>
        </p:txBody>
      </p:sp>
      <p:sp>
        <p:nvSpPr>
          <p:cNvPr id="4" name="Slide Number Placeholder 3"/>
          <p:cNvSpPr>
            <a:spLocks noGrp="1"/>
          </p:cNvSpPr>
          <p:nvPr>
            <p:ph type="sldNum" sz="quarter" idx="10"/>
          </p:nvPr>
        </p:nvSpPr>
        <p:spPr/>
        <p:txBody>
          <a:bodyPr/>
          <a:lstStyle/>
          <a:p>
            <a:fld id="{08E0CA7B-49F4-4A6C-90CB-B1958AED85FE}" type="slidenum">
              <a:rPr lang="en-GB" smtClean="0"/>
              <a:t>5</a:t>
            </a:fld>
            <a:endParaRPr lang="en-GB"/>
          </a:p>
        </p:txBody>
      </p:sp>
    </p:spTree>
    <p:extLst>
      <p:ext uri="{BB962C8B-B14F-4D97-AF65-F5344CB8AC3E}">
        <p14:creationId xmlns:p14="http://schemas.microsoft.com/office/powerpoint/2010/main" val="941369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general</a:t>
            </a:r>
            <a:r>
              <a:rPr lang="en-GB" baseline="0" dirty="0"/>
              <a:t> scope is traditional accommodation providers recognise now that Air bnb is a competition rather than a short term platform in the sharing economy therefore now it is important in how they are responding to the change in the industry. </a:t>
            </a:r>
            <a:endParaRPr lang="en-GB" dirty="0"/>
          </a:p>
          <a:p>
            <a:endParaRPr lang="en-GB" dirty="0"/>
          </a:p>
          <a:p>
            <a:r>
              <a:rPr lang="en-GB" dirty="0"/>
              <a:t>These are two examples in how accommodation have already responded to air bnb which is apart of the scope to the challenge </a:t>
            </a:r>
          </a:p>
          <a:p>
            <a:endParaRPr lang="en-GB" dirty="0"/>
          </a:p>
          <a:p>
            <a:r>
              <a:rPr lang="en-GB" dirty="0"/>
              <a:t>the company was dismiss by</a:t>
            </a:r>
            <a:r>
              <a:rPr lang="en-GB" baseline="0" dirty="0"/>
              <a:t> traditional hoteliers and executives as it was seen to be out of there </a:t>
            </a:r>
            <a:r>
              <a:rPr lang="en-GB" dirty="0"/>
              <a:t>league for example they combated the competition by addressing air bnb from an illegal stand point.  As air bnb was Federal Trade Commission target as they were under investigation for the affect of soaring housing costs. </a:t>
            </a:r>
          </a:p>
          <a:p>
            <a:r>
              <a:rPr lang="en-GB" dirty="0"/>
              <a:t> The American Hotel and Lodging Association, a trade group that counts Marriott International, Hilton Worldwide and Hyatt Hotels as members was in support of this thus showing how threatened they are.</a:t>
            </a:r>
            <a:r>
              <a:rPr lang="en-GB" baseline="0" dirty="0"/>
              <a:t> </a:t>
            </a:r>
          </a:p>
          <a:p>
            <a:endParaRPr lang="en-GB" baseline="0" dirty="0"/>
          </a:p>
          <a:p>
            <a:endParaRPr lang="en-GB" baseline="0" dirty="0"/>
          </a:p>
          <a:p>
            <a:r>
              <a:rPr lang="en-GB" baseline="0" dirty="0"/>
              <a:t>On the other hand there has been response to acceptance of change is for example…………………….Smaller providers are alliancing with air bnb instead of combating them by enlisting a room with the company. As many hotels are already on websites such as </a:t>
            </a:r>
            <a:r>
              <a:rPr lang="en-GB" baseline="0" dirty="0" err="1"/>
              <a:t>expedia</a:t>
            </a:r>
            <a:r>
              <a:rPr lang="en-GB" baseline="0" dirty="0"/>
              <a:t>, Travel republic at discounted prices therefore why not air bnb </a:t>
            </a:r>
          </a:p>
          <a:p>
            <a:endParaRPr lang="en-GB" baseline="0" dirty="0"/>
          </a:p>
          <a:p>
            <a:endParaRPr lang="en-GB" baseline="0" dirty="0"/>
          </a:p>
          <a:p>
            <a:endParaRPr lang="en-GB"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08E0CA7B-49F4-4A6C-90CB-B1958AED85FE}" type="slidenum">
              <a:rPr lang="en-GB" smtClean="0"/>
              <a:t>6</a:t>
            </a:fld>
            <a:endParaRPr lang="en-GB"/>
          </a:p>
        </p:txBody>
      </p:sp>
    </p:spTree>
    <p:extLst>
      <p:ext uri="{BB962C8B-B14F-4D97-AF65-F5344CB8AC3E}">
        <p14:creationId xmlns:p14="http://schemas.microsoft.com/office/powerpoint/2010/main" val="995978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competition is deemed to be the biggest driving force as accommodation don’t want to change however they have to due to air bnb becoming such a big competition and threat in the industry </a:t>
            </a:r>
          </a:p>
          <a:p>
            <a:endParaRPr lang="en-GB" baseline="0" dirty="0"/>
          </a:p>
          <a:p>
            <a:r>
              <a:rPr lang="en-GB" baseline="0" dirty="0"/>
              <a:t>Market Demand this represents the audience that providers are trying to capture, the demand has changed due to air bnb as more and more travellers are looking for authentic experiences rather than standard expected stays. </a:t>
            </a:r>
          </a:p>
          <a:p>
            <a:endParaRPr lang="en-GB" baseline="0" dirty="0"/>
          </a:p>
          <a:p>
            <a:r>
              <a:rPr lang="en-GB" dirty="0"/>
              <a:t>Customer expectations</a:t>
            </a:r>
            <a:r>
              <a:rPr lang="en-GB" baseline="0" dirty="0"/>
              <a:t> is a driving force as air bnb expectations are less defined but often exceeded therefore as a hotel already has this expected level of service it is important to beat expectations therefore they have to change to improve what they can offer guests. </a:t>
            </a:r>
          </a:p>
          <a:p>
            <a:endParaRPr lang="en-GB" baseline="0" dirty="0"/>
          </a:p>
          <a:p>
            <a:r>
              <a:rPr lang="en-GB" baseline="0" dirty="0"/>
              <a:t> long term benefit is in the driving force as if an certain accommodation providers adapts to the current change and altar their business models to compete and exceed air bnb it would be better to preform these changes now rather then waiting as the sharing economy is growing thus it is beneficial to grow with it </a:t>
            </a:r>
          </a:p>
          <a:p>
            <a:endParaRPr lang="en-GB" baseline="0" dirty="0"/>
          </a:p>
          <a:p>
            <a:r>
              <a:rPr lang="en-GB" baseline="0" dirty="0"/>
              <a:t>As advancement of technology is occurring every year and it is now essential travel organisations are based online such as websites social media and booking systems to facilities more customers it is important for accommodation providers to offer the same level of technological facilities as air bnb does for example they are a online platform. </a:t>
            </a:r>
          </a:p>
          <a:p>
            <a:endParaRPr lang="en-GB" dirty="0"/>
          </a:p>
          <a:p>
            <a:r>
              <a:rPr lang="en-GB" dirty="0"/>
              <a:t>As for the resisting forces:</a:t>
            </a:r>
          </a:p>
          <a:p>
            <a:endParaRPr lang="en-GB" dirty="0"/>
          </a:p>
          <a:p>
            <a:r>
              <a:rPr lang="en-GB" dirty="0"/>
              <a:t>Behaviour is important </a:t>
            </a:r>
            <a:r>
              <a:rPr lang="en-GB" dirty="0" err="1"/>
              <a:t>Ive</a:t>
            </a:r>
            <a:r>
              <a:rPr lang="en-GB" dirty="0"/>
              <a:t> already mentioned it however its deemed to be a big resisting force if attitudes of traditional accommodation providers don’t change and they still believe air bnb are just a trend and not long term competition it will impact future strategies </a:t>
            </a:r>
          </a:p>
          <a:p>
            <a:endParaRPr lang="en-GB" dirty="0"/>
          </a:p>
          <a:p>
            <a:r>
              <a:rPr lang="en-GB" dirty="0"/>
              <a:t>As everyone knows the legal factor is a issue for air bnb and has been a factor why especially larger hotels chains are resisting the change of the industry, it was weighted a 9 out of 10 as this is they current way they are combating air bnb thru the legal route as the </a:t>
            </a:r>
            <a:r>
              <a:rPr lang="en-GB" dirty="0" err="1"/>
              <a:t>onine</a:t>
            </a:r>
            <a:r>
              <a:rPr lang="en-GB" dirty="0"/>
              <a:t> company are managing to avoid many requirements and regulations that other providers have to supply which is deemed to be unfair </a:t>
            </a:r>
          </a:p>
          <a:p>
            <a:endParaRPr lang="en-GB" dirty="0"/>
          </a:p>
          <a:p>
            <a:r>
              <a:rPr lang="en-GB" dirty="0"/>
              <a:t>Air bnb is the newest and futurist platform which provides unique experiences to each guests, it is the opposite the traditional accommodation providers therefore as nothing as </a:t>
            </a:r>
            <a:r>
              <a:rPr lang="en-GB" dirty="0" err="1"/>
              <a:t>trumpih</a:t>
            </a:r>
            <a:r>
              <a:rPr lang="en-GB" dirty="0"/>
              <a:t> the industry before that as been based online, hotels are struggling to supply models that are different as they have never been </a:t>
            </a:r>
            <a:r>
              <a:rPr lang="en-GB" dirty="0" err="1"/>
              <a:t>threanted</a:t>
            </a:r>
            <a:r>
              <a:rPr lang="en-GB" dirty="0"/>
              <a:t> in such a big way which always ties in the behaviour </a:t>
            </a:r>
            <a:r>
              <a:rPr lang="en-GB" dirty="0" err="1"/>
              <a:t>aswell</a:t>
            </a:r>
            <a:r>
              <a:rPr lang="en-GB" dirty="0"/>
              <a:t> </a:t>
            </a:r>
          </a:p>
          <a:p>
            <a:endParaRPr lang="en-GB" dirty="0"/>
          </a:p>
          <a:p>
            <a:r>
              <a:rPr lang="en-GB" dirty="0" err="1"/>
              <a:t>Finanical</a:t>
            </a:r>
            <a:r>
              <a:rPr lang="en-GB" dirty="0"/>
              <a:t> as the </a:t>
            </a:r>
            <a:r>
              <a:rPr lang="en-GB" dirty="0" err="1"/>
              <a:t>comptetion</a:t>
            </a:r>
            <a:r>
              <a:rPr lang="en-GB" dirty="0"/>
              <a:t> is growing and offering cheaper rates that are </a:t>
            </a:r>
            <a:r>
              <a:rPr lang="en-GB" dirty="0" err="1"/>
              <a:t>vslue</a:t>
            </a:r>
            <a:r>
              <a:rPr lang="en-GB" dirty="0"/>
              <a:t> for money and beat expectations it is important to discuss the financial aspect. </a:t>
            </a:r>
          </a:p>
          <a:p>
            <a:endParaRPr lang="en-GB" dirty="0"/>
          </a:p>
          <a:p>
            <a:r>
              <a:rPr lang="en-GB" dirty="0"/>
              <a:t>Hotels are resisting to change their pricing strategies as brand like Hilton and Marriott chains believe that air bnb appeal to a different market however this is changing and they are potentially losing customers.  For example looking at the four seasons their price for a terrace deluxe room that offers one king bed, tv, marble bathroom with shower and tub is priced at 1,050 per night   ,,,,,,,,,,, where as for the </a:t>
            </a:r>
            <a:r>
              <a:rPr lang="en-GB" dirty="0" err="1"/>
              <a:t>pirce</a:t>
            </a:r>
            <a:r>
              <a:rPr lang="en-GB" dirty="0"/>
              <a:t> of 990 per night air bnb offers 1 king bed 2 queens, three bedrooms kitchen, grand </a:t>
            </a:r>
            <a:r>
              <a:rPr lang="en-GB" dirty="0" err="1"/>
              <a:t>pinano</a:t>
            </a:r>
            <a:r>
              <a:rPr lang="en-GB" dirty="0"/>
              <a:t> and cooking available on request ……… this shows the contrast of pricing and currently many provides are avoiding to change this. </a:t>
            </a:r>
          </a:p>
          <a:p>
            <a:endParaRPr lang="en-GB" dirty="0"/>
          </a:p>
          <a:p>
            <a:r>
              <a:rPr lang="en-GB" dirty="0" err="1"/>
              <a:t>Umfamiliaity</a:t>
            </a:r>
            <a:r>
              <a:rPr lang="en-GB" dirty="0"/>
              <a:t> links with behaviour and </a:t>
            </a:r>
            <a:r>
              <a:rPr lang="en-GB" dirty="0" err="1"/>
              <a:t>tradtion</a:t>
            </a:r>
            <a:r>
              <a:rPr lang="en-GB" dirty="0"/>
              <a:t> as air bnb has received more guests in a year than </a:t>
            </a:r>
            <a:r>
              <a:rPr lang="en-GB" dirty="0" err="1"/>
              <a:t>hyatt</a:t>
            </a:r>
            <a:r>
              <a:rPr lang="en-GB" dirty="0"/>
              <a:t> and the Hilton and the industry is still coming to terms with this and they are resisting to change and improve business models as they have never had to. </a:t>
            </a:r>
          </a:p>
        </p:txBody>
      </p:sp>
      <p:sp>
        <p:nvSpPr>
          <p:cNvPr id="4" name="Slide Number Placeholder 3"/>
          <p:cNvSpPr>
            <a:spLocks noGrp="1"/>
          </p:cNvSpPr>
          <p:nvPr>
            <p:ph type="sldNum" sz="quarter" idx="10"/>
          </p:nvPr>
        </p:nvSpPr>
        <p:spPr/>
        <p:txBody>
          <a:bodyPr/>
          <a:lstStyle/>
          <a:p>
            <a:fld id="{08E0CA7B-49F4-4A6C-90CB-B1958AED85FE}" type="slidenum">
              <a:rPr lang="en-GB" smtClean="0"/>
              <a:t>7</a:t>
            </a:fld>
            <a:endParaRPr lang="en-GB"/>
          </a:p>
        </p:txBody>
      </p:sp>
    </p:spTree>
    <p:extLst>
      <p:ext uri="{BB962C8B-B14F-4D97-AF65-F5344CB8AC3E}">
        <p14:creationId xmlns:p14="http://schemas.microsoft.com/office/powerpoint/2010/main" val="1708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City </a:t>
            </a:r>
            <a:r>
              <a:rPr lang="en-GB" dirty="0" err="1"/>
              <a:t>Authrities</a:t>
            </a:r>
            <a:r>
              <a:rPr lang="en-GB" dirty="0"/>
              <a:t>  e.g. Barcelona was affected as air bnb gets fined 30,000  euros for breaching local tourism law and The City who wants to collect Hotel Tax and have a policy that is enforceable</a:t>
            </a:r>
          </a:p>
          <a:p>
            <a:endParaRPr lang="en-GB" dirty="0"/>
          </a:p>
          <a:p>
            <a:r>
              <a:rPr lang="en-GB" dirty="0"/>
              <a:t>Shareholders, include air bnb and air bnb hosts</a:t>
            </a:r>
          </a:p>
          <a:p>
            <a:endParaRPr lang="en-GB" dirty="0"/>
          </a:p>
          <a:p>
            <a:r>
              <a:rPr lang="en-GB" dirty="0"/>
              <a:t>Budget Hotels (who stand to loose 5% to 10% of their business for value conscious personal </a:t>
            </a:r>
            <a:r>
              <a:rPr lang="en-GB" dirty="0" err="1"/>
              <a:t>travelers</a:t>
            </a:r>
            <a:r>
              <a:rPr lang="en-GB" dirty="0"/>
              <a:t>)</a:t>
            </a:r>
          </a:p>
          <a:p>
            <a:endParaRPr lang="en-GB" dirty="0"/>
          </a:p>
          <a:p>
            <a:r>
              <a:rPr lang="en-GB" dirty="0"/>
              <a:t>Traditional licensed B&amp;B’s (who are looking for a level playing field)</a:t>
            </a:r>
          </a:p>
          <a:p>
            <a:endParaRPr lang="en-GB" dirty="0"/>
          </a:p>
          <a:p>
            <a:r>
              <a:rPr lang="en-GB" dirty="0"/>
              <a:t>Locals are overwhelmed by the mass of tourists that air bnb are </a:t>
            </a:r>
            <a:r>
              <a:rPr lang="en-GB" dirty="0" err="1"/>
              <a:t>faciliting</a:t>
            </a:r>
            <a:r>
              <a:rPr lang="en-GB" dirty="0"/>
              <a:t> </a:t>
            </a:r>
          </a:p>
          <a:p>
            <a:endParaRPr lang="en-GB" dirty="0"/>
          </a:p>
          <a:p>
            <a:r>
              <a:rPr lang="en-GB" dirty="0"/>
              <a:t>Travel metasearch engine platforms  are online based and are in competition with air bnb </a:t>
            </a:r>
            <a:r>
              <a:rPr lang="en-GB" dirty="0" err="1"/>
              <a:t>eg</a:t>
            </a:r>
            <a:r>
              <a:rPr lang="en-GB" dirty="0"/>
              <a:t> </a:t>
            </a:r>
            <a:r>
              <a:rPr lang="en-GB" dirty="0" err="1"/>
              <a:t>expedia</a:t>
            </a:r>
            <a:r>
              <a:rPr lang="en-GB" dirty="0"/>
              <a:t> </a:t>
            </a:r>
            <a:r>
              <a:rPr lang="en-GB" dirty="0" err="1"/>
              <a:t>travelcity</a:t>
            </a:r>
            <a:r>
              <a:rPr lang="en-GB" dirty="0"/>
              <a:t> etc </a:t>
            </a:r>
          </a:p>
          <a:p>
            <a:endParaRPr lang="en-GB" dirty="0"/>
          </a:p>
          <a:p>
            <a:endParaRPr lang="en-GB" dirty="0"/>
          </a:p>
          <a:p>
            <a:r>
              <a:rPr lang="en-GB" dirty="0"/>
              <a:t>Air bnb have partnerships with companies such as </a:t>
            </a:r>
            <a:r>
              <a:rPr lang="en-GB" dirty="0" err="1"/>
              <a:t>spotify</a:t>
            </a:r>
            <a:r>
              <a:rPr lang="en-GB" dirty="0"/>
              <a:t>, </a:t>
            </a:r>
            <a:r>
              <a:rPr lang="en-GB" dirty="0" err="1"/>
              <a:t>t-mobile</a:t>
            </a:r>
            <a:r>
              <a:rPr lang="en-GB" dirty="0"/>
              <a:t> buffalo bills </a:t>
            </a:r>
          </a:p>
          <a:p>
            <a:endParaRPr lang="en-GB" dirty="0"/>
          </a:p>
          <a:p>
            <a:r>
              <a:rPr lang="en-GB" dirty="0"/>
              <a:t>Airlines, Air bnb are in partnership with Delta as they offer discounted prices of air fares</a:t>
            </a:r>
          </a:p>
          <a:p>
            <a:endParaRPr lang="en-GB" dirty="0"/>
          </a:p>
          <a:p>
            <a:r>
              <a:rPr lang="en-GB" dirty="0"/>
              <a:t>Employees from both sides could be affected as if hotels in particular change their business models to combat air bnb they will be affected in some way </a:t>
            </a:r>
          </a:p>
          <a:p>
            <a:endParaRPr lang="en-GB" dirty="0"/>
          </a:p>
          <a:p>
            <a:r>
              <a:rPr lang="en-GB" dirty="0"/>
              <a:t>American Hotel and lodging Association pushed for the </a:t>
            </a:r>
            <a:r>
              <a:rPr lang="en-GB" dirty="0" err="1"/>
              <a:t>ferdal</a:t>
            </a:r>
            <a:r>
              <a:rPr lang="en-GB" dirty="0"/>
              <a:t> </a:t>
            </a:r>
            <a:r>
              <a:rPr lang="en-GB" dirty="0" err="1"/>
              <a:t>invesgation</a:t>
            </a:r>
            <a:r>
              <a:rPr lang="en-GB" dirty="0"/>
              <a:t> against air bnb </a:t>
            </a:r>
          </a:p>
          <a:p>
            <a:endParaRPr lang="en-GB" dirty="0"/>
          </a:p>
          <a:p>
            <a:r>
              <a:rPr lang="en-GB" dirty="0"/>
              <a:t>Guests to air bnb are responsible for the growth of the company as they are using the online platform </a:t>
            </a:r>
          </a:p>
          <a:p>
            <a:endParaRPr lang="en-GB" dirty="0"/>
          </a:p>
          <a:p>
            <a:r>
              <a:rPr lang="en-GB" dirty="0"/>
              <a:t>Investors are providing air bnb funding </a:t>
            </a:r>
          </a:p>
          <a:p>
            <a:endParaRPr lang="en-GB" dirty="0"/>
          </a:p>
          <a:p>
            <a:r>
              <a:rPr lang="en-GB" dirty="0"/>
              <a:t>Travel metasearch engine platforms  companies like </a:t>
            </a:r>
            <a:r>
              <a:rPr lang="en-GB" dirty="0" err="1"/>
              <a:t>expedia</a:t>
            </a:r>
            <a:r>
              <a:rPr lang="en-GB" dirty="0"/>
              <a:t> and Travelocity are online based websites that offers accommodations at a cheaper price are affected as air bnb are direct competition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8E0CA7B-49F4-4A6C-90CB-B1958AED85FE}" type="slidenum">
              <a:rPr lang="en-GB" smtClean="0"/>
              <a:t>8</a:t>
            </a:fld>
            <a:endParaRPr lang="en-GB"/>
          </a:p>
        </p:txBody>
      </p:sp>
    </p:spTree>
    <p:extLst>
      <p:ext uri="{BB962C8B-B14F-4D97-AF65-F5344CB8AC3E}">
        <p14:creationId xmlns:p14="http://schemas.microsoft.com/office/powerpoint/2010/main" val="3021943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power grid represents the key stakeholders that are involved in the impact of air bnb, the powers range from strong to weak support and oppositions </a:t>
            </a:r>
          </a:p>
          <a:p>
            <a:endParaRPr lang="en-GB" dirty="0"/>
          </a:p>
          <a:p>
            <a:r>
              <a:rPr lang="en-GB" dirty="0"/>
              <a:t>The power grid highlights low to high power of support and blockers, within the strong support are…….. These stakeholders can influence the success of the company. </a:t>
            </a:r>
          </a:p>
          <a:p>
            <a:endParaRPr lang="en-GB" dirty="0"/>
          </a:p>
          <a:p>
            <a:r>
              <a:rPr lang="en-GB" dirty="0"/>
              <a:t>I put customers in the strong support as without the volumes of gusts air bnb wont have received the growth they have experience, consumers have made this particular business a accommodation giant which makes there champions in the high power. </a:t>
            </a:r>
          </a:p>
          <a:p>
            <a:endParaRPr lang="en-GB" dirty="0"/>
          </a:p>
          <a:p>
            <a:r>
              <a:rPr lang="en-GB" dirty="0"/>
              <a:t>Investors supply the funding for the business therefore they deserve to be in the strong category and partnerships allow the business the grow and progress </a:t>
            </a:r>
          </a:p>
          <a:p>
            <a:endParaRPr lang="en-GB" dirty="0"/>
          </a:p>
          <a:p>
            <a:r>
              <a:rPr lang="en-GB" dirty="0"/>
              <a:t>in regards to the strong opposition known as blockers these represent threat for air bnb success, and have the potential to affect company operations for example city authorities have already been involved in distributing the business due to the legal issues and hotels chains  have proved to be a high power as they are direct competition and ones who are most affected by the change in the industry. </a:t>
            </a:r>
          </a:p>
          <a:p>
            <a:endParaRPr lang="en-GB" dirty="0"/>
          </a:p>
          <a:p>
            <a:r>
              <a:rPr lang="en-GB" dirty="0"/>
              <a:t>As for the lower powers they are still relevant however they don’t have the power to change anything. </a:t>
            </a:r>
          </a:p>
        </p:txBody>
      </p:sp>
      <p:sp>
        <p:nvSpPr>
          <p:cNvPr id="4" name="Slide Number Placeholder 3"/>
          <p:cNvSpPr>
            <a:spLocks noGrp="1"/>
          </p:cNvSpPr>
          <p:nvPr>
            <p:ph type="sldNum" sz="quarter" idx="10"/>
          </p:nvPr>
        </p:nvSpPr>
        <p:spPr/>
        <p:txBody>
          <a:bodyPr/>
          <a:lstStyle/>
          <a:p>
            <a:fld id="{08E0CA7B-49F4-4A6C-90CB-B1958AED85FE}" type="slidenum">
              <a:rPr lang="en-GB" smtClean="0"/>
              <a:t>9</a:t>
            </a:fld>
            <a:endParaRPr lang="en-GB"/>
          </a:p>
        </p:txBody>
      </p:sp>
    </p:spTree>
    <p:extLst>
      <p:ext uri="{BB962C8B-B14F-4D97-AF65-F5344CB8AC3E}">
        <p14:creationId xmlns:p14="http://schemas.microsoft.com/office/powerpoint/2010/main" val="476640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E0CA7B-49F4-4A6C-90CB-B1958AED85FE}" type="slidenum">
              <a:rPr lang="en-GB" smtClean="0"/>
              <a:t>10</a:t>
            </a:fld>
            <a:endParaRPr lang="en-GB"/>
          </a:p>
        </p:txBody>
      </p:sp>
    </p:spTree>
    <p:extLst>
      <p:ext uri="{BB962C8B-B14F-4D97-AF65-F5344CB8AC3E}">
        <p14:creationId xmlns:p14="http://schemas.microsoft.com/office/powerpoint/2010/main" val="1489729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5889A-BE5C-45B4-98B2-8F55F2DAA92F}"/>
              </a:ext>
            </a:extLst>
          </p:cNvPr>
          <p:cNvSpPr>
            <a:spLocks noGrp="1"/>
          </p:cNvSpPr>
          <p:nvPr>
            <p:ph type="ctrTitle"/>
          </p:nvPr>
        </p:nvSpPr>
        <p:spPr/>
        <p:txBody>
          <a:bodyPr/>
          <a:lstStyle/>
          <a:p>
            <a:r>
              <a:rPr lang="en-GB" dirty="0"/>
              <a:t>Air Bnb </a:t>
            </a:r>
          </a:p>
        </p:txBody>
      </p:sp>
      <p:sp>
        <p:nvSpPr>
          <p:cNvPr id="3" name="Subtitle 2">
            <a:extLst>
              <a:ext uri="{FF2B5EF4-FFF2-40B4-BE49-F238E27FC236}">
                <a16:creationId xmlns:a16="http://schemas.microsoft.com/office/drawing/2014/main" id="{C1D64149-EA16-4280-BE18-0E4789F45794}"/>
              </a:ext>
            </a:extLst>
          </p:cNvPr>
          <p:cNvSpPr>
            <a:spLocks noGrp="1"/>
          </p:cNvSpPr>
          <p:nvPr>
            <p:ph type="subTitle" idx="1"/>
          </p:nvPr>
        </p:nvSpPr>
        <p:spPr/>
        <p:txBody>
          <a:bodyPr/>
          <a:lstStyle/>
          <a:p>
            <a:r>
              <a:rPr lang="en-GB" dirty="0"/>
              <a:t>A case study on how accommodation providers are responding to the competitive challenge of Air BnB </a:t>
            </a:r>
          </a:p>
        </p:txBody>
      </p:sp>
    </p:spTree>
    <p:extLst>
      <p:ext uri="{BB962C8B-B14F-4D97-AF65-F5344CB8AC3E}">
        <p14:creationId xmlns:p14="http://schemas.microsoft.com/office/powerpoint/2010/main" val="1046335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61586-03DF-4E93-AFE9-BF524EC3849F}"/>
              </a:ext>
            </a:extLst>
          </p:cNvPr>
          <p:cNvSpPr>
            <a:spLocks noGrp="1"/>
          </p:cNvSpPr>
          <p:nvPr>
            <p:ph type="title"/>
          </p:nvPr>
        </p:nvSpPr>
        <p:spPr>
          <a:xfrm>
            <a:off x="2895600" y="262218"/>
            <a:ext cx="8610600" cy="1293028"/>
          </a:xfrm>
        </p:spPr>
        <p:txBody>
          <a:bodyPr/>
          <a:lstStyle/>
          <a:p>
            <a:r>
              <a:rPr lang="en-GB" dirty="0"/>
              <a:t>The rise of the sharing economy </a:t>
            </a:r>
          </a:p>
        </p:txBody>
      </p:sp>
      <p:sp>
        <p:nvSpPr>
          <p:cNvPr id="3" name="Content Placeholder 2">
            <a:extLst>
              <a:ext uri="{FF2B5EF4-FFF2-40B4-BE49-F238E27FC236}">
                <a16:creationId xmlns:a16="http://schemas.microsoft.com/office/drawing/2014/main" id="{ECF603B6-FA99-441F-B38C-7DC59263D47E}"/>
              </a:ext>
            </a:extLst>
          </p:cNvPr>
          <p:cNvSpPr>
            <a:spLocks noGrp="1"/>
          </p:cNvSpPr>
          <p:nvPr>
            <p:ph idx="1"/>
          </p:nvPr>
        </p:nvSpPr>
        <p:spPr>
          <a:xfrm>
            <a:off x="348304" y="1380835"/>
            <a:ext cx="12046895" cy="3766209"/>
          </a:xfrm>
        </p:spPr>
        <p:txBody>
          <a:bodyPr>
            <a:normAutofit fontScale="92500" lnSpcReduction="10000"/>
          </a:bodyPr>
          <a:lstStyle/>
          <a:p>
            <a:r>
              <a:rPr lang="en-GB" sz="2800" dirty="0"/>
              <a:t>“an economic system in which assets or services are shared between private individuals, either free or for a fee, typically by means of the Internet”</a:t>
            </a:r>
            <a:endParaRPr lang="en-GB" sz="3200" dirty="0"/>
          </a:p>
          <a:p>
            <a:r>
              <a:rPr lang="en-GB" dirty="0"/>
              <a:t>Supplies consumers will a whole new definition of supply and demand </a:t>
            </a:r>
          </a:p>
          <a:p>
            <a:r>
              <a:rPr lang="en-GB" dirty="0"/>
              <a:t>Value for money </a:t>
            </a:r>
          </a:p>
          <a:p>
            <a:r>
              <a:rPr lang="en-GB" dirty="0"/>
              <a:t>Authentic experiences</a:t>
            </a:r>
          </a:p>
          <a:p>
            <a:r>
              <a:rPr lang="en-GB" dirty="0"/>
              <a:t>Easy access </a:t>
            </a:r>
          </a:p>
          <a:p>
            <a:r>
              <a:rPr lang="en-GB" dirty="0"/>
              <a:t>Instant service </a:t>
            </a:r>
          </a:p>
          <a:p>
            <a:r>
              <a:rPr lang="en-GB" sz="2600" dirty="0"/>
              <a:t>The sharing economy is estimated to grow from $14 billion in 2014 to $335 billion by 2025. [N. Yaraghi 2016]</a:t>
            </a:r>
          </a:p>
          <a:p>
            <a:endParaRPr lang="en-GB" sz="2600" dirty="0"/>
          </a:p>
          <a:p>
            <a:endParaRPr lang="en-GB" sz="3200" dirty="0"/>
          </a:p>
        </p:txBody>
      </p:sp>
      <p:pic>
        <p:nvPicPr>
          <p:cNvPr id="4" name="Picture 3">
            <a:extLst>
              <a:ext uri="{FF2B5EF4-FFF2-40B4-BE49-F238E27FC236}">
                <a16:creationId xmlns:a16="http://schemas.microsoft.com/office/drawing/2014/main" id="{E097407D-DF86-400E-90C5-A0CEF0656E6D}"/>
              </a:ext>
            </a:extLst>
          </p:cNvPr>
          <p:cNvPicPr>
            <a:picLocks noChangeAspect="1"/>
          </p:cNvPicPr>
          <p:nvPr/>
        </p:nvPicPr>
        <p:blipFill>
          <a:blip r:embed="rId3"/>
          <a:stretch>
            <a:fillRect/>
          </a:stretch>
        </p:blipFill>
        <p:spPr>
          <a:xfrm>
            <a:off x="1470874" y="5147044"/>
            <a:ext cx="1637030" cy="1637030"/>
          </a:xfrm>
          <a:prstGeom prst="rect">
            <a:avLst/>
          </a:prstGeom>
        </p:spPr>
      </p:pic>
      <p:pic>
        <p:nvPicPr>
          <p:cNvPr id="5" name="Picture 4">
            <a:extLst>
              <a:ext uri="{FF2B5EF4-FFF2-40B4-BE49-F238E27FC236}">
                <a16:creationId xmlns:a16="http://schemas.microsoft.com/office/drawing/2014/main" id="{353773FA-8FD3-4F50-B89E-68B45F6BD70A}"/>
              </a:ext>
            </a:extLst>
          </p:cNvPr>
          <p:cNvPicPr>
            <a:picLocks noChangeAspect="1"/>
          </p:cNvPicPr>
          <p:nvPr/>
        </p:nvPicPr>
        <p:blipFill>
          <a:blip r:embed="rId4"/>
          <a:stretch>
            <a:fillRect/>
          </a:stretch>
        </p:blipFill>
        <p:spPr>
          <a:xfrm>
            <a:off x="3288124" y="5502485"/>
            <a:ext cx="1147445" cy="1147445"/>
          </a:xfrm>
          <a:prstGeom prst="rect">
            <a:avLst/>
          </a:prstGeom>
        </p:spPr>
      </p:pic>
      <p:pic>
        <p:nvPicPr>
          <p:cNvPr id="6" name="Picture 5">
            <a:extLst>
              <a:ext uri="{FF2B5EF4-FFF2-40B4-BE49-F238E27FC236}">
                <a16:creationId xmlns:a16="http://schemas.microsoft.com/office/drawing/2014/main" id="{7660BCFA-4833-4175-9915-CB00F49B1B53}"/>
              </a:ext>
            </a:extLst>
          </p:cNvPr>
          <p:cNvPicPr>
            <a:picLocks noChangeAspect="1"/>
          </p:cNvPicPr>
          <p:nvPr/>
        </p:nvPicPr>
        <p:blipFill>
          <a:blip r:embed="rId5"/>
          <a:stretch>
            <a:fillRect/>
          </a:stretch>
        </p:blipFill>
        <p:spPr>
          <a:xfrm>
            <a:off x="5706407" y="5676635"/>
            <a:ext cx="2251306" cy="839470"/>
          </a:xfrm>
          <a:prstGeom prst="rect">
            <a:avLst/>
          </a:prstGeom>
        </p:spPr>
      </p:pic>
      <p:pic>
        <p:nvPicPr>
          <p:cNvPr id="7" name="Picture 6">
            <a:extLst>
              <a:ext uri="{FF2B5EF4-FFF2-40B4-BE49-F238E27FC236}">
                <a16:creationId xmlns:a16="http://schemas.microsoft.com/office/drawing/2014/main" id="{3DEE3210-4B7E-47DF-939F-B292E55AAAB2}"/>
              </a:ext>
            </a:extLst>
          </p:cNvPr>
          <p:cNvPicPr>
            <a:picLocks noChangeAspect="1"/>
          </p:cNvPicPr>
          <p:nvPr/>
        </p:nvPicPr>
        <p:blipFill>
          <a:blip r:embed="rId6"/>
          <a:stretch>
            <a:fillRect/>
          </a:stretch>
        </p:blipFill>
        <p:spPr>
          <a:xfrm>
            <a:off x="4521872" y="5547254"/>
            <a:ext cx="1098232" cy="1098232"/>
          </a:xfrm>
          <a:prstGeom prst="rect">
            <a:avLst/>
          </a:prstGeom>
        </p:spPr>
      </p:pic>
      <p:pic>
        <p:nvPicPr>
          <p:cNvPr id="8" name="Picture 7">
            <a:extLst>
              <a:ext uri="{FF2B5EF4-FFF2-40B4-BE49-F238E27FC236}">
                <a16:creationId xmlns:a16="http://schemas.microsoft.com/office/drawing/2014/main" id="{00E875B2-31C9-43FE-BEFC-CD9ED9EE1FD2}"/>
              </a:ext>
            </a:extLst>
          </p:cNvPr>
          <p:cNvPicPr>
            <a:picLocks noChangeAspect="1"/>
          </p:cNvPicPr>
          <p:nvPr/>
        </p:nvPicPr>
        <p:blipFill>
          <a:blip r:embed="rId7"/>
          <a:stretch>
            <a:fillRect/>
          </a:stretch>
        </p:blipFill>
        <p:spPr>
          <a:xfrm>
            <a:off x="8044016" y="5404960"/>
            <a:ext cx="1269048" cy="1269048"/>
          </a:xfrm>
          <a:prstGeom prst="rect">
            <a:avLst/>
          </a:prstGeom>
        </p:spPr>
      </p:pic>
      <p:pic>
        <p:nvPicPr>
          <p:cNvPr id="10" name="Picture 9">
            <a:extLst>
              <a:ext uri="{FF2B5EF4-FFF2-40B4-BE49-F238E27FC236}">
                <a16:creationId xmlns:a16="http://schemas.microsoft.com/office/drawing/2014/main" id="{B9D245B4-A010-4895-99A8-93D6A5C1D21D}"/>
              </a:ext>
            </a:extLst>
          </p:cNvPr>
          <p:cNvPicPr>
            <a:picLocks noChangeAspect="1"/>
          </p:cNvPicPr>
          <p:nvPr/>
        </p:nvPicPr>
        <p:blipFill>
          <a:blip r:embed="rId8"/>
          <a:stretch>
            <a:fillRect/>
          </a:stretch>
        </p:blipFill>
        <p:spPr>
          <a:xfrm>
            <a:off x="9485671" y="5583925"/>
            <a:ext cx="2706329" cy="932180"/>
          </a:xfrm>
          <a:prstGeom prst="rect">
            <a:avLst/>
          </a:prstGeom>
        </p:spPr>
      </p:pic>
      <p:pic>
        <p:nvPicPr>
          <p:cNvPr id="11" name="Picture 10">
            <a:extLst>
              <a:ext uri="{FF2B5EF4-FFF2-40B4-BE49-F238E27FC236}">
                <a16:creationId xmlns:a16="http://schemas.microsoft.com/office/drawing/2014/main" id="{D6A31D77-9285-4A23-9263-3EB79EC597B3}"/>
              </a:ext>
            </a:extLst>
          </p:cNvPr>
          <p:cNvPicPr>
            <a:picLocks noChangeAspect="1"/>
          </p:cNvPicPr>
          <p:nvPr/>
        </p:nvPicPr>
        <p:blipFill>
          <a:blip r:embed="rId9"/>
          <a:stretch>
            <a:fillRect/>
          </a:stretch>
        </p:blipFill>
        <p:spPr>
          <a:xfrm>
            <a:off x="348305" y="5676635"/>
            <a:ext cx="1036266" cy="1036266"/>
          </a:xfrm>
          <a:prstGeom prst="rect">
            <a:avLst/>
          </a:prstGeom>
        </p:spPr>
      </p:pic>
    </p:spTree>
    <p:extLst>
      <p:ext uri="{BB962C8B-B14F-4D97-AF65-F5344CB8AC3E}">
        <p14:creationId xmlns:p14="http://schemas.microsoft.com/office/powerpoint/2010/main" val="822864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461CE22-CF1C-4975-835A-F6E562D44385}"/>
              </a:ext>
            </a:extLst>
          </p:cNvPr>
          <p:cNvPicPr>
            <a:picLocks noGrp="1" noChangeAspect="1"/>
          </p:cNvPicPr>
          <p:nvPr>
            <p:ph idx="1"/>
          </p:nvPr>
        </p:nvPicPr>
        <p:blipFill>
          <a:blip r:embed="rId3"/>
          <a:stretch>
            <a:fillRect/>
          </a:stretch>
        </p:blipFill>
        <p:spPr>
          <a:xfrm>
            <a:off x="0" y="393237"/>
            <a:ext cx="6459920" cy="4600245"/>
          </a:xfrm>
          <a:prstGeom prst="rect">
            <a:avLst/>
          </a:prstGeom>
        </p:spPr>
      </p:pic>
      <p:sp>
        <p:nvSpPr>
          <p:cNvPr id="5" name="Cloud 4">
            <a:extLst>
              <a:ext uri="{FF2B5EF4-FFF2-40B4-BE49-F238E27FC236}">
                <a16:creationId xmlns:a16="http://schemas.microsoft.com/office/drawing/2014/main" id="{3104370C-9B8A-4A2D-970B-ACD497F3D26F}"/>
              </a:ext>
            </a:extLst>
          </p:cNvPr>
          <p:cNvSpPr/>
          <p:nvPr/>
        </p:nvSpPr>
        <p:spPr>
          <a:xfrm>
            <a:off x="6197600" y="2693360"/>
            <a:ext cx="5506720" cy="40132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Do they have to change their business models order to compete? </a:t>
            </a:r>
          </a:p>
        </p:txBody>
      </p:sp>
    </p:spTree>
    <p:extLst>
      <p:ext uri="{BB962C8B-B14F-4D97-AF65-F5344CB8AC3E}">
        <p14:creationId xmlns:p14="http://schemas.microsoft.com/office/powerpoint/2010/main" val="2175170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927C1-7071-4198-B331-73B2FF004C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85A3DF-C9F1-42C7-9411-EB9DAFA94C13}"/>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F55DBA65-EBC2-4347-846A-04B757C121A9}"/>
              </a:ext>
            </a:extLst>
          </p:cNvPr>
          <p:cNvPicPr>
            <a:picLocks noChangeAspect="1"/>
          </p:cNvPicPr>
          <p:nvPr/>
        </p:nvPicPr>
        <p:blipFill>
          <a:blip r:embed="rId3"/>
          <a:stretch>
            <a:fillRect/>
          </a:stretch>
        </p:blipFill>
        <p:spPr>
          <a:xfrm>
            <a:off x="1777062" y="0"/>
            <a:ext cx="8637875" cy="6858000"/>
          </a:xfrm>
          <a:prstGeom prst="rect">
            <a:avLst/>
          </a:prstGeom>
        </p:spPr>
      </p:pic>
    </p:spTree>
    <p:extLst>
      <p:ext uri="{BB962C8B-B14F-4D97-AF65-F5344CB8AC3E}">
        <p14:creationId xmlns:p14="http://schemas.microsoft.com/office/powerpoint/2010/main" val="3625508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872EF-FFAF-4B15-8FE7-A58B85134547}"/>
              </a:ext>
            </a:extLst>
          </p:cNvPr>
          <p:cNvSpPr>
            <a:spLocks noGrp="1"/>
          </p:cNvSpPr>
          <p:nvPr>
            <p:ph type="title"/>
          </p:nvPr>
        </p:nvSpPr>
        <p:spPr/>
        <p:txBody>
          <a:bodyPr/>
          <a:lstStyle/>
          <a:p>
            <a:r>
              <a:rPr lang="en-GB" dirty="0"/>
              <a:t>The impact of air bnb </a:t>
            </a:r>
          </a:p>
        </p:txBody>
      </p:sp>
      <p:pic>
        <p:nvPicPr>
          <p:cNvPr id="4" name="Content Placeholder 3">
            <a:extLst>
              <a:ext uri="{FF2B5EF4-FFF2-40B4-BE49-F238E27FC236}">
                <a16:creationId xmlns:a16="http://schemas.microsoft.com/office/drawing/2014/main" id="{F9DCF20E-A661-43D7-BA4B-DBB46D14C379}"/>
              </a:ext>
            </a:extLst>
          </p:cNvPr>
          <p:cNvPicPr>
            <a:picLocks noGrp="1" noChangeAspect="1"/>
          </p:cNvPicPr>
          <p:nvPr>
            <p:ph idx="1"/>
          </p:nvPr>
        </p:nvPicPr>
        <p:blipFill>
          <a:blip r:embed="rId3"/>
          <a:stretch>
            <a:fillRect/>
          </a:stretch>
        </p:blipFill>
        <p:spPr>
          <a:xfrm>
            <a:off x="0" y="1725453"/>
            <a:ext cx="12334240" cy="5132547"/>
          </a:xfrm>
          <a:prstGeom prst="rect">
            <a:avLst/>
          </a:prstGeom>
        </p:spPr>
      </p:pic>
      <p:sp>
        <p:nvSpPr>
          <p:cNvPr id="3" name="TextBox 2"/>
          <p:cNvSpPr txBox="1"/>
          <p:nvPr/>
        </p:nvSpPr>
        <p:spPr>
          <a:xfrm>
            <a:off x="8905741" y="3808927"/>
            <a:ext cx="1880315" cy="1815882"/>
          </a:xfrm>
          <a:prstGeom prst="rect">
            <a:avLst/>
          </a:prstGeom>
          <a:noFill/>
        </p:spPr>
        <p:txBody>
          <a:bodyPr wrap="square" rtlCol="0">
            <a:spAutoFit/>
          </a:bodyPr>
          <a:lstStyle/>
          <a:p>
            <a:r>
              <a:rPr lang="en-GB" sz="2800" b="1" dirty="0"/>
              <a:t>191 countries across the world </a:t>
            </a:r>
          </a:p>
        </p:txBody>
      </p:sp>
      <p:sp>
        <p:nvSpPr>
          <p:cNvPr id="5" name="TextBox 4"/>
          <p:cNvSpPr txBox="1"/>
          <p:nvPr/>
        </p:nvSpPr>
        <p:spPr>
          <a:xfrm>
            <a:off x="8158229" y="2150776"/>
            <a:ext cx="1931831" cy="1569660"/>
          </a:xfrm>
          <a:prstGeom prst="rect">
            <a:avLst/>
          </a:prstGeom>
          <a:noFill/>
        </p:spPr>
        <p:txBody>
          <a:bodyPr wrap="square" rtlCol="0">
            <a:spAutoFit/>
          </a:bodyPr>
          <a:lstStyle/>
          <a:p>
            <a:r>
              <a:rPr lang="en-GB" sz="2400" b="1" dirty="0"/>
              <a:t>3 million listings and 150 million guests </a:t>
            </a:r>
          </a:p>
        </p:txBody>
      </p:sp>
      <p:sp>
        <p:nvSpPr>
          <p:cNvPr id="6" name="TextBox 5"/>
          <p:cNvSpPr txBox="1"/>
          <p:nvPr/>
        </p:nvSpPr>
        <p:spPr>
          <a:xfrm>
            <a:off x="1004552" y="3808927"/>
            <a:ext cx="3451539" cy="1938992"/>
          </a:xfrm>
          <a:prstGeom prst="rect">
            <a:avLst/>
          </a:prstGeom>
          <a:noFill/>
        </p:spPr>
        <p:txBody>
          <a:bodyPr wrap="square" rtlCol="0">
            <a:spAutoFit/>
          </a:bodyPr>
          <a:lstStyle/>
          <a:p>
            <a:r>
              <a:rPr lang="en-GB" sz="2400" b="1" dirty="0"/>
              <a:t>Surpassed room count numbers over Hilton and intercontinental group hotels  </a:t>
            </a:r>
          </a:p>
        </p:txBody>
      </p:sp>
      <p:sp>
        <p:nvSpPr>
          <p:cNvPr id="7" name="TextBox 6"/>
          <p:cNvSpPr txBox="1"/>
          <p:nvPr/>
        </p:nvSpPr>
        <p:spPr>
          <a:xfrm>
            <a:off x="1828800" y="2833815"/>
            <a:ext cx="2871989" cy="461665"/>
          </a:xfrm>
          <a:prstGeom prst="rect">
            <a:avLst/>
          </a:prstGeom>
          <a:noFill/>
        </p:spPr>
        <p:txBody>
          <a:bodyPr wrap="square" rtlCol="0">
            <a:spAutoFit/>
          </a:bodyPr>
          <a:lstStyle/>
          <a:p>
            <a:r>
              <a:rPr lang="en-GB" sz="2400" b="1" dirty="0"/>
              <a:t>Value for money</a:t>
            </a:r>
          </a:p>
        </p:txBody>
      </p:sp>
      <p:sp>
        <p:nvSpPr>
          <p:cNvPr id="8" name="TextBox 7"/>
          <p:cNvSpPr txBox="1"/>
          <p:nvPr/>
        </p:nvSpPr>
        <p:spPr>
          <a:xfrm>
            <a:off x="4832529" y="2073832"/>
            <a:ext cx="3087978" cy="707886"/>
          </a:xfrm>
          <a:prstGeom prst="rect">
            <a:avLst/>
          </a:prstGeom>
          <a:noFill/>
        </p:spPr>
        <p:txBody>
          <a:bodyPr wrap="square" rtlCol="0">
            <a:spAutoFit/>
          </a:bodyPr>
          <a:lstStyle/>
          <a:p>
            <a:r>
              <a:rPr lang="en-GB" sz="2000" b="1" dirty="0"/>
              <a:t>Provides authentic experiences </a:t>
            </a:r>
          </a:p>
        </p:txBody>
      </p:sp>
      <p:sp>
        <p:nvSpPr>
          <p:cNvPr id="9" name="TextBox 8"/>
          <p:cNvSpPr txBox="1"/>
          <p:nvPr/>
        </p:nvSpPr>
        <p:spPr>
          <a:xfrm>
            <a:off x="1979054" y="6133289"/>
            <a:ext cx="10212946" cy="461665"/>
          </a:xfrm>
          <a:prstGeom prst="rect">
            <a:avLst/>
          </a:prstGeom>
          <a:noFill/>
        </p:spPr>
        <p:txBody>
          <a:bodyPr wrap="square" rtlCol="0">
            <a:spAutoFit/>
          </a:bodyPr>
          <a:lstStyle/>
          <a:p>
            <a:r>
              <a:rPr lang="en-GB" sz="2400" b="1" dirty="0"/>
              <a:t>Will accommodation providers accept or resist the change? </a:t>
            </a:r>
          </a:p>
        </p:txBody>
      </p:sp>
    </p:spTree>
    <p:extLst>
      <p:ext uri="{BB962C8B-B14F-4D97-AF65-F5344CB8AC3E}">
        <p14:creationId xmlns:p14="http://schemas.microsoft.com/office/powerpoint/2010/main" val="2403486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3904E-6383-4BE5-BD1A-D192F45EB517}"/>
              </a:ext>
            </a:extLst>
          </p:cNvPr>
          <p:cNvSpPr>
            <a:spLocks noGrp="1"/>
          </p:cNvSpPr>
          <p:nvPr>
            <p:ph type="title"/>
          </p:nvPr>
        </p:nvSpPr>
        <p:spPr>
          <a:xfrm>
            <a:off x="1102687" y="177608"/>
            <a:ext cx="10913772" cy="1293028"/>
          </a:xfrm>
        </p:spPr>
        <p:txBody>
          <a:bodyPr>
            <a:normAutofit/>
          </a:bodyPr>
          <a:lstStyle/>
          <a:p>
            <a:r>
              <a:rPr lang="en-GB" sz="2800" dirty="0"/>
              <a:t>The scope to traditional accommodation providers responding to the competitive challenge of Air Bnb </a:t>
            </a:r>
          </a:p>
        </p:txBody>
      </p:sp>
      <p:pic>
        <p:nvPicPr>
          <p:cNvPr id="4" name="Content Placeholder 3"/>
          <p:cNvPicPr>
            <a:picLocks noGrp="1" noChangeAspect="1"/>
          </p:cNvPicPr>
          <p:nvPr>
            <p:ph idx="1"/>
          </p:nvPr>
        </p:nvPicPr>
        <p:blipFill rotWithShape="1">
          <a:blip r:embed="rId3"/>
          <a:srcRect l="31578" t="24530" r="47720" b="22346"/>
          <a:stretch/>
        </p:blipFill>
        <p:spPr>
          <a:xfrm>
            <a:off x="244699" y="2371729"/>
            <a:ext cx="2511380" cy="3048822"/>
          </a:xfrm>
          <a:prstGeom prst="rect">
            <a:avLst/>
          </a:prstGeom>
        </p:spPr>
      </p:pic>
      <p:sp>
        <p:nvSpPr>
          <p:cNvPr id="5" name="TextBox 4"/>
          <p:cNvSpPr txBox="1"/>
          <p:nvPr/>
        </p:nvSpPr>
        <p:spPr>
          <a:xfrm>
            <a:off x="-70834" y="1940428"/>
            <a:ext cx="3181082" cy="369332"/>
          </a:xfrm>
          <a:prstGeom prst="rect">
            <a:avLst/>
          </a:prstGeom>
          <a:noFill/>
        </p:spPr>
        <p:txBody>
          <a:bodyPr wrap="square" rtlCol="0">
            <a:spAutoFit/>
          </a:bodyPr>
          <a:lstStyle/>
          <a:p>
            <a:r>
              <a:rPr lang="en-GB" b="1" dirty="0"/>
              <a:t>Resistance towards Air BnB</a:t>
            </a:r>
          </a:p>
        </p:txBody>
      </p:sp>
      <p:sp>
        <p:nvSpPr>
          <p:cNvPr id="6" name="TextBox 5"/>
          <p:cNvSpPr txBox="1"/>
          <p:nvPr/>
        </p:nvSpPr>
        <p:spPr>
          <a:xfrm>
            <a:off x="90153" y="5448590"/>
            <a:ext cx="4005330" cy="1169551"/>
          </a:xfrm>
          <a:prstGeom prst="rect">
            <a:avLst/>
          </a:prstGeom>
          <a:noFill/>
        </p:spPr>
        <p:txBody>
          <a:bodyPr wrap="square" rtlCol="0">
            <a:spAutoFit/>
          </a:bodyPr>
          <a:lstStyle/>
          <a:p>
            <a:r>
              <a:rPr lang="en-GB" sz="1400" dirty="0"/>
              <a:t>The American Hotel and Lodging Association (Marriot, Hilton and Hyatt are members) supported and pushed the investigation into legal and regulatory issues to combat the company </a:t>
            </a:r>
          </a:p>
        </p:txBody>
      </p:sp>
      <p:sp>
        <p:nvSpPr>
          <p:cNvPr id="7" name="TextBox 6"/>
          <p:cNvSpPr txBox="1"/>
          <p:nvPr/>
        </p:nvSpPr>
        <p:spPr>
          <a:xfrm>
            <a:off x="8637431" y="1910064"/>
            <a:ext cx="3554569" cy="923330"/>
          </a:xfrm>
          <a:prstGeom prst="rect">
            <a:avLst/>
          </a:prstGeom>
          <a:noFill/>
        </p:spPr>
        <p:txBody>
          <a:bodyPr wrap="square" rtlCol="0">
            <a:spAutoFit/>
          </a:bodyPr>
          <a:lstStyle/>
          <a:p>
            <a:r>
              <a:rPr lang="en-GB" b="1" dirty="0"/>
              <a:t>Acceptance to change in order to compete </a:t>
            </a:r>
          </a:p>
          <a:p>
            <a:endParaRPr lang="en-GB" dirty="0"/>
          </a:p>
        </p:txBody>
      </p:sp>
      <p:pic>
        <p:nvPicPr>
          <p:cNvPr id="8" name="Picture 7"/>
          <p:cNvPicPr>
            <a:picLocks noChangeAspect="1"/>
          </p:cNvPicPr>
          <p:nvPr/>
        </p:nvPicPr>
        <p:blipFill rotWithShape="1">
          <a:blip r:embed="rId4"/>
          <a:srcRect r="50730"/>
          <a:stretch/>
        </p:blipFill>
        <p:spPr>
          <a:xfrm>
            <a:off x="8272193" y="2715491"/>
            <a:ext cx="3826436" cy="2353437"/>
          </a:xfrm>
          <a:prstGeom prst="rect">
            <a:avLst/>
          </a:prstGeom>
        </p:spPr>
      </p:pic>
      <p:sp>
        <p:nvSpPr>
          <p:cNvPr id="9" name="TextBox 8"/>
          <p:cNvSpPr txBox="1"/>
          <p:nvPr/>
        </p:nvSpPr>
        <p:spPr>
          <a:xfrm>
            <a:off x="7714446" y="5380672"/>
            <a:ext cx="4744792" cy="1477328"/>
          </a:xfrm>
          <a:prstGeom prst="rect">
            <a:avLst/>
          </a:prstGeom>
          <a:noFill/>
        </p:spPr>
        <p:txBody>
          <a:bodyPr wrap="square" rtlCol="0">
            <a:spAutoFit/>
          </a:bodyPr>
          <a:lstStyle/>
          <a:p>
            <a:r>
              <a:rPr lang="en-GB" dirty="0"/>
              <a:t>For example: Hotels, hostels or bnb’s could alliance with Air BnB instead of combating them by listing a room with the online company. </a:t>
            </a:r>
          </a:p>
          <a:p>
            <a:endParaRPr lang="en-GB" dirty="0"/>
          </a:p>
        </p:txBody>
      </p:sp>
      <p:sp>
        <p:nvSpPr>
          <p:cNvPr id="13" name="Oval 12"/>
          <p:cNvSpPr/>
          <p:nvPr/>
        </p:nvSpPr>
        <p:spPr>
          <a:xfrm>
            <a:off x="3475486" y="1910064"/>
            <a:ext cx="4468636" cy="4005330"/>
          </a:xfrm>
          <a:prstGeom prst="ellipse">
            <a:avLst/>
          </a:prstGeom>
          <a:solidFill>
            <a:schemeClr val="accent1">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512069" y="2324235"/>
            <a:ext cx="2395470" cy="369332"/>
          </a:xfrm>
          <a:prstGeom prst="rect">
            <a:avLst/>
          </a:prstGeom>
          <a:noFill/>
        </p:spPr>
        <p:txBody>
          <a:bodyPr wrap="square" rtlCol="0">
            <a:spAutoFit/>
          </a:bodyPr>
          <a:lstStyle/>
          <a:p>
            <a:r>
              <a:rPr lang="en-GB" b="1" dirty="0"/>
              <a:t>The General Scope </a:t>
            </a:r>
          </a:p>
        </p:txBody>
      </p:sp>
      <p:sp>
        <p:nvSpPr>
          <p:cNvPr id="12" name="TextBox 11"/>
          <p:cNvSpPr txBox="1"/>
          <p:nvPr/>
        </p:nvSpPr>
        <p:spPr>
          <a:xfrm>
            <a:off x="4176763" y="4655172"/>
            <a:ext cx="3280106" cy="646331"/>
          </a:xfrm>
          <a:prstGeom prst="rect">
            <a:avLst/>
          </a:prstGeom>
          <a:noFill/>
        </p:spPr>
        <p:txBody>
          <a:bodyPr wrap="square" rtlCol="0">
            <a:spAutoFit/>
          </a:bodyPr>
          <a:lstStyle/>
          <a:p>
            <a:r>
              <a:rPr lang="en-GB" b="1" dirty="0"/>
              <a:t>Now seen as a competition rather then a short term fad </a:t>
            </a:r>
          </a:p>
        </p:txBody>
      </p:sp>
      <p:pic>
        <p:nvPicPr>
          <p:cNvPr id="14" name="Picture 13"/>
          <p:cNvPicPr>
            <a:picLocks noChangeAspect="1"/>
          </p:cNvPicPr>
          <p:nvPr/>
        </p:nvPicPr>
        <p:blipFill>
          <a:blip r:embed="rId5"/>
          <a:stretch>
            <a:fillRect/>
          </a:stretch>
        </p:blipFill>
        <p:spPr>
          <a:xfrm>
            <a:off x="4833937" y="2804768"/>
            <a:ext cx="1725636" cy="1883575"/>
          </a:xfrm>
          <a:prstGeom prst="rect">
            <a:avLst/>
          </a:prstGeom>
        </p:spPr>
      </p:pic>
    </p:spTree>
    <p:extLst>
      <p:ext uri="{BB962C8B-B14F-4D97-AF65-F5344CB8AC3E}">
        <p14:creationId xmlns:p14="http://schemas.microsoft.com/office/powerpoint/2010/main" val="28906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A6A66-B464-4426-B150-CB3C23F4B452}"/>
              </a:ext>
            </a:extLst>
          </p:cNvPr>
          <p:cNvSpPr>
            <a:spLocks noGrp="1"/>
          </p:cNvSpPr>
          <p:nvPr>
            <p:ph type="title"/>
          </p:nvPr>
        </p:nvSpPr>
        <p:spPr>
          <a:xfrm>
            <a:off x="5458496" y="115909"/>
            <a:ext cx="5565820" cy="1052849"/>
          </a:xfrm>
        </p:spPr>
        <p:txBody>
          <a:bodyPr/>
          <a:lstStyle/>
          <a:p>
            <a:r>
              <a:rPr lang="en-GB" dirty="0"/>
              <a:t>Lewin’s force field </a:t>
            </a:r>
          </a:p>
        </p:txBody>
      </p:sp>
      <p:sp>
        <p:nvSpPr>
          <p:cNvPr id="3" name="Content Placeholder 2">
            <a:extLst>
              <a:ext uri="{FF2B5EF4-FFF2-40B4-BE49-F238E27FC236}">
                <a16:creationId xmlns:a16="http://schemas.microsoft.com/office/drawing/2014/main" id="{664E2288-8CB5-49C8-AD0D-AA1F7C2C1BFC}"/>
              </a:ext>
            </a:extLst>
          </p:cNvPr>
          <p:cNvSpPr>
            <a:spLocks noGrp="1"/>
          </p:cNvSpPr>
          <p:nvPr>
            <p:ph idx="1"/>
          </p:nvPr>
        </p:nvSpPr>
        <p:spPr>
          <a:xfrm>
            <a:off x="437880" y="875764"/>
            <a:ext cx="11861443" cy="689199"/>
          </a:xfrm>
        </p:spPr>
        <p:txBody>
          <a:bodyPr>
            <a:normAutofit fontScale="85000" lnSpcReduction="20000"/>
          </a:bodyPr>
          <a:lstStyle/>
          <a:p>
            <a:r>
              <a:rPr lang="en-GB" sz="2100" b="1" dirty="0"/>
              <a:t>The force field represents both driving and resisting forces in how accommodation providers are responding to air bnb and the reasons to change their business models or resist and keep existing strategies</a:t>
            </a:r>
          </a:p>
          <a:p>
            <a:endParaRPr lang="en-GB" dirty="0"/>
          </a:p>
        </p:txBody>
      </p:sp>
      <p:sp>
        <p:nvSpPr>
          <p:cNvPr id="4" name="Rectangle 3"/>
          <p:cNvSpPr/>
          <p:nvPr/>
        </p:nvSpPr>
        <p:spPr>
          <a:xfrm>
            <a:off x="5769738" y="1449808"/>
            <a:ext cx="1129582" cy="5408192"/>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1609860" y="1449808"/>
            <a:ext cx="3528811" cy="369332"/>
          </a:xfrm>
          <a:prstGeom prst="rect">
            <a:avLst/>
          </a:prstGeom>
          <a:noFill/>
        </p:spPr>
        <p:txBody>
          <a:bodyPr wrap="square" rtlCol="0">
            <a:spAutoFit/>
          </a:bodyPr>
          <a:lstStyle/>
          <a:p>
            <a:r>
              <a:rPr lang="en-GB" u="sng" dirty="0"/>
              <a:t>Driving forces </a:t>
            </a:r>
          </a:p>
        </p:txBody>
      </p:sp>
      <p:sp>
        <p:nvSpPr>
          <p:cNvPr id="6" name="TextBox 5"/>
          <p:cNvSpPr txBox="1"/>
          <p:nvPr/>
        </p:nvSpPr>
        <p:spPr>
          <a:xfrm>
            <a:off x="9053849" y="1449808"/>
            <a:ext cx="1867819" cy="369332"/>
          </a:xfrm>
          <a:prstGeom prst="rect">
            <a:avLst/>
          </a:prstGeom>
          <a:noFill/>
        </p:spPr>
        <p:txBody>
          <a:bodyPr wrap="none" rtlCol="0">
            <a:spAutoFit/>
          </a:bodyPr>
          <a:lstStyle/>
          <a:p>
            <a:r>
              <a:rPr lang="en-GB" u="sng" dirty="0"/>
              <a:t>Resisting forces</a:t>
            </a:r>
          </a:p>
        </p:txBody>
      </p:sp>
      <p:sp>
        <p:nvSpPr>
          <p:cNvPr id="7" name="TextBox 6"/>
          <p:cNvSpPr txBox="1"/>
          <p:nvPr/>
        </p:nvSpPr>
        <p:spPr>
          <a:xfrm>
            <a:off x="51869" y="2083971"/>
            <a:ext cx="4255010" cy="523220"/>
          </a:xfrm>
          <a:prstGeom prst="rect">
            <a:avLst/>
          </a:prstGeom>
          <a:noFill/>
        </p:spPr>
        <p:txBody>
          <a:bodyPr wrap="square" rtlCol="0">
            <a:spAutoFit/>
          </a:bodyPr>
          <a:lstStyle/>
          <a:p>
            <a:r>
              <a:rPr lang="en-GB" sz="2400" dirty="0"/>
              <a:t>Competition                	</a:t>
            </a:r>
            <a:r>
              <a:rPr lang="en-GB" sz="2800" dirty="0"/>
              <a:t>   9 </a:t>
            </a:r>
          </a:p>
        </p:txBody>
      </p:sp>
      <p:sp>
        <p:nvSpPr>
          <p:cNvPr id="8" name="TextBox 7"/>
          <p:cNvSpPr txBox="1"/>
          <p:nvPr/>
        </p:nvSpPr>
        <p:spPr>
          <a:xfrm>
            <a:off x="5679584" y="6167528"/>
            <a:ext cx="1530707" cy="646331"/>
          </a:xfrm>
          <a:prstGeom prst="rect">
            <a:avLst/>
          </a:prstGeom>
          <a:noFill/>
        </p:spPr>
        <p:txBody>
          <a:bodyPr wrap="square" rtlCol="0">
            <a:spAutoFit/>
          </a:bodyPr>
          <a:lstStyle/>
          <a:p>
            <a:r>
              <a:rPr lang="en-GB" dirty="0"/>
              <a:t>Weighted out of 10  </a:t>
            </a:r>
          </a:p>
        </p:txBody>
      </p:sp>
      <p:cxnSp>
        <p:nvCxnSpPr>
          <p:cNvPr id="10" name="Straight Arrow Connector 9"/>
          <p:cNvCxnSpPr/>
          <p:nvPr/>
        </p:nvCxnSpPr>
        <p:spPr>
          <a:xfrm>
            <a:off x="4029919" y="2276619"/>
            <a:ext cx="1455313" cy="7581"/>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sp>
        <p:nvSpPr>
          <p:cNvPr id="13" name="TextBox 12"/>
          <p:cNvSpPr txBox="1"/>
          <p:nvPr/>
        </p:nvSpPr>
        <p:spPr>
          <a:xfrm>
            <a:off x="3058" y="2987874"/>
            <a:ext cx="3976138" cy="523220"/>
          </a:xfrm>
          <a:prstGeom prst="rect">
            <a:avLst/>
          </a:prstGeom>
          <a:noFill/>
        </p:spPr>
        <p:txBody>
          <a:bodyPr wrap="square" rtlCol="0">
            <a:spAutoFit/>
          </a:bodyPr>
          <a:lstStyle/>
          <a:p>
            <a:r>
              <a:rPr lang="en-GB" sz="2400" dirty="0"/>
              <a:t>Market Demand             </a:t>
            </a:r>
            <a:r>
              <a:rPr lang="en-GB" sz="2800" dirty="0"/>
              <a:t>8</a:t>
            </a:r>
          </a:p>
        </p:txBody>
      </p:sp>
      <p:pic>
        <p:nvPicPr>
          <p:cNvPr id="14" name="Picture 13"/>
          <p:cNvPicPr>
            <a:picLocks noChangeAspect="1"/>
          </p:cNvPicPr>
          <p:nvPr/>
        </p:nvPicPr>
        <p:blipFill>
          <a:blip r:embed="rId3"/>
          <a:stretch>
            <a:fillRect/>
          </a:stretch>
        </p:blipFill>
        <p:spPr>
          <a:xfrm>
            <a:off x="4000243" y="3003438"/>
            <a:ext cx="1658256" cy="377985"/>
          </a:xfrm>
          <a:prstGeom prst="rect">
            <a:avLst/>
          </a:prstGeom>
        </p:spPr>
      </p:pic>
      <p:sp>
        <p:nvSpPr>
          <p:cNvPr id="15" name="TextBox 14"/>
          <p:cNvSpPr txBox="1"/>
          <p:nvPr/>
        </p:nvSpPr>
        <p:spPr>
          <a:xfrm>
            <a:off x="-77937" y="3871672"/>
            <a:ext cx="4107856" cy="523220"/>
          </a:xfrm>
          <a:prstGeom prst="rect">
            <a:avLst/>
          </a:prstGeom>
          <a:noFill/>
        </p:spPr>
        <p:txBody>
          <a:bodyPr wrap="square" rtlCol="0">
            <a:spAutoFit/>
          </a:bodyPr>
          <a:lstStyle/>
          <a:p>
            <a:r>
              <a:rPr lang="en-GB" sz="2400" dirty="0"/>
              <a:t>Customer Expectations  </a:t>
            </a:r>
            <a:r>
              <a:rPr lang="en-GB" sz="2800" dirty="0"/>
              <a:t>6</a:t>
            </a:r>
            <a:r>
              <a:rPr lang="en-GB" sz="2400" dirty="0"/>
              <a:t> </a:t>
            </a:r>
          </a:p>
        </p:txBody>
      </p:sp>
      <p:pic>
        <p:nvPicPr>
          <p:cNvPr id="16" name="Picture 15"/>
          <p:cNvPicPr>
            <a:picLocks noChangeAspect="1"/>
          </p:cNvPicPr>
          <p:nvPr/>
        </p:nvPicPr>
        <p:blipFill>
          <a:blip r:embed="rId4"/>
          <a:stretch>
            <a:fillRect/>
          </a:stretch>
        </p:blipFill>
        <p:spPr>
          <a:xfrm>
            <a:off x="3981894" y="3902850"/>
            <a:ext cx="1658256" cy="377985"/>
          </a:xfrm>
          <a:prstGeom prst="rect">
            <a:avLst/>
          </a:prstGeom>
        </p:spPr>
      </p:pic>
      <p:sp>
        <p:nvSpPr>
          <p:cNvPr id="17" name="TextBox 16"/>
          <p:cNvSpPr txBox="1"/>
          <p:nvPr/>
        </p:nvSpPr>
        <p:spPr>
          <a:xfrm>
            <a:off x="-18591" y="4755470"/>
            <a:ext cx="4325470" cy="523220"/>
          </a:xfrm>
          <a:prstGeom prst="rect">
            <a:avLst/>
          </a:prstGeom>
          <a:noFill/>
        </p:spPr>
        <p:txBody>
          <a:bodyPr wrap="square" rtlCol="0">
            <a:spAutoFit/>
          </a:bodyPr>
          <a:lstStyle/>
          <a:p>
            <a:r>
              <a:rPr lang="en-GB" sz="2400" dirty="0"/>
              <a:t>Long term Benefit           </a:t>
            </a:r>
            <a:r>
              <a:rPr lang="en-GB" sz="2800" dirty="0"/>
              <a:t>7 </a:t>
            </a:r>
          </a:p>
        </p:txBody>
      </p:sp>
      <p:pic>
        <p:nvPicPr>
          <p:cNvPr id="18" name="Picture 17"/>
          <p:cNvPicPr>
            <a:picLocks noChangeAspect="1"/>
          </p:cNvPicPr>
          <p:nvPr/>
        </p:nvPicPr>
        <p:blipFill>
          <a:blip r:embed="rId5"/>
          <a:stretch>
            <a:fillRect/>
          </a:stretch>
        </p:blipFill>
        <p:spPr>
          <a:xfrm>
            <a:off x="3938958" y="4743691"/>
            <a:ext cx="1658256" cy="377985"/>
          </a:xfrm>
          <a:prstGeom prst="rect">
            <a:avLst/>
          </a:prstGeom>
        </p:spPr>
      </p:pic>
      <p:sp>
        <p:nvSpPr>
          <p:cNvPr id="19" name="TextBox 18"/>
          <p:cNvSpPr txBox="1"/>
          <p:nvPr/>
        </p:nvSpPr>
        <p:spPr>
          <a:xfrm>
            <a:off x="51869" y="5517880"/>
            <a:ext cx="3978050" cy="523220"/>
          </a:xfrm>
          <a:prstGeom prst="rect">
            <a:avLst/>
          </a:prstGeom>
          <a:noFill/>
        </p:spPr>
        <p:txBody>
          <a:bodyPr wrap="square" rtlCol="0">
            <a:spAutoFit/>
          </a:bodyPr>
          <a:lstStyle/>
          <a:p>
            <a:r>
              <a:rPr lang="en-GB" sz="2400" dirty="0"/>
              <a:t>Technology    </a:t>
            </a:r>
            <a:r>
              <a:rPr lang="en-GB" dirty="0"/>
              <a:t>                     </a:t>
            </a:r>
            <a:r>
              <a:rPr lang="en-GB" sz="2800" dirty="0"/>
              <a:t>3</a:t>
            </a:r>
          </a:p>
        </p:txBody>
      </p:sp>
      <p:pic>
        <p:nvPicPr>
          <p:cNvPr id="20" name="Picture 19"/>
          <p:cNvPicPr>
            <a:picLocks noChangeAspect="1"/>
          </p:cNvPicPr>
          <p:nvPr/>
        </p:nvPicPr>
        <p:blipFill>
          <a:blip r:embed="rId6"/>
          <a:stretch>
            <a:fillRect/>
          </a:stretch>
        </p:blipFill>
        <p:spPr>
          <a:xfrm>
            <a:off x="3960351" y="5517881"/>
            <a:ext cx="1658256" cy="523220"/>
          </a:xfrm>
          <a:prstGeom prst="rect">
            <a:avLst/>
          </a:prstGeom>
        </p:spPr>
      </p:pic>
      <p:sp>
        <p:nvSpPr>
          <p:cNvPr id="21" name="TextBox 20"/>
          <p:cNvSpPr txBox="1"/>
          <p:nvPr/>
        </p:nvSpPr>
        <p:spPr>
          <a:xfrm>
            <a:off x="8937618" y="2053368"/>
            <a:ext cx="3595955" cy="523220"/>
          </a:xfrm>
          <a:prstGeom prst="rect">
            <a:avLst/>
          </a:prstGeom>
          <a:noFill/>
        </p:spPr>
        <p:txBody>
          <a:bodyPr wrap="square" rtlCol="0">
            <a:spAutoFit/>
          </a:bodyPr>
          <a:lstStyle/>
          <a:p>
            <a:r>
              <a:rPr lang="en-GB" sz="2800" dirty="0"/>
              <a:t>6</a:t>
            </a:r>
            <a:r>
              <a:rPr lang="en-GB" dirty="0"/>
              <a:t>	                </a:t>
            </a:r>
            <a:r>
              <a:rPr lang="en-GB" sz="2400" dirty="0"/>
              <a:t>Behaviour </a:t>
            </a:r>
          </a:p>
        </p:txBody>
      </p:sp>
      <p:sp>
        <p:nvSpPr>
          <p:cNvPr id="22" name="TextBox 21"/>
          <p:cNvSpPr txBox="1"/>
          <p:nvPr/>
        </p:nvSpPr>
        <p:spPr>
          <a:xfrm>
            <a:off x="8937618" y="3003438"/>
            <a:ext cx="3884301" cy="523220"/>
          </a:xfrm>
          <a:prstGeom prst="rect">
            <a:avLst/>
          </a:prstGeom>
          <a:noFill/>
        </p:spPr>
        <p:txBody>
          <a:bodyPr wrap="square" rtlCol="0">
            <a:spAutoFit/>
          </a:bodyPr>
          <a:lstStyle/>
          <a:p>
            <a:r>
              <a:rPr lang="en-GB" sz="2800" dirty="0"/>
              <a:t>9</a:t>
            </a:r>
            <a:r>
              <a:rPr lang="en-GB" sz="2400" dirty="0"/>
              <a:t>          Legal Factors </a:t>
            </a:r>
          </a:p>
        </p:txBody>
      </p:sp>
      <p:sp>
        <p:nvSpPr>
          <p:cNvPr id="23" name="TextBox 22"/>
          <p:cNvSpPr txBox="1"/>
          <p:nvPr/>
        </p:nvSpPr>
        <p:spPr>
          <a:xfrm>
            <a:off x="8874090" y="3871672"/>
            <a:ext cx="4023409" cy="523220"/>
          </a:xfrm>
          <a:prstGeom prst="rect">
            <a:avLst/>
          </a:prstGeom>
          <a:noFill/>
        </p:spPr>
        <p:txBody>
          <a:bodyPr wrap="square" rtlCol="0">
            <a:spAutoFit/>
          </a:bodyPr>
          <a:lstStyle/>
          <a:p>
            <a:r>
              <a:rPr lang="en-GB" sz="2800" dirty="0"/>
              <a:t> 2                </a:t>
            </a:r>
            <a:r>
              <a:rPr lang="en-GB" sz="2400" dirty="0"/>
              <a:t>Tradition </a:t>
            </a:r>
          </a:p>
        </p:txBody>
      </p:sp>
      <p:sp>
        <p:nvSpPr>
          <p:cNvPr id="25" name="TextBox 24"/>
          <p:cNvSpPr txBox="1"/>
          <p:nvPr/>
        </p:nvSpPr>
        <p:spPr>
          <a:xfrm>
            <a:off x="8874090" y="4730917"/>
            <a:ext cx="3317910" cy="523220"/>
          </a:xfrm>
          <a:prstGeom prst="rect">
            <a:avLst/>
          </a:prstGeom>
          <a:noFill/>
        </p:spPr>
        <p:txBody>
          <a:bodyPr wrap="square" rtlCol="0">
            <a:spAutoFit/>
          </a:bodyPr>
          <a:lstStyle/>
          <a:p>
            <a:r>
              <a:rPr lang="en-GB" sz="2800" dirty="0"/>
              <a:t> 8               </a:t>
            </a:r>
            <a:r>
              <a:rPr lang="en-GB" sz="2400" dirty="0"/>
              <a:t>Financial</a:t>
            </a:r>
            <a:r>
              <a:rPr lang="en-GB" dirty="0"/>
              <a:t> </a:t>
            </a:r>
          </a:p>
        </p:txBody>
      </p:sp>
      <p:sp>
        <p:nvSpPr>
          <p:cNvPr id="26" name="TextBox 25"/>
          <p:cNvSpPr txBox="1"/>
          <p:nvPr/>
        </p:nvSpPr>
        <p:spPr>
          <a:xfrm>
            <a:off x="8755755" y="5590162"/>
            <a:ext cx="3436245" cy="523220"/>
          </a:xfrm>
          <a:prstGeom prst="rect">
            <a:avLst/>
          </a:prstGeom>
          <a:noFill/>
        </p:spPr>
        <p:txBody>
          <a:bodyPr wrap="square" rtlCol="0">
            <a:spAutoFit/>
          </a:bodyPr>
          <a:lstStyle/>
          <a:p>
            <a:r>
              <a:rPr lang="en-GB" sz="2400" dirty="0"/>
              <a:t>   </a:t>
            </a:r>
            <a:r>
              <a:rPr lang="en-GB" sz="2800" dirty="0"/>
              <a:t>4 </a:t>
            </a:r>
            <a:r>
              <a:rPr lang="en-GB" sz="2400" dirty="0"/>
              <a:t>          Unfamiliarity </a:t>
            </a:r>
            <a:r>
              <a:rPr lang="en-GB" dirty="0"/>
              <a:t> </a:t>
            </a:r>
          </a:p>
        </p:txBody>
      </p:sp>
      <p:pic>
        <p:nvPicPr>
          <p:cNvPr id="27" name="Picture 26"/>
          <p:cNvPicPr>
            <a:picLocks noChangeAspect="1"/>
          </p:cNvPicPr>
          <p:nvPr/>
        </p:nvPicPr>
        <p:blipFill>
          <a:blip r:embed="rId3"/>
          <a:stretch>
            <a:fillRect/>
          </a:stretch>
        </p:blipFill>
        <p:spPr>
          <a:xfrm rot="10800000">
            <a:off x="7080720" y="5590497"/>
            <a:ext cx="1658256" cy="377985"/>
          </a:xfrm>
          <a:prstGeom prst="rect">
            <a:avLst/>
          </a:prstGeom>
        </p:spPr>
      </p:pic>
      <p:pic>
        <p:nvPicPr>
          <p:cNvPr id="29" name="Picture 28"/>
          <p:cNvPicPr>
            <a:picLocks noChangeAspect="1"/>
          </p:cNvPicPr>
          <p:nvPr/>
        </p:nvPicPr>
        <p:blipFill>
          <a:blip r:embed="rId7"/>
          <a:stretch>
            <a:fillRect/>
          </a:stretch>
        </p:blipFill>
        <p:spPr>
          <a:xfrm>
            <a:off x="7071844" y="4766201"/>
            <a:ext cx="1658256" cy="377985"/>
          </a:xfrm>
          <a:prstGeom prst="rect">
            <a:avLst/>
          </a:prstGeom>
        </p:spPr>
      </p:pic>
      <p:pic>
        <p:nvPicPr>
          <p:cNvPr id="30" name="Picture 29"/>
          <p:cNvPicPr>
            <a:picLocks noChangeAspect="1"/>
          </p:cNvPicPr>
          <p:nvPr/>
        </p:nvPicPr>
        <p:blipFill>
          <a:blip r:embed="rId7"/>
          <a:stretch>
            <a:fillRect/>
          </a:stretch>
        </p:blipFill>
        <p:spPr>
          <a:xfrm>
            <a:off x="7057577" y="3876545"/>
            <a:ext cx="1658256" cy="377985"/>
          </a:xfrm>
          <a:prstGeom prst="rect">
            <a:avLst/>
          </a:prstGeom>
        </p:spPr>
      </p:pic>
      <p:pic>
        <p:nvPicPr>
          <p:cNvPr id="31" name="Picture 30"/>
          <p:cNvPicPr>
            <a:picLocks noChangeAspect="1"/>
          </p:cNvPicPr>
          <p:nvPr/>
        </p:nvPicPr>
        <p:blipFill>
          <a:blip r:embed="rId7"/>
          <a:stretch>
            <a:fillRect/>
          </a:stretch>
        </p:blipFill>
        <p:spPr>
          <a:xfrm>
            <a:off x="7097499" y="3003437"/>
            <a:ext cx="1658256" cy="377985"/>
          </a:xfrm>
          <a:prstGeom prst="rect">
            <a:avLst/>
          </a:prstGeom>
        </p:spPr>
      </p:pic>
      <p:pic>
        <p:nvPicPr>
          <p:cNvPr id="32" name="Picture 31"/>
          <p:cNvPicPr>
            <a:picLocks noChangeAspect="1"/>
          </p:cNvPicPr>
          <p:nvPr/>
        </p:nvPicPr>
        <p:blipFill>
          <a:blip r:embed="rId7"/>
          <a:stretch>
            <a:fillRect/>
          </a:stretch>
        </p:blipFill>
        <p:spPr>
          <a:xfrm>
            <a:off x="7089341" y="2095207"/>
            <a:ext cx="1658256" cy="377985"/>
          </a:xfrm>
          <a:prstGeom prst="rect">
            <a:avLst/>
          </a:prstGeom>
        </p:spPr>
      </p:pic>
    </p:spTree>
    <p:extLst>
      <p:ext uri="{BB962C8B-B14F-4D97-AF65-F5344CB8AC3E}">
        <p14:creationId xmlns:p14="http://schemas.microsoft.com/office/powerpoint/2010/main" val="3029217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CB38C-2158-469B-AB0D-7FED17E59E35}"/>
              </a:ext>
            </a:extLst>
          </p:cNvPr>
          <p:cNvSpPr>
            <a:spLocks noGrp="1"/>
          </p:cNvSpPr>
          <p:nvPr>
            <p:ph type="title"/>
          </p:nvPr>
        </p:nvSpPr>
        <p:spPr>
          <a:xfrm>
            <a:off x="2976880" y="0"/>
            <a:ext cx="8610600" cy="1293028"/>
          </a:xfrm>
        </p:spPr>
        <p:txBody>
          <a:bodyPr/>
          <a:lstStyle/>
          <a:p>
            <a:r>
              <a:rPr lang="en-GB" dirty="0"/>
              <a:t>Stakeholder analysis map </a:t>
            </a:r>
          </a:p>
        </p:txBody>
      </p:sp>
      <p:sp>
        <p:nvSpPr>
          <p:cNvPr id="3" name="Content Placeholder 2">
            <a:extLst>
              <a:ext uri="{FF2B5EF4-FFF2-40B4-BE49-F238E27FC236}">
                <a16:creationId xmlns:a16="http://schemas.microsoft.com/office/drawing/2014/main" id="{8B4B51C8-DF2A-4703-8C03-3FF850B4A2DA}"/>
              </a:ext>
            </a:extLst>
          </p:cNvPr>
          <p:cNvSpPr>
            <a:spLocks noGrp="1"/>
          </p:cNvSpPr>
          <p:nvPr>
            <p:ph idx="1"/>
          </p:nvPr>
        </p:nvSpPr>
        <p:spPr>
          <a:xfrm>
            <a:off x="2976880" y="873020"/>
            <a:ext cx="11282680" cy="711199"/>
          </a:xfrm>
        </p:spPr>
        <p:txBody>
          <a:bodyPr/>
          <a:lstStyle/>
          <a:p>
            <a:pPr marL="0" indent="0">
              <a:buNone/>
            </a:pPr>
            <a:r>
              <a:rPr lang="en-GB" dirty="0"/>
              <a:t>Shows key stakeholders who are involved in the impact of air bnb.</a:t>
            </a:r>
          </a:p>
        </p:txBody>
      </p:sp>
      <p:sp>
        <p:nvSpPr>
          <p:cNvPr id="4" name="Oval 3">
            <a:extLst>
              <a:ext uri="{FF2B5EF4-FFF2-40B4-BE49-F238E27FC236}">
                <a16:creationId xmlns:a16="http://schemas.microsoft.com/office/drawing/2014/main" id="{8663F123-3732-4CB6-827A-1DEF7DBBF48E}"/>
              </a:ext>
            </a:extLst>
          </p:cNvPr>
          <p:cNvSpPr/>
          <p:nvPr/>
        </p:nvSpPr>
        <p:spPr>
          <a:xfrm>
            <a:off x="4470400" y="2865120"/>
            <a:ext cx="3495040" cy="16411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Stakeholders</a:t>
            </a:r>
            <a:r>
              <a:rPr lang="en-GB" dirty="0"/>
              <a:t> </a:t>
            </a:r>
          </a:p>
        </p:txBody>
      </p:sp>
      <p:sp>
        <p:nvSpPr>
          <p:cNvPr id="5" name="TextBox 4">
            <a:extLst>
              <a:ext uri="{FF2B5EF4-FFF2-40B4-BE49-F238E27FC236}">
                <a16:creationId xmlns:a16="http://schemas.microsoft.com/office/drawing/2014/main" id="{508DACAD-1D93-4A15-AB26-A8A854B8682F}"/>
              </a:ext>
            </a:extLst>
          </p:cNvPr>
          <p:cNvSpPr txBox="1"/>
          <p:nvPr/>
        </p:nvSpPr>
        <p:spPr>
          <a:xfrm>
            <a:off x="4452620" y="1343086"/>
            <a:ext cx="2743200" cy="523220"/>
          </a:xfrm>
          <a:prstGeom prst="rect">
            <a:avLst/>
          </a:prstGeom>
          <a:noFill/>
        </p:spPr>
        <p:txBody>
          <a:bodyPr wrap="square" rtlCol="0">
            <a:spAutoFit/>
          </a:bodyPr>
          <a:lstStyle/>
          <a:p>
            <a:r>
              <a:rPr lang="en-GB" sz="2800" dirty="0"/>
              <a:t>Governments </a:t>
            </a:r>
          </a:p>
        </p:txBody>
      </p:sp>
      <p:sp>
        <p:nvSpPr>
          <p:cNvPr id="6" name="TextBox 5">
            <a:extLst>
              <a:ext uri="{FF2B5EF4-FFF2-40B4-BE49-F238E27FC236}">
                <a16:creationId xmlns:a16="http://schemas.microsoft.com/office/drawing/2014/main" id="{A6B76834-BD15-4B21-9EF0-11907352A9C7}"/>
              </a:ext>
            </a:extLst>
          </p:cNvPr>
          <p:cNvSpPr txBox="1"/>
          <p:nvPr/>
        </p:nvSpPr>
        <p:spPr>
          <a:xfrm>
            <a:off x="1727200" y="4333260"/>
            <a:ext cx="2743200" cy="523220"/>
          </a:xfrm>
          <a:prstGeom prst="rect">
            <a:avLst/>
          </a:prstGeom>
          <a:noFill/>
        </p:spPr>
        <p:txBody>
          <a:bodyPr wrap="square" rtlCol="0">
            <a:spAutoFit/>
          </a:bodyPr>
          <a:lstStyle/>
          <a:p>
            <a:r>
              <a:rPr lang="en-GB" sz="2800" dirty="0"/>
              <a:t>Tourists/Guests</a:t>
            </a:r>
            <a:r>
              <a:rPr lang="en-GB" dirty="0"/>
              <a:t> </a:t>
            </a:r>
          </a:p>
        </p:txBody>
      </p:sp>
      <p:sp>
        <p:nvSpPr>
          <p:cNvPr id="7" name="TextBox 6">
            <a:extLst>
              <a:ext uri="{FF2B5EF4-FFF2-40B4-BE49-F238E27FC236}">
                <a16:creationId xmlns:a16="http://schemas.microsoft.com/office/drawing/2014/main" id="{5AF55EF9-2E76-4E9C-9EA6-CFB30564C233}"/>
              </a:ext>
            </a:extLst>
          </p:cNvPr>
          <p:cNvSpPr txBox="1"/>
          <p:nvPr/>
        </p:nvSpPr>
        <p:spPr>
          <a:xfrm>
            <a:off x="7975600" y="1259883"/>
            <a:ext cx="2153920" cy="584775"/>
          </a:xfrm>
          <a:prstGeom prst="rect">
            <a:avLst/>
          </a:prstGeom>
          <a:noFill/>
        </p:spPr>
        <p:txBody>
          <a:bodyPr wrap="square" rtlCol="0">
            <a:spAutoFit/>
          </a:bodyPr>
          <a:lstStyle/>
          <a:p>
            <a:r>
              <a:rPr lang="en-GB" sz="3200" dirty="0"/>
              <a:t>Locals</a:t>
            </a:r>
            <a:r>
              <a:rPr lang="en-GB" sz="2400" dirty="0"/>
              <a:t>  </a:t>
            </a:r>
          </a:p>
        </p:txBody>
      </p:sp>
      <p:sp>
        <p:nvSpPr>
          <p:cNvPr id="9" name="TextBox 8">
            <a:extLst>
              <a:ext uri="{FF2B5EF4-FFF2-40B4-BE49-F238E27FC236}">
                <a16:creationId xmlns:a16="http://schemas.microsoft.com/office/drawing/2014/main" id="{CD0F9B27-B15E-4B0A-96D0-3583B92C6B64}"/>
              </a:ext>
            </a:extLst>
          </p:cNvPr>
          <p:cNvSpPr txBox="1"/>
          <p:nvPr/>
        </p:nvSpPr>
        <p:spPr>
          <a:xfrm>
            <a:off x="9944100" y="1427756"/>
            <a:ext cx="3535680" cy="523220"/>
          </a:xfrm>
          <a:prstGeom prst="rect">
            <a:avLst/>
          </a:prstGeom>
          <a:noFill/>
        </p:spPr>
        <p:txBody>
          <a:bodyPr wrap="square" rtlCol="0">
            <a:spAutoFit/>
          </a:bodyPr>
          <a:lstStyle/>
          <a:p>
            <a:r>
              <a:rPr lang="en-GB" sz="2800" dirty="0"/>
              <a:t>Employees </a:t>
            </a:r>
          </a:p>
        </p:txBody>
      </p:sp>
      <p:sp>
        <p:nvSpPr>
          <p:cNvPr id="10" name="TextBox 9">
            <a:extLst>
              <a:ext uri="{FF2B5EF4-FFF2-40B4-BE49-F238E27FC236}">
                <a16:creationId xmlns:a16="http://schemas.microsoft.com/office/drawing/2014/main" id="{F2C36199-14A8-4A0D-A47C-B1365E16F436}"/>
              </a:ext>
            </a:extLst>
          </p:cNvPr>
          <p:cNvSpPr txBox="1"/>
          <p:nvPr/>
        </p:nvSpPr>
        <p:spPr>
          <a:xfrm>
            <a:off x="782320" y="1511358"/>
            <a:ext cx="3129280" cy="1384995"/>
          </a:xfrm>
          <a:prstGeom prst="rect">
            <a:avLst/>
          </a:prstGeom>
          <a:noFill/>
        </p:spPr>
        <p:txBody>
          <a:bodyPr wrap="square" rtlCol="0">
            <a:spAutoFit/>
          </a:bodyPr>
          <a:lstStyle/>
          <a:p>
            <a:r>
              <a:rPr lang="en-GB" sz="2800" dirty="0"/>
              <a:t>Shareholders</a:t>
            </a:r>
          </a:p>
          <a:p>
            <a:endParaRPr lang="en-GB" sz="2800" dirty="0"/>
          </a:p>
          <a:p>
            <a:endParaRPr lang="en-GB" sz="2800" dirty="0"/>
          </a:p>
        </p:txBody>
      </p:sp>
      <p:sp>
        <p:nvSpPr>
          <p:cNvPr id="11" name="TextBox 10">
            <a:extLst>
              <a:ext uri="{FF2B5EF4-FFF2-40B4-BE49-F238E27FC236}">
                <a16:creationId xmlns:a16="http://schemas.microsoft.com/office/drawing/2014/main" id="{48ADDD2D-893E-45E0-9821-AB7356632CE3}"/>
              </a:ext>
            </a:extLst>
          </p:cNvPr>
          <p:cNvSpPr txBox="1"/>
          <p:nvPr/>
        </p:nvSpPr>
        <p:spPr>
          <a:xfrm>
            <a:off x="406400" y="2096133"/>
            <a:ext cx="1930400" cy="369332"/>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6FD3DDCD-2B85-470B-A3EA-EA279787FCF0}"/>
              </a:ext>
            </a:extLst>
          </p:cNvPr>
          <p:cNvSpPr txBox="1"/>
          <p:nvPr/>
        </p:nvSpPr>
        <p:spPr>
          <a:xfrm>
            <a:off x="9621520" y="4244686"/>
            <a:ext cx="2702560" cy="523220"/>
          </a:xfrm>
          <a:prstGeom prst="rect">
            <a:avLst/>
          </a:prstGeom>
          <a:noFill/>
        </p:spPr>
        <p:txBody>
          <a:bodyPr wrap="square" rtlCol="0">
            <a:spAutoFit/>
          </a:bodyPr>
          <a:lstStyle/>
          <a:p>
            <a:r>
              <a:rPr lang="en-GB" sz="2800" dirty="0"/>
              <a:t>Society</a:t>
            </a:r>
            <a:r>
              <a:rPr lang="en-GB" dirty="0"/>
              <a:t> </a:t>
            </a:r>
          </a:p>
        </p:txBody>
      </p:sp>
      <p:sp>
        <p:nvSpPr>
          <p:cNvPr id="16" name="TextBox 15">
            <a:extLst>
              <a:ext uri="{FF2B5EF4-FFF2-40B4-BE49-F238E27FC236}">
                <a16:creationId xmlns:a16="http://schemas.microsoft.com/office/drawing/2014/main" id="{D9A5259A-B470-4F4A-85D7-425041EC281A}"/>
              </a:ext>
            </a:extLst>
          </p:cNvPr>
          <p:cNvSpPr txBox="1"/>
          <p:nvPr/>
        </p:nvSpPr>
        <p:spPr>
          <a:xfrm>
            <a:off x="909320" y="4856480"/>
            <a:ext cx="2473960" cy="954107"/>
          </a:xfrm>
          <a:prstGeom prst="rect">
            <a:avLst/>
          </a:prstGeom>
          <a:noFill/>
        </p:spPr>
        <p:txBody>
          <a:bodyPr wrap="square" rtlCol="0">
            <a:spAutoFit/>
          </a:bodyPr>
          <a:lstStyle/>
          <a:p>
            <a:r>
              <a:rPr lang="en-GB" sz="2800" dirty="0"/>
              <a:t>City Authorities </a:t>
            </a:r>
          </a:p>
        </p:txBody>
      </p:sp>
      <p:sp>
        <p:nvSpPr>
          <p:cNvPr id="18" name="TextBox 17">
            <a:extLst>
              <a:ext uri="{FF2B5EF4-FFF2-40B4-BE49-F238E27FC236}">
                <a16:creationId xmlns:a16="http://schemas.microsoft.com/office/drawing/2014/main" id="{9558AAF7-EA84-4498-8513-2FF6761F6A4E}"/>
              </a:ext>
            </a:extLst>
          </p:cNvPr>
          <p:cNvSpPr txBox="1"/>
          <p:nvPr/>
        </p:nvSpPr>
        <p:spPr>
          <a:xfrm>
            <a:off x="4185920" y="5100320"/>
            <a:ext cx="2743200" cy="1200329"/>
          </a:xfrm>
          <a:prstGeom prst="rect">
            <a:avLst/>
          </a:prstGeom>
          <a:noFill/>
        </p:spPr>
        <p:txBody>
          <a:bodyPr wrap="square" rtlCol="0">
            <a:spAutoFit/>
          </a:bodyPr>
          <a:lstStyle/>
          <a:p>
            <a:r>
              <a:rPr lang="en-GB" sz="2400" dirty="0"/>
              <a:t>American Hotel and Lodging Association</a:t>
            </a:r>
          </a:p>
        </p:txBody>
      </p:sp>
      <p:sp>
        <p:nvSpPr>
          <p:cNvPr id="19" name="TextBox 18">
            <a:extLst>
              <a:ext uri="{FF2B5EF4-FFF2-40B4-BE49-F238E27FC236}">
                <a16:creationId xmlns:a16="http://schemas.microsoft.com/office/drawing/2014/main" id="{A63D7200-F30A-427E-BB12-CC5C6FD28E1E}"/>
              </a:ext>
            </a:extLst>
          </p:cNvPr>
          <p:cNvSpPr txBox="1"/>
          <p:nvPr/>
        </p:nvSpPr>
        <p:spPr>
          <a:xfrm>
            <a:off x="7475220" y="4980541"/>
            <a:ext cx="2286000" cy="1200329"/>
          </a:xfrm>
          <a:prstGeom prst="rect">
            <a:avLst/>
          </a:prstGeom>
          <a:noFill/>
        </p:spPr>
        <p:txBody>
          <a:bodyPr wrap="square" rtlCol="0">
            <a:spAutoFit/>
          </a:bodyPr>
          <a:lstStyle/>
          <a:p>
            <a:r>
              <a:rPr lang="en-GB" sz="2400" dirty="0"/>
              <a:t>Traditional Licenced </a:t>
            </a:r>
            <a:r>
              <a:rPr lang="en-GB" sz="2400" dirty="0" err="1"/>
              <a:t>BnB’s</a:t>
            </a:r>
            <a:r>
              <a:rPr lang="en-GB" sz="2400" dirty="0"/>
              <a:t> </a:t>
            </a:r>
          </a:p>
        </p:txBody>
      </p:sp>
      <p:sp>
        <p:nvSpPr>
          <p:cNvPr id="20" name="TextBox 19">
            <a:extLst>
              <a:ext uri="{FF2B5EF4-FFF2-40B4-BE49-F238E27FC236}">
                <a16:creationId xmlns:a16="http://schemas.microsoft.com/office/drawing/2014/main" id="{415F426E-13FE-45E6-A0DD-74DCE77E0409}"/>
              </a:ext>
            </a:extLst>
          </p:cNvPr>
          <p:cNvSpPr txBox="1"/>
          <p:nvPr/>
        </p:nvSpPr>
        <p:spPr>
          <a:xfrm>
            <a:off x="10058400" y="5700484"/>
            <a:ext cx="1529080" cy="954107"/>
          </a:xfrm>
          <a:prstGeom prst="rect">
            <a:avLst/>
          </a:prstGeom>
          <a:noFill/>
        </p:spPr>
        <p:txBody>
          <a:bodyPr wrap="square" rtlCol="0">
            <a:spAutoFit/>
          </a:bodyPr>
          <a:lstStyle/>
          <a:p>
            <a:r>
              <a:rPr lang="en-GB" sz="2800" dirty="0"/>
              <a:t>Budget Hotels</a:t>
            </a:r>
          </a:p>
        </p:txBody>
      </p:sp>
      <p:sp>
        <p:nvSpPr>
          <p:cNvPr id="21" name="TextBox 20">
            <a:extLst>
              <a:ext uri="{FF2B5EF4-FFF2-40B4-BE49-F238E27FC236}">
                <a16:creationId xmlns:a16="http://schemas.microsoft.com/office/drawing/2014/main" id="{DB08AE98-3567-4626-9B2F-7877FA456EEB}"/>
              </a:ext>
            </a:extLst>
          </p:cNvPr>
          <p:cNvSpPr txBox="1"/>
          <p:nvPr/>
        </p:nvSpPr>
        <p:spPr>
          <a:xfrm>
            <a:off x="716280" y="2833775"/>
            <a:ext cx="1930400" cy="954107"/>
          </a:xfrm>
          <a:prstGeom prst="rect">
            <a:avLst/>
          </a:prstGeom>
          <a:noFill/>
        </p:spPr>
        <p:txBody>
          <a:bodyPr wrap="square" rtlCol="0">
            <a:spAutoFit/>
          </a:bodyPr>
          <a:lstStyle/>
          <a:p>
            <a:r>
              <a:rPr lang="en-GB" sz="2800" dirty="0"/>
              <a:t>Hotel Chains </a:t>
            </a:r>
          </a:p>
        </p:txBody>
      </p:sp>
      <p:sp>
        <p:nvSpPr>
          <p:cNvPr id="22" name="TextBox 21">
            <a:extLst>
              <a:ext uri="{FF2B5EF4-FFF2-40B4-BE49-F238E27FC236}">
                <a16:creationId xmlns:a16="http://schemas.microsoft.com/office/drawing/2014/main" id="{18FCBF7E-CF03-4B9E-8EB4-0B079031BFBC}"/>
              </a:ext>
            </a:extLst>
          </p:cNvPr>
          <p:cNvSpPr txBox="1"/>
          <p:nvPr/>
        </p:nvSpPr>
        <p:spPr>
          <a:xfrm>
            <a:off x="2702560" y="2171847"/>
            <a:ext cx="1930400" cy="584775"/>
          </a:xfrm>
          <a:prstGeom prst="rect">
            <a:avLst/>
          </a:prstGeom>
          <a:noFill/>
        </p:spPr>
        <p:txBody>
          <a:bodyPr wrap="square" rtlCol="0">
            <a:spAutoFit/>
          </a:bodyPr>
          <a:lstStyle/>
          <a:p>
            <a:r>
              <a:rPr lang="en-GB" sz="3200" dirty="0"/>
              <a:t>Investors</a:t>
            </a:r>
            <a:r>
              <a:rPr lang="en-GB" dirty="0"/>
              <a:t> </a:t>
            </a:r>
          </a:p>
        </p:txBody>
      </p:sp>
      <p:sp>
        <p:nvSpPr>
          <p:cNvPr id="23" name="TextBox 22">
            <a:extLst>
              <a:ext uri="{FF2B5EF4-FFF2-40B4-BE49-F238E27FC236}">
                <a16:creationId xmlns:a16="http://schemas.microsoft.com/office/drawing/2014/main" id="{524B2599-0F33-4911-8BB7-40DBA4611FFD}"/>
              </a:ext>
            </a:extLst>
          </p:cNvPr>
          <p:cNvSpPr txBox="1"/>
          <p:nvPr/>
        </p:nvSpPr>
        <p:spPr>
          <a:xfrm>
            <a:off x="8618220" y="2095866"/>
            <a:ext cx="2171700" cy="523220"/>
          </a:xfrm>
          <a:prstGeom prst="rect">
            <a:avLst/>
          </a:prstGeom>
          <a:noFill/>
        </p:spPr>
        <p:txBody>
          <a:bodyPr wrap="square" rtlCol="0">
            <a:spAutoFit/>
          </a:bodyPr>
          <a:lstStyle/>
          <a:p>
            <a:r>
              <a:rPr lang="en-GB" sz="2800" dirty="0"/>
              <a:t>Airlines </a:t>
            </a:r>
          </a:p>
        </p:txBody>
      </p:sp>
      <p:sp>
        <p:nvSpPr>
          <p:cNvPr id="24" name="TextBox 23">
            <a:extLst>
              <a:ext uri="{FF2B5EF4-FFF2-40B4-BE49-F238E27FC236}">
                <a16:creationId xmlns:a16="http://schemas.microsoft.com/office/drawing/2014/main" id="{A474DA19-5CCA-4D30-9D88-DAE72339CC02}"/>
              </a:ext>
            </a:extLst>
          </p:cNvPr>
          <p:cNvSpPr txBox="1"/>
          <p:nvPr/>
        </p:nvSpPr>
        <p:spPr>
          <a:xfrm>
            <a:off x="8618220" y="2918628"/>
            <a:ext cx="2517140" cy="523220"/>
          </a:xfrm>
          <a:prstGeom prst="rect">
            <a:avLst/>
          </a:prstGeom>
          <a:noFill/>
        </p:spPr>
        <p:txBody>
          <a:bodyPr wrap="square" rtlCol="0">
            <a:spAutoFit/>
          </a:bodyPr>
          <a:lstStyle/>
          <a:p>
            <a:r>
              <a:rPr lang="en-GB" sz="2800" dirty="0"/>
              <a:t>Partnerships</a:t>
            </a:r>
            <a:r>
              <a:rPr lang="en-GB" dirty="0"/>
              <a:t> </a:t>
            </a:r>
          </a:p>
        </p:txBody>
      </p:sp>
      <p:sp>
        <p:nvSpPr>
          <p:cNvPr id="25" name="TextBox 24">
            <a:extLst>
              <a:ext uri="{FF2B5EF4-FFF2-40B4-BE49-F238E27FC236}">
                <a16:creationId xmlns:a16="http://schemas.microsoft.com/office/drawing/2014/main" id="{3505FD72-3B49-4D55-A17C-0CEA7D74DEF6}"/>
              </a:ext>
            </a:extLst>
          </p:cNvPr>
          <p:cNvSpPr txBox="1"/>
          <p:nvPr/>
        </p:nvSpPr>
        <p:spPr>
          <a:xfrm>
            <a:off x="5110480" y="2050917"/>
            <a:ext cx="3030220" cy="707886"/>
          </a:xfrm>
          <a:prstGeom prst="rect">
            <a:avLst/>
          </a:prstGeom>
          <a:noFill/>
        </p:spPr>
        <p:txBody>
          <a:bodyPr wrap="square" rtlCol="0">
            <a:spAutoFit/>
          </a:bodyPr>
          <a:lstStyle/>
          <a:p>
            <a:r>
              <a:rPr lang="en-GB" sz="2000" dirty="0"/>
              <a:t>Travel metasearch engine platforms </a:t>
            </a:r>
          </a:p>
        </p:txBody>
      </p:sp>
    </p:spTree>
    <p:extLst>
      <p:ext uri="{BB962C8B-B14F-4D97-AF65-F5344CB8AC3E}">
        <p14:creationId xmlns:p14="http://schemas.microsoft.com/office/powerpoint/2010/main" val="1339406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A6B5924-BD0C-4CCA-990C-4879E01FB875}"/>
              </a:ext>
            </a:extLst>
          </p:cNvPr>
          <p:cNvCxnSpPr>
            <a:cxnSpLocks/>
          </p:cNvCxnSpPr>
          <p:nvPr/>
        </p:nvCxnSpPr>
        <p:spPr>
          <a:xfrm flipH="1">
            <a:off x="6055360" y="764373"/>
            <a:ext cx="60960" cy="513952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7343A9A-ED82-4467-80AB-3FC3105ED9AC}"/>
              </a:ext>
            </a:extLst>
          </p:cNvPr>
          <p:cNvCxnSpPr>
            <a:cxnSpLocks/>
          </p:cNvCxnSpPr>
          <p:nvPr/>
        </p:nvCxnSpPr>
        <p:spPr>
          <a:xfrm>
            <a:off x="1422400" y="3048000"/>
            <a:ext cx="926592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669C54CC-03A8-43EF-B0E4-C75DFC622BF4}"/>
              </a:ext>
            </a:extLst>
          </p:cNvPr>
          <p:cNvSpPr txBox="1"/>
          <p:nvPr/>
        </p:nvSpPr>
        <p:spPr>
          <a:xfrm>
            <a:off x="10160" y="2673142"/>
            <a:ext cx="1341120" cy="954107"/>
          </a:xfrm>
          <a:prstGeom prst="rect">
            <a:avLst/>
          </a:prstGeom>
          <a:noFill/>
        </p:spPr>
        <p:txBody>
          <a:bodyPr wrap="square" rtlCol="0">
            <a:spAutoFit/>
          </a:bodyPr>
          <a:lstStyle/>
          <a:p>
            <a:r>
              <a:rPr lang="en-GB" sz="2800" dirty="0"/>
              <a:t>Low power </a:t>
            </a:r>
          </a:p>
        </p:txBody>
      </p:sp>
      <p:sp>
        <p:nvSpPr>
          <p:cNvPr id="17" name="TextBox 16">
            <a:extLst>
              <a:ext uri="{FF2B5EF4-FFF2-40B4-BE49-F238E27FC236}">
                <a16:creationId xmlns:a16="http://schemas.microsoft.com/office/drawing/2014/main" id="{5E3042DF-9D40-4A1C-B35D-C9144D18C542}"/>
              </a:ext>
            </a:extLst>
          </p:cNvPr>
          <p:cNvSpPr txBox="1"/>
          <p:nvPr/>
        </p:nvSpPr>
        <p:spPr>
          <a:xfrm>
            <a:off x="10688320" y="2570351"/>
            <a:ext cx="1422400" cy="1077218"/>
          </a:xfrm>
          <a:prstGeom prst="rect">
            <a:avLst/>
          </a:prstGeom>
          <a:noFill/>
        </p:spPr>
        <p:txBody>
          <a:bodyPr wrap="square" rtlCol="0">
            <a:spAutoFit/>
          </a:bodyPr>
          <a:lstStyle/>
          <a:p>
            <a:r>
              <a:rPr lang="en-GB" sz="3200" dirty="0"/>
              <a:t>High Power </a:t>
            </a:r>
          </a:p>
        </p:txBody>
      </p:sp>
      <p:sp>
        <p:nvSpPr>
          <p:cNvPr id="19" name="TextBox 18">
            <a:extLst>
              <a:ext uri="{FF2B5EF4-FFF2-40B4-BE49-F238E27FC236}">
                <a16:creationId xmlns:a16="http://schemas.microsoft.com/office/drawing/2014/main" id="{D5A07872-F474-4CA7-91E0-E5A4684C5AFB}"/>
              </a:ext>
            </a:extLst>
          </p:cNvPr>
          <p:cNvSpPr txBox="1"/>
          <p:nvPr/>
        </p:nvSpPr>
        <p:spPr>
          <a:xfrm>
            <a:off x="4632960" y="172574"/>
            <a:ext cx="2966720" cy="523220"/>
          </a:xfrm>
          <a:prstGeom prst="rect">
            <a:avLst/>
          </a:prstGeom>
          <a:noFill/>
        </p:spPr>
        <p:txBody>
          <a:bodyPr wrap="square" rtlCol="0">
            <a:spAutoFit/>
          </a:bodyPr>
          <a:lstStyle/>
          <a:p>
            <a:r>
              <a:rPr lang="en-GB" sz="2800" dirty="0"/>
              <a:t>Positive Attitude </a:t>
            </a:r>
          </a:p>
        </p:txBody>
      </p:sp>
      <p:sp>
        <p:nvSpPr>
          <p:cNvPr id="45" name="Oval 44">
            <a:extLst>
              <a:ext uri="{FF2B5EF4-FFF2-40B4-BE49-F238E27FC236}">
                <a16:creationId xmlns:a16="http://schemas.microsoft.com/office/drawing/2014/main" id="{8BF61ADC-E5B9-4175-9774-800B4E500D80}"/>
              </a:ext>
            </a:extLst>
          </p:cNvPr>
          <p:cNvSpPr/>
          <p:nvPr/>
        </p:nvSpPr>
        <p:spPr>
          <a:xfrm>
            <a:off x="8072675" y="3639618"/>
            <a:ext cx="2850994" cy="7146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AE24DA7F-0E70-47FE-8FC3-2F30D0061547}"/>
              </a:ext>
            </a:extLst>
          </p:cNvPr>
          <p:cNvSpPr/>
          <p:nvPr/>
        </p:nvSpPr>
        <p:spPr>
          <a:xfrm>
            <a:off x="9384743" y="4455796"/>
            <a:ext cx="2628832" cy="11692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E35DA825-320D-475F-8FA5-4889E8F3B65E}"/>
              </a:ext>
            </a:extLst>
          </p:cNvPr>
          <p:cNvSpPr txBox="1"/>
          <p:nvPr/>
        </p:nvSpPr>
        <p:spPr>
          <a:xfrm>
            <a:off x="4400806" y="6050180"/>
            <a:ext cx="5730240" cy="954107"/>
          </a:xfrm>
          <a:prstGeom prst="rect">
            <a:avLst/>
          </a:prstGeom>
          <a:noFill/>
        </p:spPr>
        <p:txBody>
          <a:bodyPr wrap="square" rtlCol="0">
            <a:spAutoFit/>
          </a:bodyPr>
          <a:lstStyle/>
          <a:p>
            <a:r>
              <a:rPr lang="en-GB" sz="2800" dirty="0"/>
              <a:t>Negative Attitude </a:t>
            </a:r>
          </a:p>
          <a:p>
            <a:r>
              <a:rPr lang="en-GB" sz="2800" dirty="0"/>
              <a:t> </a:t>
            </a:r>
          </a:p>
        </p:txBody>
      </p:sp>
      <p:sp>
        <p:nvSpPr>
          <p:cNvPr id="50" name="Oval 49">
            <a:extLst>
              <a:ext uri="{FF2B5EF4-FFF2-40B4-BE49-F238E27FC236}">
                <a16:creationId xmlns:a16="http://schemas.microsoft.com/office/drawing/2014/main" id="{E4357A97-9FC7-4BC9-8478-1B107D7C3CDC}"/>
              </a:ext>
            </a:extLst>
          </p:cNvPr>
          <p:cNvSpPr/>
          <p:nvPr/>
        </p:nvSpPr>
        <p:spPr>
          <a:xfrm>
            <a:off x="3517766" y="962935"/>
            <a:ext cx="1791636" cy="11521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A94D88D3-CC61-4A7F-8290-804FAD83914F}"/>
              </a:ext>
            </a:extLst>
          </p:cNvPr>
          <p:cNvSpPr/>
          <p:nvPr/>
        </p:nvSpPr>
        <p:spPr>
          <a:xfrm>
            <a:off x="315796" y="1212102"/>
            <a:ext cx="2585274" cy="12097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E00E7E1-67E2-4715-9BA6-D207F821E540}"/>
              </a:ext>
            </a:extLst>
          </p:cNvPr>
          <p:cNvSpPr txBox="1"/>
          <p:nvPr/>
        </p:nvSpPr>
        <p:spPr>
          <a:xfrm>
            <a:off x="8299706" y="3763057"/>
            <a:ext cx="2661920" cy="461665"/>
          </a:xfrm>
          <a:prstGeom prst="rect">
            <a:avLst/>
          </a:prstGeom>
          <a:noFill/>
        </p:spPr>
        <p:txBody>
          <a:bodyPr wrap="square" rtlCol="0">
            <a:spAutoFit/>
          </a:bodyPr>
          <a:lstStyle/>
          <a:p>
            <a:r>
              <a:rPr lang="en-GB" sz="2400" dirty="0"/>
              <a:t>City Authorities </a:t>
            </a:r>
          </a:p>
        </p:txBody>
      </p:sp>
      <p:sp>
        <p:nvSpPr>
          <p:cNvPr id="25" name="TextBox 24">
            <a:extLst>
              <a:ext uri="{FF2B5EF4-FFF2-40B4-BE49-F238E27FC236}">
                <a16:creationId xmlns:a16="http://schemas.microsoft.com/office/drawing/2014/main" id="{764ED223-A0F5-4C61-8EBA-1A04DB24728A}"/>
              </a:ext>
            </a:extLst>
          </p:cNvPr>
          <p:cNvSpPr txBox="1"/>
          <p:nvPr/>
        </p:nvSpPr>
        <p:spPr>
          <a:xfrm>
            <a:off x="9540730" y="4661218"/>
            <a:ext cx="2611120" cy="646331"/>
          </a:xfrm>
          <a:prstGeom prst="rect">
            <a:avLst/>
          </a:prstGeom>
          <a:noFill/>
        </p:spPr>
        <p:txBody>
          <a:bodyPr wrap="square" rtlCol="0">
            <a:spAutoFit/>
          </a:bodyPr>
          <a:lstStyle/>
          <a:p>
            <a:r>
              <a:rPr lang="en-GB" dirty="0"/>
              <a:t>American Hotel and Lodging Association</a:t>
            </a:r>
          </a:p>
        </p:txBody>
      </p:sp>
      <p:sp>
        <p:nvSpPr>
          <p:cNvPr id="27" name="TextBox 26">
            <a:extLst>
              <a:ext uri="{FF2B5EF4-FFF2-40B4-BE49-F238E27FC236}">
                <a16:creationId xmlns:a16="http://schemas.microsoft.com/office/drawing/2014/main" id="{EA7DD207-CD9C-430E-9964-0AFCAC3B7A67}"/>
              </a:ext>
            </a:extLst>
          </p:cNvPr>
          <p:cNvSpPr txBox="1"/>
          <p:nvPr/>
        </p:nvSpPr>
        <p:spPr>
          <a:xfrm>
            <a:off x="3804798" y="1201835"/>
            <a:ext cx="1239520" cy="584775"/>
          </a:xfrm>
          <a:prstGeom prst="rect">
            <a:avLst/>
          </a:prstGeom>
          <a:noFill/>
        </p:spPr>
        <p:txBody>
          <a:bodyPr wrap="square" rtlCol="0">
            <a:spAutoFit/>
          </a:bodyPr>
          <a:lstStyle/>
          <a:p>
            <a:r>
              <a:rPr lang="en-GB" sz="3200" dirty="0"/>
              <a:t>Hosts</a:t>
            </a:r>
            <a:r>
              <a:rPr lang="en-GB" dirty="0"/>
              <a:t> </a:t>
            </a:r>
          </a:p>
        </p:txBody>
      </p:sp>
      <p:sp>
        <p:nvSpPr>
          <p:cNvPr id="49" name="Oval 48">
            <a:extLst>
              <a:ext uri="{FF2B5EF4-FFF2-40B4-BE49-F238E27FC236}">
                <a16:creationId xmlns:a16="http://schemas.microsoft.com/office/drawing/2014/main" id="{023FB1A3-2E83-4B97-BC0D-68784D170D8E}"/>
              </a:ext>
            </a:extLst>
          </p:cNvPr>
          <p:cNvSpPr/>
          <p:nvPr/>
        </p:nvSpPr>
        <p:spPr>
          <a:xfrm>
            <a:off x="8999844" y="1836650"/>
            <a:ext cx="1820556" cy="10414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876224AB-5621-420F-904B-FA07B95AA5D4}"/>
              </a:ext>
            </a:extLst>
          </p:cNvPr>
          <p:cNvSpPr txBox="1"/>
          <p:nvPr/>
        </p:nvSpPr>
        <p:spPr>
          <a:xfrm>
            <a:off x="478478" y="1359596"/>
            <a:ext cx="2184400" cy="954107"/>
          </a:xfrm>
          <a:prstGeom prst="rect">
            <a:avLst/>
          </a:prstGeom>
          <a:noFill/>
        </p:spPr>
        <p:txBody>
          <a:bodyPr wrap="square" rtlCol="0">
            <a:spAutoFit/>
          </a:bodyPr>
          <a:lstStyle/>
          <a:p>
            <a:r>
              <a:rPr lang="en-GB" sz="2800" dirty="0"/>
              <a:t> Employees      	</a:t>
            </a:r>
            <a:r>
              <a:rPr lang="en-GB" sz="2000" dirty="0"/>
              <a:t>at Air bnb </a:t>
            </a:r>
          </a:p>
        </p:txBody>
      </p:sp>
      <p:sp>
        <p:nvSpPr>
          <p:cNvPr id="43" name="Oval 42">
            <a:extLst>
              <a:ext uri="{FF2B5EF4-FFF2-40B4-BE49-F238E27FC236}">
                <a16:creationId xmlns:a16="http://schemas.microsoft.com/office/drawing/2014/main" id="{2E01FB95-6058-49A1-85A0-DD39955E9759}"/>
              </a:ext>
            </a:extLst>
          </p:cNvPr>
          <p:cNvSpPr/>
          <p:nvPr/>
        </p:nvSpPr>
        <p:spPr>
          <a:xfrm>
            <a:off x="6748692" y="4424846"/>
            <a:ext cx="2048688" cy="16003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EB465C5D-6F51-4336-B86A-4A47D34AA5F6}"/>
              </a:ext>
            </a:extLst>
          </p:cNvPr>
          <p:cNvSpPr txBox="1"/>
          <p:nvPr/>
        </p:nvSpPr>
        <p:spPr>
          <a:xfrm>
            <a:off x="9130052" y="2032121"/>
            <a:ext cx="2296160" cy="523220"/>
          </a:xfrm>
          <a:prstGeom prst="rect">
            <a:avLst/>
          </a:prstGeom>
          <a:noFill/>
        </p:spPr>
        <p:txBody>
          <a:bodyPr wrap="square" rtlCol="0">
            <a:spAutoFit/>
          </a:bodyPr>
          <a:lstStyle/>
          <a:p>
            <a:r>
              <a:rPr lang="en-GB" sz="2800" dirty="0"/>
              <a:t>Investors</a:t>
            </a:r>
            <a:r>
              <a:rPr lang="en-GB" dirty="0"/>
              <a:t> </a:t>
            </a:r>
          </a:p>
        </p:txBody>
      </p:sp>
      <p:sp>
        <p:nvSpPr>
          <p:cNvPr id="30" name="TextBox 29">
            <a:extLst>
              <a:ext uri="{FF2B5EF4-FFF2-40B4-BE49-F238E27FC236}">
                <a16:creationId xmlns:a16="http://schemas.microsoft.com/office/drawing/2014/main" id="{3C05D885-38E4-4D7A-A1AE-F768998B8CD4}"/>
              </a:ext>
            </a:extLst>
          </p:cNvPr>
          <p:cNvSpPr txBox="1"/>
          <p:nvPr/>
        </p:nvSpPr>
        <p:spPr>
          <a:xfrm>
            <a:off x="7066213" y="4795563"/>
            <a:ext cx="1731166" cy="923330"/>
          </a:xfrm>
          <a:prstGeom prst="rect">
            <a:avLst/>
          </a:prstGeom>
          <a:noFill/>
        </p:spPr>
        <p:txBody>
          <a:bodyPr wrap="square" rtlCol="0">
            <a:spAutoFit/>
          </a:bodyPr>
          <a:lstStyle/>
          <a:p>
            <a:r>
              <a:rPr lang="en-GB" dirty="0"/>
              <a:t>Hotel Chains e.g. Hilton, Marriott </a:t>
            </a:r>
          </a:p>
        </p:txBody>
      </p:sp>
      <p:sp>
        <p:nvSpPr>
          <p:cNvPr id="39" name="Oval 38">
            <a:extLst>
              <a:ext uri="{FF2B5EF4-FFF2-40B4-BE49-F238E27FC236}">
                <a16:creationId xmlns:a16="http://schemas.microsoft.com/office/drawing/2014/main" id="{9109FA8C-E437-4D80-9506-501DEBC57124}"/>
              </a:ext>
            </a:extLst>
          </p:cNvPr>
          <p:cNvSpPr/>
          <p:nvPr/>
        </p:nvSpPr>
        <p:spPr>
          <a:xfrm>
            <a:off x="1084112" y="3309915"/>
            <a:ext cx="2654144" cy="9779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a:extLst>
              <a:ext uri="{FF2B5EF4-FFF2-40B4-BE49-F238E27FC236}">
                <a16:creationId xmlns:a16="http://schemas.microsoft.com/office/drawing/2014/main" id="{82BA3E90-00D7-4312-AA71-959C71C666D0}"/>
              </a:ext>
            </a:extLst>
          </p:cNvPr>
          <p:cNvSpPr/>
          <p:nvPr/>
        </p:nvSpPr>
        <p:spPr>
          <a:xfrm>
            <a:off x="3401194" y="4772700"/>
            <a:ext cx="2148383" cy="11178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12120F28-CB63-460E-9D6D-DD087DDDE5DC}"/>
              </a:ext>
            </a:extLst>
          </p:cNvPr>
          <p:cNvSpPr/>
          <p:nvPr/>
        </p:nvSpPr>
        <p:spPr>
          <a:xfrm>
            <a:off x="8917260" y="5538623"/>
            <a:ext cx="2655548" cy="9223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B7A78948-C77A-4FB7-9D81-288035C64977}"/>
              </a:ext>
            </a:extLst>
          </p:cNvPr>
          <p:cNvSpPr/>
          <p:nvPr/>
        </p:nvSpPr>
        <p:spPr>
          <a:xfrm>
            <a:off x="4862145" y="3983106"/>
            <a:ext cx="1158240" cy="7886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3EFA100C-41E2-48D5-BF20-989FBB4E24FB}"/>
              </a:ext>
            </a:extLst>
          </p:cNvPr>
          <p:cNvSpPr txBox="1"/>
          <p:nvPr/>
        </p:nvSpPr>
        <p:spPr>
          <a:xfrm>
            <a:off x="4931432" y="4133183"/>
            <a:ext cx="1544944" cy="369332"/>
          </a:xfrm>
          <a:prstGeom prst="rect">
            <a:avLst/>
          </a:prstGeom>
          <a:noFill/>
        </p:spPr>
        <p:txBody>
          <a:bodyPr wrap="square" rtlCol="0">
            <a:spAutoFit/>
          </a:bodyPr>
          <a:lstStyle/>
          <a:p>
            <a:r>
              <a:rPr lang="en-GB" dirty="0"/>
              <a:t>Locals </a:t>
            </a:r>
          </a:p>
        </p:txBody>
      </p:sp>
      <p:sp>
        <p:nvSpPr>
          <p:cNvPr id="32" name="TextBox 31">
            <a:extLst>
              <a:ext uri="{FF2B5EF4-FFF2-40B4-BE49-F238E27FC236}">
                <a16:creationId xmlns:a16="http://schemas.microsoft.com/office/drawing/2014/main" id="{8BA02952-4A50-4ED3-A189-7687776A032A}"/>
              </a:ext>
            </a:extLst>
          </p:cNvPr>
          <p:cNvSpPr txBox="1"/>
          <p:nvPr/>
        </p:nvSpPr>
        <p:spPr>
          <a:xfrm>
            <a:off x="3566868" y="5140160"/>
            <a:ext cx="2259976" cy="369332"/>
          </a:xfrm>
          <a:prstGeom prst="rect">
            <a:avLst/>
          </a:prstGeom>
          <a:noFill/>
        </p:spPr>
        <p:txBody>
          <a:bodyPr wrap="square" rtlCol="0">
            <a:spAutoFit/>
          </a:bodyPr>
          <a:lstStyle/>
          <a:p>
            <a:r>
              <a:rPr lang="en-GB" dirty="0"/>
              <a:t>Budget Hotels </a:t>
            </a:r>
          </a:p>
        </p:txBody>
      </p:sp>
      <p:sp>
        <p:nvSpPr>
          <p:cNvPr id="47" name="Oval 46">
            <a:extLst>
              <a:ext uri="{FF2B5EF4-FFF2-40B4-BE49-F238E27FC236}">
                <a16:creationId xmlns:a16="http://schemas.microsoft.com/office/drawing/2014/main" id="{870AEF11-5F34-4471-875D-233D778CCAE5}"/>
              </a:ext>
            </a:extLst>
          </p:cNvPr>
          <p:cNvSpPr/>
          <p:nvPr/>
        </p:nvSpPr>
        <p:spPr>
          <a:xfrm>
            <a:off x="6515412" y="989241"/>
            <a:ext cx="2523022" cy="10833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3B37122F-3DE1-4A21-8E81-12D1CE8C8593}"/>
              </a:ext>
            </a:extLst>
          </p:cNvPr>
          <p:cNvSpPr txBox="1"/>
          <p:nvPr/>
        </p:nvSpPr>
        <p:spPr>
          <a:xfrm>
            <a:off x="1511768" y="3445191"/>
            <a:ext cx="2047240" cy="646331"/>
          </a:xfrm>
          <a:prstGeom prst="rect">
            <a:avLst/>
          </a:prstGeom>
          <a:noFill/>
        </p:spPr>
        <p:txBody>
          <a:bodyPr wrap="square" rtlCol="0">
            <a:spAutoFit/>
          </a:bodyPr>
          <a:lstStyle/>
          <a:p>
            <a:r>
              <a:rPr lang="en-GB" dirty="0"/>
              <a:t>Traditional Licenced </a:t>
            </a:r>
            <a:r>
              <a:rPr lang="en-GB" dirty="0" err="1"/>
              <a:t>BnB’s</a:t>
            </a:r>
            <a:r>
              <a:rPr lang="en-GB" dirty="0"/>
              <a:t> </a:t>
            </a:r>
          </a:p>
        </p:txBody>
      </p:sp>
      <p:sp>
        <p:nvSpPr>
          <p:cNvPr id="34" name="TextBox 33">
            <a:extLst>
              <a:ext uri="{FF2B5EF4-FFF2-40B4-BE49-F238E27FC236}">
                <a16:creationId xmlns:a16="http://schemas.microsoft.com/office/drawing/2014/main" id="{54821DF7-E501-460C-A407-ED817D072711}"/>
              </a:ext>
            </a:extLst>
          </p:cNvPr>
          <p:cNvSpPr txBox="1"/>
          <p:nvPr/>
        </p:nvSpPr>
        <p:spPr>
          <a:xfrm>
            <a:off x="9109882" y="5706981"/>
            <a:ext cx="2499360" cy="461665"/>
          </a:xfrm>
          <a:prstGeom prst="rect">
            <a:avLst/>
          </a:prstGeom>
          <a:noFill/>
        </p:spPr>
        <p:txBody>
          <a:bodyPr wrap="square" rtlCol="0">
            <a:spAutoFit/>
          </a:bodyPr>
          <a:lstStyle/>
          <a:p>
            <a:r>
              <a:rPr lang="en-GB" sz="2400" dirty="0"/>
              <a:t>Governments</a:t>
            </a:r>
            <a:r>
              <a:rPr lang="en-GB" dirty="0"/>
              <a:t> </a:t>
            </a:r>
          </a:p>
        </p:txBody>
      </p:sp>
      <p:sp>
        <p:nvSpPr>
          <p:cNvPr id="48" name="Oval 47">
            <a:extLst>
              <a:ext uri="{FF2B5EF4-FFF2-40B4-BE49-F238E27FC236}">
                <a16:creationId xmlns:a16="http://schemas.microsoft.com/office/drawing/2014/main" id="{4D2DD126-88C8-45E7-A023-11381A019513}"/>
              </a:ext>
            </a:extLst>
          </p:cNvPr>
          <p:cNvSpPr/>
          <p:nvPr/>
        </p:nvSpPr>
        <p:spPr>
          <a:xfrm>
            <a:off x="9377925" y="819378"/>
            <a:ext cx="2457851" cy="9018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A8AA30C6-90EF-4DD7-8BF9-EA2CD29B7AEE}"/>
              </a:ext>
            </a:extLst>
          </p:cNvPr>
          <p:cNvSpPr txBox="1"/>
          <p:nvPr/>
        </p:nvSpPr>
        <p:spPr>
          <a:xfrm>
            <a:off x="6908800" y="1180244"/>
            <a:ext cx="1788160" cy="461665"/>
          </a:xfrm>
          <a:prstGeom prst="rect">
            <a:avLst/>
          </a:prstGeom>
          <a:noFill/>
        </p:spPr>
        <p:txBody>
          <a:bodyPr wrap="square" rtlCol="0">
            <a:spAutoFit/>
          </a:bodyPr>
          <a:lstStyle/>
          <a:p>
            <a:r>
              <a:rPr lang="en-GB" sz="2400" dirty="0"/>
              <a:t>Customers</a:t>
            </a:r>
            <a:r>
              <a:rPr lang="en-GB" dirty="0"/>
              <a:t> </a:t>
            </a:r>
          </a:p>
        </p:txBody>
      </p:sp>
      <p:sp>
        <p:nvSpPr>
          <p:cNvPr id="37" name="TextBox 36">
            <a:extLst>
              <a:ext uri="{FF2B5EF4-FFF2-40B4-BE49-F238E27FC236}">
                <a16:creationId xmlns:a16="http://schemas.microsoft.com/office/drawing/2014/main" id="{99B5D28E-A26C-4C98-A12E-14309FA2809D}"/>
              </a:ext>
            </a:extLst>
          </p:cNvPr>
          <p:cNvSpPr txBox="1"/>
          <p:nvPr/>
        </p:nvSpPr>
        <p:spPr>
          <a:xfrm>
            <a:off x="9432936" y="989241"/>
            <a:ext cx="2489022" cy="523220"/>
          </a:xfrm>
          <a:prstGeom prst="rect">
            <a:avLst/>
          </a:prstGeom>
          <a:noFill/>
        </p:spPr>
        <p:txBody>
          <a:bodyPr wrap="square" rtlCol="0">
            <a:spAutoFit/>
          </a:bodyPr>
          <a:lstStyle/>
          <a:p>
            <a:r>
              <a:rPr lang="en-GB" sz="2800" dirty="0"/>
              <a:t>Partnerships</a:t>
            </a:r>
            <a:r>
              <a:rPr lang="en-GB" dirty="0"/>
              <a:t> </a:t>
            </a:r>
          </a:p>
        </p:txBody>
      </p:sp>
      <p:sp>
        <p:nvSpPr>
          <p:cNvPr id="40" name="Oval 39">
            <a:extLst>
              <a:ext uri="{FF2B5EF4-FFF2-40B4-BE49-F238E27FC236}">
                <a16:creationId xmlns:a16="http://schemas.microsoft.com/office/drawing/2014/main" id="{B593FE92-07B8-4064-8E1C-FC10D455E67C}"/>
              </a:ext>
            </a:extLst>
          </p:cNvPr>
          <p:cNvSpPr/>
          <p:nvPr/>
        </p:nvSpPr>
        <p:spPr>
          <a:xfrm>
            <a:off x="322446" y="4418335"/>
            <a:ext cx="2642870" cy="12737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5693965A-04B1-4DDB-9CCF-CF41DF4A212E}"/>
              </a:ext>
            </a:extLst>
          </p:cNvPr>
          <p:cNvSpPr/>
          <p:nvPr/>
        </p:nvSpPr>
        <p:spPr>
          <a:xfrm>
            <a:off x="158104" y="5639918"/>
            <a:ext cx="3580152" cy="12180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7D43C5BA-0B76-4070-B6E9-E848E8408B6E}"/>
              </a:ext>
            </a:extLst>
          </p:cNvPr>
          <p:cNvSpPr txBox="1"/>
          <p:nvPr/>
        </p:nvSpPr>
        <p:spPr>
          <a:xfrm>
            <a:off x="478478" y="4640748"/>
            <a:ext cx="2741284" cy="646331"/>
          </a:xfrm>
          <a:prstGeom prst="rect">
            <a:avLst/>
          </a:prstGeom>
          <a:noFill/>
        </p:spPr>
        <p:txBody>
          <a:bodyPr wrap="square" rtlCol="0">
            <a:spAutoFit/>
          </a:bodyPr>
          <a:lstStyle/>
          <a:p>
            <a:r>
              <a:rPr lang="en-GB" dirty="0"/>
              <a:t>Travel metasearch engine platforms </a:t>
            </a:r>
          </a:p>
        </p:txBody>
      </p:sp>
      <p:sp>
        <p:nvSpPr>
          <p:cNvPr id="52" name="TextBox 51">
            <a:extLst>
              <a:ext uri="{FF2B5EF4-FFF2-40B4-BE49-F238E27FC236}">
                <a16:creationId xmlns:a16="http://schemas.microsoft.com/office/drawing/2014/main" id="{2E18744C-AF11-4E99-8506-BA6ABDA5A13B}"/>
              </a:ext>
            </a:extLst>
          </p:cNvPr>
          <p:cNvSpPr txBox="1"/>
          <p:nvPr/>
        </p:nvSpPr>
        <p:spPr>
          <a:xfrm>
            <a:off x="3485438" y="2487841"/>
            <a:ext cx="2314653" cy="461665"/>
          </a:xfrm>
          <a:prstGeom prst="rect">
            <a:avLst/>
          </a:prstGeom>
          <a:noFill/>
        </p:spPr>
        <p:txBody>
          <a:bodyPr wrap="square" rtlCol="0">
            <a:spAutoFit/>
          </a:bodyPr>
          <a:lstStyle/>
          <a:p>
            <a:r>
              <a:rPr lang="en-GB" sz="2400" b="1" dirty="0"/>
              <a:t>Weak Support </a:t>
            </a:r>
          </a:p>
        </p:txBody>
      </p:sp>
      <p:sp>
        <p:nvSpPr>
          <p:cNvPr id="53" name="TextBox 52">
            <a:extLst>
              <a:ext uri="{FF2B5EF4-FFF2-40B4-BE49-F238E27FC236}">
                <a16:creationId xmlns:a16="http://schemas.microsoft.com/office/drawing/2014/main" id="{1B255D80-9B19-49A3-84D0-5F6D693AD157}"/>
              </a:ext>
            </a:extLst>
          </p:cNvPr>
          <p:cNvSpPr txBox="1"/>
          <p:nvPr/>
        </p:nvSpPr>
        <p:spPr>
          <a:xfrm>
            <a:off x="6323152" y="2523238"/>
            <a:ext cx="2947458" cy="461665"/>
          </a:xfrm>
          <a:prstGeom prst="rect">
            <a:avLst/>
          </a:prstGeom>
          <a:noFill/>
        </p:spPr>
        <p:txBody>
          <a:bodyPr wrap="square" rtlCol="0">
            <a:spAutoFit/>
          </a:bodyPr>
          <a:lstStyle/>
          <a:p>
            <a:r>
              <a:rPr lang="en-GB" sz="2400" b="1" dirty="0"/>
              <a:t>Strong Support</a:t>
            </a:r>
          </a:p>
        </p:txBody>
      </p:sp>
      <p:sp>
        <p:nvSpPr>
          <p:cNvPr id="54" name="TextBox 53">
            <a:extLst>
              <a:ext uri="{FF2B5EF4-FFF2-40B4-BE49-F238E27FC236}">
                <a16:creationId xmlns:a16="http://schemas.microsoft.com/office/drawing/2014/main" id="{34B4C5A1-035A-4FBC-AC7C-DA01BAB0C017}"/>
              </a:ext>
            </a:extLst>
          </p:cNvPr>
          <p:cNvSpPr txBox="1"/>
          <p:nvPr/>
        </p:nvSpPr>
        <p:spPr>
          <a:xfrm>
            <a:off x="407358" y="5869813"/>
            <a:ext cx="2883524" cy="646331"/>
          </a:xfrm>
          <a:prstGeom prst="rect">
            <a:avLst/>
          </a:prstGeom>
          <a:noFill/>
        </p:spPr>
        <p:txBody>
          <a:bodyPr wrap="square" rtlCol="0">
            <a:spAutoFit/>
          </a:bodyPr>
          <a:lstStyle/>
          <a:p>
            <a:r>
              <a:rPr lang="en-GB" dirty="0"/>
              <a:t>Employees at traditional providers </a:t>
            </a:r>
          </a:p>
        </p:txBody>
      </p:sp>
      <p:sp>
        <p:nvSpPr>
          <p:cNvPr id="56" name="TextBox 55">
            <a:extLst>
              <a:ext uri="{FF2B5EF4-FFF2-40B4-BE49-F238E27FC236}">
                <a16:creationId xmlns:a16="http://schemas.microsoft.com/office/drawing/2014/main" id="{C1E4BD8E-9BAF-45B9-85C0-AFA981B5EDAE}"/>
              </a:ext>
            </a:extLst>
          </p:cNvPr>
          <p:cNvSpPr txBox="1"/>
          <p:nvPr/>
        </p:nvSpPr>
        <p:spPr>
          <a:xfrm>
            <a:off x="4160737" y="3148251"/>
            <a:ext cx="2121640" cy="830997"/>
          </a:xfrm>
          <a:prstGeom prst="rect">
            <a:avLst/>
          </a:prstGeom>
          <a:noFill/>
        </p:spPr>
        <p:txBody>
          <a:bodyPr wrap="square" rtlCol="0">
            <a:spAutoFit/>
          </a:bodyPr>
          <a:lstStyle/>
          <a:p>
            <a:r>
              <a:rPr lang="en-GB" sz="2400" b="1" dirty="0"/>
              <a:t>Weak Opposition </a:t>
            </a:r>
          </a:p>
        </p:txBody>
      </p:sp>
      <p:sp>
        <p:nvSpPr>
          <p:cNvPr id="58" name="TextBox 57">
            <a:extLst>
              <a:ext uri="{FF2B5EF4-FFF2-40B4-BE49-F238E27FC236}">
                <a16:creationId xmlns:a16="http://schemas.microsoft.com/office/drawing/2014/main" id="{DF3F9A78-FF9D-40D7-8850-3D93A23CCDB6}"/>
              </a:ext>
            </a:extLst>
          </p:cNvPr>
          <p:cNvSpPr txBox="1"/>
          <p:nvPr/>
        </p:nvSpPr>
        <p:spPr>
          <a:xfrm>
            <a:off x="6191293" y="3144059"/>
            <a:ext cx="2600293" cy="830997"/>
          </a:xfrm>
          <a:prstGeom prst="rect">
            <a:avLst/>
          </a:prstGeom>
          <a:noFill/>
        </p:spPr>
        <p:txBody>
          <a:bodyPr wrap="square" rtlCol="0">
            <a:spAutoFit/>
          </a:bodyPr>
          <a:lstStyle/>
          <a:p>
            <a:r>
              <a:rPr lang="en-GB" sz="2400" b="1" dirty="0"/>
              <a:t>Strong Opposition</a:t>
            </a:r>
          </a:p>
        </p:txBody>
      </p:sp>
    </p:spTree>
    <p:extLst>
      <p:ext uri="{BB962C8B-B14F-4D97-AF65-F5344CB8AC3E}">
        <p14:creationId xmlns:p14="http://schemas.microsoft.com/office/powerpoint/2010/main" val="2921047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3585F-40CF-483F-9ED9-FC112645949D}"/>
              </a:ext>
            </a:extLst>
          </p:cNvPr>
          <p:cNvSpPr>
            <a:spLocks noGrp="1"/>
          </p:cNvSpPr>
          <p:nvPr>
            <p:ph type="title"/>
          </p:nvPr>
        </p:nvSpPr>
        <p:spPr>
          <a:xfrm>
            <a:off x="965200" y="2552533"/>
            <a:ext cx="8610600" cy="1293028"/>
          </a:xfrm>
        </p:spPr>
        <p:txBody>
          <a:bodyPr/>
          <a:lstStyle/>
          <a:p>
            <a:r>
              <a:rPr lang="en-GB" dirty="0"/>
              <a:t>Thanks for listening!  </a:t>
            </a:r>
          </a:p>
        </p:txBody>
      </p:sp>
    </p:spTree>
    <p:extLst>
      <p:ext uri="{BB962C8B-B14F-4D97-AF65-F5344CB8AC3E}">
        <p14:creationId xmlns:p14="http://schemas.microsoft.com/office/powerpoint/2010/main" val="324977916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4848</TotalTime>
  <Words>1990</Words>
  <Application>Microsoft Office PowerPoint</Application>
  <PresentationFormat>Widescreen</PresentationFormat>
  <Paragraphs>184</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Vapor Trail</vt:lpstr>
      <vt:lpstr>Air Bnb </vt:lpstr>
      <vt:lpstr>The rise of the sharing economy </vt:lpstr>
      <vt:lpstr>PowerPoint Presentation</vt:lpstr>
      <vt:lpstr>PowerPoint Presentation</vt:lpstr>
      <vt:lpstr>The impact of air bnb </vt:lpstr>
      <vt:lpstr>The scope to traditional accommodation providers responding to the competitive challenge of Air Bnb </vt:lpstr>
      <vt:lpstr>Lewin’s force field </vt:lpstr>
      <vt:lpstr>Stakeholder analysis map </vt:lpstr>
      <vt:lpstr>PowerPoint Presentation</vt:lpstr>
      <vt:lpstr>Thanks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Bnb</dc:title>
  <dc:creator>billie morgan</dc:creator>
  <cp:lastModifiedBy>billie morgan</cp:lastModifiedBy>
  <cp:revision>74</cp:revision>
  <dcterms:created xsi:type="dcterms:W3CDTF">2017-10-21T17:50:03Z</dcterms:created>
  <dcterms:modified xsi:type="dcterms:W3CDTF">2017-11-01T12:34:08Z</dcterms:modified>
</cp:coreProperties>
</file>