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0" r:id="rId5"/>
    <p:sldMasterId id="2147483723" r:id="rId6"/>
    <p:sldMasterId id="2147483672" r:id="rId7"/>
  </p:sldMasterIdLst>
  <p:notesMasterIdLst>
    <p:notesMasterId r:id="rId54"/>
  </p:notesMasterIdLst>
  <p:sldIdLst>
    <p:sldId id="256" r:id="rId8"/>
    <p:sldId id="343" r:id="rId9"/>
    <p:sldId id="330" r:id="rId10"/>
    <p:sldId id="296" r:id="rId11"/>
    <p:sldId id="331" r:id="rId12"/>
    <p:sldId id="266" r:id="rId13"/>
    <p:sldId id="298" r:id="rId14"/>
    <p:sldId id="297" r:id="rId15"/>
    <p:sldId id="285" r:id="rId16"/>
    <p:sldId id="307" r:id="rId17"/>
    <p:sldId id="353" r:id="rId18"/>
    <p:sldId id="287" r:id="rId19"/>
    <p:sldId id="288" r:id="rId20"/>
    <p:sldId id="289" r:id="rId21"/>
    <p:sldId id="332" r:id="rId22"/>
    <p:sldId id="333" r:id="rId23"/>
    <p:sldId id="345" r:id="rId24"/>
    <p:sldId id="351" r:id="rId25"/>
    <p:sldId id="302" r:id="rId26"/>
    <p:sldId id="303" r:id="rId27"/>
    <p:sldId id="355" r:id="rId28"/>
    <p:sldId id="354" r:id="rId29"/>
    <p:sldId id="335" r:id="rId30"/>
    <p:sldId id="290" r:id="rId31"/>
    <p:sldId id="313" r:id="rId32"/>
    <p:sldId id="312" r:id="rId33"/>
    <p:sldId id="322" r:id="rId34"/>
    <p:sldId id="323" r:id="rId35"/>
    <p:sldId id="334" r:id="rId36"/>
    <p:sldId id="294" r:id="rId37"/>
    <p:sldId id="310" r:id="rId38"/>
    <p:sldId id="311" r:id="rId39"/>
    <p:sldId id="316" r:id="rId40"/>
    <p:sldId id="349" r:id="rId41"/>
    <p:sldId id="350" r:id="rId42"/>
    <p:sldId id="356" r:id="rId43"/>
    <p:sldId id="319" r:id="rId44"/>
    <p:sldId id="308" r:id="rId45"/>
    <p:sldId id="327" r:id="rId46"/>
    <p:sldId id="357" r:id="rId47"/>
    <p:sldId id="329" r:id="rId48"/>
    <p:sldId id="274" r:id="rId49"/>
    <p:sldId id="301" r:id="rId50"/>
    <p:sldId id="295" r:id="rId51"/>
    <p:sldId id="321" r:id="rId52"/>
    <p:sldId id="281" r:id="rId53"/>
  </p:sldIdLst>
  <p:sldSz cx="12192000" cy="6858000"/>
  <p:notesSz cx="6858000" cy="9144000"/>
  <p:custShowLst>
    <p:custShow name="Level 4" id="0">
      <p:sldLst>
        <p:sld r:id="rId8"/>
        <p:sld r:id="rId9"/>
        <p:sld r:id="rId10"/>
        <p:sld r:id="rId12"/>
        <p:sld r:id="rId13"/>
        <p:sld r:id="rId14"/>
        <p:sld r:id="rId16"/>
        <p:sld r:id="rId17"/>
        <p:sld r:id="rId19"/>
        <p:sld r:id="rId20"/>
        <p:sld r:id="rId21"/>
        <p:sld r:id="rId22"/>
        <p:sld r:id="rId23"/>
        <p:sld r:id="rId24"/>
        <p:sld r:id="rId26"/>
        <p:sld r:id="rId27"/>
        <p:sld r:id="rId30"/>
        <p:sld r:id="rId31"/>
        <p:sld r:id="rId32"/>
        <p:sld r:id="rId33"/>
        <p:sld r:id="rId35"/>
        <p:sld r:id="rId34"/>
        <p:sld r:id="rId36"/>
        <p:sld r:id="rId37"/>
        <p:sld r:id="rId38"/>
        <p:sld r:id="rId39"/>
        <p:sld r:id="rId40"/>
        <p:sld r:id="rId44"/>
        <p:sld r:id="rId42"/>
        <p:sld r:id="rId46"/>
        <p:sld r:id="rId49"/>
        <p:sld r:id="rId51"/>
        <p:sld r:id="rId52"/>
        <p:sld r:id="rId53"/>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6/11/relationships/changesInfo" Target="changesInfos/changesInfo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heme" Target="theme/theme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F7B382FC-3265-44AB-A122-72A2D12E6B15}"/>
    <pc:docChg chg="delSld modSld">
      <pc:chgData name="Lisa Ellis" userId="1e3b8b31-18a3-40b3-8e12-8230c5071370" providerId="ADAL" clId="{F7B382FC-3265-44AB-A122-72A2D12E6B15}" dt="2023-06-01T10:14:09.516" v="10" actId="729"/>
      <pc:docMkLst>
        <pc:docMk/>
      </pc:docMkLst>
      <pc:sldChg chg="del">
        <pc:chgData name="Lisa Ellis" userId="1e3b8b31-18a3-40b3-8e12-8230c5071370" providerId="ADAL" clId="{F7B382FC-3265-44AB-A122-72A2D12E6B15}" dt="2023-06-01T10:12:46.826" v="1" actId="2696"/>
        <pc:sldMkLst>
          <pc:docMk/>
          <pc:sldMk cId="2144479338" sldId="258"/>
        </pc:sldMkLst>
      </pc:sldChg>
      <pc:sldChg chg="del">
        <pc:chgData name="Lisa Ellis" userId="1e3b8b31-18a3-40b3-8e12-8230c5071370" providerId="ADAL" clId="{F7B382FC-3265-44AB-A122-72A2D12E6B15}" dt="2023-06-01T10:13:07.640" v="3" actId="2696"/>
        <pc:sldMkLst>
          <pc:docMk/>
          <pc:sldMk cId="1171293218" sldId="268"/>
        </pc:sldMkLst>
      </pc:sldChg>
      <pc:sldChg chg="del">
        <pc:chgData name="Lisa Ellis" userId="1e3b8b31-18a3-40b3-8e12-8230c5071370" providerId="ADAL" clId="{F7B382FC-3265-44AB-A122-72A2D12E6B15}" dt="2023-06-01T10:12:58.202" v="2" actId="2696"/>
        <pc:sldMkLst>
          <pc:docMk/>
          <pc:sldMk cId="1000716135" sldId="300"/>
        </pc:sldMkLst>
      </pc:sldChg>
      <pc:sldChg chg="mod modShow">
        <pc:chgData name="Lisa Ellis" userId="1e3b8b31-18a3-40b3-8e12-8230c5071370" providerId="ADAL" clId="{F7B382FC-3265-44AB-A122-72A2D12E6B15}" dt="2023-06-01T10:14:09.516" v="10" actId="729"/>
        <pc:sldMkLst>
          <pc:docMk/>
          <pc:sldMk cId="295649460" sldId="301"/>
        </pc:sldMkLst>
      </pc:sldChg>
      <pc:sldChg chg="mod modShow">
        <pc:chgData name="Lisa Ellis" userId="1e3b8b31-18a3-40b3-8e12-8230c5071370" providerId="ADAL" clId="{F7B382FC-3265-44AB-A122-72A2D12E6B15}" dt="2023-06-01T10:12:41.417" v="0" actId="729"/>
        <pc:sldMkLst>
          <pc:docMk/>
          <pc:sldMk cId="2286348341" sldId="331"/>
        </pc:sldMkLst>
      </pc:sldChg>
      <pc:sldChg chg="mod modShow">
        <pc:chgData name="Lisa Ellis" userId="1e3b8b31-18a3-40b3-8e12-8230c5071370" providerId="ADAL" clId="{F7B382FC-3265-44AB-A122-72A2D12E6B15}" dt="2023-06-01T10:13:15.859" v="4" actId="729"/>
        <pc:sldMkLst>
          <pc:docMk/>
          <pc:sldMk cId="4163787419" sldId="335"/>
        </pc:sldMkLst>
      </pc:sldChg>
      <pc:sldChg chg="del">
        <pc:chgData name="Lisa Ellis" userId="1e3b8b31-18a3-40b3-8e12-8230c5071370" providerId="ADAL" clId="{F7B382FC-3265-44AB-A122-72A2D12E6B15}" dt="2023-06-01T10:13:40.991" v="7" actId="2696"/>
        <pc:sldMkLst>
          <pc:docMk/>
          <pc:sldMk cId="688539105" sldId="339"/>
        </pc:sldMkLst>
      </pc:sldChg>
      <pc:sldChg chg="del">
        <pc:chgData name="Lisa Ellis" userId="1e3b8b31-18a3-40b3-8e12-8230c5071370" providerId="ADAL" clId="{F7B382FC-3265-44AB-A122-72A2D12E6B15}" dt="2023-06-01T10:13:37.345" v="6" actId="2696"/>
        <pc:sldMkLst>
          <pc:docMk/>
          <pc:sldMk cId="1885055211" sldId="344"/>
        </pc:sldMkLst>
      </pc:sldChg>
      <pc:sldChg chg="del">
        <pc:chgData name="Lisa Ellis" userId="1e3b8b31-18a3-40b3-8e12-8230c5071370" providerId="ADAL" clId="{F7B382FC-3265-44AB-A122-72A2D12E6B15}" dt="2023-06-01T10:13:55.153" v="8" actId="2696"/>
        <pc:sldMkLst>
          <pc:docMk/>
          <pc:sldMk cId="2671040419" sldId="346"/>
        </pc:sldMkLst>
      </pc:sldChg>
      <pc:sldChg chg="del">
        <pc:chgData name="Lisa Ellis" userId="1e3b8b31-18a3-40b3-8e12-8230c5071370" providerId="ADAL" clId="{F7B382FC-3265-44AB-A122-72A2D12E6B15}" dt="2023-06-01T10:14:04.373" v="9" actId="2696"/>
        <pc:sldMkLst>
          <pc:docMk/>
          <pc:sldMk cId="854514740" sldId="347"/>
        </pc:sldMkLst>
      </pc:sldChg>
      <pc:sldChg chg="mod modShow">
        <pc:chgData name="Lisa Ellis" userId="1e3b8b31-18a3-40b3-8e12-8230c5071370" providerId="ADAL" clId="{F7B382FC-3265-44AB-A122-72A2D12E6B15}" dt="2023-06-01T10:13:26.822" v="5" actId="729"/>
        <pc:sldMkLst>
          <pc:docMk/>
          <pc:sldMk cId="3447547717" sldId="34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01/06/2023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7</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16</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232970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24</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44</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3.pn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2.pn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0.xml"/><Relationship Id="rId1" Type="http://schemas.openxmlformats.org/officeDocument/2006/relationships/video" Target="https://www.youtube.com/embed/NJkt739uEF4?feature=oembed"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8.xml"/><Relationship Id="rId1" Type="http://schemas.openxmlformats.org/officeDocument/2006/relationships/slideLayout" Target="../slideLayouts/slideLayout30.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42902002421"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librarysearch.uwtsd.ac.uk/permalink/44WHELF_UWTSD/11c0l68/alma99100436002502421"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5.png"/><Relationship Id="rId1" Type="http://schemas.openxmlformats.org/officeDocument/2006/relationships/slideLayout" Target="../slideLayouts/slideLayout42.xml"/><Relationship Id="rId5" Type="http://schemas.openxmlformats.org/officeDocument/2006/relationships/image" Target="../media/image26.png"/><Relationship Id="rId4" Type="http://schemas.openxmlformats.org/officeDocument/2006/relationships/hyperlink" Target="https://libguides.leedsbeckett.ac.uk/home"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5.png"/><Relationship Id="rId1" Type="http://schemas.openxmlformats.org/officeDocument/2006/relationships/slideLayout" Target="../slideLayouts/slideLayout42.xml"/><Relationship Id="rId4" Type="http://schemas.openxmlformats.org/officeDocument/2006/relationships/hyperlink" Target="https://libguides.leedsbeckett.ac.uk/hom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38.png"/><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netflix.com/gb/title/80057281" TargetMode="External"/><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30.xml"/></Relationships>
</file>

<file path=ppt/slides/_rels/slide36.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5.png"/><Relationship Id="rId1" Type="http://schemas.openxmlformats.org/officeDocument/2006/relationships/slideLayout" Target="../slideLayouts/slideLayout42.xml"/><Relationship Id="rId5" Type="http://schemas.openxmlformats.org/officeDocument/2006/relationships/image" Target="../media/image26.png"/><Relationship Id="rId4" Type="http://schemas.openxmlformats.org/officeDocument/2006/relationships/hyperlink" Target="https://libguides.leedsbeckett.ac.uk/home"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3.xml"/><Relationship Id="rId1" Type="http://schemas.openxmlformats.org/officeDocument/2006/relationships/slideLayout" Target="../slideLayouts/slideLayout27.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4.xml"/><Relationship Id="rId1" Type="http://schemas.openxmlformats.org/officeDocument/2006/relationships/slideLayout" Target="../slideLayouts/slideLayout27.xml"/></Relationships>
</file>

<file path=ppt/slides/_rels/slide44.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5.xml"/><Relationship Id="rId1" Type="http://schemas.openxmlformats.org/officeDocument/2006/relationships/slideLayout" Target="../slideLayouts/slideLayout30.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ea typeface="+mn-lt"/>
                <a:cs typeface="Calibri"/>
              </a:rPr>
              <a:t>Why is it important to </a:t>
            </a:r>
            <a:endParaRPr lang="en-US" dirty="0">
              <a:latin typeface="Calibri Light"/>
              <a:ea typeface="+mn-lt"/>
              <a:cs typeface="Calibri Light"/>
            </a:endParaRPr>
          </a:p>
          <a:p>
            <a:pPr algn="ctr"/>
            <a:r>
              <a:rPr lang="en-GB" sz="3200" dirty="0">
                <a:latin typeface="Calibri"/>
                <a:ea typeface="+mn-lt"/>
                <a:cs typeface="Calibri"/>
              </a:rPr>
              <a:t>acknowledge the sources you use in your </a:t>
            </a:r>
            <a:endParaRPr lang="en-US" dirty="0">
              <a:latin typeface="Calibri Light"/>
              <a:ea typeface="+mn-lt"/>
              <a:cs typeface="Calibri Light"/>
            </a:endParaRPr>
          </a:p>
          <a:p>
            <a:pPr algn="ctr"/>
            <a:r>
              <a:rPr lang="en-GB" sz="3200" dirty="0">
                <a:latin typeface="Calibri"/>
                <a:ea typeface="+mn-lt"/>
                <a:cs typeface="Calibri"/>
              </a:rPr>
              <a:t>assignments?</a:t>
            </a:r>
            <a:endParaRPr lang="en-US" dirty="0">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types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 poor resource management.</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18608" y="814591"/>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critically analysing viewpoints and writing in your own words.</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written work with ideas built on correctly referenced sources.</a:t>
            </a:r>
          </a:p>
          <a:p>
            <a:endParaRPr lang="en-GB" dirty="0">
              <a:cs typeface="Calibri Light"/>
            </a:endParaRP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11566204"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600">
                <a:latin typeface="Arial"/>
                <a:cs typeface="Arial"/>
              </a:rPr>
              <a:t>There are many different styles of referencing. </a:t>
            </a:r>
            <a:endParaRPr lang="en-GB" sz="2600">
              <a:latin typeface="Arial"/>
              <a:ea typeface="+mn-lt"/>
              <a:cs typeface="Arial"/>
            </a:endParaRP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You must follow UWTSD's version of Harvard Referencing, which currently follows the </a:t>
            </a:r>
            <a:r>
              <a:rPr lang="en-GB" sz="2600" b="1">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The </a:t>
            </a:r>
            <a:r>
              <a:rPr lang="en-GB" sz="2600">
                <a:latin typeface="Arial"/>
                <a:cs typeface="Arial"/>
                <a:hlinkClick r:id="rId3"/>
              </a:rPr>
              <a:t>Cite Them Right book </a:t>
            </a:r>
            <a:r>
              <a:rPr lang="en-GB" sz="2600">
                <a:latin typeface="Arial"/>
                <a:cs typeface="Arial"/>
              </a:rPr>
              <a:t>and </a:t>
            </a:r>
            <a:r>
              <a:rPr lang="en-GB" sz="2600">
                <a:solidFill>
                  <a:schemeClr val="accent1"/>
                </a:solidFill>
                <a:latin typeface="Arial"/>
                <a:cs typeface="Arial"/>
                <a:hlinkClick r:id="rId4"/>
              </a:rPr>
              <a:t>database</a:t>
            </a:r>
            <a:r>
              <a:rPr lang="en-GB" sz="2600">
                <a:solidFill>
                  <a:schemeClr val="accent1"/>
                </a:solidFill>
                <a:latin typeface="Arial"/>
                <a:cs typeface="Arial"/>
              </a:rPr>
              <a:t> </a:t>
            </a:r>
            <a:r>
              <a:rPr lang="en-GB" sz="2600">
                <a:latin typeface="Arial"/>
                <a:cs typeface="Arial"/>
              </a:rPr>
              <a:t>are available  through the library. </a:t>
            </a: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It is an excellent resource which will help you reference a huge range of resources, including legal materials, media, art, and government publications.  </a:t>
            </a:r>
          </a:p>
        </p:txBody>
      </p:sp>
    </p:spTree>
    <p:extLst>
      <p:ext uri="{BB962C8B-B14F-4D97-AF65-F5344CB8AC3E}">
        <p14:creationId xmlns:p14="http://schemas.microsoft.com/office/powerpoint/2010/main" val="4049704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2 parts to Harvard Referencing:</a:t>
            </a:r>
            <a:endParaRPr lang="en-US" sz="2800">
              <a:solidFill>
                <a:srgbClr val="FF0000"/>
              </a:solidFill>
              <a:cs typeface="Calibri"/>
            </a:endParaRPr>
          </a:p>
        </p:txBody>
      </p:sp>
    </p:spTree>
    <p:extLst>
      <p:ext uri="{BB962C8B-B14F-4D97-AF65-F5344CB8AC3E}">
        <p14:creationId xmlns:p14="http://schemas.microsoft.com/office/powerpoint/2010/main" val="1065701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dirty="0">
                <a:latin typeface="Arial"/>
                <a:cs typeface="Arial"/>
              </a:rPr>
              <a:t>Every idea you </a:t>
            </a:r>
            <a:r>
              <a:rPr lang="en-US" sz="3000" dirty="0">
                <a:latin typeface="Arial"/>
                <a:cs typeface="Arial"/>
              </a:rPr>
              <a:t>use</a:t>
            </a:r>
            <a:r>
              <a:rPr lang="en-US" sz="3000" kern="1200" dirty="0">
                <a:latin typeface="Arial"/>
                <a:cs typeface="Arial"/>
              </a:rPr>
              <a:t> from your reading must be acknowledged with </a:t>
            </a:r>
            <a:r>
              <a:rPr lang="en-US" sz="3000" dirty="0">
                <a:latin typeface="Arial"/>
                <a:cs typeface="Arial"/>
              </a:rPr>
              <a:t>an in-text citation and a reference.</a:t>
            </a:r>
            <a:endParaRPr lang="en-US" sz="3000" kern="1200" dirty="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12049643" cy="2339417"/>
          </a:xfrm>
        </p:spPr>
        <p:txBody>
          <a:bodyPr vert="horz" lIns="91440" tIns="45720" rIns="91440" bIns="45720" rtlCol="0" anchor="t">
            <a:noAutofit/>
          </a:bodyPr>
          <a:lstStyle/>
          <a:p>
            <a:pPr marL="0" indent="0">
              <a:spcBef>
                <a:spcPts val="1200"/>
              </a:spcBef>
              <a:buNone/>
            </a:pPr>
            <a:r>
              <a:rPr lang="en-US" sz="2800" dirty="0">
                <a:latin typeface="Arial"/>
                <a:ea typeface="+mn-lt"/>
                <a:cs typeface="+mn-lt"/>
              </a:rPr>
              <a:t>Goes</a:t>
            </a:r>
            <a:r>
              <a:rPr lang="en-US" sz="2800" dirty="0">
                <a:latin typeface="Arial"/>
                <a:cs typeface="Calibri Light"/>
              </a:rPr>
              <a:t> into the body of your </a:t>
            </a:r>
            <a:r>
              <a:rPr lang="en-US" dirty="0">
                <a:latin typeface="Arial"/>
                <a:cs typeface="Calibri Light"/>
              </a:rPr>
              <a:t>writing (at the point you refer to the source you have read) and includes:</a:t>
            </a:r>
            <a:endParaRPr lang="en-GB" dirty="0">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dirty="0">
                <a:latin typeface="Arial"/>
                <a:cs typeface="Segoe UI"/>
              </a:rPr>
              <a:t>Author(s) or editor(s) family name / surname</a:t>
            </a:r>
            <a:endParaRPr lang="en-US"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Year of publication</a:t>
            </a:r>
            <a:endParaRPr lang="en-US" sz="3600"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Page number(s) if required</a:t>
            </a:r>
            <a:r>
              <a:rPr lang="en-US" sz="3600" dirty="0">
                <a:latin typeface="Arial"/>
                <a:cs typeface="Segoe UI"/>
              </a:rPr>
              <a:t>​</a:t>
            </a:r>
            <a:endParaRPr lang="en-US" sz="3600" dirty="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743182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(Rogers </a:t>
            </a:r>
            <a:r>
              <a:rPr lang="en-US" sz="2800" i="1" dirty="0">
                <a:latin typeface="Arial"/>
                <a:cs typeface="Calibri Light"/>
              </a:rPr>
              <a:t>et al</a:t>
            </a:r>
            <a:r>
              <a:rPr lang="en-US" sz="2800" dirty="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 </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470495" y="168066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800" dirty="0">
                <a:latin typeface="Arial"/>
                <a:cs typeface="Arial"/>
              </a:rPr>
              <a:t>Use </a:t>
            </a:r>
            <a:r>
              <a:rPr lang="en-US" sz="2800" dirty="0">
                <a:solidFill>
                  <a:schemeClr val="accent1"/>
                </a:solidFill>
                <a:latin typeface="Arial"/>
                <a:cs typeface="Arial"/>
              </a:rPr>
              <a:t>"</a:t>
            </a:r>
            <a:r>
              <a:rPr lang="en-US" sz="2800" dirty="0">
                <a:latin typeface="Arial"/>
                <a:cs typeface="Arial"/>
              </a:rPr>
              <a:t>quotation marks</a:t>
            </a:r>
            <a:r>
              <a:rPr lang="en-US" sz="28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800" b="1" dirty="0">
                <a:latin typeface="Arial"/>
                <a:cs typeface="Arial"/>
              </a:rPr>
              <a:t>Show page numbe</a:t>
            </a:r>
            <a:r>
              <a:rPr lang="en-US" sz="2800" dirty="0">
                <a:latin typeface="Arial"/>
                <a:cs typeface="Arial"/>
              </a:rPr>
              <a:t>r if available </a:t>
            </a:r>
          </a:p>
          <a:p>
            <a:pPr>
              <a:lnSpc>
                <a:spcPct val="90000"/>
              </a:lnSpc>
              <a:spcAft>
                <a:spcPts val="600"/>
              </a:spcAft>
              <a:buClr>
                <a:schemeClr val="accent1"/>
              </a:buClr>
            </a:pPr>
            <a:endParaRPr lang="en-US" sz="2800" dirty="0">
              <a:latin typeface="Arial"/>
              <a:cs typeface="Arial"/>
            </a:endParaRPr>
          </a:p>
        </p:txBody>
      </p:sp>
      <p:sp>
        <p:nvSpPr>
          <p:cNvPr id="11" name="TextBox 10">
            <a:extLst>
              <a:ext uri="{FF2B5EF4-FFF2-40B4-BE49-F238E27FC236}">
                <a16:creationId xmlns:a16="http://schemas.microsoft.com/office/drawing/2014/main" id="{34334CDA-7FB7-4AF2-926A-CA6DE703DA54}"/>
              </a:ext>
            </a:extLst>
          </p:cNvPr>
          <p:cNvSpPr txBox="1"/>
          <p:nvPr/>
        </p:nvSpPr>
        <p:spPr>
          <a:xfrm>
            <a:off x="79202" y="2963531"/>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 1:</a:t>
            </a:r>
            <a:r>
              <a:rPr lang="en-US" sz="4000" b="1" dirty="0">
                <a:solidFill>
                  <a:srgbClr val="FFC000"/>
                </a:solidFill>
                <a:latin typeface="Arial"/>
                <a:cs typeface="Arial"/>
              </a:rPr>
              <a:t> </a:t>
            </a:r>
            <a:r>
              <a:rPr lang="en-US" sz="2800" dirty="0">
                <a:latin typeface="Arial"/>
                <a:cs typeface="Arial"/>
              </a:rPr>
              <a:t>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r>
              <a:rPr lang="en-US" sz="2800" dirty="0">
                <a:latin typeface="Arial"/>
                <a:cs typeface="Arial"/>
              </a:rPr>
              <a:t> </a:t>
            </a:r>
            <a:r>
              <a:rPr lang="en-US" sz="2800" b="1" dirty="0">
                <a:solidFill>
                  <a:srgbClr val="FF0000"/>
                </a:solidFill>
                <a:latin typeface="Arial"/>
                <a:cs typeface="Arial"/>
              </a:rPr>
              <a:t>(Pears and Shields, 2016, p.2)</a:t>
            </a:r>
            <a:r>
              <a:rPr lang="en-US" sz="2800" dirty="0">
                <a:solidFill>
                  <a:srgbClr val="FF0000"/>
                </a:solidFill>
                <a:latin typeface="Arial"/>
                <a:cs typeface="Arial"/>
              </a:rPr>
              <a:t>.</a:t>
            </a:r>
          </a:p>
        </p:txBody>
      </p:sp>
      <p:sp>
        <p:nvSpPr>
          <p:cNvPr id="4" name="TextBox 3">
            <a:extLst>
              <a:ext uri="{FF2B5EF4-FFF2-40B4-BE49-F238E27FC236}">
                <a16:creationId xmlns:a16="http://schemas.microsoft.com/office/drawing/2014/main" id="{4F74909B-5943-09A1-15C2-4AD40DFE636E}"/>
              </a:ext>
            </a:extLst>
          </p:cNvPr>
          <p:cNvSpPr txBox="1"/>
          <p:nvPr/>
        </p:nvSpPr>
        <p:spPr>
          <a:xfrm>
            <a:off x="76821" y="462802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buClr>
                <a:schemeClr val="accent1"/>
              </a:buClr>
            </a:pPr>
            <a:r>
              <a:rPr lang="en-US" sz="4000" b="1" dirty="0">
                <a:solidFill>
                  <a:schemeClr val="accent1"/>
                </a:solidFill>
                <a:latin typeface="Arial"/>
                <a:cs typeface="Arial"/>
              </a:rPr>
              <a:t>Example 2:</a:t>
            </a:r>
            <a:r>
              <a:rPr lang="en-US" sz="4000" b="1" dirty="0">
                <a:solidFill>
                  <a:srgbClr val="FFC000"/>
                </a:solidFill>
                <a:latin typeface="Arial"/>
                <a:cs typeface="Arial"/>
              </a:rPr>
              <a:t> </a:t>
            </a:r>
            <a:r>
              <a:rPr lang="en-US" sz="2800" dirty="0">
                <a:latin typeface="Arial"/>
                <a:cs typeface="Arial"/>
              </a:rPr>
              <a:t>According to </a:t>
            </a:r>
            <a:r>
              <a:rPr lang="en-US" sz="2800" b="1" dirty="0">
                <a:solidFill>
                  <a:srgbClr val="FF0000"/>
                </a:solidFill>
                <a:latin typeface="Arial"/>
                <a:cs typeface="Arial"/>
              </a:rPr>
              <a:t>Pears and Shields (2016, p.2)</a:t>
            </a:r>
            <a:r>
              <a:rPr lang="en-US" sz="2800" dirty="0">
                <a:latin typeface="Arial"/>
                <a:cs typeface="Arial"/>
              </a:rPr>
              <a:t> 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endParaRPr lang="en-US" sz="2800" dirty="0">
              <a:solidFill>
                <a:schemeClr val="accent1"/>
              </a:solidFill>
              <a:latin typeface="Arial"/>
              <a:cs typeface="Arial"/>
            </a:endParaRPr>
          </a:p>
        </p:txBody>
      </p:sp>
    </p:spTree>
    <p:extLst>
      <p:ext uri="{BB962C8B-B14F-4D97-AF65-F5344CB8AC3E}">
        <p14:creationId xmlns:p14="http://schemas.microsoft.com/office/powerpoint/2010/main" val="127472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dirty="0">
                <a:latin typeface="Arial"/>
                <a:ea typeface="+mn-lt"/>
                <a:cs typeface="+mn-lt"/>
              </a:rPr>
              <a:t>Longer quotations are generally classed as a quote </a:t>
            </a:r>
            <a:r>
              <a:rPr lang="en-GB" sz="2800" b="1" dirty="0">
                <a:latin typeface="Arial"/>
                <a:ea typeface="+mn-lt"/>
                <a:cs typeface="+mn-lt"/>
              </a:rPr>
              <a:t>longer than 3 lines.</a:t>
            </a:r>
            <a:endParaRPr lang="en-US" sz="2800" b="1" dirty="0">
              <a:latin typeface="Arial"/>
              <a:ea typeface="+mn-lt"/>
              <a:cs typeface="+mn-lt"/>
            </a:endParaRPr>
          </a:p>
          <a:p>
            <a:pPr marL="457200" indent="-457200">
              <a:buFont typeface="Arial"/>
              <a:buChar char="•"/>
            </a:pPr>
            <a:endParaRPr lang="en-GB" sz="2800">
              <a:latin typeface="Arial"/>
              <a:ea typeface="+mn-lt"/>
              <a:cs typeface="+mn-lt"/>
            </a:endParaRPr>
          </a:p>
          <a:p>
            <a:pPr marL="457200" indent="-457200">
              <a:buFont typeface="Arial"/>
              <a:buChar char="•"/>
            </a:pPr>
            <a:r>
              <a:rPr lang="en-GB" sz="2800" dirty="0">
                <a:latin typeface="Arial"/>
                <a:ea typeface="+mn-lt"/>
                <a:cs typeface="+mn-lt"/>
              </a:rPr>
              <a:t>They are  written as a </a:t>
            </a:r>
            <a:r>
              <a:rPr lang="en-GB" sz="2800" b="1" dirty="0">
                <a:latin typeface="Arial"/>
                <a:ea typeface="+mn-lt"/>
                <a:cs typeface="+mn-lt"/>
              </a:rPr>
              <a:t>separate paragraph</a:t>
            </a:r>
            <a:r>
              <a:rPr lang="en-GB" sz="2800" dirty="0">
                <a:latin typeface="Arial"/>
                <a:ea typeface="+mn-lt"/>
                <a:cs typeface="+mn-lt"/>
              </a:rPr>
              <a:t> and </a:t>
            </a:r>
            <a:r>
              <a:rPr lang="en-GB" sz="2800" b="1" dirty="0">
                <a:latin typeface="Arial"/>
                <a:ea typeface="+mn-lt"/>
                <a:cs typeface="+mn-lt"/>
              </a:rPr>
              <a:t>indented</a:t>
            </a:r>
            <a:r>
              <a:rPr lang="en-GB" sz="2800" dirty="0">
                <a:latin typeface="Arial"/>
                <a:ea typeface="+mn-lt"/>
                <a:cs typeface="+mn-lt"/>
              </a:rPr>
              <a:t> from the main text.</a:t>
            </a:r>
            <a:endParaRPr lang="en-US" sz="2800" dirty="0">
              <a:latin typeface="Arial"/>
              <a:ea typeface="+mn-lt"/>
              <a:cs typeface="+mn-lt"/>
            </a:endParaRPr>
          </a:p>
          <a:p>
            <a:endParaRPr lang="en-GB" sz="2800">
              <a:latin typeface="Arial"/>
              <a:ea typeface="+mn-lt"/>
              <a:cs typeface="+mn-lt"/>
            </a:endParaRPr>
          </a:p>
          <a:p>
            <a:pPr marL="457200" indent="-457200">
              <a:buFont typeface="Arial"/>
              <a:buChar char="•"/>
            </a:pPr>
            <a:r>
              <a:rPr lang="en-GB" sz="2800" b="1" dirty="0">
                <a:solidFill>
                  <a:srgbClr val="FF0000"/>
                </a:solidFill>
                <a:latin typeface="Arial"/>
                <a:ea typeface="+mn-lt"/>
                <a:cs typeface="+mn-lt"/>
              </a:rPr>
              <a:t>Quotation marks are not required.</a:t>
            </a:r>
            <a:endParaRPr lang="en-US" sz="2800" b="1" dirty="0">
              <a:solidFill>
                <a:srgbClr val="FF0000"/>
              </a:solidFill>
              <a:latin typeface="Arial"/>
              <a:cs typeface="Calibri Light"/>
            </a:endParaRPr>
          </a:p>
        </p:txBody>
      </p:sp>
      <p:sp>
        <p:nvSpPr>
          <p:cNvPr id="6" name="TextBox 5">
            <a:extLst>
              <a:ext uri="{FF2B5EF4-FFF2-40B4-BE49-F238E27FC236}">
                <a16:creationId xmlns:a16="http://schemas.microsoft.com/office/drawing/2014/main" id="{136924E3-AC49-47FD-0997-F21DEEECCED5}"/>
              </a:ext>
            </a:extLst>
          </p:cNvPr>
          <p:cNvSpPr txBox="1"/>
          <p:nvPr/>
        </p:nvSpPr>
        <p:spPr>
          <a:xfrm>
            <a:off x="3536157" y="5351858"/>
            <a:ext cx="8446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Light"/>
              </a:rPr>
              <a:t>Note: </a:t>
            </a:r>
            <a:r>
              <a:rPr lang="en-GB" sz="2400" dirty="0">
                <a:cs typeface="Calibri Light"/>
              </a:rPr>
              <a:t>Excessive use of quotes does not show your tutor you understand what you have read. </a:t>
            </a:r>
            <a:endParaRPr lang="en-GB" sz="2400">
              <a:cs typeface="Calibri Light"/>
            </a:endParaRPr>
          </a:p>
        </p:txBody>
      </p:sp>
    </p:spTree>
    <p:extLst>
      <p:ext uri="{BB962C8B-B14F-4D97-AF65-F5344CB8AC3E}">
        <p14:creationId xmlns:p14="http://schemas.microsoft.com/office/powerpoint/2010/main" val="3205621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6411751" y="5610608"/>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edn.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Should be a re-statement of the original text in </a:t>
            </a:r>
            <a:r>
              <a:rPr lang="en-GB" sz="2400" b="1" dirty="0">
                <a:solidFill>
                  <a:schemeClr val="accent1"/>
                </a:solidFill>
                <a:latin typeface="Arial"/>
                <a:cs typeface="Arial"/>
              </a:rPr>
              <a:t>your own words.</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It is </a:t>
            </a:r>
            <a:r>
              <a:rPr lang="en-GB" sz="2400" b="1" dirty="0">
                <a:solidFill>
                  <a:srgbClr val="FF0000"/>
                </a:solidFill>
                <a:latin typeface="Arial"/>
                <a:cs typeface="Arial"/>
              </a:rPr>
              <a:t>NOT</a:t>
            </a:r>
            <a:r>
              <a:rPr lang="en-GB" sz="2400" dirty="0">
                <a:solidFill>
                  <a:srgbClr val="FF0000"/>
                </a:solidFill>
                <a:latin typeface="Arial"/>
                <a:cs typeface="Arial"/>
              </a:rPr>
              <a:t> </a:t>
            </a:r>
            <a:r>
              <a:rPr lang="en-GB" sz="2400" dirty="0">
                <a:latin typeface="Arial"/>
                <a:cs typeface="Arial"/>
              </a:rPr>
              <a:t>simply changing some words or sentences around.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rotWithShape="1">
          <a:blip r:embed="rId2"/>
          <a:srcRect l="73" r="52157" b="-187"/>
          <a:stretch/>
        </p:blipFill>
        <p:spPr>
          <a:xfrm>
            <a:off x="5696370" y="101367"/>
            <a:ext cx="5831224" cy="6897780"/>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119062" y="6203157"/>
            <a:ext cx="55804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834399" y="1187167"/>
            <a:ext cx="395314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Re-cap:</a:t>
            </a:r>
          </a:p>
          <a:p>
            <a:endParaRPr lang="en-GB" sz="3200" b="1" dirty="0">
              <a:cs typeface="Calibri"/>
            </a:endParaRPr>
          </a:p>
          <a:p>
            <a:r>
              <a:rPr lang="en-GB" sz="3200" b="1" dirty="0">
                <a:cs typeface="Calibri"/>
              </a:rPr>
              <a:t>In-text citation </a:t>
            </a:r>
            <a:endParaRPr lang="en-GB" sz="3200">
              <a:cs typeface="Calibri"/>
            </a:endParaRPr>
          </a:p>
        </p:txBody>
      </p:sp>
    </p:spTree>
    <p:extLst>
      <p:ext uri="{BB962C8B-B14F-4D97-AF65-F5344CB8AC3E}">
        <p14:creationId xmlns:p14="http://schemas.microsoft.com/office/powerpoint/2010/main" val="1580500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2839758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3">
              <a:lumMod val="20000"/>
              <a:lumOff val="80000"/>
            </a:schemeClr>
          </a:solidFill>
        </p:spPr>
        <p:txBody>
          <a:bodyPr wrap="square" lIns="91440" tIns="45720" rIns="91440" bIns="45720" rtlCol="0" anchor="t">
            <a:spAutoFit/>
          </a:bodyPr>
          <a:lstStyle/>
          <a:p>
            <a:pPr>
              <a:lnSpc>
                <a:spcPct val="120000"/>
              </a:lnSpc>
              <a:spcBef>
                <a:spcPts val="600"/>
              </a:spcBef>
            </a:pPr>
            <a:r>
              <a:rPr lang="en-GB" sz="2400" dirty="0">
                <a:latin typeface="Arial"/>
                <a:ea typeface="+mn-lt"/>
                <a:cs typeface="+mn-lt"/>
              </a:rPr>
              <a:t>Pascoe, K.M., Waterhouse-Bradley, B. and McGinn, T. (2021) 'Systematic literature searching in </a:t>
            </a:r>
            <a:r>
              <a:rPr lang="en-GB" sz="2400" dirty="0">
                <a:latin typeface="Arial"/>
                <a:ea typeface="Calibri Light"/>
                <a:cs typeface="Calibri Light"/>
              </a:rPr>
              <a:t>social</a:t>
            </a:r>
            <a:r>
              <a:rPr lang="en-GB" sz="2400" dirty="0">
                <a:latin typeface="Arial"/>
                <a:ea typeface="+mn-lt"/>
                <a:cs typeface="+mn-lt"/>
              </a:rPr>
              <a:t> work: a practical guide with database appraisal'</a:t>
            </a:r>
            <a:r>
              <a:rPr lang="en-GB" sz="2400" i="1" dirty="0">
                <a:latin typeface="Arial"/>
                <a:ea typeface="+mn-lt"/>
                <a:cs typeface="+mn-lt"/>
              </a:rPr>
              <a:t>, Research on Social Work Practice, </a:t>
            </a:r>
            <a:r>
              <a:rPr lang="en-GB" sz="2400" dirty="0">
                <a:latin typeface="Arial"/>
                <a:ea typeface="+mn-lt"/>
                <a:cs typeface="+mn-lt"/>
              </a:rPr>
              <a:t>31(5), pp. 541-551. Available at: https://doi.org/10.1177/1049731520986857</a:t>
            </a:r>
            <a:endParaRPr lang="en-US">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dirty="0">
                <a:cs typeface="Calibri Light"/>
              </a:rPr>
              <a:t>Streamed Content</a:t>
            </a:r>
            <a:endParaRPr lang="en-GB" dirty="0"/>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dirty="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dirty="0">
                <a:latin typeface="Arial"/>
                <a:ea typeface="+mn-lt"/>
                <a:cs typeface="+mn-lt"/>
              </a:rPr>
              <a:t>Year of original broadcast (in round brackets)</a:t>
            </a:r>
            <a:endParaRPr lang="en-GB" sz="2400">
              <a:latin typeface="Arial"/>
              <a:cs typeface="Arial"/>
            </a:endParaRPr>
          </a:p>
          <a:p>
            <a:pPr>
              <a:buFont typeface="Arial"/>
              <a:buChar char="•"/>
            </a:pPr>
            <a:r>
              <a:rPr lang="en-GB" sz="2400" dirty="0">
                <a:latin typeface="Arial"/>
                <a:ea typeface="+mn-lt"/>
                <a:cs typeface="+mn-lt"/>
              </a:rPr>
              <a:t>Title of series/season (in italics)</a:t>
            </a:r>
            <a:endParaRPr lang="en-GB" sz="2400">
              <a:latin typeface="Arial"/>
              <a:cs typeface="Arial"/>
            </a:endParaRPr>
          </a:p>
          <a:p>
            <a:pPr>
              <a:buFont typeface="Arial"/>
              <a:buChar char="•"/>
            </a:pPr>
            <a:r>
              <a:rPr lang="en-GB" sz="2400" dirty="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dirty="0">
                <a:latin typeface="Arial"/>
                <a:ea typeface="+mn-lt"/>
                <a:cs typeface="+mn-lt"/>
              </a:rPr>
              <a:t>Production company</a:t>
            </a:r>
            <a:endParaRPr lang="en-GB" sz="2400">
              <a:latin typeface="Arial"/>
              <a:cs typeface="Arial"/>
            </a:endParaRPr>
          </a:p>
          <a:p>
            <a:pPr>
              <a:buFont typeface="Arial"/>
              <a:buChar char="•"/>
            </a:pPr>
            <a:r>
              <a:rPr lang="en-GB" sz="2400" dirty="0">
                <a:latin typeface="Arial"/>
                <a:ea typeface="+mn-lt"/>
                <a:cs typeface="+mn-lt"/>
              </a:rPr>
              <a:t>Available at: Name of streaming service / link to homepage site (if available)</a:t>
            </a:r>
            <a:endParaRPr lang="en-GB" sz="2400" dirty="0">
              <a:latin typeface="Arial"/>
              <a:cs typeface="Arial"/>
            </a:endParaRPr>
          </a:p>
          <a:p>
            <a:pPr>
              <a:buFont typeface="Arial"/>
              <a:buChar char="•"/>
            </a:pPr>
            <a:r>
              <a:rPr lang="en-GB" sz="2400" dirty="0">
                <a:latin typeface="Arial"/>
                <a:ea typeface="+mn-lt"/>
                <a:cs typeface="+mn-lt"/>
              </a:rPr>
              <a:t>(Accessed: date)</a:t>
            </a:r>
            <a:endParaRPr lang="en-GB" sz="2400">
              <a:latin typeface="Arial"/>
              <a:cs typeface="Arial"/>
            </a:endParaRPr>
          </a:p>
          <a:p>
            <a:pPr marL="0" indent="0">
              <a:buNone/>
            </a:pPr>
            <a:endParaRPr lang="en-GB" dirty="0">
              <a:latin typeface="Arial"/>
              <a:cs typeface="Calibri" panose="020F0502020204030204"/>
            </a:endParaRPr>
          </a:p>
          <a:p>
            <a:pPr marL="0" indent="0">
              <a:buNone/>
            </a:pPr>
            <a:endParaRPr lang="en-GB" dirty="0">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1"/>
                </a:solidFill>
                <a:latin typeface="Arial"/>
                <a:cs typeface="Arial"/>
              </a:rPr>
              <a:t>Example:</a:t>
            </a:r>
            <a:endParaRPr lang="en-US" sz="2400" b="1" dirty="0">
              <a:solidFill>
                <a:schemeClr val="accent1"/>
              </a:solidFill>
              <a:ea typeface="+mn-lt"/>
              <a:cs typeface="+mn-lt"/>
            </a:endParaRPr>
          </a:p>
          <a:p>
            <a:pPr>
              <a:lnSpc>
                <a:spcPct val="90000"/>
              </a:lnSpc>
              <a:spcBef>
                <a:spcPts val="1000"/>
              </a:spcBef>
            </a:pPr>
            <a:r>
              <a:rPr lang="en-GB" sz="2400" dirty="0">
                <a:latin typeface="Arial"/>
                <a:cs typeface="Arial"/>
              </a:rPr>
              <a:t>'Papa' (2022) </a:t>
            </a:r>
            <a:r>
              <a:rPr lang="en-GB" sz="2400" i="1" dirty="0">
                <a:latin typeface="Arial"/>
                <a:cs typeface="Arial"/>
              </a:rPr>
              <a:t>Stranger Things, </a:t>
            </a:r>
            <a:r>
              <a:rPr lang="en-GB" sz="2400" dirty="0">
                <a:latin typeface="Arial"/>
                <a:cs typeface="Arial"/>
              </a:rPr>
              <a:t>season 4, episode 8. Netflix. Available at: </a:t>
            </a:r>
            <a:r>
              <a:rPr lang="en-GB" sz="2400" dirty="0">
                <a:latin typeface="Arial"/>
                <a:cs typeface="Arial"/>
                <a:hlinkClick r:id="rId2"/>
              </a:rPr>
              <a:t>https://www.netflix.com/gb/title/80057281</a:t>
            </a:r>
            <a:r>
              <a:rPr lang="en-GB" sz="2400" dirty="0">
                <a:latin typeface="Arial"/>
                <a:cs typeface="Arial"/>
              </a:rPr>
              <a:t> (Accessed: 20 Oct 2022).</a:t>
            </a:r>
            <a:endParaRPr lang="en-US" sz="2400">
              <a:ea typeface="+mn-lt"/>
              <a:cs typeface="+mn-lt"/>
            </a:endParaRPr>
          </a:p>
          <a:p>
            <a:pPr algn="l"/>
            <a:endParaRPr lang="en-GB" sz="2400" dirty="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585586"/>
          </a:xfrm>
        </p:spPr>
        <p:txBody>
          <a:bodyPr vert="horz" lIns="91440" tIns="45720" rIns="91440" bIns="45720" rtlCol="0" anchor="t">
            <a:normAutofit fontScale="85000" lnSpcReduction="20000"/>
          </a:bodyPr>
          <a:lstStyle/>
          <a:p>
            <a:pPr marL="0" indent="0">
              <a:buNone/>
            </a:pPr>
            <a:r>
              <a:rPr lang="en-GB" sz="2400" dirty="0">
                <a:latin typeface="Calibri" panose="020F0502020204030204" pitchFamily="34" charset="0"/>
                <a:cs typeface="Calibri" panose="020F0502020204030204" pitchFamily="34" charset="0"/>
              </a:rPr>
              <a:t>Cottrell, S. (2019) </a:t>
            </a:r>
            <a:r>
              <a:rPr lang="en-GB" sz="2400" i="1" dirty="0">
                <a:latin typeface="Calibri" panose="020F0502020204030204" pitchFamily="34" charset="0"/>
                <a:cs typeface="Calibri" panose="020F0502020204030204" pitchFamily="34" charset="0"/>
              </a:rPr>
              <a:t>The study skills handbook. </a:t>
            </a:r>
            <a:r>
              <a:rPr lang="en-GB" sz="2400" dirty="0">
                <a:latin typeface="Calibri" panose="020F0502020204030204" pitchFamily="34" charset="0"/>
                <a:cs typeface="Calibri" panose="020F0502020204030204" pitchFamily="34" charset="0"/>
              </a:rPr>
              <a:t>5th edn. London: Red Globe Press</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Holford, A. (2022) </a:t>
            </a:r>
            <a:r>
              <a:rPr lang="en-GB" sz="2400" i="1" dirty="0">
                <a:latin typeface="Calibri" panose="020F0502020204030204" pitchFamily="34" charset="0"/>
                <a:cs typeface="Calibri" panose="020F0502020204030204" pitchFamily="34" charset="0"/>
              </a:rPr>
              <a:t>Student loans: would a graduate tax be a better option? </a:t>
            </a:r>
            <a:r>
              <a:rPr lang="en-GB" sz="2400" dirty="0">
                <a:latin typeface="Calibri" panose="020F0502020204030204" pitchFamily="34" charset="0"/>
                <a:cs typeface="Calibri" panose="020F0502020204030204" pitchFamily="34" charset="0"/>
              </a:rPr>
              <a:t>Available at: </a:t>
            </a:r>
            <a:r>
              <a:rPr lang="en-GB" sz="2400" dirty="0">
                <a:latin typeface="Calibri" panose="020F0502020204030204" pitchFamily="34" charset="0"/>
                <a:ea typeface="+mn-lt"/>
                <a:cs typeface="Calibri" panose="020F0502020204030204" pitchFamily="34" charset="0"/>
                <a:hlinkClick r:id="rId2"/>
              </a:rPr>
              <a:t>https://theconversation.com/student-loans-would-a-graduate-tax-be-a-better-option-179253</a:t>
            </a:r>
            <a:r>
              <a:rPr lang="en-GB" sz="2400" dirty="0">
                <a:latin typeface="Calibri" panose="020F0502020204030204" pitchFamily="34" charset="0"/>
                <a:ea typeface="+mn-lt"/>
                <a:cs typeface="Calibri" panose="020F0502020204030204" pitchFamily="34" charset="0"/>
              </a:rPr>
              <a:t> (Accessed: 26 May 2022).</a:t>
            </a:r>
          </a:p>
          <a:p>
            <a:pPr marL="0" indent="0">
              <a:buNone/>
            </a:pPr>
            <a:endParaRPr lang="en-GB" sz="2400" dirty="0">
              <a:latin typeface="Calibri" panose="020F0502020204030204" pitchFamily="34" charset="0"/>
              <a:ea typeface="+mn-lt"/>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‘Papa’(2022) </a:t>
            </a:r>
            <a:r>
              <a:rPr lang="en-GB" sz="2400" i="1" dirty="0">
                <a:latin typeface="Calibri" panose="020F0502020204030204" pitchFamily="34" charset="0"/>
                <a:cs typeface="Calibri" panose="020F0502020204030204" pitchFamily="34" charset="0"/>
              </a:rPr>
              <a:t>Stranger Things, </a:t>
            </a:r>
            <a:r>
              <a:rPr lang="en-GB" sz="2400" dirty="0">
                <a:latin typeface="Calibri" panose="020F0502020204030204" pitchFamily="34" charset="0"/>
                <a:cs typeface="Calibri" panose="020F0502020204030204" pitchFamily="34" charset="0"/>
              </a:rPr>
              <a:t>season 4, episode 8. Netflix. Available at: </a:t>
            </a:r>
            <a:r>
              <a:rPr lang="en-GB" sz="2400" dirty="0">
                <a:latin typeface="Calibri" panose="020F0502020204030204" pitchFamily="34" charset="0"/>
                <a:cs typeface="Calibri" panose="020F0502020204030204" pitchFamily="34" charset="0"/>
                <a:hlinkClick r:id="rId3"/>
              </a:rPr>
              <a:t>https://www.netflix.com/gb/title/80057281</a:t>
            </a:r>
            <a:r>
              <a:rPr lang="en-GB" sz="2400" dirty="0">
                <a:latin typeface="Calibri" panose="020F0502020204030204" pitchFamily="34" charset="0"/>
                <a:cs typeface="Calibri" panose="020F0502020204030204" pitchFamily="34" charset="0"/>
              </a:rPr>
              <a:t> (Accessed: 20 Oct 2022).</a:t>
            </a:r>
            <a:endParaRPr lang="en-US" sz="2400" dirty="0">
              <a:latin typeface="Calibri" panose="020F0502020204030204" pitchFamily="34" charset="0"/>
              <a:ea typeface="+mn-lt"/>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a:buNone/>
            </a:pPr>
            <a:r>
              <a:rPr lang="en-GB" sz="2400" dirty="0">
                <a:latin typeface="Calibri"/>
                <a:cs typeface="Calibri"/>
              </a:rPr>
              <a:t>Pascoe, K.M., Waterhouse-Bradley, B., and McGinn, T. (2021) 'Systematic literature searching in social work: a practical guide with database appraisal’, </a:t>
            </a:r>
            <a:r>
              <a:rPr lang="en-GB" sz="2400" i="1" dirty="0">
                <a:latin typeface="Calibri"/>
                <a:cs typeface="Calibri"/>
              </a:rPr>
              <a:t>Research on Social Work Practice</a:t>
            </a:r>
            <a:r>
              <a:rPr lang="en-GB" sz="2400" dirty="0">
                <a:latin typeface="Calibri"/>
                <a:cs typeface="Calibri"/>
              </a:rPr>
              <a:t>, 31(5), pp. 541–551. Available at: doi:10.1177/1049731520986857</a:t>
            </a:r>
            <a:endParaRPr lang="en-GB" sz="2400" dirty="0">
              <a:latin typeface="Calibri"/>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a:buNone/>
            </a:pPr>
            <a:r>
              <a:rPr lang="en-GB" sz="2400" dirty="0">
                <a:latin typeface="Calibri"/>
                <a:cs typeface="Calibri"/>
              </a:rPr>
              <a:t>Thompson, P. (2017) 'Communication technology use and study skills', </a:t>
            </a:r>
            <a:r>
              <a:rPr lang="en-GB" sz="2400" i="1" dirty="0">
                <a:latin typeface="Calibri"/>
                <a:cs typeface="Calibri"/>
              </a:rPr>
              <a:t>Active Learning in Higher Education, </a:t>
            </a:r>
            <a:r>
              <a:rPr lang="en-GB" sz="2400" dirty="0">
                <a:latin typeface="Calibri"/>
                <a:cs typeface="Calibri"/>
              </a:rPr>
              <a:t>18(3), pp. 257-270. Available at: </a:t>
            </a:r>
            <a:r>
              <a:rPr lang="en-GB" sz="2400" dirty="0" err="1">
                <a:latin typeface="Calibri"/>
                <a:cs typeface="Calibri"/>
              </a:rPr>
              <a:t>doi</a:t>
            </a:r>
            <a:r>
              <a:rPr lang="en-GB" sz="2400" dirty="0">
                <a:latin typeface="Calibri"/>
                <a:cs typeface="Calibri"/>
              </a:rPr>
              <a:t>: 10.1177/1469787417715204</a:t>
            </a:r>
            <a:endParaRPr lang="en-GB" sz="2400" dirty="0">
              <a:latin typeface="Calibri"/>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000" dirty="0">
              <a:latin typeface="Arial"/>
              <a:cs typeface="Calibri Light"/>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Re-cap of what it looks like...</a:t>
            </a:r>
            <a:endParaRPr lang="en-US" dirty="0"/>
          </a:p>
        </p:txBody>
      </p:sp>
    </p:spTree>
    <p:extLst>
      <p:ext uri="{BB962C8B-B14F-4D97-AF65-F5344CB8AC3E}">
        <p14:creationId xmlns:p14="http://schemas.microsoft.com/office/powerpoint/2010/main" val="25998484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(refer back to CRAAP test).If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4232145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469166" cy="4565650"/>
          </a:xfrm>
        </p:spPr>
        <p:txBody>
          <a:bodyPr vert="horz" lIns="91440" tIns="45720" rIns="91440" bIns="45720" rtlCol="0" anchor="t">
            <a:normAutofit/>
          </a:bodyPr>
          <a:lstStyle/>
          <a:p>
            <a:pPr>
              <a:buFont typeface="Arial" panose="05000000000000000000" pitchFamily="2" charset="2"/>
              <a:buChar char="•"/>
            </a:pPr>
            <a:r>
              <a:rPr lang="en-GB" b="1" dirty="0">
                <a:solidFill>
                  <a:schemeClr val="accent1"/>
                </a:solidFill>
                <a:latin typeface="Calibri"/>
                <a:cs typeface="Calibri"/>
              </a:rPr>
              <a:t>Bring together </a:t>
            </a:r>
            <a:r>
              <a:rPr lang="en-GB" dirty="0">
                <a:latin typeface="Calibri"/>
                <a:cs typeface="Calibri"/>
              </a:rPr>
              <a:t>what you have discovered through your research, form your own opinions on what you have read, and write in your own words.</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Give yourself enough time.</a:t>
            </a:r>
            <a:r>
              <a:rPr lang="en-GB" dirty="0">
                <a:latin typeface="Calibri"/>
                <a:cs typeface="Calibri"/>
              </a:rPr>
              <a:t> Referencing takes longer than you think!</a:t>
            </a:r>
            <a:endParaRPr lang="en-GB" dirty="0">
              <a:latin typeface="Calibri"/>
              <a:ea typeface="Calibri"/>
              <a:cs typeface="Calibri"/>
            </a:endParaRP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Ask for help </a:t>
            </a:r>
            <a:r>
              <a:rPr lang="en-GB" dirty="0">
                <a:latin typeface="Calibri"/>
                <a:cs typeface="Calibri"/>
              </a:rPr>
              <a:t>if you need it. </a:t>
            </a:r>
            <a:endParaRPr lang="en-GB" dirty="0">
              <a:latin typeface="Calibri"/>
              <a:ea typeface="Calibri"/>
              <a:cs typeface="Calibri"/>
            </a:endParaRP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Understand </a:t>
            </a:r>
            <a:r>
              <a:rPr lang="en-GB" sz="2400" dirty="0">
                <a:latin typeface="Calibri"/>
                <a:cs typeface="Arial"/>
              </a:rPr>
              <a:t>the basics before you begin.</a:t>
            </a:r>
            <a:endParaRPr lang="en-GB" sz="2400" dirty="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Keep a record </a:t>
            </a:r>
            <a:r>
              <a:rPr lang="en-GB" sz="2400" dirty="0">
                <a:latin typeface="Calibri"/>
                <a:cs typeface="Arial"/>
              </a:rPr>
              <a:t>of all sources as you use them.</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Be consistent </a:t>
            </a:r>
            <a:r>
              <a:rPr lang="en-GB" sz="2400" dirty="0">
                <a:latin typeface="Calibri"/>
                <a:cs typeface="Arial"/>
              </a:rPr>
              <a:t>in the records you keep and in the way you reference. Use your </a:t>
            </a:r>
            <a:r>
              <a:rPr lang="en-GB" sz="2400" b="1" dirty="0">
                <a:solidFill>
                  <a:schemeClr val="accent1"/>
                </a:solidFill>
                <a:latin typeface="Calibri"/>
                <a:cs typeface="Arial"/>
              </a:rPr>
              <a:t>collections in your online resource lists</a:t>
            </a:r>
            <a:r>
              <a:rPr lang="en-GB" sz="2400" dirty="0">
                <a:latin typeface="Calibri"/>
                <a:cs typeface="Arial"/>
              </a:rPr>
              <a:t>, Word, or MS One Note to help you a record.</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Check your references </a:t>
            </a:r>
            <a:r>
              <a:rPr lang="en-GB" sz="2400" dirty="0">
                <a:latin typeface="Calibri"/>
                <a:cs typeface="Arial"/>
              </a:rPr>
              <a:t>before submitting your assignment.</a:t>
            </a:r>
            <a:endParaRPr lang="en-GB" sz="2400" dirty="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dirty="0">
                <a:latin typeface="Calibri"/>
                <a:cs typeface="Calibri"/>
              </a:rPr>
              <a:t>Find an example which matches your source and follow the format</a:t>
            </a:r>
            <a:r>
              <a:rPr lang="en-GB" sz="2600" dirty="0">
                <a:solidFill>
                  <a:schemeClr val="accent1"/>
                </a:solidFill>
                <a:latin typeface="Calibri"/>
                <a:cs typeface="Calibri"/>
              </a:rPr>
              <a:t>. </a:t>
            </a:r>
            <a:endParaRPr lang="en-GB" sz="2600" b="1" dirty="0">
              <a:solidFill>
                <a:schemeClr val="accent1"/>
              </a:solidFill>
              <a:latin typeface="Calibri Light"/>
              <a:cs typeface="Calibri Light"/>
            </a:endParaRPr>
          </a:p>
          <a:p>
            <a:r>
              <a:rPr lang="en-GB" sz="2600" dirty="0">
                <a:latin typeface="Calibri"/>
                <a:cs typeface="Calibri"/>
              </a:rPr>
              <a:t>If you cannot find an exact match, choose the example most like it and amend it </a:t>
            </a:r>
            <a:r>
              <a:rPr lang="en-GB" sz="2600" b="1" dirty="0">
                <a:solidFill>
                  <a:schemeClr val="accent1"/>
                </a:solidFill>
                <a:latin typeface="Calibri"/>
                <a:cs typeface="Calibri"/>
              </a:rPr>
              <a:t>(Remember to include: Who, When, What, Where).  </a:t>
            </a:r>
            <a:endParaRPr lang="en-GB" sz="2600" b="1" dirty="0">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dirty="0">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6"/>
              </a:rPr>
              <a:t>Cite Them Right</a:t>
            </a:r>
            <a:endParaRPr lang="en-US" sz="2000" dirty="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dirty="0">
                <a:hlinkClick r:id="rId2"/>
              </a:rPr>
              <a:t>Study skills &amp; Referencing Online Resource List</a:t>
            </a:r>
            <a:endParaRPr lang="en-US" dirty="0"/>
          </a:p>
          <a:p>
            <a:pPr marL="0" indent="0">
              <a:buNone/>
            </a:pPr>
            <a:endParaRPr lang="en-US"/>
          </a:p>
          <a:p>
            <a:pPr marL="0" indent="0">
              <a:buNone/>
            </a:pPr>
            <a:r>
              <a:rPr lang="en-US" sz="2200" dirty="0"/>
              <a:t>A list of useful resources to help you with your studying and referencing</a:t>
            </a:r>
            <a:endParaRPr lang="en-US" sz="2200" dirty="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pPr>
              <a:buFont typeface="Arial" panose="05000000000000000000" pitchFamily="2" charset="2"/>
              <a:buChar char="•"/>
            </a:pPr>
            <a:r>
              <a:rPr lang="en-GB" dirty="0">
                <a:latin typeface="Calibri"/>
                <a:cs typeface="Arial"/>
              </a:rPr>
              <a:t>L</a:t>
            </a:r>
            <a:r>
              <a:rPr lang="en-GB" sz="3200" dirty="0">
                <a:latin typeface="Calibri"/>
                <a:cs typeface="Arial"/>
              </a:rPr>
              <a:t>isa Ellis</a:t>
            </a:r>
            <a:endParaRPr lang="en-US" sz="3200">
              <a:latin typeface="Calibri"/>
              <a:ea typeface="+mn-lt"/>
              <a:cs typeface="+mn-lt"/>
            </a:endParaRPr>
          </a:p>
          <a:p>
            <a:pPr>
              <a:buFont typeface="Arial" panose="05000000000000000000" pitchFamily="2" charset="2"/>
              <a:buChar char="•"/>
            </a:pPr>
            <a:r>
              <a:rPr lang="en-GB" sz="3200" dirty="0">
                <a:latin typeface="Calibri"/>
                <a:cs typeface="Arial"/>
              </a:rPr>
              <a:t>IMH Academic Liaison Librarian</a:t>
            </a:r>
            <a:endParaRPr lang="en-US" sz="3200">
              <a:latin typeface="Calibri"/>
              <a:ea typeface="+mn-lt"/>
              <a:cs typeface="+mn-lt"/>
            </a:endParaRPr>
          </a:p>
          <a:p>
            <a:pPr>
              <a:buFont typeface="Arial" panose="05000000000000000000" pitchFamily="2" charset="2"/>
              <a:buChar char="•"/>
            </a:pPr>
            <a:r>
              <a:rPr lang="en-GB" sz="3200" dirty="0">
                <a:latin typeface="Calibri"/>
                <a:cs typeface="Arial"/>
              </a:rPr>
              <a:t>Email: </a:t>
            </a:r>
            <a:r>
              <a:rPr lang="en-GB" sz="3200" dirty="0">
                <a:latin typeface="Calibri"/>
                <a:cs typeface="Arial"/>
                <a:hlinkClick r:id="rId4"/>
              </a:rPr>
              <a:t>l.ellis@uwtsd.ac.uk</a:t>
            </a:r>
            <a:endParaRPr lang="en-GB" sz="3200">
              <a:latin typeface="Calibri"/>
              <a:ea typeface="+mn-lt"/>
              <a:cs typeface="+mn-lt"/>
            </a:endParaRPr>
          </a:p>
          <a:p>
            <a:pPr>
              <a:buFont typeface="Arial" panose="05000000000000000000" pitchFamily="2" charset="2"/>
              <a:buChar char="•"/>
            </a:pPr>
            <a:endParaRPr lang="en-GB" sz="3200" dirty="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2624</Words>
  <Application>Microsoft Office PowerPoint</Application>
  <PresentationFormat>Widescreen</PresentationFormat>
  <Paragraphs>327</Paragraphs>
  <Slides>46</Slides>
  <Notes>26</Notes>
  <HiddenSlides>0</HiddenSlides>
  <MMClips>1</MMClips>
  <ScaleCrop>false</ScaleCrop>
  <HeadingPairs>
    <vt:vector size="8" baseType="variant">
      <vt:variant>
        <vt:lpstr>Fonts Used</vt:lpstr>
      </vt:variant>
      <vt:variant>
        <vt:i4>7</vt:i4>
      </vt:variant>
      <vt:variant>
        <vt:lpstr>Theme</vt:lpstr>
      </vt:variant>
      <vt:variant>
        <vt:i4>4</vt:i4>
      </vt:variant>
      <vt:variant>
        <vt:lpstr>Slide Titles</vt:lpstr>
      </vt:variant>
      <vt:variant>
        <vt:i4>46</vt:i4>
      </vt:variant>
      <vt:variant>
        <vt:lpstr>Custom Shows</vt:lpstr>
      </vt:variant>
      <vt:variant>
        <vt:i4>1</vt:i4>
      </vt:variant>
    </vt:vector>
  </HeadingPairs>
  <TitlesOfParts>
    <vt:vector size="58" baseType="lpstr">
      <vt:lpstr>Arial,Sans-Serif</vt:lpstr>
      <vt:lpstr>Arial</vt:lpstr>
      <vt:lpstr>Calibri</vt:lpstr>
      <vt:lpstr>Calibri Light</vt:lpstr>
      <vt:lpstr>Corbel</vt:lpstr>
      <vt:lpstr>Lucida Sans</vt:lpstr>
      <vt:lpstr>Wingdings</vt:lpstr>
      <vt:lpstr>Office Theme</vt:lpstr>
      <vt:lpstr>Office Theme</vt:lpstr>
      <vt:lpstr>Office Theme</vt:lpstr>
      <vt:lpstr>office theme</vt:lpstr>
      <vt:lpstr>Harvard Referencing:   The why, when and how</vt:lpstr>
      <vt:lpstr>Aims...</vt:lpstr>
      <vt:lpstr>What is referencing?</vt:lpstr>
      <vt:lpstr>Why we use referencing …</vt:lpstr>
      <vt:lpstr>Why should you reference?</vt:lpstr>
      <vt:lpstr>Plagiarism</vt:lpstr>
      <vt:lpstr>Video</vt:lpstr>
      <vt:lpstr>PowerPoint Presentation</vt:lpstr>
      <vt:lpstr>Research Process</vt:lpstr>
      <vt:lpstr>Harvard Referencing Style</vt:lpstr>
      <vt:lpstr>PowerPoint Presentation</vt:lpstr>
      <vt:lpstr>Citations</vt:lpstr>
      <vt:lpstr>1. In-text citation</vt:lpstr>
      <vt:lpstr>Examples</vt:lpstr>
      <vt:lpstr>In-text citation </vt:lpstr>
      <vt:lpstr>In-text citation</vt:lpstr>
      <vt:lpstr>Quotations</vt:lpstr>
      <vt:lpstr>Direct (short) Quotes</vt:lpstr>
      <vt:lpstr>Long Quotations</vt:lpstr>
      <vt:lpstr>Paraphrasing</vt:lpstr>
      <vt:lpstr>PowerPoint Presentation</vt:lpstr>
      <vt:lpstr>PowerPoint Presentation</vt:lpstr>
      <vt:lpstr>Stop and think ...</vt:lpstr>
      <vt:lpstr>2. Creating a reference list </vt:lpstr>
      <vt:lpstr>Reference List: book</vt:lpstr>
      <vt:lpstr>Where to find the information...</vt:lpstr>
      <vt:lpstr>Web page</vt:lpstr>
      <vt:lpstr>Webpage</vt:lpstr>
      <vt:lpstr>Reference List: journal article</vt:lpstr>
      <vt:lpstr>Reference List: journal article</vt:lpstr>
      <vt:lpstr>Finding the information</vt:lpstr>
      <vt:lpstr>Citation</vt:lpstr>
      <vt:lpstr>Finding the Information</vt:lpstr>
      <vt:lpstr>Streamed Content</vt:lpstr>
      <vt:lpstr>Reference List Example</vt:lpstr>
      <vt:lpstr>PowerPoint Presentation</vt:lpstr>
      <vt:lpstr>How to cite...</vt:lpstr>
      <vt:lpstr>Secondary Referencing</vt:lpstr>
      <vt:lpstr>Cite Them Right Database</vt:lpstr>
      <vt:lpstr>PowerPoint Presentation</vt:lpstr>
      <vt:lpstr>Top Tips</vt:lpstr>
      <vt:lpstr>Tips to improve your referencing</vt:lpstr>
      <vt:lpstr>When creating a reference ...</vt:lpstr>
      <vt:lpstr>Useful Resources</vt:lpstr>
      <vt:lpstr>Online Resource List</vt:lpstr>
      <vt:lpstr>Contact</vt:lpstr>
      <vt:lpstr>Level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lastModifiedBy>Lisa Ellis</cp:lastModifiedBy>
  <cp:revision>400</cp:revision>
  <dcterms:created xsi:type="dcterms:W3CDTF">2019-08-13T10:59:48Z</dcterms:created>
  <dcterms:modified xsi:type="dcterms:W3CDTF">2023-06-01T10:14:09Z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