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72" r:id="rId8"/>
    <p:sldId id="265" r:id="rId9"/>
    <p:sldId id="266" r:id="rId10"/>
    <p:sldId id="267" r:id="rId11"/>
    <p:sldId id="264" r:id="rId12"/>
    <p:sldId id="263" r:id="rId13"/>
    <p:sldId id="270" r:id="rId14"/>
    <p:sldId id="271" r:id="rId15"/>
    <p:sldId id="273"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eluta Pascuta" initials="SP" lastIdx="1" clrIdx="0">
    <p:extLst>
      <p:ext uri="{19B8F6BF-5375-455C-9EA6-DF929625EA0E}">
        <p15:presenceInfo xmlns:p15="http://schemas.microsoft.com/office/powerpoint/2012/main" userId="fab662e90ccaa08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commentAuthors" Target="commentAuthors.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6-13T23:11:29.965" idx="1">
    <p:pos x="7680" y="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6/16/2019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3.jpeg" /><Relationship Id="rId1" Type="http://schemas.openxmlformats.org/officeDocument/2006/relationships/slideLayout" Target="../slideLayouts/slideLayout8.xml" /><Relationship Id="rId5" Type="http://schemas.openxmlformats.org/officeDocument/2006/relationships/image" Target="../media/image6.jpeg" /><Relationship Id="rId4" Type="http://schemas.openxmlformats.org/officeDocument/2006/relationships/image" Target="../media/image5.jpeg"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jpeg"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png" /><Relationship Id="rId1" Type="http://schemas.openxmlformats.org/officeDocument/2006/relationships/slideLayout" Target="../slideLayouts/slideLayout8.xml"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2.png" /><Relationship Id="rId1" Type="http://schemas.openxmlformats.org/officeDocument/2006/relationships/slideLayout" Target="../slideLayouts/slideLayout8.xml" /><Relationship Id="rId4" Type="http://schemas.openxmlformats.org/officeDocument/2006/relationships/image" Target="../media/image14.png" /></Relationships>
</file>

<file path=ppt/slides/_rels/slide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5.png"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image" Target="../media/image17.png" /><Relationship Id="rId1" Type="http://schemas.openxmlformats.org/officeDocument/2006/relationships/slideLayout" Target="../slideLayouts/slideLayout8.xml" /><Relationship Id="rId4" Type="http://schemas.openxmlformats.org/officeDocument/2006/relationships/image" Target="../media/image19.jpeg" /></Relationships>
</file>

<file path=ppt/slides/_rels/slide9.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png" /><Relationship Id="rId1" Type="http://schemas.openxmlformats.org/officeDocument/2006/relationships/slideLayout" Target="../slideLayouts/slideLayout8.xml" /><Relationship Id="rId4" Type="http://schemas.openxmlformats.org/officeDocument/2006/relationships/image" Target="../media/image22.png" /></Relationships>
</file>

<file path=ppt/slides/_rels/slide10.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image" Target="../media/image23.png" /><Relationship Id="rId1" Type="http://schemas.openxmlformats.org/officeDocument/2006/relationships/slideLayout" Target="../slideLayouts/slideLayout8.xml" /><Relationship Id="rId4" Type="http://schemas.openxmlformats.org/officeDocument/2006/relationships/image" Target="../media/image25.png" /></Relationships>
</file>

<file path=ppt/slides/_rels/slide11.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image" Target="../media/image26.png"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image" Target="../media/image28.png" /><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2" Type="http://schemas.openxmlformats.org/officeDocument/2006/relationships/image" Target="../media/image30.png" /><Relationship Id="rId1" Type="http://schemas.openxmlformats.org/officeDocument/2006/relationships/slideLayout" Target="../slideLayouts/slideLayout8.xml" /></Relationships>
</file>

<file path=ppt/slides/_rels/slide14.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31.png" /><Relationship Id="rId1" Type="http://schemas.openxmlformats.org/officeDocument/2006/relationships/slideLayout" Target="../slideLayouts/slideLayout8.xml" /></Relationships>
</file>

<file path=ppt/slides/_rels/slide15.xml.rels><?xml version="1.0" encoding="UTF-8" standalone="yes"?>
<Relationships xmlns="http://schemas.openxmlformats.org/package/2006/relationships"><Relationship Id="rId3" Type="http://schemas.openxmlformats.org/officeDocument/2006/relationships/image" Target="../media/image34.jpeg" /><Relationship Id="rId2" Type="http://schemas.openxmlformats.org/officeDocument/2006/relationships/image" Target="../media/image33.png" /><Relationship Id="rId1" Type="http://schemas.openxmlformats.org/officeDocument/2006/relationships/slideLayout" Target="../slideLayouts/slideLayout8.xml" /><Relationship Id="rId4" Type="http://schemas.openxmlformats.org/officeDocument/2006/relationships/comments" Target="../comments/comment1.xml" /></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m/search?rlz=1C1CHBF_en-GBGB853GB853&amp;biw=1366&amp;bih=657&amp;tbm=isch&amp;sa=1&amp;ei=i8sCXcX6F5HagwfW6Z7ICA&amp;q=the+swot&amp;oq=the+swot&amp;gs_l=img.3..0l10.63048.65228..65717...0.0..0.1246.5754.6-4j2......0....1..gws-wiz-img.......0i67.0I6vG9xNKJw#imgrc=vpGds1OF1tencM:" TargetMode="External" /><Relationship Id="rId2" Type="http://schemas.openxmlformats.org/officeDocument/2006/relationships/hyperlink" Target="https://www.google.com/search?rlz=1C1CHBF_en-GBGB853GB853&amp;biw=1366&amp;bih=657&amp;tbm=isch&amp;sa=1&amp;ei=e8sCXfqhDNGqgwexoK2gAQ&amp;q=communication&amp;oq=communication&amp;gs_l=img.3..0i67j0l9.12683.12885..13477...0.0..1.204.641.0j3j1......0....1..gws-wiz-img.VL3z7d8H23E#imgrc=Fdga-y4fjZGtrM:" TargetMode="Externa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body of water with a mountain in the background&#10;&#10;Description generated with very high confidence">
            <a:extLst>
              <a:ext uri="{FF2B5EF4-FFF2-40B4-BE49-F238E27FC236}">
                <a16:creationId xmlns:a16="http://schemas.microsoft.com/office/drawing/2014/main" id="{335C0338-81C2-4C3C-9FB3-CDE8A61A5F3A}"/>
              </a:ext>
            </a:extLst>
          </p:cNvPr>
          <p:cNvPicPr>
            <a:picLocks noChangeAspect="1"/>
          </p:cNvPicPr>
          <p:nvPr/>
        </p:nvPicPr>
        <p:blipFill rotWithShape="1">
          <a:blip r:embed="rId2"/>
          <a:srcRect l="21884" t="9091" r="29247"/>
          <a:stretch/>
        </p:blipFill>
        <p:spPr>
          <a:xfrm>
            <a:off x="4818888" y="1"/>
            <a:ext cx="7373112" cy="6857999"/>
          </a:xfrm>
          <a:prstGeom prst="rect">
            <a:avLst/>
          </a:prstGeom>
        </p:spPr>
      </p:pic>
      <p:sp>
        <p:nvSpPr>
          <p:cNvPr id="25" name="Freeform 8">
            <a:extLst>
              <a:ext uri="{FF2B5EF4-FFF2-40B4-BE49-F238E27FC236}">
                <a16:creationId xmlns:a16="http://schemas.microsoft.com/office/drawing/2014/main" id="{9225B0D8-E56E-4ACC-A464-81F406276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1">
            <a:extLst>
              <a:ext uri="{FF2B5EF4-FFF2-40B4-BE49-F238E27FC236}">
                <a16:creationId xmlns:a16="http://schemas.microsoft.com/office/drawing/2014/main" id="{8F5D1B28-3976-4367-807C-CAD629CDD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72" y="2600324"/>
            <a:ext cx="5058370" cy="3320973"/>
          </a:xfrm>
        </p:spPr>
        <p:txBody>
          <a:bodyPr anchor="t">
            <a:normAutofit/>
          </a:bodyPr>
          <a:lstStyle/>
          <a:p>
            <a:pPr algn="l"/>
            <a:r>
              <a:rPr lang="en-US" sz="2200" b="1" dirty="0">
                <a:cs typeface="Calibri Light"/>
              </a:rPr>
              <a:t>Lecturer:                                                              Olu Adegbite                                                                                                                                </a:t>
            </a:r>
            <a:br>
              <a:rPr lang="en-US" sz="2200" dirty="0"/>
            </a:br>
            <a:r>
              <a:rPr lang="en-US" sz="2200" b="1" dirty="0">
                <a:cs typeface="Calibri Light"/>
              </a:rPr>
              <a:t>Students: Florin Amos 1815218</a:t>
            </a:r>
            <a:br>
              <a:rPr lang="en-US" sz="2200" b="1" dirty="0">
                <a:cs typeface="Calibri Light"/>
              </a:rPr>
            </a:br>
            <a:r>
              <a:rPr lang="en-US" sz="2200" b="1" dirty="0">
                <a:cs typeface="Calibri Light"/>
              </a:rPr>
              <a:t>                  Andreea Suciu 1816340</a:t>
            </a:r>
            <a:br>
              <a:rPr lang="en-US" sz="2200" b="1" dirty="0">
                <a:cs typeface="Calibri Light"/>
              </a:rPr>
            </a:br>
            <a:r>
              <a:rPr lang="en-US" sz="2200" b="1" dirty="0">
                <a:cs typeface="Calibri Light"/>
              </a:rPr>
              <a:t>                  Marcel Anghelus Lican 1816333</a:t>
            </a:r>
            <a:br>
              <a:rPr lang="en-US" sz="2200" b="1" dirty="0">
                <a:cs typeface="Calibri Light"/>
              </a:rPr>
            </a:br>
            <a:r>
              <a:rPr lang="en-US" sz="2200" b="1" dirty="0">
                <a:cs typeface="Calibri Light"/>
              </a:rPr>
              <a:t>                  Steluta Ionela Pascuta 1816339</a:t>
            </a:r>
            <a:endParaRPr lang="en-US" sz="2200" dirty="0">
              <a:cs typeface="Calibri Light"/>
            </a:endParaRPr>
          </a:p>
        </p:txBody>
      </p:sp>
      <p:sp>
        <p:nvSpPr>
          <p:cNvPr id="3" name="Subtitle 2"/>
          <p:cNvSpPr>
            <a:spLocks noGrp="1"/>
          </p:cNvSpPr>
          <p:nvPr>
            <p:ph type="subTitle" idx="1"/>
          </p:nvPr>
        </p:nvSpPr>
        <p:spPr>
          <a:xfrm>
            <a:off x="804672" y="1300450"/>
            <a:ext cx="4167376" cy="1155525"/>
          </a:xfrm>
        </p:spPr>
        <p:txBody>
          <a:bodyPr anchor="b">
            <a:normAutofit/>
          </a:bodyPr>
          <a:lstStyle/>
          <a:p>
            <a:pPr algn="l"/>
            <a:r>
              <a:rPr lang="en-US" sz="4000" b="1" i="1" u="sng" dirty="0">
                <a:cs typeface="Calibri"/>
              </a:rPr>
              <a:t>Eden Hotel</a:t>
            </a:r>
          </a:p>
        </p:txBody>
      </p:sp>
      <p:sp>
        <p:nvSpPr>
          <p:cNvPr id="5" name="TextBox 4">
            <a:extLst>
              <a:ext uri="{FF2B5EF4-FFF2-40B4-BE49-F238E27FC236}">
                <a16:creationId xmlns:a16="http://schemas.microsoft.com/office/drawing/2014/main" id="{3CB52958-0F54-480C-A04C-134A47689233}"/>
              </a:ext>
            </a:extLst>
          </p:cNvPr>
          <p:cNvSpPr txBox="1"/>
          <p:nvPr/>
        </p:nvSpPr>
        <p:spPr>
          <a:xfrm>
            <a:off x="569843" y="132522"/>
            <a:ext cx="4837044" cy="1477328"/>
          </a:xfrm>
          <a:prstGeom prst="rect">
            <a:avLst/>
          </a:prstGeom>
          <a:noFill/>
        </p:spPr>
        <p:txBody>
          <a:bodyPr wrap="square" rtlCol="0">
            <a:spAutoFit/>
          </a:bodyPr>
          <a:lstStyle/>
          <a:p>
            <a:r>
              <a:rPr lang="en-GB" dirty="0"/>
              <a:t>University Wells Trinity Saint Davies </a:t>
            </a:r>
          </a:p>
          <a:p>
            <a:r>
              <a:rPr lang="en-GB" dirty="0"/>
              <a:t>Marketing Essentials</a:t>
            </a:r>
          </a:p>
          <a:p>
            <a:r>
              <a:rPr lang="en-GB" dirty="0"/>
              <a:t>MODULE CODE:</a:t>
            </a:r>
          </a:p>
          <a:p>
            <a:r>
              <a:rPr lang="en-GB" dirty="0"/>
              <a:t>M4X01916</a:t>
            </a:r>
          </a:p>
          <a:p>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C3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B2C3D1-C057-48C1-B18B-4D01001729B2}"/>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cs typeface="Calibri Light"/>
              </a:rPr>
              <a:t>           </a:t>
            </a:r>
            <a:r>
              <a:rPr lang="en-US" b="1" i="1">
                <a:solidFill>
                  <a:srgbClr val="FFFFFF"/>
                </a:solidFill>
                <a:cs typeface="Calibri Light"/>
              </a:rPr>
              <a:t>Welcome to Eden Hotel</a:t>
            </a:r>
            <a:endParaRPr lang="en-US" b="1" i="1">
              <a:solidFill>
                <a:srgbClr val="FFFFFF"/>
              </a:solidFill>
            </a:endParaRP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A31554B3-21D0-4DBA-8190-2E6865C2FC1E}"/>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cs typeface="Calibri"/>
              </a:rPr>
              <a:t>The Eden Hotel is situated on Colibita, a village on the Bistrita</a:t>
            </a:r>
            <a:r>
              <a:rPr lang="en-US" sz="2000">
                <a:solidFill>
                  <a:srgbClr val="FFFFFF"/>
                </a:solidFill>
                <a:ea typeface="+mn-lt"/>
                <a:cs typeface="+mn-lt"/>
              </a:rPr>
              <a:t> Valley, at an altitude of 900 meters, between the Bargau Mountains and the Calimani Mountains. The place is unique due to pure air. In addition to the clean air that tourists can breathe, the town also offers beachfront places on the shores of the reservoir lake with the same name.</a:t>
            </a:r>
          </a:p>
          <a:p>
            <a:endParaRPr lang="en-US" sz="2000">
              <a:solidFill>
                <a:srgbClr val="FFFFFF"/>
              </a:solidFill>
              <a:cs typeface="Calibri" panose="020F0502020204030204"/>
            </a:endParaRPr>
          </a:p>
        </p:txBody>
      </p:sp>
      <p:pic>
        <p:nvPicPr>
          <p:cNvPr id="3" name="Picture 2">
            <a:extLst>
              <a:ext uri="{FF2B5EF4-FFF2-40B4-BE49-F238E27FC236}">
                <a16:creationId xmlns:a16="http://schemas.microsoft.com/office/drawing/2014/main" id="{6697A6C0-073F-4824-B12B-33B157A8AB7C}"/>
              </a:ext>
            </a:extLst>
          </p:cNvPr>
          <p:cNvPicPr>
            <a:picLocks noChangeAspect="1"/>
          </p:cNvPicPr>
          <p:nvPr/>
        </p:nvPicPr>
        <p:blipFill rotWithShape="1">
          <a:blip r:embed="rId2"/>
          <a:srcRect l="2280" t="-257" r="6766" b="226"/>
          <a:stretch/>
        </p:blipFill>
        <p:spPr>
          <a:xfrm>
            <a:off x="91892" y="321732"/>
            <a:ext cx="7352700" cy="3665652"/>
          </a:xfrm>
          <a:prstGeom prst="rect">
            <a:avLst/>
          </a:prstGeom>
        </p:spPr>
      </p:pic>
    </p:spTree>
    <p:extLst>
      <p:ext uri="{BB962C8B-B14F-4D97-AF65-F5344CB8AC3E}">
        <p14:creationId xmlns:p14="http://schemas.microsoft.com/office/powerpoint/2010/main" val="15036478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Title 70">
            <a:extLst>
              <a:ext uri="{FF2B5EF4-FFF2-40B4-BE49-F238E27FC236}">
                <a16:creationId xmlns:a16="http://schemas.microsoft.com/office/drawing/2014/main" id="{12A23931-7E7C-4BC0-887C-ADB4F826ED83}"/>
              </a:ext>
            </a:extLst>
          </p:cNvPr>
          <p:cNvSpPr>
            <a:spLocks noGrp="1"/>
          </p:cNvSpPr>
          <p:nvPr>
            <p:ph type="title"/>
          </p:nvPr>
        </p:nvSpPr>
        <p:spPr>
          <a:xfrm>
            <a:off x="726561" y="892371"/>
            <a:ext cx="4624342" cy="1325563"/>
          </a:xfrm>
        </p:spPr>
        <p:txBody>
          <a:bodyPr vert="horz" lIns="91440" tIns="45720" rIns="91440" bIns="45720" rtlCol="0" anchor="ctr">
            <a:normAutofit/>
          </a:bodyPr>
          <a:lstStyle/>
          <a:p>
            <a:r>
              <a:rPr lang="en-US" sz="4400" b="1" kern="1200" dirty="0">
                <a:solidFill>
                  <a:schemeClr val="tx1"/>
                </a:solidFill>
                <a:latin typeface="+mj-lt"/>
                <a:ea typeface="+mj-ea"/>
                <a:cs typeface="+mj-cs"/>
              </a:rPr>
              <a:t>     </a:t>
            </a:r>
            <a:r>
              <a:rPr lang="en-US" sz="4400" b="1" i="1" u="sng" kern="1200" dirty="0">
                <a:solidFill>
                  <a:schemeClr val="tx1"/>
                </a:solidFill>
                <a:latin typeface="+mj-lt"/>
                <a:ea typeface="+mj-ea"/>
                <a:cs typeface="+mj-cs"/>
              </a:rPr>
              <a:t> About our services</a:t>
            </a:r>
          </a:p>
        </p:txBody>
      </p:sp>
      <p:sp>
        <p:nvSpPr>
          <p:cNvPr id="91" name="Oval 9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A plate of food on a table&#10;&#10;Description generated with very high confidence">
            <a:extLst>
              <a:ext uri="{FF2B5EF4-FFF2-40B4-BE49-F238E27FC236}">
                <a16:creationId xmlns:a16="http://schemas.microsoft.com/office/drawing/2014/main" id="{723B5A5A-5727-4F57-9944-71A48DE480B4}"/>
              </a:ext>
            </a:extLst>
          </p:cNvPr>
          <p:cNvPicPr>
            <a:picLocks noChangeAspect="1"/>
          </p:cNvPicPr>
          <p:nvPr/>
        </p:nvPicPr>
        <p:blipFill rotWithShape="1">
          <a:blip r:embed="rId2"/>
          <a:srcRect l="34057" r="3" b="3"/>
          <a:stretch/>
        </p:blipFill>
        <p:spPr>
          <a:xfrm>
            <a:off x="5680087" y="361702"/>
            <a:ext cx="1691640" cy="1691640"/>
          </a:xfrm>
          <a:custGeom>
            <a:avLst/>
            <a:gdLst>
              <a:gd name="connsiteX0" fmla="*/ 978408 w 1956816"/>
              <a:gd name="connsiteY0" fmla="*/ 0 h 1956816"/>
              <a:gd name="connsiteX1" fmla="*/ 1956816 w 1956816"/>
              <a:gd name="connsiteY1" fmla="*/ 978408 h 1956816"/>
              <a:gd name="connsiteX2" fmla="*/ 978408 w 1956816"/>
              <a:gd name="connsiteY2" fmla="*/ 1956816 h 1956816"/>
              <a:gd name="connsiteX3" fmla="*/ 0 w 1956816"/>
              <a:gd name="connsiteY3" fmla="*/ 978408 h 1956816"/>
              <a:gd name="connsiteX4" fmla="*/ 978408 w 1956816"/>
              <a:gd name="connsiteY4" fmla="*/ 0 h 195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73" name="Text Placeholder 72">
            <a:extLst>
              <a:ext uri="{FF2B5EF4-FFF2-40B4-BE49-F238E27FC236}">
                <a16:creationId xmlns:a16="http://schemas.microsoft.com/office/drawing/2014/main" id="{C974CE44-6E7E-4606-96A3-572DB82BEC26}"/>
              </a:ext>
            </a:extLst>
          </p:cNvPr>
          <p:cNvSpPr>
            <a:spLocks noGrp="1"/>
          </p:cNvSpPr>
          <p:nvPr>
            <p:ph type="body" sz="half" idx="2"/>
          </p:nvPr>
        </p:nvSpPr>
        <p:spPr>
          <a:xfrm>
            <a:off x="445469" y="2557569"/>
            <a:ext cx="5290457" cy="3788908"/>
          </a:xfrm>
        </p:spPr>
        <p:txBody>
          <a:bodyPr vert="horz" lIns="91440" tIns="45720" rIns="91440" bIns="45720" rtlCol="0" anchor="t">
            <a:normAutofit lnSpcReduction="10000"/>
          </a:bodyPr>
          <a:lstStyle/>
          <a:p>
            <a:pPr indent="-228600">
              <a:buFont typeface="Arial" panose="020B0604020202020204" pitchFamily="34" charset="0"/>
              <a:buChar char="•"/>
            </a:pPr>
            <a:r>
              <a:rPr lang="en-US" sz="2400" dirty="0"/>
              <a:t>Our goal is to create a good atmosphere, a relaxing place and especially to make your holiday being enjoyable, for all of that we offer:</a:t>
            </a:r>
          </a:p>
          <a:p>
            <a:pPr indent="-228600">
              <a:buFont typeface="Arial" panose="020B0604020202020204" pitchFamily="34" charset="0"/>
              <a:buChar char="•"/>
            </a:pPr>
            <a:r>
              <a:rPr lang="en-US" sz="2400" dirty="0"/>
              <a:t>  - 90 modern rooms</a:t>
            </a:r>
          </a:p>
          <a:p>
            <a:pPr indent="-228600">
              <a:buFont typeface="Arial" panose="020B0604020202020204" pitchFamily="34" charset="0"/>
              <a:buChar char="•"/>
            </a:pPr>
            <a:r>
              <a:rPr lang="en-US" sz="2400" dirty="0"/>
              <a:t>  - conference rooms</a:t>
            </a:r>
          </a:p>
          <a:p>
            <a:pPr indent="-228600">
              <a:buFont typeface="Arial" panose="020B0604020202020204" pitchFamily="34" charset="0"/>
              <a:buChar char="•"/>
            </a:pPr>
            <a:r>
              <a:rPr lang="en-US" sz="2400" dirty="0"/>
              <a:t>  - relaxion center</a:t>
            </a:r>
          </a:p>
          <a:p>
            <a:pPr indent="-228600">
              <a:buFont typeface="Arial" panose="020B0604020202020204" pitchFamily="34" charset="0"/>
              <a:buChar char="•"/>
            </a:pPr>
            <a:r>
              <a:rPr lang="en-US" sz="2400" dirty="0"/>
              <a:t>  - restaurant</a:t>
            </a:r>
          </a:p>
          <a:p>
            <a:pPr indent="-228600">
              <a:buFont typeface="Arial" panose="020B0604020202020204" pitchFamily="34" charset="0"/>
              <a:buChar char="•"/>
            </a:pPr>
            <a:r>
              <a:rPr lang="en-US" sz="2400" dirty="0"/>
              <a:t>  - indoor playground</a:t>
            </a:r>
          </a:p>
          <a:p>
            <a:pPr indent="-228600">
              <a:buFont typeface="Arial" panose="020B0604020202020204" pitchFamily="34" charset="0"/>
              <a:buChar char="•"/>
            </a:pPr>
            <a:r>
              <a:rPr lang="en-US" sz="2400" dirty="0"/>
              <a:t>  - private parking</a:t>
            </a:r>
          </a:p>
        </p:txBody>
      </p:sp>
      <p:sp>
        <p:nvSpPr>
          <p:cNvPr id="93" name="Freeform: Shape 92">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Oval 94">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2" descr="A picture containing ceiling, indoor, kitchen, floor&#10;&#10;Description generated with very high confidence">
            <a:extLst>
              <a:ext uri="{FF2B5EF4-FFF2-40B4-BE49-F238E27FC236}">
                <a16:creationId xmlns:a16="http://schemas.microsoft.com/office/drawing/2014/main" id="{EE408CBE-F31B-40B6-9053-57CB2A1D0F7A}"/>
              </a:ext>
            </a:extLst>
          </p:cNvPr>
          <p:cNvPicPr>
            <a:picLocks noChangeAspect="1"/>
          </p:cNvPicPr>
          <p:nvPr/>
        </p:nvPicPr>
        <p:blipFill rotWithShape="1">
          <a:blip r:embed="rId3"/>
          <a:srcRect l="21939" r="11515" b="-1"/>
          <a:stretch/>
        </p:blipFill>
        <p:spPr>
          <a:xfrm>
            <a:off x="5838252" y="2722161"/>
            <a:ext cx="2743200" cy="274320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6" name="Picture 6" descr="A living room filled with furniture and a large window&#10;&#10;Description generated with very high confidence">
            <a:extLst>
              <a:ext uri="{FF2B5EF4-FFF2-40B4-BE49-F238E27FC236}">
                <a16:creationId xmlns:a16="http://schemas.microsoft.com/office/drawing/2014/main" id="{D9EFBF67-ED48-4A04-9ADE-9F7DBF8262B0}"/>
              </a:ext>
            </a:extLst>
          </p:cNvPr>
          <p:cNvPicPr>
            <a:picLocks noChangeAspect="1"/>
          </p:cNvPicPr>
          <p:nvPr/>
        </p:nvPicPr>
        <p:blipFill rotWithShape="1">
          <a:blip r:embed="rId4"/>
          <a:srcRect l="16911" r="10627" b="1"/>
          <a:stretch/>
        </p:blipFill>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97" name="Freeform: Shape 9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4" descr="A bedroom with a bed and looking at the camera&#10;&#10;Description generated with very high confidence">
            <a:extLst>
              <a:ext uri="{FF2B5EF4-FFF2-40B4-BE49-F238E27FC236}">
                <a16:creationId xmlns:a16="http://schemas.microsoft.com/office/drawing/2014/main" id="{14C8B377-EC1F-4596-97A9-CD0945E3E591}"/>
              </a:ext>
            </a:extLst>
          </p:cNvPr>
          <p:cNvPicPr>
            <a:picLocks noChangeAspect="1"/>
          </p:cNvPicPr>
          <p:nvPr/>
        </p:nvPicPr>
        <p:blipFill rotWithShape="1">
          <a:blip r:embed="rId5"/>
          <a:srcRect l="28877"/>
          <a:stretch/>
        </p:blipFill>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20794157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540EB-BB57-46CC-A414-54D5F3E604DB}"/>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sz="4400" b="1" i="1" u="sng" kern="1200" dirty="0">
                <a:solidFill>
                  <a:schemeClr val="tx1"/>
                </a:solidFill>
                <a:latin typeface="+mj-lt"/>
                <a:ea typeface="+mj-ea"/>
                <a:cs typeface="+mj-cs"/>
              </a:rPr>
              <a:t>Summary of the business plan </a:t>
            </a:r>
          </a:p>
        </p:txBody>
      </p:sp>
      <p:sp>
        <p:nvSpPr>
          <p:cNvPr id="4" name="Text Placeholder 3">
            <a:extLst>
              <a:ext uri="{FF2B5EF4-FFF2-40B4-BE49-F238E27FC236}">
                <a16:creationId xmlns:a16="http://schemas.microsoft.com/office/drawing/2014/main" id="{D97DA11F-BFCB-4D3F-AB40-41FB1615389F}"/>
              </a:ext>
            </a:extLst>
          </p:cNvPr>
          <p:cNvSpPr>
            <a:spLocks noGrp="1"/>
          </p:cNvSpPr>
          <p:nvPr>
            <p:ph type="body" sz="half" idx="2"/>
          </p:nvPr>
        </p:nvSpPr>
        <p:spPr>
          <a:xfrm>
            <a:off x="805542" y="2871982"/>
            <a:ext cx="6382657" cy="3181684"/>
          </a:xfrm>
        </p:spPr>
        <p:txBody>
          <a:bodyPr vert="horz" lIns="91440" tIns="45720" rIns="91440" bIns="45720" rtlCol="0" anchor="t">
            <a:normAutofit/>
          </a:bodyPr>
          <a:lstStyle/>
          <a:p>
            <a:pPr indent="-228600">
              <a:buFont typeface="Arial" panose="020B0604020202020204" pitchFamily="34" charset="0"/>
              <a:buChar char="•"/>
            </a:pPr>
            <a:r>
              <a:rPr lang="en-US" sz="1800" dirty="0"/>
              <a:t>Objectives-  To expand the market by supplying with products the guests are mostly asking for. In the future we hope to have our own products such as: organic vegetables, fresh fish, fresh meat and drinks prepared after our own recipe.</a:t>
            </a:r>
          </a:p>
          <a:p>
            <a:pPr indent="-228600">
              <a:buFont typeface="Arial" panose="020B0604020202020204" pitchFamily="34" charset="0"/>
              <a:buChar char="•"/>
            </a:pPr>
            <a:r>
              <a:rPr lang="en-US" sz="1800" dirty="0"/>
              <a:t>Also the goal of the business is to grow the marketing of the company and this being done based on the protection of the business inside and outside the company and take in mind each opportunity of getting the company bigger.</a:t>
            </a:r>
          </a:p>
        </p:txBody>
      </p:sp>
      <p:sp>
        <p:nvSpPr>
          <p:cNvPr id="192" name="Freeform: Shape 191">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eden hotel romania">
            <a:extLst>
              <a:ext uri="{FF2B5EF4-FFF2-40B4-BE49-F238E27FC236}">
                <a16:creationId xmlns:a16="http://schemas.microsoft.com/office/drawing/2014/main" id="{58D82AFD-F1D2-4161-ACCD-9233F25010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2850" b="3"/>
          <a:stretch/>
        </p:blipFill>
        <p:spPr bwMode="auto">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noFill/>
          <a:extLst>
            <a:ext uri="{909E8E84-426E-40DD-AFC4-6F175D3DCCD1}">
              <a14:hiddenFill xmlns:a14="http://schemas.microsoft.com/office/drawing/2010/main">
                <a:solidFill>
                  <a:srgbClr val="FFFFFF"/>
                </a:solidFill>
              </a14:hiddenFill>
            </a:ext>
          </a:extLst>
        </p:spPr>
      </p:pic>
      <p:sp>
        <p:nvSpPr>
          <p:cNvPr id="193" name="Freeform: Shape 19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B3DD073-7DE8-4E0E-9894-1ECF3DFCB56E}"/>
              </a:ext>
            </a:extLst>
          </p:cNvPr>
          <p:cNvPicPr>
            <a:picLocks noGrp="1" noChangeAspect="1"/>
          </p:cNvPicPr>
          <p:nvPr>
            <p:ph idx="1"/>
          </p:nvPr>
        </p:nvPicPr>
        <p:blipFill rotWithShape="1">
          <a:blip r:embed="rId3"/>
          <a:srcRect t="10709" r="1" b="8202"/>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994565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78C34-23AA-4433-9696-B732D7B1AA64}"/>
              </a:ext>
            </a:extLst>
          </p:cNvPr>
          <p:cNvSpPr>
            <a:spLocks noGrp="1"/>
          </p:cNvSpPr>
          <p:nvPr>
            <p:ph type="title"/>
          </p:nvPr>
        </p:nvSpPr>
        <p:spPr>
          <a:xfrm>
            <a:off x="4953582" y="149603"/>
            <a:ext cx="5512552" cy="2152227"/>
          </a:xfrm>
        </p:spPr>
        <p:txBody>
          <a:bodyPr vert="horz" lIns="91440" tIns="45720" rIns="91440" bIns="45720" rtlCol="0" anchor="ctr">
            <a:normAutofit/>
          </a:bodyPr>
          <a:lstStyle/>
          <a:p>
            <a:br>
              <a:rPr lang="en-US" sz="2800" b="1" i="1" kern="1200" dirty="0">
                <a:solidFill>
                  <a:schemeClr val="tx1"/>
                </a:solidFill>
                <a:latin typeface="+mj-lt"/>
                <a:ea typeface="+mj-ea"/>
                <a:cs typeface="+mj-cs"/>
              </a:rPr>
            </a:br>
            <a:r>
              <a:rPr lang="en-US" sz="4000" b="1" i="1" u="sng" kern="1200" dirty="0">
                <a:solidFill>
                  <a:schemeClr val="tx1"/>
                </a:solidFill>
                <a:latin typeface="+mj-lt"/>
                <a:ea typeface="+mj-ea"/>
                <a:cs typeface="+mj-cs"/>
              </a:rPr>
              <a:t>How we going to have a successful business</a:t>
            </a:r>
            <a:endParaRPr lang="en-US" sz="2800" b="1" i="1" u="sng" kern="1200" dirty="0">
              <a:solidFill>
                <a:schemeClr val="tx1"/>
              </a:solidFill>
              <a:latin typeface="+mj-lt"/>
              <a:ea typeface="+mj-ea"/>
              <a:cs typeface="+mj-cs"/>
            </a:endParaRPr>
          </a:p>
        </p:txBody>
      </p:sp>
      <p:sp>
        <p:nvSpPr>
          <p:cNvPr id="33" name="Freeform: Shape 32">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57DA8819-EBB3-480A-8D03-915796249E7F}"/>
              </a:ext>
            </a:extLst>
          </p:cNvPr>
          <p:cNvPicPr>
            <a:picLocks noChangeAspect="1"/>
          </p:cNvPicPr>
          <p:nvPr/>
        </p:nvPicPr>
        <p:blipFill rotWithShape="1">
          <a:blip r:embed="rId2"/>
          <a:srcRect l="29968" r="4941"/>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6" name="Content Placeholder 5">
            <a:extLst>
              <a:ext uri="{FF2B5EF4-FFF2-40B4-BE49-F238E27FC236}">
                <a16:creationId xmlns:a16="http://schemas.microsoft.com/office/drawing/2014/main" id="{939F594B-FB16-4A0E-90DA-D34A978A5BF6}"/>
              </a:ext>
            </a:extLst>
          </p:cNvPr>
          <p:cNvPicPr>
            <a:picLocks noGrp="1" noChangeAspect="1"/>
          </p:cNvPicPr>
          <p:nvPr>
            <p:ph idx="1"/>
          </p:nvPr>
        </p:nvPicPr>
        <p:blipFill rotWithShape="1">
          <a:blip r:embed="rId3"/>
          <a:srcRect l="5396" r="4685" b="5"/>
          <a:stretch/>
        </p:blipFill>
        <p:spPr>
          <a:xfrm>
            <a:off x="3585140" y="2721852"/>
            <a:ext cx="2736884" cy="2472898"/>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4" name="Text Placeholder 3">
            <a:extLst>
              <a:ext uri="{FF2B5EF4-FFF2-40B4-BE49-F238E27FC236}">
                <a16:creationId xmlns:a16="http://schemas.microsoft.com/office/drawing/2014/main" id="{B81EB54A-B108-4F87-A39A-9DEF646CE96A}"/>
              </a:ext>
            </a:extLst>
          </p:cNvPr>
          <p:cNvSpPr>
            <a:spLocks noGrp="1"/>
          </p:cNvSpPr>
          <p:nvPr>
            <p:ph type="body" sz="half" idx="2"/>
          </p:nvPr>
        </p:nvSpPr>
        <p:spPr>
          <a:xfrm>
            <a:off x="6940296" y="2871982"/>
            <a:ext cx="4668256" cy="3181684"/>
          </a:xfrm>
        </p:spPr>
        <p:txBody>
          <a:bodyPr vert="horz" lIns="91440" tIns="45720" rIns="91440" bIns="45720" rtlCol="0" anchor="t">
            <a:normAutofit fontScale="92500" lnSpcReduction="10000"/>
          </a:bodyPr>
          <a:lstStyle/>
          <a:p>
            <a:pPr indent="-228600">
              <a:buFont typeface="Arial" panose="020B0604020202020204" pitchFamily="34" charset="0"/>
              <a:buChar char="•"/>
            </a:pPr>
            <a:r>
              <a:rPr lang="en-US" sz="3200" dirty="0"/>
              <a:t>We are continuously trying to create contrasts between old and new, modern paths so there will be a perfect ambience for the guests to pass the threshold from history and contemporaneity. </a:t>
            </a:r>
          </a:p>
          <a:p>
            <a:pPr indent="-228600">
              <a:buFont typeface="Arial" panose="020B0604020202020204" pitchFamily="34" charset="0"/>
              <a:buChar char="•"/>
            </a:pPr>
            <a:endParaRPr lang="en-US" sz="1800" dirty="0"/>
          </a:p>
        </p:txBody>
      </p:sp>
      <p:pic>
        <p:nvPicPr>
          <p:cNvPr id="11" name="Picture 10">
            <a:extLst>
              <a:ext uri="{FF2B5EF4-FFF2-40B4-BE49-F238E27FC236}">
                <a16:creationId xmlns:a16="http://schemas.microsoft.com/office/drawing/2014/main" id="{01657270-2DB8-4311-8512-67F672CB2715}"/>
              </a:ext>
            </a:extLst>
          </p:cNvPr>
          <p:cNvPicPr>
            <a:picLocks noChangeAspect="1"/>
          </p:cNvPicPr>
          <p:nvPr/>
        </p:nvPicPr>
        <p:blipFill rotWithShape="1">
          <a:blip r:embed="rId4"/>
          <a:srcRect l="10190" t="13363" r="10073" b="10423"/>
          <a:stretch/>
        </p:blipFill>
        <p:spPr>
          <a:xfrm>
            <a:off x="-1" y="3958301"/>
            <a:ext cx="3180699" cy="3015812"/>
          </a:xfrm>
          <a:prstGeom prst="ellipse">
            <a:avLst/>
          </a:prstGeom>
          <a:ln>
            <a:noFill/>
          </a:ln>
          <a:effectLst>
            <a:softEdge rad="112500"/>
          </a:effectLst>
        </p:spPr>
      </p:pic>
    </p:spTree>
    <p:extLst>
      <p:ext uri="{BB962C8B-B14F-4D97-AF65-F5344CB8AC3E}">
        <p14:creationId xmlns:p14="http://schemas.microsoft.com/office/powerpoint/2010/main" val="41390214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521DD34-C6F2-4402-9A01-962807DB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EC3F3-87A1-4757-8FF8-3FC2367AF005}"/>
              </a:ext>
            </a:extLst>
          </p:cNvPr>
          <p:cNvSpPr>
            <a:spLocks noGrp="1"/>
          </p:cNvSpPr>
          <p:nvPr>
            <p:ph type="title"/>
          </p:nvPr>
        </p:nvSpPr>
        <p:spPr>
          <a:xfrm>
            <a:off x="619760" y="764373"/>
            <a:ext cx="5154508" cy="1293028"/>
          </a:xfrm>
        </p:spPr>
        <p:txBody>
          <a:bodyPr vert="horz" lIns="91440" tIns="45720" rIns="91440" bIns="45720" rtlCol="0" anchor="ctr">
            <a:normAutofit/>
          </a:bodyPr>
          <a:lstStyle/>
          <a:p>
            <a:r>
              <a:rPr lang="en-US" sz="4000" b="1" i="1" u="sng" kern="1200" dirty="0">
                <a:solidFill>
                  <a:schemeClr val="tx1"/>
                </a:solidFill>
                <a:latin typeface="+mj-lt"/>
                <a:ea typeface="+mj-ea"/>
                <a:cs typeface="+mj-cs"/>
              </a:rPr>
              <a:t>What our business contains</a:t>
            </a:r>
          </a:p>
        </p:txBody>
      </p:sp>
      <p:sp>
        <p:nvSpPr>
          <p:cNvPr id="4" name="Text Placeholder 3">
            <a:extLst>
              <a:ext uri="{FF2B5EF4-FFF2-40B4-BE49-F238E27FC236}">
                <a16:creationId xmlns:a16="http://schemas.microsoft.com/office/drawing/2014/main" id="{CAE5135B-2B74-428B-886C-CC6D37F1039A}"/>
              </a:ext>
            </a:extLst>
          </p:cNvPr>
          <p:cNvSpPr>
            <a:spLocks noGrp="1"/>
          </p:cNvSpPr>
          <p:nvPr>
            <p:ph type="body" sz="half" idx="2"/>
          </p:nvPr>
        </p:nvSpPr>
        <p:spPr>
          <a:xfrm>
            <a:off x="619760" y="2194560"/>
            <a:ext cx="5154507" cy="4024125"/>
          </a:xfrm>
        </p:spPr>
        <p:txBody>
          <a:bodyPr vert="horz" lIns="91440" tIns="45720" rIns="91440" bIns="45720" rtlCol="0">
            <a:normAutofit/>
          </a:bodyPr>
          <a:lstStyle/>
          <a:p>
            <a:pPr indent="-228600">
              <a:buFont typeface="Arial" panose="020B0604020202020204" pitchFamily="34" charset="0"/>
              <a:buChar char="•"/>
            </a:pPr>
            <a:r>
              <a:rPr lang="en-US" sz="2000" dirty="0"/>
              <a:t>It is located into a large surface and it will hopefully have 4 stars. </a:t>
            </a:r>
          </a:p>
          <a:p>
            <a:pPr indent="-228600">
              <a:buFont typeface="Arial" panose="020B0604020202020204" pitchFamily="34" charset="0"/>
              <a:buChar char="•"/>
            </a:pPr>
            <a:r>
              <a:rPr lang="en-US" sz="2000" dirty="0"/>
              <a:t>Also the hotel has 6 floors within 90 rooms and each floor will have three studios, two suites, 5 double rooms, 5 single rooms and at the ground floor it will be the reception, the restaurant, the pool and the bar. </a:t>
            </a:r>
          </a:p>
          <a:p>
            <a:pPr indent="-228600">
              <a:buFont typeface="Arial" panose="020B0604020202020204" pitchFamily="34" charset="0"/>
              <a:buChar char="•"/>
            </a:pPr>
            <a:r>
              <a:rPr lang="en-US" sz="2000" dirty="0"/>
              <a:t>The hotel also provides free car park for the tourists coming to stay over. </a:t>
            </a:r>
          </a:p>
        </p:txBody>
      </p:sp>
      <p:pic>
        <p:nvPicPr>
          <p:cNvPr id="9" name="Picture 8">
            <a:extLst>
              <a:ext uri="{FF2B5EF4-FFF2-40B4-BE49-F238E27FC236}">
                <a16:creationId xmlns:a16="http://schemas.microsoft.com/office/drawing/2014/main" id="{C6B30ED0-1DCD-4BA5-B54A-C417151D8DB6}"/>
              </a:ext>
            </a:extLst>
          </p:cNvPr>
          <p:cNvPicPr>
            <a:picLocks noChangeAspect="1"/>
          </p:cNvPicPr>
          <p:nvPr/>
        </p:nvPicPr>
        <p:blipFill rotWithShape="1">
          <a:blip r:embed="rId2"/>
          <a:srcRect r="16866" b="3"/>
          <a:stretch/>
        </p:blipFill>
        <p:spPr>
          <a:xfrm rot="21600000">
            <a:off x="6417733" y="10"/>
            <a:ext cx="3270176" cy="3933487"/>
          </a:xfrm>
          <a:prstGeom prst="rect">
            <a:avLst/>
          </a:prstGeom>
        </p:spPr>
      </p:pic>
      <p:pic>
        <p:nvPicPr>
          <p:cNvPr id="8" name="Content Placeholder 7">
            <a:extLst>
              <a:ext uri="{FF2B5EF4-FFF2-40B4-BE49-F238E27FC236}">
                <a16:creationId xmlns:a16="http://schemas.microsoft.com/office/drawing/2014/main" id="{A78BDAAB-A583-4198-809F-A485FE61E60C}"/>
              </a:ext>
            </a:extLst>
          </p:cNvPr>
          <p:cNvPicPr>
            <a:picLocks noGrp="1" noChangeAspect="1"/>
          </p:cNvPicPr>
          <p:nvPr>
            <p:ph idx="1"/>
          </p:nvPr>
        </p:nvPicPr>
        <p:blipFill rotWithShape="1">
          <a:blip r:embed="rId3"/>
          <a:srcRect l="37566" r="21846" b="-2"/>
          <a:stretch/>
        </p:blipFill>
        <p:spPr>
          <a:xfrm>
            <a:off x="9782174" y="10"/>
            <a:ext cx="2409826" cy="3933486"/>
          </a:xfrm>
          <a:prstGeom prst="rect">
            <a:avLst/>
          </a:prstGeom>
        </p:spPr>
      </p:pic>
      <p:pic>
        <p:nvPicPr>
          <p:cNvPr id="10" name="Picture 9">
            <a:extLst>
              <a:ext uri="{FF2B5EF4-FFF2-40B4-BE49-F238E27FC236}">
                <a16:creationId xmlns:a16="http://schemas.microsoft.com/office/drawing/2014/main" id="{83D86893-4B4B-4276-BC78-A03FAA5D1AEA}"/>
              </a:ext>
            </a:extLst>
          </p:cNvPr>
          <p:cNvPicPr>
            <a:picLocks noChangeAspect="1"/>
          </p:cNvPicPr>
          <p:nvPr/>
        </p:nvPicPr>
        <p:blipFill rotWithShape="1">
          <a:blip r:embed="rId4"/>
          <a:srcRect t="3938" r="2" b="15484"/>
          <a:stretch/>
        </p:blipFill>
        <p:spPr>
          <a:xfrm rot="21600000">
            <a:off x="6417734" y="4019724"/>
            <a:ext cx="5774266" cy="2838276"/>
          </a:xfrm>
          <a:prstGeom prst="rect">
            <a:avLst/>
          </a:prstGeom>
        </p:spPr>
      </p:pic>
    </p:spTree>
    <p:extLst>
      <p:ext uri="{BB962C8B-B14F-4D97-AF65-F5344CB8AC3E}">
        <p14:creationId xmlns:p14="http://schemas.microsoft.com/office/powerpoint/2010/main" val="10619906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181E26-89C4-4A14-92DE-0F4C4B0E9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38A473C-3847-4A9B-9519-B6D1B405970B}"/>
              </a:ext>
            </a:extLst>
          </p:cNvPr>
          <p:cNvPicPr>
            <a:picLocks noGrp="1" noChangeAspect="1"/>
          </p:cNvPicPr>
          <p:nvPr>
            <p:ph idx="1"/>
          </p:nvPr>
        </p:nvPicPr>
        <p:blipFill rotWithShape="1">
          <a:blip r:embed="rId2"/>
          <a:srcRect t="7962" r="2" b="2"/>
          <a:stretch/>
        </p:blipFill>
        <p:spPr>
          <a:xfrm>
            <a:off x="6587330" y="1690689"/>
            <a:ext cx="5604670" cy="2501837"/>
          </a:xfrm>
          <a:custGeom>
            <a:avLst/>
            <a:gdLst>
              <a:gd name="connsiteX0" fmla="*/ 1159248 w 5604670"/>
              <a:gd name="connsiteY0" fmla="*/ 0 h 2501837"/>
              <a:gd name="connsiteX1" fmla="*/ 5604670 w 5604670"/>
              <a:gd name="connsiteY1" fmla="*/ 0 h 2501837"/>
              <a:gd name="connsiteX2" fmla="*/ 5604670 w 5604670"/>
              <a:gd name="connsiteY2" fmla="*/ 2501837 h 2501837"/>
              <a:gd name="connsiteX3" fmla="*/ 0 w 5604670"/>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5604670" h="2501837">
                <a:moveTo>
                  <a:pt x="1159248" y="0"/>
                </a:moveTo>
                <a:lnTo>
                  <a:pt x="5604670" y="0"/>
                </a:lnTo>
                <a:lnTo>
                  <a:pt x="5604670" y="2501837"/>
                </a:lnTo>
                <a:lnTo>
                  <a:pt x="0" y="2501837"/>
                </a:lnTo>
                <a:close/>
              </a:path>
            </a:pathLst>
          </a:custGeom>
        </p:spPr>
      </p:pic>
      <p:pic>
        <p:nvPicPr>
          <p:cNvPr id="6" name="Picture 5">
            <a:extLst>
              <a:ext uri="{FF2B5EF4-FFF2-40B4-BE49-F238E27FC236}">
                <a16:creationId xmlns:a16="http://schemas.microsoft.com/office/drawing/2014/main" id="{E48DEB6E-CE52-42F1-A2E8-5781657D8A54}"/>
              </a:ext>
            </a:extLst>
          </p:cNvPr>
          <p:cNvPicPr>
            <a:picLocks noChangeAspect="1"/>
          </p:cNvPicPr>
          <p:nvPr/>
        </p:nvPicPr>
        <p:blipFill rotWithShape="1">
          <a:blip r:embed="rId3"/>
          <a:srcRect r="-2" b="35326"/>
          <a:stretch/>
        </p:blipFill>
        <p:spPr>
          <a:xfrm>
            <a:off x="4791075" y="4357117"/>
            <a:ext cx="7400925" cy="2500884"/>
          </a:xfrm>
          <a:custGeom>
            <a:avLst/>
            <a:gdLst>
              <a:gd name="connsiteX0" fmla="*/ 1717230 w 7400925"/>
              <a:gd name="connsiteY0" fmla="*/ 0 h 2500884"/>
              <a:gd name="connsiteX1" fmla="*/ 7400925 w 7400925"/>
              <a:gd name="connsiteY1" fmla="*/ 0 h 2500884"/>
              <a:gd name="connsiteX2" fmla="*/ 7400925 w 7400925"/>
              <a:gd name="connsiteY2" fmla="*/ 2500884 h 2500884"/>
              <a:gd name="connsiteX3" fmla="*/ 0 w 7400925"/>
              <a:gd name="connsiteY3" fmla="*/ 2500884 h 2500884"/>
              <a:gd name="connsiteX4" fmla="*/ 0 w 7400925"/>
              <a:gd name="connsiteY4" fmla="*/ 2500883 h 2500884"/>
              <a:gd name="connsiteX5" fmla="*/ 552186 w 7400925"/>
              <a:gd name="connsiteY5" fmla="*/ 2500883 h 2500884"/>
              <a:gd name="connsiteX6" fmla="*/ 558423 w 7400925"/>
              <a:gd name="connsiteY6" fmla="*/ 2500883 h 250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00925" h="2500884">
                <a:moveTo>
                  <a:pt x="1717230" y="0"/>
                </a:moveTo>
                <a:lnTo>
                  <a:pt x="7400925" y="0"/>
                </a:lnTo>
                <a:lnTo>
                  <a:pt x="7400925" y="2500884"/>
                </a:lnTo>
                <a:lnTo>
                  <a:pt x="0" y="2500884"/>
                </a:lnTo>
                <a:lnTo>
                  <a:pt x="0" y="2500883"/>
                </a:lnTo>
                <a:lnTo>
                  <a:pt x="552186" y="2500883"/>
                </a:lnTo>
                <a:lnTo>
                  <a:pt x="558423" y="2500883"/>
                </a:lnTo>
                <a:close/>
              </a:path>
            </a:pathLst>
          </a:custGeom>
        </p:spPr>
      </p:pic>
      <p:sp>
        <p:nvSpPr>
          <p:cNvPr id="13" name="Freeform 37">
            <a:extLst>
              <a:ext uri="{FF2B5EF4-FFF2-40B4-BE49-F238E27FC236}">
                <a16:creationId xmlns:a16="http://schemas.microsoft.com/office/drawing/2014/main" id="{13958066-7CBD-4B89-8F46-614C4F28B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691641"/>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986D19-31FC-4BAF-A696-5994612F0EB6}"/>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i="1" u="sng" kern="1200">
                <a:solidFill>
                  <a:schemeClr val="bg1"/>
                </a:solidFill>
                <a:latin typeface="+mj-lt"/>
                <a:ea typeface="+mj-ea"/>
                <a:cs typeface="+mj-cs"/>
              </a:rPr>
              <a:t>Target Market </a:t>
            </a:r>
          </a:p>
        </p:txBody>
      </p:sp>
      <p:sp>
        <p:nvSpPr>
          <p:cNvPr id="4" name="Text Placeholder 3">
            <a:extLst>
              <a:ext uri="{FF2B5EF4-FFF2-40B4-BE49-F238E27FC236}">
                <a16:creationId xmlns:a16="http://schemas.microsoft.com/office/drawing/2014/main" id="{B8B83493-B51C-4DF2-A42E-4B17680F281C}"/>
              </a:ext>
            </a:extLst>
          </p:cNvPr>
          <p:cNvSpPr>
            <a:spLocks noGrp="1"/>
          </p:cNvSpPr>
          <p:nvPr>
            <p:ph type="body" sz="half" idx="2"/>
          </p:nvPr>
        </p:nvSpPr>
        <p:spPr>
          <a:xfrm>
            <a:off x="838200" y="2015406"/>
            <a:ext cx="5097779" cy="4065986"/>
          </a:xfrm>
        </p:spPr>
        <p:txBody>
          <a:bodyPr vert="horz" lIns="91440" tIns="45720" rIns="91440" bIns="45720" rtlCol="0" anchor="t">
            <a:normAutofit fontScale="92500" lnSpcReduction="10000"/>
          </a:bodyPr>
          <a:lstStyle/>
          <a:p>
            <a:pPr indent="-228600">
              <a:buFont typeface="Arial" panose="020B0604020202020204" pitchFamily="34" charset="0"/>
              <a:buChar char="•"/>
            </a:pPr>
            <a:r>
              <a:rPr lang="en-US" sz="2000" dirty="0"/>
              <a:t>Because of the location we have chosen  I can say that many people are coming to stay over with us and this because around there are mountains and lacks and they can combine the mountain with the sea which are giving a relaxing atmosphere and this will make tourist’s holidays more joyful.</a:t>
            </a:r>
          </a:p>
          <a:p>
            <a:pPr indent="-228600">
              <a:buFont typeface="Arial" panose="020B0604020202020204" pitchFamily="34" charset="0"/>
              <a:buChar char="•"/>
            </a:pPr>
            <a:r>
              <a:rPr lang="en-US" sz="2000" dirty="0"/>
              <a:t>Also the guests can relax with outdated activities: fishing, horse riding, sky-jet, boat trips on the lake.</a:t>
            </a:r>
          </a:p>
          <a:p>
            <a:pPr indent="-228600">
              <a:buFont typeface="Arial" panose="020B0604020202020204" pitchFamily="34" charset="0"/>
              <a:buChar char="•"/>
            </a:pPr>
            <a:r>
              <a:rPr lang="en-US" sz="2000" dirty="0"/>
              <a:t>Also the natural products we selling in large amounts will help to maintain the profit and sometimes will help to increase it.  </a:t>
            </a:r>
          </a:p>
          <a:p>
            <a:pPr indent="-228600">
              <a:buFont typeface="Arial" panose="020B0604020202020204" pitchFamily="34" charset="0"/>
              <a:buChar char="•"/>
            </a:pPr>
            <a:r>
              <a:rPr lang="en-US" sz="2000" dirty="0"/>
              <a:t>Also our hotel should hardly work to maintain the target people usually coming to us.</a:t>
            </a:r>
          </a:p>
        </p:txBody>
      </p:sp>
    </p:spTree>
    <p:extLst>
      <p:ext uri="{BB962C8B-B14F-4D97-AF65-F5344CB8AC3E}">
        <p14:creationId xmlns:p14="http://schemas.microsoft.com/office/powerpoint/2010/main" val="3610490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742-4CEA-48F2-A868-83FF63D439D6}"/>
              </a:ext>
            </a:extLst>
          </p:cNvPr>
          <p:cNvSpPr>
            <a:spLocks noGrp="1"/>
          </p:cNvSpPr>
          <p:nvPr>
            <p:ph type="title"/>
          </p:nvPr>
        </p:nvSpPr>
        <p:spPr>
          <a:xfrm>
            <a:off x="838200" y="723578"/>
            <a:ext cx="4595071" cy="1645501"/>
          </a:xfrm>
        </p:spPr>
        <p:txBody>
          <a:bodyPr vert="horz" lIns="91440" tIns="45720" rIns="91440" bIns="45720" rtlCol="0" anchor="ctr">
            <a:normAutofit/>
          </a:bodyPr>
          <a:lstStyle/>
          <a:p>
            <a:r>
              <a:rPr lang="en-US" sz="4800" b="1" i="1" u="sng" dirty="0"/>
              <a:t>Segment market </a:t>
            </a:r>
          </a:p>
        </p:txBody>
      </p:sp>
      <p:sp>
        <p:nvSpPr>
          <p:cNvPr id="4" name="Text Placeholder 3">
            <a:extLst>
              <a:ext uri="{FF2B5EF4-FFF2-40B4-BE49-F238E27FC236}">
                <a16:creationId xmlns:a16="http://schemas.microsoft.com/office/drawing/2014/main" id="{E9D8B64F-24C8-4E33-91F8-776A03203CFB}"/>
              </a:ext>
            </a:extLst>
          </p:cNvPr>
          <p:cNvSpPr>
            <a:spLocks noGrp="1"/>
          </p:cNvSpPr>
          <p:nvPr>
            <p:ph type="body" sz="half" idx="2"/>
          </p:nvPr>
        </p:nvSpPr>
        <p:spPr>
          <a:xfrm>
            <a:off x="838106" y="2046817"/>
            <a:ext cx="4595071" cy="4309533"/>
          </a:xfrm>
        </p:spPr>
        <p:txBody>
          <a:bodyPr vert="horz" lIns="91440" tIns="45720" rIns="91440" bIns="45720" rtlCol="0">
            <a:normAutofit/>
          </a:bodyPr>
          <a:lstStyle/>
          <a:p>
            <a:pPr indent="-228600">
              <a:buFont typeface="Arial" panose="020B0604020202020204" pitchFamily="34" charset="0"/>
              <a:buChar char="•"/>
            </a:pPr>
            <a:r>
              <a:rPr lang="en-US" dirty="0"/>
              <a:t>Eden Hotel’s guests have incomings over the average and most of them are business mans these being Romanian or international people.</a:t>
            </a:r>
          </a:p>
          <a:p>
            <a:pPr indent="-228600">
              <a:buFont typeface="Arial" panose="020B0604020202020204" pitchFamily="34" charset="0"/>
              <a:buChar char="•"/>
            </a:pPr>
            <a:r>
              <a:rPr lang="en-US" dirty="0"/>
              <a:t>Eden Hotel’s guests can also be families coming just to visit the touristic attractions.</a:t>
            </a:r>
          </a:p>
          <a:p>
            <a:pPr indent="-228600">
              <a:buFont typeface="Arial" panose="020B0604020202020204" pitchFamily="34" charset="0"/>
              <a:buChar char="•"/>
            </a:pPr>
            <a:r>
              <a:rPr lang="en-US" dirty="0"/>
              <a:t>One of the most trends concurring is the number of local and not only sponsors. Romanian companies are now, dealing with the phenomenon of extension of the decisions based on uncertainty and risk this being an advantage of the permanent process of transformation of the economy and a consequence of the activities plan of making them private and international.</a:t>
            </a:r>
          </a:p>
          <a:p>
            <a:pPr indent="-228600">
              <a:buFont typeface="Arial" panose="020B0604020202020204" pitchFamily="34" charset="0"/>
              <a:buChar char="•"/>
            </a:pPr>
            <a:r>
              <a:rPr lang="en-US" dirty="0"/>
              <a:t>The risks are: Economic Risks, Financial Risks, Commercial Risks, Political Risks, Social Risks and basic risks</a:t>
            </a:r>
          </a:p>
        </p:txBody>
      </p:sp>
      <p:sp>
        <p:nvSpPr>
          <p:cNvPr id="71" name="Rectangle 70">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56A0099B-380A-4D13-BA5A-C63C85B057C7}"/>
              </a:ext>
            </a:extLst>
          </p:cNvPr>
          <p:cNvPicPr>
            <a:picLocks noChangeAspect="1"/>
          </p:cNvPicPr>
          <p:nvPr/>
        </p:nvPicPr>
        <p:blipFill>
          <a:blip r:embed="rId2"/>
          <a:stretch>
            <a:fillRect/>
          </a:stretch>
        </p:blipFill>
        <p:spPr>
          <a:xfrm>
            <a:off x="6420908" y="512438"/>
            <a:ext cx="2364317" cy="2358406"/>
          </a:xfrm>
          <a:prstGeom prst="rect">
            <a:avLst/>
          </a:prstGeom>
        </p:spPr>
      </p:pic>
      <p:sp>
        <p:nvSpPr>
          <p:cNvPr id="77" name="Rectangle 76">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E68C425-AC9C-4AE8-9224-0FE83325A462}"/>
              </a:ext>
            </a:extLst>
          </p:cNvPr>
          <p:cNvPicPr>
            <a:picLocks noChangeAspect="1"/>
          </p:cNvPicPr>
          <p:nvPr/>
        </p:nvPicPr>
        <p:blipFill>
          <a:blip r:embed="rId3"/>
          <a:stretch>
            <a:fillRect/>
          </a:stretch>
        </p:blipFill>
        <p:spPr>
          <a:xfrm>
            <a:off x="9502775" y="530976"/>
            <a:ext cx="2364317" cy="2321329"/>
          </a:xfrm>
          <a:prstGeom prst="rect">
            <a:avLst/>
          </a:prstGeom>
        </p:spPr>
      </p:pic>
      <p:pic>
        <p:nvPicPr>
          <p:cNvPr id="1026" name="Picture 2" descr="Image result for segment marketing">
            <a:extLst>
              <a:ext uri="{FF2B5EF4-FFF2-40B4-BE49-F238E27FC236}">
                <a16:creationId xmlns:a16="http://schemas.microsoft.com/office/drawing/2014/main" id="{416A31BA-F0C3-494E-8B84-7BB4FEFE15C5}"/>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4298" t="9154" r="12037" b="17227"/>
          <a:stretch/>
        </p:blipFill>
        <p:spPr bwMode="auto">
          <a:xfrm rot="21600000">
            <a:off x="6856948" y="3796452"/>
            <a:ext cx="4574103" cy="2559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6011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DC9CF-A86A-48F3-BDAD-FBDE87F0EDE5}"/>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b="1" i="1" u="sng" kern="1200" dirty="0">
                <a:solidFill>
                  <a:schemeClr val="tx1"/>
                </a:solidFill>
                <a:latin typeface="+mj-lt"/>
                <a:ea typeface="+mj-ea"/>
                <a:cs typeface="+mj-cs"/>
              </a:rPr>
              <a:t>Microenvironment</a:t>
            </a:r>
            <a:br>
              <a:rPr lang="en-US" sz="4000" kern="1200" dirty="0">
                <a:solidFill>
                  <a:schemeClr val="tx1"/>
                </a:solidFill>
                <a:latin typeface="+mj-lt"/>
                <a:ea typeface="+mj-ea"/>
                <a:cs typeface="+mj-cs"/>
              </a:rPr>
            </a:br>
            <a:endParaRPr lang="en-US" sz="4000" kern="1200" dirty="0">
              <a:solidFill>
                <a:schemeClr val="tx1"/>
              </a:solidFill>
              <a:latin typeface="+mj-lt"/>
              <a:ea typeface="+mj-ea"/>
              <a:cs typeface="+mj-cs"/>
            </a:endParaRPr>
          </a:p>
        </p:txBody>
      </p:sp>
      <p:pic>
        <p:nvPicPr>
          <p:cNvPr id="7" name="Picture 6">
            <a:extLst>
              <a:ext uri="{FF2B5EF4-FFF2-40B4-BE49-F238E27FC236}">
                <a16:creationId xmlns:a16="http://schemas.microsoft.com/office/drawing/2014/main" id="{9A9C0F1E-7EC2-4C4C-A52D-1753BD9E000E}"/>
              </a:ext>
            </a:extLst>
          </p:cNvPr>
          <p:cNvPicPr>
            <a:picLocks noChangeAspect="1"/>
          </p:cNvPicPr>
          <p:nvPr/>
        </p:nvPicPr>
        <p:blipFill rotWithShape="1">
          <a:blip r:embed="rId2"/>
          <a:srcRect l="52058" r="-2" b="-2"/>
          <a:stretch/>
        </p:blipFill>
        <p:spPr>
          <a:xfrm>
            <a:off x="20" y="10"/>
            <a:ext cx="2917436" cy="3407764"/>
          </a:xfrm>
          <a:prstGeom prst="rect">
            <a:avLst/>
          </a:prstGeom>
        </p:spPr>
      </p:pic>
      <p:pic>
        <p:nvPicPr>
          <p:cNvPr id="8" name="Picture 7">
            <a:extLst>
              <a:ext uri="{FF2B5EF4-FFF2-40B4-BE49-F238E27FC236}">
                <a16:creationId xmlns:a16="http://schemas.microsoft.com/office/drawing/2014/main" id="{9B995626-B874-4C35-BCBF-ABB02A8592E3}"/>
              </a:ext>
            </a:extLst>
          </p:cNvPr>
          <p:cNvPicPr>
            <a:picLocks noChangeAspect="1"/>
          </p:cNvPicPr>
          <p:nvPr/>
        </p:nvPicPr>
        <p:blipFill rotWithShape="1">
          <a:blip r:embed="rId3"/>
          <a:srcRect l="1522" r="12868" b="2"/>
          <a:stretch/>
        </p:blipFill>
        <p:spPr>
          <a:xfrm>
            <a:off x="3008896" y="-2655"/>
            <a:ext cx="2917457" cy="3407774"/>
          </a:xfrm>
          <a:prstGeom prst="rect">
            <a:avLst/>
          </a:prstGeom>
        </p:spPr>
      </p:pic>
      <p:pic>
        <p:nvPicPr>
          <p:cNvPr id="5" name="Content Placeholder 4">
            <a:extLst>
              <a:ext uri="{FF2B5EF4-FFF2-40B4-BE49-F238E27FC236}">
                <a16:creationId xmlns:a16="http://schemas.microsoft.com/office/drawing/2014/main" id="{8043DEFF-61BB-46F8-9C8D-D8E4B9136691}"/>
              </a:ext>
            </a:extLst>
          </p:cNvPr>
          <p:cNvPicPr>
            <a:picLocks noGrp="1" noChangeAspect="1"/>
          </p:cNvPicPr>
          <p:nvPr>
            <p:ph idx="1"/>
          </p:nvPr>
        </p:nvPicPr>
        <p:blipFill rotWithShape="1">
          <a:blip r:embed="rId4"/>
          <a:srcRect r="897" b="2"/>
          <a:stretch/>
        </p:blipFill>
        <p:spPr>
          <a:xfrm>
            <a:off x="20" y="3494314"/>
            <a:ext cx="5926333" cy="3363686"/>
          </a:xfrm>
          <a:prstGeom prst="rect">
            <a:avLst/>
          </a:prstGeom>
        </p:spPr>
      </p:pic>
      <p:sp>
        <p:nvSpPr>
          <p:cNvPr id="4" name="Text Placeholder 3">
            <a:extLst>
              <a:ext uri="{FF2B5EF4-FFF2-40B4-BE49-F238E27FC236}">
                <a16:creationId xmlns:a16="http://schemas.microsoft.com/office/drawing/2014/main" id="{2048A82E-C948-47EF-80A8-C0B52618B39D}"/>
              </a:ext>
            </a:extLst>
          </p:cNvPr>
          <p:cNvSpPr>
            <a:spLocks noGrp="1"/>
          </p:cNvSpPr>
          <p:nvPr>
            <p:ph type="body" sz="half" idx="2"/>
          </p:nvPr>
        </p:nvSpPr>
        <p:spPr>
          <a:xfrm>
            <a:off x="6265649" y="1577009"/>
            <a:ext cx="5253907" cy="4595191"/>
          </a:xfrm>
        </p:spPr>
        <p:txBody>
          <a:bodyPr vert="horz" lIns="91440" tIns="45720" rIns="91440" bIns="45720" rtlCol="0">
            <a:normAutofit/>
          </a:bodyPr>
          <a:lstStyle/>
          <a:p>
            <a:pPr indent="-228600">
              <a:buFont typeface="Arial" panose="020B0604020202020204" pitchFamily="34" charset="0"/>
              <a:buChar char="•"/>
            </a:pPr>
            <a:r>
              <a:rPr lang="en-US" sz="1800" b="1" dirty="0">
                <a:solidFill>
                  <a:schemeClr val="accent4">
                    <a:lumMod val="75000"/>
                  </a:schemeClr>
                </a:solidFill>
              </a:rPr>
              <a:t>Competitors</a:t>
            </a:r>
            <a:r>
              <a:rPr lang="en-US" sz="1800" b="1" dirty="0"/>
              <a:t>: </a:t>
            </a:r>
            <a:r>
              <a:rPr lang="en-US" sz="1800" dirty="0"/>
              <a:t>The concurrence mostly appears because of the area they are located in as they are in a mountain area and as the amount of tourist is very high they are looking for offers and then they are picking the best one The identification of the competitors’ strategies.                                                 </a:t>
            </a:r>
          </a:p>
          <a:p>
            <a:pPr indent="-228600">
              <a:buFont typeface="Arial" panose="020B0604020202020204" pitchFamily="34" charset="0"/>
              <a:buChar char="•"/>
            </a:pPr>
            <a:r>
              <a:rPr lang="en-US" sz="1800" b="1" dirty="0">
                <a:solidFill>
                  <a:schemeClr val="accent4">
                    <a:lumMod val="75000"/>
                  </a:schemeClr>
                </a:solidFill>
              </a:rPr>
              <a:t>Customers</a:t>
            </a:r>
            <a:r>
              <a:rPr lang="en-US" sz="1800" b="1" dirty="0"/>
              <a:t>: </a:t>
            </a:r>
            <a:r>
              <a:rPr lang="en-US" sz="1800" dirty="0"/>
              <a:t>our services cover all categories of guests, who love both the mountain and the sea.</a:t>
            </a:r>
            <a:endParaRPr lang="en-US" sz="1800" dirty="0">
              <a:solidFill>
                <a:schemeClr val="accent4">
                  <a:lumMod val="75000"/>
                </a:schemeClr>
              </a:solidFill>
            </a:endParaRPr>
          </a:p>
          <a:p>
            <a:pPr indent="-228600">
              <a:buFont typeface="Arial" panose="020B0604020202020204" pitchFamily="34" charset="0"/>
              <a:buChar char="•"/>
            </a:pPr>
            <a:r>
              <a:rPr lang="en-US" sz="1800" b="1" dirty="0">
                <a:solidFill>
                  <a:schemeClr val="accent4">
                    <a:lumMod val="75000"/>
                  </a:schemeClr>
                </a:solidFill>
              </a:rPr>
              <a:t>Suppliers</a:t>
            </a:r>
            <a:r>
              <a:rPr lang="en-US" sz="1800" dirty="0"/>
              <a:t>: We purchased our food from local farmers and our consumables are delivered to us twice a month by </a:t>
            </a:r>
            <a:r>
              <a:rPr lang="en-US" sz="1800" dirty="0" err="1"/>
              <a:t>Horeca</a:t>
            </a:r>
            <a:r>
              <a:rPr lang="en-US" sz="1800" dirty="0"/>
              <a:t> suppliers.</a:t>
            </a:r>
          </a:p>
          <a:p>
            <a:pPr indent="-228600">
              <a:buFont typeface="Arial" panose="020B0604020202020204" pitchFamily="34" charset="0"/>
              <a:buChar char="•"/>
            </a:pPr>
            <a:r>
              <a:rPr lang="en-US" sz="1800" b="1" dirty="0">
                <a:solidFill>
                  <a:schemeClr val="accent4">
                    <a:lumMod val="75000"/>
                  </a:schemeClr>
                </a:solidFill>
              </a:rPr>
              <a:t>Employees</a:t>
            </a:r>
            <a:r>
              <a:rPr lang="en-US" sz="1800" dirty="0"/>
              <a:t>: We  have employees trained by special firms in hotel development.</a:t>
            </a:r>
          </a:p>
          <a:p>
            <a:pPr indent="-228600">
              <a:buFont typeface="Arial" panose="020B0604020202020204" pitchFamily="34" charset="0"/>
              <a:buChar char="•"/>
            </a:pPr>
            <a:r>
              <a:rPr lang="en-US" sz="1800" b="1" dirty="0">
                <a:solidFill>
                  <a:schemeClr val="accent4">
                    <a:lumMod val="75000"/>
                  </a:schemeClr>
                </a:solidFill>
              </a:rPr>
              <a:t>Media</a:t>
            </a:r>
            <a:r>
              <a:rPr lang="en-US" sz="1800" dirty="0"/>
              <a:t>: We promote our services both on our own website and through travel agencies.</a:t>
            </a:r>
            <a:endParaRPr lang="en-US" sz="1800" b="1" dirty="0">
              <a:solidFill>
                <a:schemeClr val="accent4">
                  <a:lumMod val="75000"/>
                </a:schemeClr>
              </a:solidFill>
            </a:endParaRPr>
          </a:p>
        </p:txBody>
      </p:sp>
    </p:spTree>
    <p:extLst>
      <p:ext uri="{BB962C8B-B14F-4D97-AF65-F5344CB8AC3E}">
        <p14:creationId xmlns:p14="http://schemas.microsoft.com/office/powerpoint/2010/main" val="12098942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8800-9294-43BE-92F7-773F4175EBF2}"/>
              </a:ext>
            </a:extLst>
          </p:cNvPr>
          <p:cNvSpPr>
            <a:spLocks noGrp="1"/>
          </p:cNvSpPr>
          <p:nvPr>
            <p:ph type="title"/>
          </p:nvPr>
        </p:nvSpPr>
        <p:spPr>
          <a:xfrm>
            <a:off x="6940295" y="1396289"/>
            <a:ext cx="4668257" cy="1325563"/>
          </a:xfrm>
        </p:spPr>
        <p:txBody>
          <a:bodyPr vert="horz" lIns="91440" tIns="45720" rIns="91440" bIns="45720" rtlCol="0" anchor="ctr">
            <a:normAutofit/>
          </a:bodyPr>
          <a:lstStyle/>
          <a:p>
            <a:r>
              <a:rPr lang="en-US" sz="4400" kern="1200">
                <a:solidFill>
                  <a:schemeClr val="tx1"/>
                </a:solidFill>
                <a:latin typeface="+mj-lt"/>
                <a:ea typeface="+mj-ea"/>
                <a:cs typeface="+mj-cs"/>
              </a:rPr>
              <a:t> </a:t>
            </a:r>
            <a:r>
              <a:rPr lang="en-US" sz="4400" b="1" i="1" u="sng" kern="1200">
                <a:solidFill>
                  <a:schemeClr val="tx1"/>
                </a:solidFill>
                <a:latin typeface="+mj-lt"/>
                <a:ea typeface="+mj-ea"/>
                <a:cs typeface="+mj-cs"/>
              </a:rPr>
              <a:t>Macroenvironment</a:t>
            </a:r>
          </a:p>
        </p:txBody>
      </p:sp>
      <p:sp>
        <p:nvSpPr>
          <p:cNvPr id="36" name="Freeform: Shape 29">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1">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Oval 33">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Content Placeholder 11">
            <a:extLst>
              <a:ext uri="{FF2B5EF4-FFF2-40B4-BE49-F238E27FC236}">
                <a16:creationId xmlns:a16="http://schemas.microsoft.com/office/drawing/2014/main" id="{4E238F2E-0BFD-4814-86EE-DD41C23FA50E}"/>
              </a:ext>
            </a:extLst>
          </p:cNvPr>
          <p:cNvPicPr>
            <a:picLocks noGrp="1" noChangeAspect="1"/>
          </p:cNvPicPr>
          <p:nvPr>
            <p:ph idx="1"/>
          </p:nvPr>
        </p:nvPicPr>
        <p:blipFill rotWithShape="1">
          <a:blip r:embed="rId2"/>
          <a:srcRect t="34" r="-4" b="246"/>
          <a:stretch/>
        </p:blipFill>
        <p:spPr>
          <a:xfrm>
            <a:off x="3559122" y="2661260"/>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a:extLst>
              <a:ext uri="{FF2B5EF4-FFF2-40B4-BE49-F238E27FC236}">
                <a16:creationId xmlns:a16="http://schemas.microsoft.com/office/drawing/2014/main" id="{68544397-A791-4267-9118-FB0F572AAC28}"/>
              </a:ext>
            </a:extLst>
          </p:cNvPr>
          <p:cNvPicPr>
            <a:picLocks noChangeAspect="1"/>
          </p:cNvPicPr>
          <p:nvPr/>
        </p:nvPicPr>
        <p:blipFill rotWithShape="1">
          <a:blip r:embed="rId3"/>
          <a:srcRect t="749" r="1" b="13987"/>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9" name="Picture 8">
            <a:extLst>
              <a:ext uri="{FF2B5EF4-FFF2-40B4-BE49-F238E27FC236}">
                <a16:creationId xmlns:a16="http://schemas.microsoft.com/office/drawing/2014/main" id="{DB87B196-9A69-4C4E-A08A-DE764C73C0B5}"/>
              </a:ext>
            </a:extLst>
          </p:cNvPr>
          <p:cNvPicPr>
            <a:picLocks noChangeAspect="1"/>
          </p:cNvPicPr>
          <p:nvPr/>
        </p:nvPicPr>
        <p:blipFill rotWithShape="1">
          <a:blip r:embed="rId4"/>
          <a:srcRect l="1292" r="24833"/>
          <a:stretch/>
        </p:blipFill>
        <p:spPr>
          <a:xfrm>
            <a:off x="4825" y="4007260"/>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5" name="Text Placeholder 4">
            <a:extLst>
              <a:ext uri="{FF2B5EF4-FFF2-40B4-BE49-F238E27FC236}">
                <a16:creationId xmlns:a16="http://schemas.microsoft.com/office/drawing/2014/main" id="{05EE2925-AAEE-4DF3-8D9D-107727F7EF69}"/>
              </a:ext>
            </a:extLst>
          </p:cNvPr>
          <p:cNvSpPr>
            <a:spLocks noGrp="1"/>
          </p:cNvSpPr>
          <p:nvPr>
            <p:ph type="body" sz="half" idx="2"/>
          </p:nvPr>
        </p:nvSpPr>
        <p:spPr>
          <a:xfrm>
            <a:off x="6940296" y="2871982"/>
            <a:ext cx="4668256" cy="3181684"/>
          </a:xfrm>
        </p:spPr>
        <p:txBody>
          <a:bodyPr vert="horz" lIns="91440" tIns="45720" rIns="91440" bIns="45720" rtlCol="0" anchor="t">
            <a:normAutofit/>
          </a:bodyPr>
          <a:lstStyle/>
          <a:p>
            <a:pPr indent="-228600">
              <a:buFont typeface="Arial" panose="020B0604020202020204" pitchFamily="34" charset="0"/>
              <a:buChar char="•"/>
            </a:pPr>
            <a:r>
              <a:rPr lang="en-US" sz="1800"/>
              <a:t>The external factors being into the macroenvironmental marketing are affecting our company because its factor are working to the negative aspects of the hotel. So that will make the budgeting decrease and the number of tourists as well which will drive us to a low profit made. </a:t>
            </a:r>
          </a:p>
          <a:p>
            <a:pPr indent="-228600">
              <a:buFont typeface="Arial" panose="020B0604020202020204" pitchFamily="34" charset="0"/>
              <a:buChar char="•"/>
            </a:pPr>
            <a:r>
              <a:rPr lang="en-US" sz="1800"/>
              <a:t>This meaning that we will need to prevent any of these by constantly introducing new and modern elements to attract the guests </a:t>
            </a:r>
          </a:p>
        </p:txBody>
      </p:sp>
    </p:spTree>
    <p:extLst>
      <p:ext uri="{BB962C8B-B14F-4D97-AF65-F5344CB8AC3E}">
        <p14:creationId xmlns:p14="http://schemas.microsoft.com/office/powerpoint/2010/main" val="7613923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6D7B-BFA4-4CCB-BF34-F12A9B08619C}"/>
              </a:ext>
            </a:extLst>
          </p:cNvPr>
          <p:cNvSpPr>
            <a:spLocks noGrp="1"/>
          </p:cNvSpPr>
          <p:nvPr>
            <p:ph type="title"/>
          </p:nvPr>
        </p:nvSpPr>
        <p:spPr>
          <a:xfrm>
            <a:off x="221049" y="407070"/>
            <a:ext cx="6387102" cy="1325563"/>
          </a:xfrm>
        </p:spPr>
        <p:txBody>
          <a:bodyPr vert="horz" lIns="91440" tIns="45720" rIns="91440" bIns="45720" rtlCol="0" anchor="ctr">
            <a:normAutofit/>
          </a:bodyPr>
          <a:lstStyle/>
          <a:p>
            <a:r>
              <a:rPr lang="en-US" sz="5400" b="1" i="1" u="sng" dirty="0"/>
              <a:t>Pestle</a:t>
            </a:r>
          </a:p>
        </p:txBody>
      </p:sp>
      <p:sp>
        <p:nvSpPr>
          <p:cNvPr id="4" name="Text Placeholder 3">
            <a:extLst>
              <a:ext uri="{FF2B5EF4-FFF2-40B4-BE49-F238E27FC236}">
                <a16:creationId xmlns:a16="http://schemas.microsoft.com/office/drawing/2014/main" id="{68A93DDD-3A42-4500-B940-B1330C942A34}"/>
              </a:ext>
            </a:extLst>
          </p:cNvPr>
          <p:cNvSpPr>
            <a:spLocks noGrp="1"/>
          </p:cNvSpPr>
          <p:nvPr>
            <p:ph type="body" sz="half" idx="2"/>
          </p:nvPr>
        </p:nvSpPr>
        <p:spPr>
          <a:xfrm>
            <a:off x="382652" y="2050347"/>
            <a:ext cx="6382657" cy="3181684"/>
          </a:xfrm>
        </p:spPr>
        <p:txBody>
          <a:bodyPr vert="horz" lIns="91440" tIns="45720" rIns="91440" bIns="45720" rtlCol="0" anchor="t">
            <a:normAutofit/>
          </a:bodyPr>
          <a:lstStyle/>
          <a:p>
            <a:pPr indent="-228600">
              <a:buFont typeface="Arial" panose="020B0604020202020204" pitchFamily="34" charset="0"/>
              <a:buChar char="•"/>
            </a:pPr>
            <a:r>
              <a:rPr lang="en-US" sz="1500" b="1" dirty="0">
                <a:solidFill>
                  <a:schemeClr val="accent4">
                    <a:lumMod val="75000"/>
                  </a:schemeClr>
                </a:solidFill>
              </a:rPr>
              <a:t>Political Factors</a:t>
            </a:r>
            <a:r>
              <a:rPr lang="en-US" sz="1500" dirty="0">
                <a:solidFill>
                  <a:schemeClr val="accent4">
                    <a:lumMod val="75000"/>
                  </a:schemeClr>
                </a:solidFill>
              </a:rPr>
              <a:t>: </a:t>
            </a:r>
            <a:r>
              <a:rPr lang="en-US" sz="1500" dirty="0"/>
              <a:t>The decision number: 436/ 03.05.2001 which allowed the strategy referring to the idea of making the commercial tourism societies private. Also, it increased the taxes comparing to the average salaries.                                                                     </a:t>
            </a:r>
            <a:r>
              <a:rPr lang="en-US" sz="1500" b="1" dirty="0">
                <a:solidFill>
                  <a:schemeClr val="accent4">
                    <a:lumMod val="75000"/>
                  </a:schemeClr>
                </a:solidFill>
              </a:rPr>
              <a:t>Economic Factors: </a:t>
            </a:r>
            <a:r>
              <a:rPr lang="en-US" sz="1500" dirty="0"/>
              <a:t>The daters centralized at the National Institution of Statistics (INS) showed up how the economy increased on the first 3 months of this year.                                                                     </a:t>
            </a:r>
            <a:r>
              <a:rPr lang="en-US" sz="1500" b="1" dirty="0">
                <a:solidFill>
                  <a:schemeClr val="accent4">
                    <a:lumMod val="75000"/>
                  </a:schemeClr>
                </a:solidFill>
              </a:rPr>
              <a:t>Socio-cultural Factors : </a:t>
            </a:r>
            <a:r>
              <a:rPr lang="en-US" sz="1500" dirty="0"/>
              <a:t>The average age or the Romanian population is 37.3 which are living a traditional lifestyle this depending on the area they are living on                                                                                                                      </a:t>
            </a:r>
            <a:r>
              <a:rPr lang="en-US" sz="1500" b="1" dirty="0">
                <a:solidFill>
                  <a:schemeClr val="accent4">
                    <a:lumMod val="75000"/>
                  </a:schemeClr>
                </a:solidFill>
              </a:rPr>
              <a:t>Technological Factors</a:t>
            </a:r>
            <a:r>
              <a:rPr lang="en-US" sz="1500" dirty="0">
                <a:solidFill>
                  <a:schemeClr val="accent4">
                    <a:lumMod val="75000"/>
                  </a:schemeClr>
                </a:solidFill>
              </a:rPr>
              <a:t>: </a:t>
            </a:r>
            <a:r>
              <a:rPr lang="en-US" sz="1500" dirty="0"/>
              <a:t>The digital representation of the tourism offers through the internet browsers. The development of the system for the mobile telephony helps to simplify the communication giving access to the 3G network which is highly solicitated especially when we are looking at the communication on to the external places.                                                                 </a:t>
            </a:r>
          </a:p>
          <a:p>
            <a:pPr indent="-228600">
              <a:buFont typeface="Arial" panose="020B0604020202020204" pitchFamily="34" charset="0"/>
              <a:buChar char="•"/>
            </a:pPr>
            <a:endParaRPr lang="en-US" sz="1500" dirty="0"/>
          </a:p>
        </p:txBody>
      </p:sp>
      <p:sp>
        <p:nvSpPr>
          <p:cNvPr id="28" name="Rectangle 27">
            <a:extLst>
              <a:ext uri="{FF2B5EF4-FFF2-40B4-BE49-F238E27FC236}">
                <a16:creationId xmlns:a16="http://schemas.microsoft.com/office/drawing/2014/main" id="{61445B8C-D724-4F73-AB77-3CCE4E822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20963"/>
            <a:ext cx="4657345" cy="6816065"/>
          </a:xfrm>
          <a:prstGeom prst="rect">
            <a:avLst/>
          </a:prstGeom>
          <a:solidFill>
            <a:schemeClr val="bg1">
              <a:lumMod val="95000"/>
              <a:lumOff val="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E8E67E6-8226-4D4F-A881-8A5737B8CF62}"/>
              </a:ext>
            </a:extLst>
          </p:cNvPr>
          <p:cNvPicPr>
            <a:picLocks noGrp="1" noChangeAspect="1"/>
          </p:cNvPicPr>
          <p:nvPr>
            <p:ph idx="1"/>
          </p:nvPr>
        </p:nvPicPr>
        <p:blipFill>
          <a:blip r:embed="rId2"/>
          <a:stretch>
            <a:fillRect/>
          </a:stretch>
        </p:blipFill>
        <p:spPr>
          <a:xfrm>
            <a:off x="8478654" y="342696"/>
            <a:ext cx="2786842" cy="2779875"/>
          </a:xfrm>
          <a:prstGeom prst="rect">
            <a:avLst/>
          </a:prstGeom>
        </p:spPr>
      </p:pic>
      <p:cxnSp>
        <p:nvCxnSpPr>
          <p:cNvPr id="30" name="Straight Connector 29">
            <a:extLst>
              <a:ext uri="{FF2B5EF4-FFF2-40B4-BE49-F238E27FC236}">
                <a16:creationId xmlns:a16="http://schemas.microsoft.com/office/drawing/2014/main" id="{99905336-A7CD-4C75-9E77-C704674F40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73347" y="3429000"/>
            <a:ext cx="1597456" cy="0"/>
          </a:xfrm>
          <a:prstGeom prst="line">
            <a:avLst/>
          </a:prstGeom>
          <a:ln w="50800">
            <a:solidFill>
              <a:schemeClr val="bg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56F8D713-00CE-4D9E-83E9-7F1DE1ACE9B9}"/>
              </a:ext>
            </a:extLst>
          </p:cNvPr>
          <p:cNvPicPr>
            <a:picLocks noChangeAspect="1"/>
          </p:cNvPicPr>
          <p:nvPr/>
        </p:nvPicPr>
        <p:blipFill>
          <a:blip r:embed="rId3"/>
          <a:stretch>
            <a:fillRect/>
          </a:stretch>
        </p:blipFill>
        <p:spPr>
          <a:xfrm>
            <a:off x="8482138" y="3735414"/>
            <a:ext cx="2779874" cy="2779874"/>
          </a:xfrm>
          <a:prstGeom prst="rect">
            <a:avLst/>
          </a:prstGeom>
        </p:spPr>
      </p:pic>
    </p:spTree>
    <p:extLst>
      <p:ext uri="{BB962C8B-B14F-4D97-AF65-F5344CB8AC3E}">
        <p14:creationId xmlns:p14="http://schemas.microsoft.com/office/powerpoint/2010/main" val="25161634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EF6AFF-6D5A-428F-BE54-E86F3C0E9DD5}"/>
              </a:ext>
            </a:extLst>
          </p:cNvPr>
          <p:cNvPicPr>
            <a:picLocks noChangeAspect="1"/>
          </p:cNvPicPr>
          <p:nvPr/>
        </p:nvPicPr>
        <p:blipFill rotWithShape="1">
          <a:blip r:embed="rId2"/>
          <a:srcRect t="13955" r="-1" b="1797"/>
          <a:stretch/>
        </p:blipFill>
        <p:spPr>
          <a:xfrm>
            <a:off x="20" y="3579"/>
            <a:ext cx="12188932" cy="6854421"/>
          </a:xfrm>
          <a:prstGeom prst="rect">
            <a:avLst/>
          </a:prstGeom>
        </p:spPr>
      </p:pic>
      <p:sp>
        <p:nvSpPr>
          <p:cNvPr id="11" name="Rectangle 10">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48" y="0"/>
            <a:ext cx="6102351"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1"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AB51C5-2EA4-48A0-847C-997A901DDC3E}"/>
              </a:ext>
            </a:extLst>
          </p:cNvPr>
          <p:cNvSpPr>
            <a:spLocks noGrp="1"/>
          </p:cNvSpPr>
          <p:nvPr>
            <p:ph type="title"/>
          </p:nvPr>
        </p:nvSpPr>
        <p:spPr>
          <a:xfrm>
            <a:off x="450655" y="164890"/>
            <a:ext cx="3498979" cy="2156167"/>
          </a:xfrm>
        </p:spPr>
        <p:txBody>
          <a:bodyPr vert="horz" lIns="91440" tIns="45720" rIns="91440" bIns="45720" rtlCol="0" anchor="ctr">
            <a:normAutofit/>
          </a:bodyPr>
          <a:lstStyle/>
          <a:p>
            <a:pPr algn="ctr"/>
            <a:r>
              <a:rPr lang="en-US" sz="6000" b="1" i="1" u="sng" kern="1200" dirty="0">
                <a:solidFill>
                  <a:schemeClr val="tx1"/>
                </a:solidFill>
                <a:latin typeface="+mj-lt"/>
                <a:ea typeface="+mj-ea"/>
                <a:cs typeface="+mj-cs"/>
              </a:rPr>
              <a:t>The SWOT </a:t>
            </a:r>
          </a:p>
        </p:txBody>
      </p:sp>
      <p:pic>
        <p:nvPicPr>
          <p:cNvPr id="5" name="Content Placeholder 4">
            <a:extLst>
              <a:ext uri="{FF2B5EF4-FFF2-40B4-BE49-F238E27FC236}">
                <a16:creationId xmlns:a16="http://schemas.microsoft.com/office/drawing/2014/main" id="{161C138C-C591-4041-9C5A-580218562B25}"/>
              </a:ext>
            </a:extLst>
          </p:cNvPr>
          <p:cNvPicPr>
            <a:picLocks noGrp="1" noChangeAspect="1"/>
          </p:cNvPicPr>
          <p:nvPr>
            <p:ph idx="1"/>
          </p:nvPr>
        </p:nvPicPr>
        <p:blipFill rotWithShape="1">
          <a:blip r:embed="rId3"/>
          <a:srcRect t="2811" r="-3" b="2862"/>
          <a:stretch/>
        </p:blipFill>
        <p:spPr>
          <a:xfrm rot="21600000">
            <a:off x="6883400" y="232348"/>
            <a:ext cx="4516920" cy="2385915"/>
          </a:xfrm>
          <a:prstGeom prst="rect">
            <a:avLst/>
          </a:prstGeom>
        </p:spPr>
      </p:pic>
      <p:sp>
        <p:nvSpPr>
          <p:cNvPr id="4" name="Text Placeholder 3">
            <a:extLst>
              <a:ext uri="{FF2B5EF4-FFF2-40B4-BE49-F238E27FC236}">
                <a16:creationId xmlns:a16="http://schemas.microsoft.com/office/drawing/2014/main" id="{C0A5721C-45C4-4C54-B5B3-5052EE351DA1}"/>
              </a:ext>
            </a:extLst>
          </p:cNvPr>
          <p:cNvSpPr>
            <a:spLocks noGrp="1"/>
          </p:cNvSpPr>
          <p:nvPr>
            <p:ph type="body" sz="half" idx="2"/>
          </p:nvPr>
        </p:nvSpPr>
        <p:spPr>
          <a:xfrm>
            <a:off x="6883400" y="3013023"/>
            <a:ext cx="4778947" cy="3612629"/>
          </a:xfrm>
        </p:spPr>
        <p:txBody>
          <a:bodyPr vert="horz" lIns="91440" tIns="45720" rIns="91440" bIns="45720" rtlCol="0" anchor="ctr">
            <a:normAutofit fontScale="92500" lnSpcReduction="10000"/>
          </a:bodyPr>
          <a:lstStyle/>
          <a:p>
            <a:pPr indent="-228600">
              <a:buFont typeface="Arial" panose="020B0604020202020204" pitchFamily="34" charset="0"/>
              <a:buChar char="•"/>
            </a:pPr>
            <a:r>
              <a:rPr lang="en-US" sz="2000" b="1" dirty="0"/>
              <a:t>Strengths</a:t>
            </a:r>
            <a:r>
              <a:rPr lang="en-US" sz="2000" dirty="0"/>
              <a:t>- Location of the hotel, the diversity of products and services, certificated persons and not only.. </a:t>
            </a:r>
          </a:p>
          <a:p>
            <a:pPr indent="-228600">
              <a:buFont typeface="Arial" panose="020B0604020202020204" pitchFamily="34" charset="0"/>
              <a:buChar char="•"/>
            </a:pPr>
            <a:r>
              <a:rPr lang="en-US" sz="2000" b="1" dirty="0"/>
              <a:t>Weaknesses</a:t>
            </a:r>
            <a:r>
              <a:rPr lang="en-US" sz="2000" dirty="0"/>
              <a:t>- The pathway of living is a bit lower comparing to the other big cities from Europe and missing sings to the location.</a:t>
            </a:r>
          </a:p>
          <a:p>
            <a:pPr indent="-228600">
              <a:buFont typeface="Arial" panose="020B0604020202020204" pitchFamily="34" charset="0"/>
              <a:buChar char="•"/>
            </a:pPr>
            <a:r>
              <a:rPr lang="en-US" sz="2000" b="1" dirty="0"/>
              <a:t>Opportunities</a:t>
            </a:r>
            <a:r>
              <a:rPr lang="en-US" sz="2000" dirty="0"/>
              <a:t>- The touristic potential of the city, the microeconomy development, the development of partners within the other cities </a:t>
            </a:r>
          </a:p>
          <a:p>
            <a:pPr indent="-228600">
              <a:buFont typeface="Arial" panose="020B0604020202020204" pitchFamily="34" charset="0"/>
              <a:buChar char="•"/>
            </a:pPr>
            <a:r>
              <a:rPr lang="en-US" sz="2000" b="1" dirty="0"/>
              <a:t>Threats</a:t>
            </a:r>
            <a:r>
              <a:rPr lang="en-US" sz="2000" dirty="0"/>
              <a:t>- The continuous change of the legislation, the decrease of the credibility of the business areas</a:t>
            </a:r>
          </a:p>
          <a:p>
            <a:endParaRPr lang="en-US" sz="1800" dirty="0"/>
          </a:p>
        </p:txBody>
      </p:sp>
    </p:spTree>
    <p:extLst>
      <p:ext uri="{BB962C8B-B14F-4D97-AF65-F5344CB8AC3E}">
        <p14:creationId xmlns:p14="http://schemas.microsoft.com/office/powerpoint/2010/main" val="25525933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6DC5D1F2-25C7-4D2F-9F36-25C5ADD85EE1}"/>
              </a:ext>
            </a:extLst>
          </p:cNvPr>
          <p:cNvPicPr>
            <a:picLocks noGrp="1" noChangeAspect="1"/>
          </p:cNvPicPr>
          <p:nvPr>
            <p:ph idx="1"/>
          </p:nvPr>
        </p:nvPicPr>
        <p:blipFill rotWithShape="1">
          <a:blip r:embed="rId2">
            <a:alphaModFix amt="35000"/>
          </a:blip>
          <a:srcRect t="3989" b="2261"/>
          <a:stretch/>
        </p:blipFill>
        <p:spPr>
          <a:xfrm>
            <a:off x="20" y="-179881"/>
            <a:ext cx="12191980" cy="6857999"/>
          </a:xfrm>
          <a:prstGeom prst="rect">
            <a:avLst/>
          </a:prstGeom>
        </p:spPr>
      </p:pic>
      <p:sp>
        <p:nvSpPr>
          <p:cNvPr id="2" name="Title 1">
            <a:extLst>
              <a:ext uri="{FF2B5EF4-FFF2-40B4-BE49-F238E27FC236}">
                <a16:creationId xmlns:a16="http://schemas.microsoft.com/office/drawing/2014/main" id="{5B6490A2-C2EA-4AAD-8FD6-85EB779405A0}"/>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800" b="1" i="1" u="sng" dirty="0">
                <a:solidFill>
                  <a:srgbClr val="00B0F0"/>
                </a:solidFill>
              </a:rPr>
              <a:t>Business Strategy</a:t>
            </a:r>
          </a:p>
        </p:txBody>
      </p:sp>
      <p:cxnSp>
        <p:nvCxnSpPr>
          <p:cNvPr id="11" name="Straight Connector 1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0F621F1D-DDEA-4FEA-BD6D-9F7B083FF800}"/>
              </a:ext>
            </a:extLst>
          </p:cNvPr>
          <p:cNvSpPr>
            <a:spLocks noGrp="1"/>
          </p:cNvSpPr>
          <p:nvPr>
            <p:ph type="body" sz="half" idx="2"/>
          </p:nvPr>
        </p:nvSpPr>
        <p:spPr>
          <a:xfrm>
            <a:off x="5155379" y="1065862"/>
            <a:ext cx="5744685" cy="4726276"/>
          </a:xfrm>
        </p:spPr>
        <p:txBody>
          <a:bodyPr vert="horz" lIns="91440" tIns="45720" rIns="91440" bIns="45720" rtlCol="0" anchor="ctr">
            <a:normAutofit/>
          </a:bodyPr>
          <a:lstStyle/>
          <a:p>
            <a:pPr marL="342900" indent="-342900">
              <a:buFont typeface="Arial" panose="020B0604020202020204" pitchFamily="34" charset="0"/>
              <a:buChar char="•"/>
            </a:pPr>
            <a:r>
              <a:rPr lang="en-US" sz="2000" dirty="0">
                <a:solidFill>
                  <a:srgbClr val="FFFFFF"/>
                </a:solidFill>
              </a:rPr>
              <a:t>To be a leading hotel chain in the provision of our own organic recipe.</a:t>
            </a:r>
          </a:p>
          <a:p>
            <a:pPr marL="342900" indent="-342900">
              <a:buFont typeface="Arial" panose="020B0604020202020204" pitchFamily="34" charset="0"/>
              <a:buChar char="•"/>
            </a:pPr>
            <a:r>
              <a:rPr lang="en-US" sz="2000" dirty="0">
                <a:solidFill>
                  <a:srgbClr val="FFFFFF"/>
                </a:solidFill>
              </a:rPr>
              <a:t>To expand to a global hotel accommodation provider that cater  for all types of costumers.</a:t>
            </a:r>
          </a:p>
          <a:p>
            <a:pPr marL="342900" indent="-342900">
              <a:buFont typeface="Arial" panose="020B0604020202020204" pitchFamily="34" charset="0"/>
              <a:buChar char="•"/>
            </a:pPr>
            <a:r>
              <a:rPr lang="en-US" sz="2000" dirty="0">
                <a:solidFill>
                  <a:srgbClr val="FFFFFF"/>
                </a:solidFill>
              </a:rPr>
              <a:t>To improve our services and our quality to become a 4 stars rating hotel.</a:t>
            </a:r>
          </a:p>
          <a:p>
            <a:pPr marL="342900" indent="-342900">
              <a:buFont typeface="Arial" panose="020B0604020202020204" pitchFamily="34" charset="0"/>
              <a:buChar char="•"/>
            </a:pPr>
            <a:r>
              <a:rPr lang="en-US" sz="2000" dirty="0">
                <a:solidFill>
                  <a:srgbClr val="FFFFFF"/>
                </a:solidFill>
              </a:rPr>
              <a:t> To be the best organizer of mini-trips to different tourist attractions in the neighborhoods.</a:t>
            </a:r>
          </a:p>
        </p:txBody>
      </p:sp>
    </p:spTree>
    <p:extLst>
      <p:ext uri="{BB962C8B-B14F-4D97-AF65-F5344CB8AC3E}">
        <p14:creationId xmlns:p14="http://schemas.microsoft.com/office/powerpoint/2010/main" val="14304026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181E26-89C4-4A14-92DE-0F4C4B0E9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sign&#10;&#10;Description automatically generated">
            <a:extLst>
              <a:ext uri="{FF2B5EF4-FFF2-40B4-BE49-F238E27FC236}">
                <a16:creationId xmlns:a16="http://schemas.microsoft.com/office/drawing/2014/main" id="{26B1C80F-013C-41A0-8FD9-0D23A2006A75}"/>
              </a:ext>
            </a:extLst>
          </p:cNvPr>
          <p:cNvPicPr>
            <a:picLocks noChangeAspect="1"/>
          </p:cNvPicPr>
          <p:nvPr/>
        </p:nvPicPr>
        <p:blipFill rotWithShape="1">
          <a:blip r:embed="rId2"/>
          <a:srcRect t="13644" r="2" b="11960"/>
          <a:stretch/>
        </p:blipFill>
        <p:spPr>
          <a:xfrm>
            <a:off x="6587330" y="1690689"/>
            <a:ext cx="5604670" cy="2501837"/>
          </a:xfrm>
          <a:custGeom>
            <a:avLst/>
            <a:gdLst>
              <a:gd name="connsiteX0" fmla="*/ 1159248 w 5604670"/>
              <a:gd name="connsiteY0" fmla="*/ 0 h 2501837"/>
              <a:gd name="connsiteX1" fmla="*/ 5604670 w 5604670"/>
              <a:gd name="connsiteY1" fmla="*/ 0 h 2501837"/>
              <a:gd name="connsiteX2" fmla="*/ 5604670 w 5604670"/>
              <a:gd name="connsiteY2" fmla="*/ 2501837 h 2501837"/>
              <a:gd name="connsiteX3" fmla="*/ 0 w 5604670"/>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5604670" h="2501837">
                <a:moveTo>
                  <a:pt x="1159248" y="0"/>
                </a:moveTo>
                <a:lnTo>
                  <a:pt x="5604670" y="0"/>
                </a:lnTo>
                <a:lnTo>
                  <a:pt x="5604670" y="2501837"/>
                </a:lnTo>
                <a:lnTo>
                  <a:pt x="0" y="2501837"/>
                </a:lnTo>
                <a:close/>
              </a:path>
            </a:pathLst>
          </a:custGeom>
        </p:spPr>
      </p:pic>
      <p:pic>
        <p:nvPicPr>
          <p:cNvPr id="5" name="Content Placeholder 4">
            <a:extLst>
              <a:ext uri="{FF2B5EF4-FFF2-40B4-BE49-F238E27FC236}">
                <a16:creationId xmlns:a16="http://schemas.microsoft.com/office/drawing/2014/main" id="{674020AE-C226-4E89-828F-38504B1B4144}"/>
              </a:ext>
            </a:extLst>
          </p:cNvPr>
          <p:cNvPicPr>
            <a:picLocks noGrp="1" noChangeAspect="1"/>
          </p:cNvPicPr>
          <p:nvPr>
            <p:ph idx="1"/>
          </p:nvPr>
        </p:nvPicPr>
        <p:blipFill rotWithShape="1">
          <a:blip r:embed="rId3"/>
          <a:srcRect t="20378" r="-2" b="12038"/>
          <a:stretch/>
        </p:blipFill>
        <p:spPr>
          <a:xfrm>
            <a:off x="4791075" y="4357117"/>
            <a:ext cx="7400925" cy="2500884"/>
          </a:xfrm>
          <a:custGeom>
            <a:avLst/>
            <a:gdLst>
              <a:gd name="connsiteX0" fmla="*/ 1717230 w 7400925"/>
              <a:gd name="connsiteY0" fmla="*/ 0 h 2500884"/>
              <a:gd name="connsiteX1" fmla="*/ 7400925 w 7400925"/>
              <a:gd name="connsiteY1" fmla="*/ 0 h 2500884"/>
              <a:gd name="connsiteX2" fmla="*/ 7400925 w 7400925"/>
              <a:gd name="connsiteY2" fmla="*/ 2500884 h 2500884"/>
              <a:gd name="connsiteX3" fmla="*/ 0 w 7400925"/>
              <a:gd name="connsiteY3" fmla="*/ 2500884 h 2500884"/>
              <a:gd name="connsiteX4" fmla="*/ 0 w 7400925"/>
              <a:gd name="connsiteY4" fmla="*/ 2500883 h 2500884"/>
              <a:gd name="connsiteX5" fmla="*/ 552186 w 7400925"/>
              <a:gd name="connsiteY5" fmla="*/ 2500883 h 2500884"/>
              <a:gd name="connsiteX6" fmla="*/ 558423 w 7400925"/>
              <a:gd name="connsiteY6" fmla="*/ 2500883 h 250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00925" h="2500884">
                <a:moveTo>
                  <a:pt x="1717230" y="0"/>
                </a:moveTo>
                <a:lnTo>
                  <a:pt x="7400925" y="0"/>
                </a:lnTo>
                <a:lnTo>
                  <a:pt x="7400925" y="2500884"/>
                </a:lnTo>
                <a:lnTo>
                  <a:pt x="0" y="2500884"/>
                </a:lnTo>
                <a:lnTo>
                  <a:pt x="0" y="2500883"/>
                </a:lnTo>
                <a:lnTo>
                  <a:pt x="552186" y="2500883"/>
                </a:lnTo>
                <a:lnTo>
                  <a:pt x="558423" y="2500883"/>
                </a:lnTo>
                <a:close/>
              </a:path>
            </a:pathLst>
          </a:custGeom>
        </p:spPr>
      </p:pic>
      <p:sp>
        <p:nvSpPr>
          <p:cNvPr id="13" name="Freeform 37">
            <a:extLst>
              <a:ext uri="{FF2B5EF4-FFF2-40B4-BE49-F238E27FC236}">
                <a16:creationId xmlns:a16="http://schemas.microsoft.com/office/drawing/2014/main" id="{13958066-7CBD-4B89-8F46-614C4F28B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691641"/>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6B847-56C7-48DB-8E2D-2F9406AB77B4}"/>
              </a:ext>
            </a:extLst>
          </p:cNvPr>
          <p:cNvSpPr>
            <a:spLocks noGrp="1"/>
          </p:cNvSpPr>
          <p:nvPr>
            <p:ph type="title"/>
          </p:nvPr>
        </p:nvSpPr>
        <p:spPr>
          <a:xfrm>
            <a:off x="559905" y="203243"/>
            <a:ext cx="10515600" cy="1325563"/>
          </a:xfrm>
        </p:spPr>
        <p:txBody>
          <a:bodyPr vert="horz" lIns="91440" tIns="45720" rIns="91440" bIns="45720" rtlCol="0" anchor="ctr">
            <a:normAutofit/>
          </a:bodyPr>
          <a:lstStyle/>
          <a:p>
            <a:r>
              <a:rPr lang="en-US" sz="4400" kern="1200" dirty="0">
                <a:solidFill>
                  <a:schemeClr val="bg1"/>
                </a:solidFill>
                <a:latin typeface="+mj-lt"/>
                <a:ea typeface="+mj-ea"/>
                <a:cs typeface="+mj-cs"/>
              </a:rPr>
              <a:t>Marketing Communication Mix</a:t>
            </a:r>
            <a:br>
              <a:rPr lang="en-US" sz="1800" kern="1200" dirty="0">
                <a:solidFill>
                  <a:schemeClr val="bg1"/>
                </a:solidFill>
                <a:latin typeface="+mj-lt"/>
                <a:ea typeface="+mj-ea"/>
                <a:cs typeface="+mj-cs"/>
              </a:rPr>
            </a:br>
            <a:r>
              <a:rPr lang="en-US" sz="1800" kern="1200" dirty="0">
                <a:solidFill>
                  <a:schemeClr val="bg1"/>
                </a:solidFill>
                <a:latin typeface="+mj-lt"/>
                <a:ea typeface="+mj-ea"/>
                <a:cs typeface="+mj-cs"/>
              </a:rPr>
              <a:t>Each part of the Marketing Mix is important for our business to identify the right target and to find the right strategy </a:t>
            </a:r>
            <a:r>
              <a:rPr lang="en-US" sz="1800" dirty="0">
                <a:solidFill>
                  <a:schemeClr val="bg1"/>
                </a:solidFill>
              </a:rPr>
              <a:t>for</a:t>
            </a:r>
            <a:r>
              <a:rPr lang="en-US" sz="1800" kern="1200" dirty="0">
                <a:solidFill>
                  <a:schemeClr val="bg1"/>
                </a:solidFill>
                <a:latin typeface="+mj-lt"/>
                <a:ea typeface="+mj-ea"/>
                <a:cs typeface="+mj-cs"/>
              </a:rPr>
              <a:t> success.</a:t>
            </a:r>
            <a:endParaRPr lang="en-US" sz="4400" kern="1200" dirty="0">
              <a:solidFill>
                <a:schemeClr val="bg1"/>
              </a:solidFill>
              <a:latin typeface="+mj-lt"/>
              <a:ea typeface="+mj-ea"/>
              <a:cs typeface="+mj-cs"/>
            </a:endParaRPr>
          </a:p>
        </p:txBody>
      </p:sp>
      <p:sp>
        <p:nvSpPr>
          <p:cNvPr id="4" name="Text Placeholder 3">
            <a:extLst>
              <a:ext uri="{FF2B5EF4-FFF2-40B4-BE49-F238E27FC236}">
                <a16:creationId xmlns:a16="http://schemas.microsoft.com/office/drawing/2014/main" id="{BB1D2120-CDA3-4334-B8D8-9AD461355979}"/>
              </a:ext>
            </a:extLst>
          </p:cNvPr>
          <p:cNvSpPr>
            <a:spLocks noGrp="1"/>
          </p:cNvSpPr>
          <p:nvPr>
            <p:ph type="body" sz="half" idx="2"/>
          </p:nvPr>
        </p:nvSpPr>
        <p:spPr>
          <a:xfrm>
            <a:off x="838200" y="2015406"/>
            <a:ext cx="5097779" cy="4065986"/>
          </a:xfrm>
        </p:spPr>
        <p:txBody>
          <a:bodyPr vert="horz" lIns="91440" tIns="45720" rIns="91440" bIns="45720" rtlCol="0" anchor="t">
            <a:normAutofit/>
          </a:bodyPr>
          <a:lstStyle/>
          <a:p>
            <a:pPr indent="-228600">
              <a:buFont typeface="Arial" panose="020B0604020202020204" pitchFamily="34" charset="0"/>
              <a:buChar char="•"/>
            </a:pPr>
            <a:r>
              <a:rPr lang="en-US" sz="2000" b="1" dirty="0">
                <a:solidFill>
                  <a:srgbClr val="FF0000"/>
                </a:solidFill>
              </a:rPr>
              <a:t>Products</a:t>
            </a:r>
            <a:r>
              <a:rPr lang="en-US" sz="2000" dirty="0"/>
              <a:t>: We are offering traditional Romanian food, free parking, spa, free WIFI, indoor playground.</a:t>
            </a:r>
          </a:p>
          <a:p>
            <a:pPr indent="-228600">
              <a:buFont typeface="Arial" panose="020B0604020202020204" pitchFamily="34" charset="0"/>
              <a:buChar char="•"/>
            </a:pPr>
            <a:r>
              <a:rPr lang="en-US" sz="2000" b="1" dirty="0">
                <a:solidFill>
                  <a:srgbClr val="FF0000"/>
                </a:solidFill>
              </a:rPr>
              <a:t>Price</a:t>
            </a:r>
            <a:r>
              <a:rPr lang="en-US" sz="2000" dirty="0"/>
              <a:t>: It is accessible for all pockets. We offer the best price-quality ratio. Loyal customers benefit from discounts on different products and activities. </a:t>
            </a:r>
          </a:p>
          <a:p>
            <a:pPr indent="-228600">
              <a:buFont typeface="Arial" panose="020B0604020202020204" pitchFamily="34" charset="0"/>
              <a:buChar char="•"/>
            </a:pPr>
            <a:r>
              <a:rPr lang="en-US" sz="2000" b="1" dirty="0">
                <a:solidFill>
                  <a:srgbClr val="FF0000"/>
                </a:solidFill>
              </a:rPr>
              <a:t>Place</a:t>
            </a:r>
            <a:r>
              <a:rPr lang="en-US" sz="2000" dirty="0"/>
              <a:t>: All the details about us can be found at the website and in the travel agencies. </a:t>
            </a:r>
          </a:p>
          <a:p>
            <a:pPr indent="-228600">
              <a:buFont typeface="Arial" panose="020B0604020202020204" pitchFamily="34" charset="0"/>
              <a:buChar char="•"/>
            </a:pPr>
            <a:r>
              <a:rPr lang="en-US" sz="2000" b="1" dirty="0">
                <a:solidFill>
                  <a:srgbClr val="FF0000"/>
                </a:solidFill>
              </a:rPr>
              <a:t>Promotion</a:t>
            </a:r>
            <a:r>
              <a:rPr lang="en-US" sz="2000" dirty="0"/>
              <a:t>: We offer promotions for different occasions. </a:t>
            </a:r>
          </a:p>
        </p:txBody>
      </p:sp>
    </p:spTree>
    <p:extLst>
      <p:ext uri="{BB962C8B-B14F-4D97-AF65-F5344CB8AC3E}">
        <p14:creationId xmlns:p14="http://schemas.microsoft.com/office/powerpoint/2010/main" val="26760649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4186DC9-746D-4FD5-82DE-FEAB725C2C42}"/>
              </a:ext>
            </a:extLst>
          </p:cNvPr>
          <p:cNvPicPr>
            <a:picLocks noChangeAspect="1"/>
          </p:cNvPicPr>
          <p:nvPr/>
        </p:nvPicPr>
        <p:blipFill>
          <a:blip r:embed="rId2"/>
          <a:stretch>
            <a:fillRect/>
          </a:stretch>
        </p:blipFill>
        <p:spPr>
          <a:xfrm>
            <a:off x="0" y="0"/>
            <a:ext cx="12182437" cy="7105338"/>
          </a:xfrm>
          <a:prstGeom prst="rect">
            <a:avLst/>
          </a:prstGeom>
          <a:blipFill>
            <a:blip r:embed="rId3"/>
            <a:tile tx="0" ty="0" sx="100000" sy="100000" flip="none" algn="tl"/>
          </a:blipFill>
        </p:spPr>
      </p:pic>
      <p:sp>
        <p:nvSpPr>
          <p:cNvPr id="6" name="TextBox 5">
            <a:extLst>
              <a:ext uri="{FF2B5EF4-FFF2-40B4-BE49-F238E27FC236}">
                <a16:creationId xmlns:a16="http://schemas.microsoft.com/office/drawing/2014/main" id="{278D9F46-47D2-416C-A5C7-1DDCB9A782FC}"/>
              </a:ext>
            </a:extLst>
          </p:cNvPr>
          <p:cNvSpPr txBox="1"/>
          <p:nvPr/>
        </p:nvSpPr>
        <p:spPr>
          <a:xfrm>
            <a:off x="6850505" y="1858781"/>
            <a:ext cx="3567659" cy="830997"/>
          </a:xfrm>
          <a:prstGeom prst="rect">
            <a:avLst/>
          </a:prstGeom>
          <a:noFill/>
        </p:spPr>
        <p:txBody>
          <a:bodyPr wrap="square" rtlCol="0">
            <a:spAutoFit/>
          </a:bodyPr>
          <a:lstStyle/>
          <a:p>
            <a:r>
              <a:rPr lang="en-GB" sz="4800" b="1" i="1" u="sng" dirty="0">
                <a:solidFill>
                  <a:schemeClr val="accent4">
                    <a:lumMod val="75000"/>
                  </a:schemeClr>
                </a:solidFill>
              </a:rPr>
              <a:t>Conclusion</a:t>
            </a:r>
          </a:p>
        </p:txBody>
      </p:sp>
      <p:sp>
        <p:nvSpPr>
          <p:cNvPr id="9" name="TextBox 8">
            <a:extLst>
              <a:ext uri="{FF2B5EF4-FFF2-40B4-BE49-F238E27FC236}">
                <a16:creationId xmlns:a16="http://schemas.microsoft.com/office/drawing/2014/main" id="{216F7B02-9E28-44DB-AC83-83FDC6D31998}"/>
              </a:ext>
            </a:extLst>
          </p:cNvPr>
          <p:cNvSpPr txBox="1"/>
          <p:nvPr/>
        </p:nvSpPr>
        <p:spPr>
          <a:xfrm>
            <a:off x="269823" y="4699417"/>
            <a:ext cx="6580682" cy="1815882"/>
          </a:xfrm>
          <a:prstGeom prst="rect">
            <a:avLst/>
          </a:prstGeom>
          <a:noFill/>
        </p:spPr>
        <p:txBody>
          <a:bodyPr wrap="square" rtlCol="0">
            <a:spAutoFit/>
          </a:bodyPr>
          <a:lstStyle/>
          <a:p>
            <a:r>
              <a:rPr lang="en-GB" sz="2800" b="1" dirty="0">
                <a:solidFill>
                  <a:schemeClr val="accent2">
                    <a:lumMod val="75000"/>
                  </a:schemeClr>
                </a:solidFill>
              </a:rPr>
              <a:t>“</a:t>
            </a:r>
            <a:r>
              <a:rPr lang="en-GB" sz="2800" b="1" dirty="0"/>
              <a:t>Hotel Eden here for you, stuff for everyone to do </a:t>
            </a:r>
          </a:p>
          <a:p>
            <a:r>
              <a:rPr lang="en-GB" sz="2800" b="1" dirty="0"/>
              <a:t>The best holiday guarantee, just come here and you will see</a:t>
            </a:r>
            <a:r>
              <a:rPr lang="en-GB" sz="2800" b="1" dirty="0">
                <a:solidFill>
                  <a:schemeClr val="accent2">
                    <a:lumMod val="75000"/>
                  </a:schemeClr>
                </a:solidFill>
              </a:rPr>
              <a:t>”</a:t>
            </a:r>
          </a:p>
        </p:txBody>
      </p:sp>
    </p:spTree>
    <p:extLst>
      <p:ext uri="{BB962C8B-B14F-4D97-AF65-F5344CB8AC3E}">
        <p14:creationId xmlns:p14="http://schemas.microsoft.com/office/powerpoint/2010/main" val="5681681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DA1D98-8151-4AB3-9AAE-010D761C6F1D}"/>
              </a:ext>
            </a:extLst>
          </p:cNvPr>
          <p:cNvSpPr>
            <a:spLocks noGrp="1"/>
          </p:cNvSpPr>
          <p:nvPr>
            <p:ph type="title"/>
          </p:nvPr>
        </p:nvSpPr>
        <p:spPr>
          <a:xfrm>
            <a:off x="655320" y="365125"/>
            <a:ext cx="9013052" cy="1623312"/>
          </a:xfrm>
        </p:spPr>
        <p:txBody>
          <a:bodyPr vert="horz" lIns="91440" tIns="45720" rIns="91440" bIns="45720" rtlCol="0" anchor="b">
            <a:normAutofit/>
          </a:bodyPr>
          <a:lstStyle/>
          <a:p>
            <a:r>
              <a:rPr lang="en-US" sz="4000" b="1" i="1" u="sng" kern="1200">
                <a:solidFill>
                  <a:schemeClr val="tx1"/>
                </a:solidFill>
                <a:latin typeface="+mj-lt"/>
                <a:ea typeface="+mj-ea"/>
                <a:cs typeface="+mj-cs"/>
              </a:rPr>
              <a:t>References</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97345D-2E72-4B29-ABFC-4241B940D653}"/>
              </a:ext>
            </a:extLst>
          </p:cNvPr>
          <p:cNvSpPr>
            <a:spLocks noGrp="1"/>
          </p:cNvSpPr>
          <p:nvPr>
            <p:ph idx="1"/>
          </p:nvPr>
        </p:nvSpPr>
        <p:spPr>
          <a:xfrm>
            <a:off x="655319" y="2353564"/>
            <a:ext cx="9298149" cy="4139308"/>
          </a:xfrm>
        </p:spPr>
        <p:txBody>
          <a:bodyPr vert="horz" lIns="91440" tIns="45720" rIns="91440" bIns="45720" rtlCol="0">
            <a:normAutofit/>
          </a:bodyPr>
          <a:lstStyle/>
          <a:p>
            <a:r>
              <a:rPr lang="en-US" sz="2000" dirty="0"/>
              <a:t>L. </a:t>
            </a:r>
            <a:r>
              <a:rPr lang="en-US" sz="2000" dirty="0" err="1"/>
              <a:t>Diasz</a:t>
            </a:r>
            <a:r>
              <a:rPr lang="en-US" sz="2000" dirty="0"/>
              <a:t>, </a:t>
            </a:r>
            <a:r>
              <a:rPr lang="en-US" sz="2000" i="1" dirty="0"/>
              <a:t>Strategic Marketing</a:t>
            </a:r>
          </a:p>
          <a:p>
            <a:r>
              <a:rPr lang="en-US" sz="2000" dirty="0"/>
              <a:t>O. C. Ferrell</a:t>
            </a:r>
            <a:r>
              <a:rPr lang="en-US" sz="2000" i="1" dirty="0"/>
              <a:t>, Marketing Strategy, 5</a:t>
            </a:r>
            <a:r>
              <a:rPr lang="en-US" sz="2000" i="1" baseline="30000" dirty="0"/>
              <a:t>th</a:t>
            </a:r>
            <a:r>
              <a:rPr lang="en-US" sz="2000" i="1" dirty="0"/>
              <a:t> edition.</a:t>
            </a:r>
          </a:p>
          <a:p>
            <a:r>
              <a:rPr lang="en-US" sz="2000" dirty="0"/>
              <a:t>O. </a:t>
            </a:r>
            <a:r>
              <a:rPr lang="en-US" sz="2000" dirty="0" err="1"/>
              <a:t>Nicolescu</a:t>
            </a:r>
            <a:r>
              <a:rPr lang="en-US" sz="2000" dirty="0"/>
              <a:t>, I. </a:t>
            </a:r>
            <a:r>
              <a:rPr lang="en-US" sz="2000" dirty="0" err="1"/>
              <a:t>Verboncu</a:t>
            </a:r>
            <a:r>
              <a:rPr lang="en-US" sz="2000" dirty="0"/>
              <a:t>, </a:t>
            </a:r>
            <a:r>
              <a:rPr lang="en-US" sz="2000" i="1" dirty="0" err="1"/>
              <a:t>Metodologii</a:t>
            </a:r>
            <a:r>
              <a:rPr lang="en-US" sz="2000" i="1" dirty="0"/>
              <a:t> </a:t>
            </a:r>
            <a:r>
              <a:rPr lang="en-US" sz="2000" i="1" dirty="0" err="1"/>
              <a:t>manageriale</a:t>
            </a:r>
            <a:r>
              <a:rPr lang="en-US" sz="2000" i="1" dirty="0"/>
              <a:t>, Ed. </a:t>
            </a:r>
            <a:r>
              <a:rPr lang="en-US" sz="2000" i="1" dirty="0" err="1"/>
              <a:t>Tribuna</a:t>
            </a:r>
            <a:r>
              <a:rPr lang="en-US" sz="2000" i="1" dirty="0"/>
              <a:t> </a:t>
            </a:r>
            <a:r>
              <a:rPr lang="en-US" sz="2000" i="1" dirty="0" err="1"/>
              <a:t>Economica</a:t>
            </a:r>
            <a:r>
              <a:rPr lang="en-US" sz="2000" i="1" dirty="0"/>
              <a:t>, 2001</a:t>
            </a:r>
          </a:p>
          <a:p>
            <a:r>
              <a:rPr lang="en-US" sz="2000" dirty="0"/>
              <a:t>P. Kotler, </a:t>
            </a:r>
            <a:r>
              <a:rPr lang="en-US" sz="2000" i="1" dirty="0"/>
              <a:t>Kotler on Marketing</a:t>
            </a:r>
          </a:p>
          <a:p>
            <a:r>
              <a:rPr lang="en-GB" sz="2000" dirty="0">
                <a:hlinkClick r:id="rId2"/>
              </a:rPr>
              <a:t>https://www.google.com/</a:t>
            </a:r>
            <a:r>
              <a:rPr lang="en-GB" sz="2000" dirty="0" err="1">
                <a:hlinkClick r:id="rId2"/>
              </a:rPr>
              <a:t>search?rlz</a:t>
            </a:r>
            <a:r>
              <a:rPr lang="en-GB" sz="2000" dirty="0">
                <a:hlinkClick r:id="rId2"/>
              </a:rPr>
              <a:t>=1C1CHBF_en-GBGB853GB853&amp;biw=1366&amp;bih=657&amp;tbm=</a:t>
            </a:r>
            <a:r>
              <a:rPr lang="en-GB" sz="2000" dirty="0" err="1">
                <a:hlinkClick r:id="rId2"/>
              </a:rPr>
              <a:t>isch&amp;sa</a:t>
            </a:r>
            <a:r>
              <a:rPr lang="en-GB" sz="2000" dirty="0">
                <a:hlinkClick r:id="rId2"/>
              </a:rPr>
              <a:t>=1&amp;ei=e8sCXfqhDNGqgwexoK2gAQ&amp;q=</a:t>
            </a:r>
            <a:r>
              <a:rPr lang="en-GB" sz="2000" dirty="0" err="1">
                <a:hlinkClick r:id="rId2"/>
              </a:rPr>
              <a:t>communication&amp;oq</a:t>
            </a:r>
            <a:r>
              <a:rPr lang="en-GB" sz="2000" dirty="0">
                <a:hlinkClick r:id="rId2"/>
              </a:rPr>
              <a:t>=</a:t>
            </a:r>
            <a:r>
              <a:rPr lang="en-GB" sz="2000" dirty="0" err="1">
                <a:hlinkClick r:id="rId2"/>
              </a:rPr>
              <a:t>communication&amp;gs_l</a:t>
            </a:r>
            <a:r>
              <a:rPr lang="en-GB" sz="2000" dirty="0">
                <a:hlinkClick r:id="rId2"/>
              </a:rPr>
              <a:t>=img.3..0i67j0l9.12683.12885..13477...0.0..1.204.641.0j3j1......0....1..gws-wiz-img.VL3z7d8H23E#imgrc=Fdga-y4fjZGtrM:</a:t>
            </a:r>
            <a:endParaRPr lang="en-GB" sz="2000" dirty="0"/>
          </a:p>
          <a:p>
            <a:r>
              <a:rPr lang="en-GB" sz="2000" dirty="0">
                <a:hlinkClick r:id="rId3"/>
              </a:rPr>
              <a:t>https://www.google.com/</a:t>
            </a:r>
            <a:r>
              <a:rPr lang="en-GB" sz="2000" dirty="0" err="1">
                <a:hlinkClick r:id="rId3"/>
              </a:rPr>
              <a:t>search?rlz</a:t>
            </a:r>
            <a:r>
              <a:rPr lang="en-GB" sz="2000" dirty="0">
                <a:hlinkClick r:id="rId3"/>
              </a:rPr>
              <a:t>=1C1CHBF_en-GBGB853GB853&amp;biw=1366&amp;bih=657&amp;tbm=</a:t>
            </a:r>
            <a:r>
              <a:rPr lang="en-GB" sz="2000" dirty="0" err="1">
                <a:hlinkClick r:id="rId3"/>
              </a:rPr>
              <a:t>isch&amp;sa</a:t>
            </a:r>
            <a:r>
              <a:rPr lang="en-GB" sz="2000" dirty="0">
                <a:hlinkClick r:id="rId3"/>
              </a:rPr>
              <a:t>=1&amp;ei=i8sCXcX6F5HagwfW6Z7ICA&amp;q=</a:t>
            </a:r>
            <a:r>
              <a:rPr lang="en-GB" sz="2000" dirty="0" err="1">
                <a:hlinkClick r:id="rId3"/>
              </a:rPr>
              <a:t>the+swot&amp;oq</a:t>
            </a:r>
            <a:r>
              <a:rPr lang="en-GB" sz="2000" dirty="0">
                <a:hlinkClick r:id="rId3"/>
              </a:rPr>
              <a:t>=</a:t>
            </a:r>
            <a:r>
              <a:rPr lang="en-GB" sz="2000" dirty="0" err="1">
                <a:hlinkClick r:id="rId3"/>
              </a:rPr>
              <a:t>the+swot&amp;gs_l</a:t>
            </a:r>
            <a:r>
              <a:rPr lang="en-GB" sz="2000" dirty="0">
                <a:hlinkClick r:id="rId3"/>
              </a:rPr>
              <a:t>=img.3..0l10.63048.65228..65717...0.0..0.1246.5754.6-4j2......0....1..gws-wiz-img.......0i67.0I6vG9xNKJw#imgrc=vpGds1OF1tencM:</a:t>
            </a:r>
            <a:endParaRPr lang="en-GB" sz="2000" dirty="0"/>
          </a:p>
          <a:p>
            <a:pPr marL="0" indent="0">
              <a:buNone/>
            </a:pPr>
            <a:endParaRPr lang="en-US" sz="2000" i="1" dirty="0"/>
          </a:p>
          <a:p>
            <a:endParaRPr lang="en-US" sz="2000" dirty="0"/>
          </a:p>
        </p:txBody>
      </p:sp>
    </p:spTree>
    <p:extLst>
      <p:ext uri="{BB962C8B-B14F-4D97-AF65-F5344CB8AC3E}">
        <p14:creationId xmlns:p14="http://schemas.microsoft.com/office/powerpoint/2010/main" val="1105504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TotalTime>
  <Words>1288</Words>
  <Application>Microsoft Office PowerPoint</Application>
  <PresentationFormat>Widescreen</PresentationFormat>
  <Paragraphs>71</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Lecturer:                                                              Olu Adegbite                                                                                                                                 Students: Florin Amos 1815218                   Andreea Suciu 1816340                   Marcel Anghelus Lican 1816333                   Steluta Ionela Pascuta 1816339</vt:lpstr>
      <vt:lpstr>           Welcome to Eden Hotel</vt:lpstr>
      <vt:lpstr>      About our services</vt:lpstr>
      <vt:lpstr>Summary of the business plan </vt:lpstr>
      <vt:lpstr> How we going to have a successful business</vt:lpstr>
      <vt:lpstr>What our business contains</vt:lpstr>
      <vt:lpstr>Target Market </vt:lpstr>
      <vt:lpstr>Segment market </vt:lpstr>
      <vt:lpstr>Microenvironment </vt:lpstr>
      <vt:lpstr> Macroenvironment</vt:lpstr>
      <vt:lpstr>Pestle</vt:lpstr>
      <vt:lpstr>The SWOT </vt:lpstr>
      <vt:lpstr>Business Strategy</vt:lpstr>
      <vt:lpstr>Marketing Communication Mix Each part of the Marketing Mix is important for our business to identify the right target and to find the right strategy for success.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Lector:                                                              Olu Adegbite                                                                                                                                 Students: Florin Amos 1815218                   Andreea Suciu 1816340                   Marcel Anghelus Lican 1816333                   Steluta Ionela Pascuta 1816339</dc:title>
  <dc:creator>Steluta Pascuta</dc:creator>
  <cp:lastModifiedBy>andreea cazaciuc</cp:lastModifiedBy>
  <cp:revision>30</cp:revision>
  <dcterms:created xsi:type="dcterms:W3CDTF">2019-06-13T00:57:59Z</dcterms:created>
  <dcterms:modified xsi:type="dcterms:W3CDTF">2019-06-16T06:18:15Z</dcterms:modified>
</cp:coreProperties>
</file>