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9" r:id="rId4"/>
    <p:sldId id="260" r:id="rId5"/>
    <p:sldId id="258"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AE122A-73C1-4D5E-A0FC-A4B1DB788703}" v="6" dt="2022-10-05T21:20:35.41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74" d="100"/>
          <a:sy n="74" d="100"/>
        </p:scale>
        <p:origin x="34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756A4E03-B532-436C-A5D7-100E63EA5F1A}" type="datetimeFigureOut">
              <a:rPr lang="en-GB" smtClean="0"/>
              <a:t>05/10/2022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76FAE2-A2D7-4041-B912-17A0602DC22A}" type="slidenum">
              <a:rPr lang="en-GB" smtClean="0"/>
              <a:t>‹#›</a:t>
            </a:fld>
            <a:endParaRPr lang="en-GB"/>
          </a:p>
        </p:txBody>
      </p:sp>
    </p:spTree>
    <p:extLst>
      <p:ext uri="{BB962C8B-B14F-4D97-AF65-F5344CB8AC3E}">
        <p14:creationId xmlns:p14="http://schemas.microsoft.com/office/powerpoint/2010/main" val="2321829415"/>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6A4E03-B532-436C-A5D7-100E63EA5F1A}" type="datetimeFigureOut">
              <a:rPr lang="en-GB" smtClean="0"/>
              <a:t>05/10/2022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76FAE2-A2D7-4041-B912-17A0602DC22A}" type="slidenum">
              <a:rPr lang="en-GB" smtClean="0"/>
              <a:t>‹#›</a:t>
            </a:fld>
            <a:endParaRPr lang="en-GB"/>
          </a:p>
        </p:txBody>
      </p:sp>
    </p:spTree>
    <p:extLst>
      <p:ext uri="{BB962C8B-B14F-4D97-AF65-F5344CB8AC3E}">
        <p14:creationId xmlns:p14="http://schemas.microsoft.com/office/powerpoint/2010/main" val="1244999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6A4E03-B532-436C-A5D7-100E63EA5F1A}" type="datetimeFigureOut">
              <a:rPr lang="en-GB" smtClean="0"/>
              <a:t>05/10/2022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76FAE2-A2D7-4041-B912-17A0602DC22A}" type="slidenum">
              <a:rPr lang="en-GB" smtClean="0"/>
              <a:t>‹#›</a:t>
            </a:fld>
            <a:endParaRPr lang="en-GB"/>
          </a:p>
        </p:txBody>
      </p:sp>
    </p:spTree>
    <p:extLst>
      <p:ext uri="{BB962C8B-B14F-4D97-AF65-F5344CB8AC3E}">
        <p14:creationId xmlns:p14="http://schemas.microsoft.com/office/powerpoint/2010/main" val="2887611118"/>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756A4E03-B532-436C-A5D7-100E63EA5F1A}" type="datetimeFigureOut">
              <a:rPr lang="en-GB" smtClean="0"/>
              <a:t>05/10/2022</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DA76FAE2-A2D7-4041-B912-17A0602DC22A}" type="slidenum">
              <a:rPr lang="en-GB" smtClean="0"/>
              <a:t>‹#›</a:t>
            </a:fld>
            <a:endParaRPr lang="en-GB"/>
          </a:p>
        </p:txBody>
      </p:sp>
    </p:spTree>
    <p:extLst>
      <p:ext uri="{BB962C8B-B14F-4D97-AF65-F5344CB8AC3E}">
        <p14:creationId xmlns:p14="http://schemas.microsoft.com/office/powerpoint/2010/main" val="2357098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756A4E03-B532-436C-A5D7-100E63EA5F1A}" type="datetimeFigureOut">
              <a:rPr lang="en-GB" smtClean="0"/>
              <a:t>05/10/2022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A76FAE2-A2D7-4041-B912-17A0602DC22A}"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396420177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6A4E03-B532-436C-A5D7-100E63EA5F1A}" type="datetimeFigureOut">
              <a:rPr lang="en-GB" smtClean="0"/>
              <a:t>05/10/2022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A76FAE2-A2D7-4041-B912-17A0602DC22A}" type="slidenum">
              <a:rPr lang="en-GB" smtClean="0"/>
              <a:t>‹#›</a:t>
            </a:fld>
            <a:endParaRPr lang="en-GB"/>
          </a:p>
        </p:txBody>
      </p:sp>
    </p:spTree>
    <p:extLst>
      <p:ext uri="{BB962C8B-B14F-4D97-AF65-F5344CB8AC3E}">
        <p14:creationId xmlns:p14="http://schemas.microsoft.com/office/powerpoint/2010/main" val="1024558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6A4E03-B532-436C-A5D7-100E63EA5F1A}" type="datetimeFigureOut">
              <a:rPr lang="en-GB" smtClean="0"/>
              <a:t>05/10/2022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A76FAE2-A2D7-4041-B912-17A0602DC22A}" type="slidenum">
              <a:rPr lang="en-GB" smtClean="0"/>
              <a:t>‹#›</a:t>
            </a:fld>
            <a:endParaRPr lang="en-GB"/>
          </a:p>
        </p:txBody>
      </p:sp>
    </p:spTree>
    <p:extLst>
      <p:ext uri="{BB962C8B-B14F-4D97-AF65-F5344CB8AC3E}">
        <p14:creationId xmlns:p14="http://schemas.microsoft.com/office/powerpoint/2010/main" val="5255373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756A4E03-B532-436C-A5D7-100E63EA5F1A}" type="datetimeFigureOut">
              <a:rPr lang="en-GB" smtClean="0"/>
              <a:t>05/10/2022</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DA76FAE2-A2D7-4041-B912-17A0602DC22A}" type="slidenum">
              <a:rPr lang="en-GB" smtClean="0"/>
              <a:t>‹#›</a:t>
            </a:fld>
            <a:endParaRPr lang="en-GB"/>
          </a:p>
        </p:txBody>
      </p:sp>
    </p:spTree>
    <p:extLst>
      <p:ext uri="{BB962C8B-B14F-4D97-AF65-F5344CB8AC3E}">
        <p14:creationId xmlns:p14="http://schemas.microsoft.com/office/powerpoint/2010/main" val="9647225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756A4E03-B532-436C-A5D7-100E63EA5F1A}" type="datetimeFigureOut">
              <a:rPr lang="en-GB" smtClean="0"/>
              <a:t>05/10/2022</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DA76FAE2-A2D7-4041-B912-17A0602DC22A}" type="slidenum">
              <a:rPr lang="en-GB" smtClean="0"/>
              <a:t>‹#›</a:t>
            </a:fld>
            <a:endParaRPr lang="en-GB"/>
          </a:p>
        </p:txBody>
      </p:sp>
    </p:spTree>
    <p:extLst>
      <p:ext uri="{BB962C8B-B14F-4D97-AF65-F5344CB8AC3E}">
        <p14:creationId xmlns:p14="http://schemas.microsoft.com/office/powerpoint/2010/main" val="897653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6A4E03-B532-436C-A5D7-100E63EA5F1A}" type="datetimeFigureOut">
              <a:rPr lang="en-GB" smtClean="0"/>
              <a:t>05/10/2022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76FAE2-A2D7-4041-B912-17A0602DC22A}" type="slidenum">
              <a:rPr lang="en-GB" smtClean="0"/>
              <a:t>‹#›</a:t>
            </a:fld>
            <a:endParaRPr lang="en-GB"/>
          </a:p>
        </p:txBody>
      </p:sp>
    </p:spTree>
    <p:extLst>
      <p:ext uri="{BB962C8B-B14F-4D97-AF65-F5344CB8AC3E}">
        <p14:creationId xmlns:p14="http://schemas.microsoft.com/office/powerpoint/2010/main" val="36719842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6A4E03-B532-436C-A5D7-100E63EA5F1A}" type="datetimeFigureOut">
              <a:rPr lang="en-GB" smtClean="0"/>
              <a:t>05/10/2022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A76FAE2-A2D7-4041-B912-17A0602DC22A}" type="slidenum">
              <a:rPr lang="en-GB" smtClean="0"/>
              <a:t>‹#›</a:t>
            </a:fld>
            <a:endParaRPr lang="en-GB"/>
          </a:p>
        </p:txBody>
      </p:sp>
    </p:spTree>
    <p:extLst>
      <p:ext uri="{BB962C8B-B14F-4D97-AF65-F5344CB8AC3E}">
        <p14:creationId xmlns:p14="http://schemas.microsoft.com/office/powerpoint/2010/main" val="2712539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756A4E03-B532-436C-A5D7-100E63EA5F1A}" type="datetimeFigureOut">
              <a:rPr lang="en-GB" smtClean="0"/>
              <a:t>05/10/2022</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A76FAE2-A2D7-4041-B912-17A0602DC22A}" type="slidenum">
              <a:rPr lang="en-GB" smtClean="0"/>
              <a:t>‹#›</a:t>
            </a:fld>
            <a:endParaRPr lang="en-GB"/>
          </a:p>
        </p:txBody>
      </p:sp>
    </p:spTree>
    <p:extLst>
      <p:ext uri="{BB962C8B-B14F-4D97-AF65-F5344CB8AC3E}">
        <p14:creationId xmlns:p14="http://schemas.microsoft.com/office/powerpoint/2010/main" val="3586611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study.com/learn/lesson/eriksons-trust-vs-mistrust-basic-examples.html"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342B3-4DDA-F1B3-EEBE-97FC69029040}"/>
              </a:ext>
            </a:extLst>
          </p:cNvPr>
          <p:cNvSpPr>
            <a:spLocks noGrp="1"/>
          </p:cNvSpPr>
          <p:nvPr>
            <p:ph type="ctrTitle"/>
          </p:nvPr>
        </p:nvSpPr>
        <p:spPr>
          <a:xfrm>
            <a:off x="1524000" y="2235200"/>
            <a:ext cx="9144000" cy="2387600"/>
          </a:xfrm>
        </p:spPr>
        <p:txBody>
          <a:bodyPr>
            <a:normAutofit/>
          </a:bodyPr>
          <a:lstStyle/>
          <a:p>
            <a:r>
              <a:rPr lang="en-GB" dirty="0"/>
              <a:t>Why is psychology important when working as a Health visitor </a:t>
            </a:r>
          </a:p>
        </p:txBody>
      </p:sp>
      <p:sp>
        <p:nvSpPr>
          <p:cNvPr id="3" name="TextBox 2">
            <a:extLst>
              <a:ext uri="{FF2B5EF4-FFF2-40B4-BE49-F238E27FC236}">
                <a16:creationId xmlns:a16="http://schemas.microsoft.com/office/drawing/2014/main" id="{4F5522F3-4B98-BA8B-A00E-190755A0F24B}"/>
              </a:ext>
            </a:extLst>
          </p:cNvPr>
          <p:cNvSpPr txBox="1"/>
          <p:nvPr/>
        </p:nvSpPr>
        <p:spPr>
          <a:xfrm>
            <a:off x="644434" y="6392091"/>
            <a:ext cx="2751909" cy="369332"/>
          </a:xfrm>
          <a:prstGeom prst="rect">
            <a:avLst/>
          </a:prstGeom>
          <a:noFill/>
        </p:spPr>
        <p:txBody>
          <a:bodyPr wrap="square" rtlCol="0">
            <a:spAutoFit/>
          </a:bodyPr>
          <a:lstStyle/>
          <a:p>
            <a:r>
              <a:rPr lang="en-GB" dirty="0" err="1"/>
              <a:t>Beauti</a:t>
            </a:r>
            <a:r>
              <a:rPr lang="en-GB" dirty="0"/>
              <a:t> Aktar: 2124111</a:t>
            </a:r>
          </a:p>
        </p:txBody>
      </p:sp>
    </p:spTree>
    <p:extLst>
      <p:ext uri="{BB962C8B-B14F-4D97-AF65-F5344CB8AC3E}">
        <p14:creationId xmlns:p14="http://schemas.microsoft.com/office/powerpoint/2010/main" val="16260413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09AA2-C6B4-6F46-93D6-042970A52EE3}"/>
              </a:ext>
            </a:extLst>
          </p:cNvPr>
          <p:cNvSpPr>
            <a:spLocks noGrp="1"/>
          </p:cNvSpPr>
          <p:nvPr>
            <p:ph type="title"/>
          </p:nvPr>
        </p:nvSpPr>
        <p:spPr>
          <a:xfrm>
            <a:off x="2069631" y="224659"/>
            <a:ext cx="7729728" cy="1188720"/>
          </a:xfrm>
        </p:spPr>
        <p:txBody>
          <a:bodyPr/>
          <a:lstStyle/>
          <a:p>
            <a:r>
              <a:rPr lang="en-GB" dirty="0"/>
              <a:t>one important psychological theory of life span development</a:t>
            </a:r>
          </a:p>
        </p:txBody>
      </p:sp>
      <p:sp>
        <p:nvSpPr>
          <p:cNvPr id="3" name="Content Placeholder 2">
            <a:extLst>
              <a:ext uri="{FF2B5EF4-FFF2-40B4-BE49-F238E27FC236}">
                <a16:creationId xmlns:a16="http://schemas.microsoft.com/office/drawing/2014/main" id="{EFAE7157-52C7-82A3-5C14-4FE830E8B771}"/>
              </a:ext>
            </a:extLst>
          </p:cNvPr>
          <p:cNvSpPr>
            <a:spLocks noGrp="1"/>
          </p:cNvSpPr>
          <p:nvPr>
            <p:ph idx="1"/>
          </p:nvPr>
        </p:nvSpPr>
        <p:spPr>
          <a:xfrm>
            <a:off x="415637" y="1820488"/>
            <a:ext cx="5852160" cy="4738253"/>
          </a:xfrm>
        </p:spPr>
        <p:txBody>
          <a:bodyPr/>
          <a:lstStyle/>
          <a:p>
            <a:pPr marL="0" indent="0" algn="ctr">
              <a:buNone/>
            </a:pPr>
            <a:r>
              <a:rPr lang="en-GB" b="0" i="0" u="sng" dirty="0">
                <a:solidFill>
                  <a:schemeClr val="tx1"/>
                </a:solidFill>
                <a:effectLst/>
                <a:latin typeface="arial" panose="020B0604020202020204" pitchFamily="34" charset="0"/>
                <a:hlinkClick r:id="rId2">
                  <a:extLst>
                    <a:ext uri="{A12FA001-AC4F-418D-AE19-62706E023703}">
                      <ahyp:hlinkClr xmlns:ahyp="http://schemas.microsoft.com/office/drawing/2018/hyperlinkcolor" val="tx"/>
                    </a:ext>
                  </a:extLst>
                </a:hlinkClick>
              </a:rPr>
              <a:t>Erik Erikson's Theory </a:t>
            </a:r>
            <a:endParaRPr lang="en-GB" b="0" i="0" u="sng" dirty="0">
              <a:solidFill>
                <a:schemeClr val="tx1"/>
              </a:solidFill>
              <a:effectLst/>
              <a:latin typeface="arial" panose="020B0604020202020204" pitchFamily="34" charset="0"/>
            </a:endParaRPr>
          </a:p>
          <a:p>
            <a:pPr marL="0" indent="0" algn="ctr">
              <a:buNone/>
            </a:pPr>
            <a:r>
              <a:rPr lang="en-GB" b="1" u="sng" dirty="0"/>
              <a:t>Basic Trust Vs Mistrust</a:t>
            </a:r>
          </a:p>
          <a:p>
            <a:pPr marL="0" indent="0">
              <a:buNone/>
            </a:pPr>
            <a:r>
              <a:rPr lang="en-GB" dirty="0"/>
              <a:t>In the first year of life, this stage is encountered. For the infant to feel that the world is a safe and enjoyable environment to live in at this point, a basic sense of trust is essential (Santrock, 2004). which is why health visitors have played an important role in programmes like "Sure Start" children's centres, which support families and improve parenting.</a:t>
            </a:r>
          </a:p>
          <a:p>
            <a:pPr marL="0" indent="0">
              <a:buNone/>
            </a:pPr>
            <a:r>
              <a:rPr lang="en-GB" dirty="0"/>
              <a:t>Secondly, from birth and 18 months of age, this is the first of Erikson's eight stages of psychosocial development. The new-born either develops a basic mistrust of his or her environment throughout this time or begins to see other people and herself as trustworthy (Bharati, 2020).</a:t>
            </a:r>
          </a:p>
        </p:txBody>
      </p:sp>
      <p:sp>
        <p:nvSpPr>
          <p:cNvPr id="4" name="TextBox 3">
            <a:extLst>
              <a:ext uri="{FF2B5EF4-FFF2-40B4-BE49-F238E27FC236}">
                <a16:creationId xmlns:a16="http://schemas.microsoft.com/office/drawing/2014/main" id="{E215BCC0-3C9F-929F-E086-CFC70D9E0756}"/>
              </a:ext>
            </a:extLst>
          </p:cNvPr>
          <p:cNvSpPr txBox="1"/>
          <p:nvPr/>
        </p:nvSpPr>
        <p:spPr>
          <a:xfrm>
            <a:off x="7661564" y="4804415"/>
            <a:ext cx="4114799" cy="1754326"/>
          </a:xfrm>
          <a:prstGeom prst="rect">
            <a:avLst/>
          </a:prstGeom>
          <a:noFill/>
        </p:spPr>
        <p:txBody>
          <a:bodyPr wrap="square" rtlCol="0">
            <a:spAutoFit/>
          </a:bodyPr>
          <a:lstStyle/>
          <a:p>
            <a:r>
              <a:rPr lang="en-GB" dirty="0">
                <a:latin typeface="+mj-lt"/>
              </a:rPr>
              <a:t>The importance of psychological theory in general is in the way it provides a holistic view of development over the course of a person's lifetime. It also emphasises how social connections affect growth (Bharati, 2020).</a:t>
            </a:r>
          </a:p>
        </p:txBody>
      </p:sp>
      <p:pic>
        <p:nvPicPr>
          <p:cNvPr id="5" name="Picture 4">
            <a:extLst>
              <a:ext uri="{FF2B5EF4-FFF2-40B4-BE49-F238E27FC236}">
                <a16:creationId xmlns:a16="http://schemas.microsoft.com/office/drawing/2014/main" id="{66E5334B-87A0-58E7-E016-8FBF8F3AE036}"/>
              </a:ext>
            </a:extLst>
          </p:cNvPr>
          <p:cNvPicPr>
            <a:picLocks noChangeAspect="1"/>
          </p:cNvPicPr>
          <p:nvPr/>
        </p:nvPicPr>
        <p:blipFill>
          <a:blip r:embed="rId3"/>
          <a:stretch>
            <a:fillRect/>
          </a:stretch>
        </p:blipFill>
        <p:spPr>
          <a:xfrm>
            <a:off x="7603375" y="2053585"/>
            <a:ext cx="3821863" cy="2343721"/>
          </a:xfrm>
          <a:prstGeom prst="rect">
            <a:avLst/>
          </a:prstGeom>
        </p:spPr>
      </p:pic>
      <p:sp>
        <p:nvSpPr>
          <p:cNvPr id="11" name="TextBox 10">
            <a:extLst>
              <a:ext uri="{FF2B5EF4-FFF2-40B4-BE49-F238E27FC236}">
                <a16:creationId xmlns:a16="http://schemas.microsoft.com/office/drawing/2014/main" id="{73F12A15-0334-D020-644C-00551DA4DC97}"/>
              </a:ext>
            </a:extLst>
          </p:cNvPr>
          <p:cNvSpPr txBox="1"/>
          <p:nvPr/>
        </p:nvSpPr>
        <p:spPr>
          <a:xfrm>
            <a:off x="7870075" y="4243417"/>
            <a:ext cx="3047307" cy="307777"/>
          </a:xfrm>
          <a:prstGeom prst="rect">
            <a:avLst/>
          </a:prstGeom>
          <a:noFill/>
        </p:spPr>
        <p:txBody>
          <a:bodyPr wrap="square">
            <a:spAutoFit/>
          </a:bodyPr>
          <a:lstStyle/>
          <a:p>
            <a:r>
              <a:rPr lang="en-GB" sz="1400" dirty="0"/>
              <a:t>(South </a:t>
            </a:r>
            <a:r>
              <a:rPr lang="en-GB" sz="1400" dirty="0" err="1"/>
              <a:t>Kortright</a:t>
            </a:r>
            <a:r>
              <a:rPr lang="en-GB" sz="1400" dirty="0"/>
              <a:t> Central School, 2020)</a:t>
            </a:r>
          </a:p>
        </p:txBody>
      </p:sp>
    </p:spTree>
    <p:extLst>
      <p:ext uri="{BB962C8B-B14F-4D97-AF65-F5344CB8AC3E}">
        <p14:creationId xmlns:p14="http://schemas.microsoft.com/office/powerpoint/2010/main" val="32296056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9BE74-EEB6-8003-444B-686C2062B9CB}"/>
              </a:ext>
            </a:extLst>
          </p:cNvPr>
          <p:cNvSpPr>
            <a:spLocks noGrp="1"/>
          </p:cNvSpPr>
          <p:nvPr>
            <p:ph type="title"/>
          </p:nvPr>
        </p:nvSpPr>
        <p:spPr>
          <a:xfrm>
            <a:off x="2126632" y="340732"/>
            <a:ext cx="7729728" cy="1188720"/>
          </a:xfrm>
        </p:spPr>
        <p:txBody>
          <a:bodyPr>
            <a:normAutofit fontScale="90000"/>
          </a:bodyPr>
          <a:lstStyle/>
          <a:p>
            <a:r>
              <a:rPr lang="en-GB" dirty="0"/>
              <a:t>how health visitor can use their understanding of psychology when supporting.</a:t>
            </a:r>
          </a:p>
        </p:txBody>
      </p:sp>
      <p:sp>
        <p:nvSpPr>
          <p:cNvPr id="3" name="Content Placeholder 2">
            <a:extLst>
              <a:ext uri="{FF2B5EF4-FFF2-40B4-BE49-F238E27FC236}">
                <a16:creationId xmlns:a16="http://schemas.microsoft.com/office/drawing/2014/main" id="{15AFE26C-756D-161E-2E99-46B336331938}"/>
              </a:ext>
            </a:extLst>
          </p:cNvPr>
          <p:cNvSpPr>
            <a:spLocks noGrp="1"/>
          </p:cNvSpPr>
          <p:nvPr>
            <p:ph idx="1"/>
          </p:nvPr>
        </p:nvSpPr>
        <p:spPr>
          <a:xfrm>
            <a:off x="296092" y="2333897"/>
            <a:ext cx="4693920" cy="3587931"/>
          </a:xfrm>
        </p:spPr>
        <p:txBody>
          <a:bodyPr>
            <a:normAutofit/>
          </a:bodyPr>
          <a:lstStyle/>
          <a:p>
            <a:pPr marL="0" indent="0">
              <a:buNone/>
            </a:pPr>
            <a:r>
              <a:rPr lang="en-GB" dirty="0"/>
              <a:t>Health visitors can collaborate with colleagues in clinical and public health to identify needs, assess risks, and ensure that the appropriate support is given as soon as possible. They can do this by using their knowledge and training to do so. Health visitors will also work with disadvantaged or at-risk populations, like the homeless, addicts, and travellers, as well as offer one-on-one help and advice to families in their homes. </a:t>
            </a:r>
          </a:p>
        </p:txBody>
      </p:sp>
      <p:sp>
        <p:nvSpPr>
          <p:cNvPr id="5" name="TextBox 4">
            <a:extLst>
              <a:ext uri="{FF2B5EF4-FFF2-40B4-BE49-F238E27FC236}">
                <a16:creationId xmlns:a16="http://schemas.microsoft.com/office/drawing/2014/main" id="{235C45F3-6CB6-80C4-65E1-6BFACF18D09D}"/>
              </a:ext>
            </a:extLst>
          </p:cNvPr>
          <p:cNvSpPr txBox="1"/>
          <p:nvPr/>
        </p:nvSpPr>
        <p:spPr>
          <a:xfrm>
            <a:off x="5142808" y="4646389"/>
            <a:ext cx="5512526" cy="2031325"/>
          </a:xfrm>
          <a:prstGeom prst="rect">
            <a:avLst/>
          </a:prstGeom>
          <a:noFill/>
        </p:spPr>
        <p:txBody>
          <a:bodyPr wrap="square">
            <a:spAutoFit/>
          </a:bodyPr>
          <a:lstStyle/>
          <a:p>
            <a:r>
              <a:rPr lang="en-GB" dirty="0"/>
              <a:t>When working with families to complete holistic analyses that build on their strengths and identify any challenges they may be facing in meeting the child's needs, such as safeguarding and protecting at-risk children, supporting local safeguarding arrangements, and ensuring the child's voice is taken into consideration, health visitors can also use their understanding of psychology.</a:t>
            </a:r>
          </a:p>
        </p:txBody>
      </p:sp>
      <p:sp>
        <p:nvSpPr>
          <p:cNvPr id="6" name="TextBox 5">
            <a:extLst>
              <a:ext uri="{FF2B5EF4-FFF2-40B4-BE49-F238E27FC236}">
                <a16:creationId xmlns:a16="http://schemas.microsoft.com/office/drawing/2014/main" id="{6AE72F3A-2AB2-DBC0-0697-61B014D8DEB8}"/>
              </a:ext>
            </a:extLst>
          </p:cNvPr>
          <p:cNvSpPr txBox="1"/>
          <p:nvPr/>
        </p:nvSpPr>
        <p:spPr>
          <a:xfrm>
            <a:off x="296092" y="6273335"/>
            <a:ext cx="2971800" cy="369332"/>
          </a:xfrm>
          <a:prstGeom prst="rect">
            <a:avLst/>
          </a:prstGeom>
          <a:noFill/>
        </p:spPr>
        <p:txBody>
          <a:bodyPr wrap="square" rtlCol="0">
            <a:spAutoFit/>
          </a:bodyPr>
          <a:lstStyle/>
          <a:p>
            <a:r>
              <a:rPr lang="en-GB" dirty="0">
                <a:latin typeface="Gill Sans MT (Body)"/>
              </a:rPr>
              <a:t>(NHS, 2015</a:t>
            </a:r>
            <a:r>
              <a:rPr lang="en-GB" dirty="0"/>
              <a:t>)</a:t>
            </a:r>
          </a:p>
        </p:txBody>
      </p:sp>
      <p:pic>
        <p:nvPicPr>
          <p:cNvPr id="4" name="Picture 3">
            <a:extLst>
              <a:ext uri="{FF2B5EF4-FFF2-40B4-BE49-F238E27FC236}">
                <a16:creationId xmlns:a16="http://schemas.microsoft.com/office/drawing/2014/main" id="{A7AF21F5-B5D3-39D4-2D3C-8E56A1B69CC6}"/>
              </a:ext>
            </a:extLst>
          </p:cNvPr>
          <p:cNvPicPr>
            <a:picLocks noChangeAspect="1"/>
          </p:cNvPicPr>
          <p:nvPr/>
        </p:nvPicPr>
        <p:blipFill>
          <a:blip r:embed="rId2"/>
          <a:stretch>
            <a:fillRect/>
          </a:stretch>
        </p:blipFill>
        <p:spPr>
          <a:xfrm>
            <a:off x="5791991" y="1637518"/>
            <a:ext cx="3435137" cy="3086420"/>
          </a:xfrm>
          <a:prstGeom prst="rect">
            <a:avLst/>
          </a:prstGeom>
        </p:spPr>
      </p:pic>
      <p:sp>
        <p:nvSpPr>
          <p:cNvPr id="8" name="TextBox 7">
            <a:extLst>
              <a:ext uri="{FF2B5EF4-FFF2-40B4-BE49-F238E27FC236}">
                <a16:creationId xmlns:a16="http://schemas.microsoft.com/office/drawing/2014/main" id="{FC1B7A5E-32ED-1129-74D2-78C73B37EBFF}"/>
              </a:ext>
            </a:extLst>
          </p:cNvPr>
          <p:cNvSpPr txBox="1"/>
          <p:nvPr/>
        </p:nvSpPr>
        <p:spPr>
          <a:xfrm>
            <a:off x="8733856" y="3610231"/>
            <a:ext cx="2590502" cy="276999"/>
          </a:xfrm>
          <a:prstGeom prst="rect">
            <a:avLst/>
          </a:prstGeom>
          <a:noFill/>
        </p:spPr>
        <p:txBody>
          <a:bodyPr wrap="square">
            <a:spAutoFit/>
          </a:bodyPr>
          <a:lstStyle/>
          <a:p>
            <a:r>
              <a:rPr lang="en-GB" sz="1200" dirty="0"/>
              <a:t>(RICE SOCIAL SCIENCES, 2022)</a:t>
            </a:r>
          </a:p>
        </p:txBody>
      </p:sp>
    </p:spTree>
    <p:extLst>
      <p:ext uri="{BB962C8B-B14F-4D97-AF65-F5344CB8AC3E}">
        <p14:creationId xmlns:p14="http://schemas.microsoft.com/office/powerpoint/2010/main" val="8484789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FD033-33BA-0DF4-A07D-61C9A1819410}"/>
              </a:ext>
            </a:extLst>
          </p:cNvPr>
          <p:cNvSpPr>
            <a:spLocks noGrp="1"/>
          </p:cNvSpPr>
          <p:nvPr>
            <p:ph type="title"/>
          </p:nvPr>
        </p:nvSpPr>
        <p:spPr>
          <a:xfrm>
            <a:off x="1586702" y="268006"/>
            <a:ext cx="7729728" cy="1188720"/>
          </a:xfrm>
        </p:spPr>
        <p:txBody>
          <a:bodyPr/>
          <a:lstStyle/>
          <a:p>
            <a:r>
              <a:rPr lang="en-GB"/>
              <a:t>Why is psychology important when working as a Health visitor </a:t>
            </a:r>
            <a:endParaRPr lang="en-GB" dirty="0"/>
          </a:p>
        </p:txBody>
      </p:sp>
      <p:sp>
        <p:nvSpPr>
          <p:cNvPr id="3" name="Content Placeholder 2">
            <a:extLst>
              <a:ext uri="{FF2B5EF4-FFF2-40B4-BE49-F238E27FC236}">
                <a16:creationId xmlns:a16="http://schemas.microsoft.com/office/drawing/2014/main" id="{EA1A72B9-1349-A9DD-DDCF-E5A4DC43B73A}"/>
              </a:ext>
            </a:extLst>
          </p:cNvPr>
          <p:cNvSpPr>
            <a:spLocks noGrp="1"/>
          </p:cNvSpPr>
          <p:nvPr>
            <p:ph idx="1"/>
          </p:nvPr>
        </p:nvSpPr>
        <p:spPr>
          <a:xfrm>
            <a:off x="433047" y="1430166"/>
            <a:ext cx="5662953" cy="5159828"/>
          </a:xfrm>
        </p:spPr>
        <p:txBody>
          <a:bodyPr>
            <a:normAutofit fontScale="92500" lnSpcReduction="20000"/>
          </a:bodyPr>
          <a:lstStyle/>
          <a:p>
            <a:pPr marL="0" indent="0">
              <a:buNone/>
            </a:pPr>
            <a:endParaRPr lang="en-GB" dirty="0"/>
          </a:p>
          <a:p>
            <a:pPr marL="0" indent="0">
              <a:buNone/>
            </a:pPr>
            <a:r>
              <a:rPr lang="en-GB" dirty="0"/>
              <a:t>Psychological is important when working as a health visitor because they offer a useful alternative and are favoured by women as postpartum depression treatment because there are issues with antidepressant use in this population. Health visitors' function in treating postnatal depression has been addressed in the United Kingdom.</a:t>
            </a:r>
          </a:p>
          <a:p>
            <a:pPr marL="0" indent="0">
              <a:buNone/>
            </a:pPr>
            <a:r>
              <a:rPr lang="en-GB" dirty="0"/>
              <a:t>Health visiting practise has been shown to have positive effects.  Also,  applying evidence-based interventions for particular needs such a crying baby, sleep issues, attachment, and bonding can provide early identification and assistance for moms with post natal depression and poor maternal mood.</a:t>
            </a:r>
          </a:p>
          <a:p>
            <a:pPr marL="0" indent="0">
              <a:buNone/>
            </a:pPr>
            <a:r>
              <a:rPr lang="en-GB" dirty="0"/>
              <a:t> Therefore, health visitors must support change management and behaviours that promote health</a:t>
            </a:r>
            <a:r>
              <a:rPr lang="en-GB"/>
              <a:t>, making </a:t>
            </a:r>
            <a:r>
              <a:rPr lang="en-GB" dirty="0"/>
              <a:t>referral to support services and prepared, structured support for certain difficulties, such as relationship support and developmental delays.  This is because the mental and emotional health of families with small children is greatly influenced by health visitors</a:t>
            </a:r>
          </a:p>
          <a:p>
            <a:pPr marL="0" indent="0">
              <a:buNone/>
            </a:pPr>
            <a:r>
              <a:rPr lang="en-GB" dirty="0"/>
              <a:t>(Public Health England, n.d.)</a:t>
            </a:r>
          </a:p>
          <a:p>
            <a:pPr marL="0" indent="0">
              <a:buNone/>
            </a:pPr>
            <a:endParaRPr lang="en-GB" dirty="0"/>
          </a:p>
        </p:txBody>
      </p:sp>
      <p:pic>
        <p:nvPicPr>
          <p:cNvPr id="4" name="Picture 3">
            <a:extLst>
              <a:ext uri="{FF2B5EF4-FFF2-40B4-BE49-F238E27FC236}">
                <a16:creationId xmlns:a16="http://schemas.microsoft.com/office/drawing/2014/main" id="{9F4BB963-4E22-35F4-723B-F86AA8D6B760}"/>
              </a:ext>
            </a:extLst>
          </p:cNvPr>
          <p:cNvPicPr>
            <a:picLocks noChangeAspect="1"/>
          </p:cNvPicPr>
          <p:nvPr/>
        </p:nvPicPr>
        <p:blipFill>
          <a:blip r:embed="rId2"/>
          <a:stretch>
            <a:fillRect/>
          </a:stretch>
        </p:blipFill>
        <p:spPr>
          <a:xfrm>
            <a:off x="5996538" y="1895460"/>
            <a:ext cx="5011043" cy="3378874"/>
          </a:xfrm>
          <a:prstGeom prst="rect">
            <a:avLst/>
          </a:prstGeom>
        </p:spPr>
      </p:pic>
      <p:sp>
        <p:nvSpPr>
          <p:cNvPr id="10" name="TextBox 9">
            <a:extLst>
              <a:ext uri="{FF2B5EF4-FFF2-40B4-BE49-F238E27FC236}">
                <a16:creationId xmlns:a16="http://schemas.microsoft.com/office/drawing/2014/main" id="{E5A1904F-68AC-7835-8163-6FDED0969075}"/>
              </a:ext>
            </a:extLst>
          </p:cNvPr>
          <p:cNvSpPr txBox="1"/>
          <p:nvPr/>
        </p:nvSpPr>
        <p:spPr>
          <a:xfrm>
            <a:off x="7498510" y="5274334"/>
            <a:ext cx="2292372" cy="369332"/>
          </a:xfrm>
          <a:prstGeom prst="rect">
            <a:avLst/>
          </a:prstGeom>
          <a:noFill/>
        </p:spPr>
        <p:txBody>
          <a:bodyPr wrap="square">
            <a:spAutoFit/>
          </a:bodyPr>
          <a:lstStyle/>
          <a:p>
            <a:r>
              <a:rPr lang="en-GB" dirty="0"/>
              <a:t>(studiousguy, 2022)</a:t>
            </a:r>
          </a:p>
        </p:txBody>
      </p:sp>
    </p:spTree>
    <p:extLst>
      <p:ext uri="{BB962C8B-B14F-4D97-AF65-F5344CB8AC3E}">
        <p14:creationId xmlns:p14="http://schemas.microsoft.com/office/powerpoint/2010/main" val="27597125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DAC98-8F0E-B224-0CB9-6370F216B11B}"/>
              </a:ext>
            </a:extLst>
          </p:cNvPr>
          <p:cNvSpPr>
            <a:spLocks noGrp="1"/>
          </p:cNvSpPr>
          <p:nvPr>
            <p:ph type="title"/>
          </p:nvPr>
        </p:nvSpPr>
        <p:spPr>
          <a:xfrm>
            <a:off x="1748536" y="151892"/>
            <a:ext cx="7729728" cy="983889"/>
          </a:xfrm>
        </p:spPr>
        <p:txBody>
          <a:bodyPr/>
          <a:lstStyle/>
          <a:p>
            <a:r>
              <a:rPr lang="en-GB" dirty="0"/>
              <a:t>Reference </a:t>
            </a:r>
          </a:p>
        </p:txBody>
      </p:sp>
      <p:sp>
        <p:nvSpPr>
          <p:cNvPr id="3" name="Content Placeholder 2">
            <a:extLst>
              <a:ext uri="{FF2B5EF4-FFF2-40B4-BE49-F238E27FC236}">
                <a16:creationId xmlns:a16="http://schemas.microsoft.com/office/drawing/2014/main" id="{571CD78E-C845-6E8D-C272-F49F9CBA4E3D}"/>
              </a:ext>
            </a:extLst>
          </p:cNvPr>
          <p:cNvSpPr>
            <a:spLocks noGrp="1"/>
          </p:cNvSpPr>
          <p:nvPr>
            <p:ph idx="1"/>
          </p:nvPr>
        </p:nvSpPr>
        <p:spPr>
          <a:xfrm>
            <a:off x="520700" y="1282700"/>
            <a:ext cx="11430000" cy="5219700"/>
          </a:xfrm>
        </p:spPr>
        <p:txBody>
          <a:bodyPr>
            <a:normAutofit/>
          </a:bodyPr>
          <a:lstStyle/>
          <a:p>
            <a:r>
              <a:rPr lang="en-GB" sz="1800" dirty="0">
                <a:effectLst/>
                <a:latin typeface="Times New Roman" panose="02020603050405020304" pitchFamily="18" charset="0"/>
              </a:rPr>
              <a:t>Bharati, K. (2020). </a:t>
            </a:r>
            <a:r>
              <a:rPr lang="en-GB" sz="1800" i="1" dirty="0">
                <a:effectLst/>
                <a:latin typeface="Times New Roman" panose="02020603050405020304" pitchFamily="18" charset="0"/>
              </a:rPr>
              <a:t>Erikson’s Theory of Psychosocial Development: Why is it Still Relevant Today - Frequently Asked Questions</a:t>
            </a:r>
            <a:r>
              <a:rPr lang="en-GB" sz="1800" dirty="0">
                <a:effectLst/>
                <a:latin typeface="Times New Roman" panose="02020603050405020304" pitchFamily="18" charset="0"/>
              </a:rPr>
              <a:t>. [online] </a:t>
            </a:r>
            <a:r>
              <a:rPr lang="en-GB" sz="1800" dirty="0" err="1">
                <a:effectLst/>
                <a:latin typeface="Times New Roman" panose="02020603050405020304" pitchFamily="18" charset="0"/>
              </a:rPr>
              <a:t>Medindia</a:t>
            </a:r>
            <a:r>
              <a:rPr lang="en-GB" sz="1800" dirty="0">
                <a:effectLst/>
                <a:latin typeface="Times New Roman" panose="02020603050405020304" pitchFamily="18" charset="0"/>
              </a:rPr>
              <a:t>. Available at: https://www.medindia.net/patientinfo/eriksons-theory-of-psychosocial-development-why-is-it-still-relevant-today-faqs.htm [Accessed 22 Oct. 2AD].</a:t>
            </a:r>
          </a:p>
          <a:p>
            <a:r>
              <a:rPr lang="en-GB" dirty="0">
                <a:latin typeface="Times New Roman" panose="02020603050405020304" pitchFamily="18" charset="0"/>
              </a:rPr>
              <a:t>Image: </a:t>
            </a:r>
            <a:r>
              <a:rPr lang="en-GB" sz="1800" dirty="0">
                <a:effectLst/>
                <a:latin typeface="Times New Roman" panose="02020603050405020304" pitchFamily="18" charset="0"/>
              </a:rPr>
              <a:t>South </a:t>
            </a:r>
            <a:r>
              <a:rPr lang="en-GB" sz="1800" dirty="0" err="1">
                <a:effectLst/>
                <a:latin typeface="Times New Roman" panose="02020603050405020304" pitchFamily="18" charset="0"/>
              </a:rPr>
              <a:t>Kortright</a:t>
            </a:r>
            <a:r>
              <a:rPr lang="en-GB" sz="1800" dirty="0">
                <a:effectLst/>
                <a:latin typeface="Times New Roman" panose="02020603050405020304" pitchFamily="18" charset="0"/>
              </a:rPr>
              <a:t> Central School (2020). </a:t>
            </a:r>
            <a:r>
              <a:rPr lang="en-GB" sz="1800" i="1" dirty="0">
                <a:effectLst/>
                <a:latin typeface="Times New Roman" panose="02020603050405020304" pitchFamily="18" charset="0"/>
              </a:rPr>
              <a:t>Notice from the Health Office</a:t>
            </a:r>
            <a:r>
              <a:rPr lang="en-GB" sz="1800" dirty="0">
                <a:effectLst/>
                <a:latin typeface="Times New Roman" panose="02020603050405020304" pitchFamily="18" charset="0"/>
              </a:rPr>
              <a:t>. [online] www.skcs.org. Available at: https://www.skcs.org/article/343312 [Accessed 2 Oct. 2022].</a:t>
            </a:r>
          </a:p>
          <a:p>
            <a:r>
              <a:rPr lang="en-GB" sz="1800" dirty="0">
                <a:effectLst/>
                <a:latin typeface="Times New Roman" panose="02020603050405020304" pitchFamily="18" charset="0"/>
              </a:rPr>
              <a:t>Public Health England (n.d.). </a:t>
            </a:r>
            <a:r>
              <a:rPr lang="en-GB" sz="1800" i="1" dirty="0">
                <a:effectLst/>
                <a:latin typeface="Times New Roman" panose="02020603050405020304" pitchFamily="18" charset="0"/>
              </a:rPr>
              <a:t>Promoting emotional wellbeing and positive mental health of children and young people Rationale and Context Examples of Emotional Health and Wellbeing support Confident to be Curious What works locally: case studies, Acknowledgement and references</a:t>
            </a:r>
            <a:r>
              <a:rPr lang="en-GB" sz="1800" dirty="0">
                <a:effectLst/>
                <a:latin typeface="Times New Roman" panose="02020603050405020304" pitchFamily="18" charset="0"/>
              </a:rPr>
              <a:t>. [online] </a:t>
            </a:r>
            <a:r>
              <a:rPr lang="en-GB" sz="1800" i="1" dirty="0">
                <a:effectLst/>
                <a:latin typeface="Times New Roman" panose="02020603050405020304" pitchFamily="18" charset="0"/>
              </a:rPr>
              <a:t>Department of Health</a:t>
            </a:r>
            <a:r>
              <a:rPr lang="en-GB" sz="1800" dirty="0">
                <a:effectLst/>
                <a:latin typeface="Times New Roman" panose="02020603050405020304" pitchFamily="18" charset="0"/>
              </a:rPr>
              <a:t>, pp.1–5. Available at: https://assets.publishing.service.gov.uk/government/uploads/system/uploads/attachment_data/file/299268/Emotional_Health_and_Wellbeing_pathway_Interactive_FINAL.pdf [Accessed 2 Oct. 2022].</a:t>
            </a:r>
          </a:p>
          <a:p>
            <a:r>
              <a:rPr lang="en-GB" sz="1800" dirty="0">
                <a:effectLst/>
                <a:latin typeface="Times New Roman" panose="02020603050405020304" pitchFamily="18" charset="0"/>
              </a:rPr>
              <a:t>NHS (2015). </a:t>
            </a:r>
            <a:r>
              <a:rPr lang="en-GB" sz="1800" i="1" dirty="0">
                <a:effectLst/>
                <a:latin typeface="Times New Roman" panose="02020603050405020304" pitchFamily="18" charset="0"/>
              </a:rPr>
              <a:t>Health visitor</a:t>
            </a:r>
            <a:r>
              <a:rPr lang="en-GB" sz="1800" dirty="0">
                <a:effectLst/>
                <a:latin typeface="Times New Roman" panose="02020603050405020304" pitchFamily="18" charset="0"/>
              </a:rPr>
              <a:t>. [online] Health Careers. Available at: https://www.healthcareers.nhs.uk/explore-roles/public-health/roles-public-health/health-visitor/health-visitor [Accessed 2 Oct. 2022].</a:t>
            </a:r>
          </a:p>
          <a:p>
            <a:r>
              <a:rPr lang="en-GB" sz="1800" dirty="0">
                <a:effectLst/>
                <a:latin typeface="Times New Roman" panose="02020603050405020304" pitchFamily="18" charset="0"/>
              </a:rPr>
              <a:t>RICE SOCIAL SCIENCES (2022). </a:t>
            </a:r>
            <a:r>
              <a:rPr lang="en-GB" sz="1800" i="1" dirty="0">
                <a:effectLst/>
                <a:latin typeface="Times New Roman" panose="02020603050405020304" pitchFamily="18" charset="0"/>
              </a:rPr>
              <a:t>What is Health Psychology?</a:t>
            </a:r>
            <a:r>
              <a:rPr lang="en-GB" sz="1800" dirty="0">
                <a:effectLst/>
                <a:latin typeface="Times New Roman" panose="02020603050405020304" pitchFamily="18" charset="0"/>
              </a:rPr>
              <a:t> [online] Department of Psychological Sciences | Rice University. Available at: https://psychology.rice.edu/what-health-psychology [Accessed 5 Oct. 2022].</a:t>
            </a:r>
          </a:p>
          <a:p>
            <a:r>
              <a:rPr lang="en-GB" sz="1800" dirty="0">
                <a:effectLst/>
                <a:latin typeface="Times New Roman" panose="02020603050405020304" pitchFamily="18" charset="0"/>
              </a:rPr>
              <a:t>studiousguy (2022). </a:t>
            </a:r>
            <a:r>
              <a:rPr lang="en-GB" sz="1800" i="1" dirty="0">
                <a:effectLst/>
                <a:latin typeface="Times New Roman" panose="02020603050405020304" pitchFamily="18" charset="0"/>
              </a:rPr>
              <a:t>Psychology: Definition, Types, Perspectives – </a:t>
            </a:r>
            <a:r>
              <a:rPr lang="en-GB" sz="1800" i="1" dirty="0" err="1">
                <a:effectLst/>
                <a:latin typeface="Times New Roman" panose="02020603050405020304" pitchFamily="18" charset="0"/>
              </a:rPr>
              <a:t>StudiousGuy</a:t>
            </a:r>
            <a:r>
              <a:rPr lang="en-GB" sz="1800" dirty="0">
                <a:effectLst/>
                <a:latin typeface="Times New Roman" panose="02020603050405020304" pitchFamily="18" charset="0"/>
              </a:rPr>
              <a:t>. [online] studiousguy. Available at: https://studiousguy.com/psychology/ [Accessed 5 Oct. 2022].</a:t>
            </a:r>
          </a:p>
          <a:p>
            <a:endParaRPr lang="en-GB" sz="1800" dirty="0">
              <a:effectLst/>
              <a:latin typeface="Times New Roman" panose="02020603050405020304" pitchFamily="18" charset="0"/>
            </a:endParaRPr>
          </a:p>
          <a:p>
            <a:endParaRPr lang="en-GB" sz="1800" dirty="0">
              <a:effectLst/>
              <a:latin typeface="Times New Roman" panose="02020603050405020304" pitchFamily="18" charset="0"/>
            </a:endParaRPr>
          </a:p>
          <a:p>
            <a:endParaRPr lang="en-GB" sz="1800" dirty="0">
              <a:effectLst/>
              <a:latin typeface="Times New Roman" panose="02020603050405020304" pitchFamily="18" charset="0"/>
            </a:endParaRPr>
          </a:p>
          <a:p>
            <a:endParaRPr lang="en-GB" sz="1800" dirty="0">
              <a:effectLst/>
              <a:latin typeface="Times New Roman" panose="02020603050405020304" pitchFamily="18" charset="0"/>
            </a:endParaRPr>
          </a:p>
          <a:p>
            <a:endParaRPr lang="en-GB" sz="1800" dirty="0">
              <a:effectLst/>
              <a:latin typeface="Times New Roman" panose="02020603050405020304" pitchFamily="18" charset="0"/>
            </a:endParaRPr>
          </a:p>
          <a:p>
            <a:endParaRPr lang="en-GB" dirty="0"/>
          </a:p>
          <a:p>
            <a:pPr marL="0" indent="0">
              <a:buNone/>
            </a:pPr>
            <a:endParaRPr lang="en-GB" dirty="0"/>
          </a:p>
        </p:txBody>
      </p:sp>
    </p:spTree>
    <p:extLst>
      <p:ext uri="{BB962C8B-B14F-4D97-AF65-F5344CB8AC3E}">
        <p14:creationId xmlns:p14="http://schemas.microsoft.com/office/powerpoint/2010/main" val="215677700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234</TotalTime>
  <Words>869</Words>
  <Application>Microsoft Office PowerPoint</Application>
  <PresentationFormat>Widescreen</PresentationFormat>
  <Paragraphs>33</Paragraphs>
  <Slides>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5</vt:i4>
      </vt:variant>
    </vt:vector>
  </HeadingPairs>
  <TitlesOfParts>
    <vt:vector size="11" baseType="lpstr">
      <vt:lpstr>Arial</vt:lpstr>
      <vt:lpstr>Arial</vt:lpstr>
      <vt:lpstr>Gill Sans MT</vt:lpstr>
      <vt:lpstr>Gill Sans MT (Body)</vt:lpstr>
      <vt:lpstr>Times New Roman</vt:lpstr>
      <vt:lpstr>Parcel</vt:lpstr>
      <vt:lpstr>Why is psychology important when working as a Health visitor </vt:lpstr>
      <vt:lpstr>one important psychological theory of life span development</vt:lpstr>
      <vt:lpstr>how health visitor can use their understanding of psychology when supporting.</vt:lpstr>
      <vt:lpstr>Why is psychology important when working as a Health visitor </vt:lpstr>
      <vt:lpstr>Reference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is psychology important when working as a Health visitor </dc:title>
  <dc:creator>Nazia</dc:creator>
  <cp:lastModifiedBy>Nazia</cp:lastModifiedBy>
  <cp:revision>1</cp:revision>
  <dcterms:created xsi:type="dcterms:W3CDTF">2022-10-02T16:46:53Z</dcterms:created>
  <dcterms:modified xsi:type="dcterms:W3CDTF">2022-10-05T21:35:30Z</dcterms:modified>
</cp:coreProperties>
</file>