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9"/>
  </p:notesMasterIdLst>
  <p:sldIdLst>
    <p:sldId id="256" r:id="rId5"/>
    <p:sldId id="257" r:id="rId6"/>
    <p:sldId id="258" r:id="rId7"/>
    <p:sldId id="259" r:id="rId8"/>
    <p:sldId id="260" r:id="rId9"/>
    <p:sldId id="261" r:id="rId10"/>
    <p:sldId id="262" r:id="rId11"/>
    <p:sldId id="263" r:id="rId12"/>
    <p:sldId id="268" r:id="rId13"/>
    <p:sldId id="269" r:id="rId14"/>
    <p:sldId id="270" r:id="rId15"/>
    <p:sldId id="266" r:id="rId16"/>
    <p:sldId id="271" r:id="rId17"/>
    <p:sldId id="272" r:id="rId18"/>
    <p:sldId id="290" r:id="rId19"/>
    <p:sldId id="274" r:id="rId20"/>
    <p:sldId id="275" r:id="rId21"/>
    <p:sldId id="276" r:id="rId22"/>
    <p:sldId id="277" r:id="rId23"/>
    <p:sldId id="278" r:id="rId24"/>
    <p:sldId id="279" r:id="rId25"/>
    <p:sldId id="280" r:id="rId26"/>
    <p:sldId id="282" r:id="rId27"/>
    <p:sldId id="289" r:id="rId28"/>
    <p:sldId id="284" r:id="rId29"/>
    <p:sldId id="285" r:id="rId30"/>
    <p:sldId id="286" r:id="rId31"/>
    <p:sldId id="287" r:id="rId32"/>
    <p:sldId id="291" r:id="rId33"/>
    <p:sldId id="265" r:id="rId34"/>
    <p:sldId id="264" r:id="rId35"/>
    <p:sldId id="273" r:id="rId36"/>
    <p:sldId id="281" r:id="rId37"/>
    <p:sldId id="288" r:id="rId3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21" autoAdjust="0"/>
    <p:restoredTop sz="94610"/>
  </p:normalViewPr>
  <p:slideViewPr>
    <p:cSldViewPr snapToGrid="0" snapToObjects="1">
      <p:cViewPr varScale="1">
        <p:scale>
          <a:sx n="70" d="100"/>
          <a:sy n="70" d="100"/>
        </p:scale>
        <p:origin x="73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300" b="0" i="0" u="none" strike="noStrike">
                <a:solidFill>
                  <a:srgbClr val="1A1A1A"/>
                </a:solidFill>
                <a:latin typeface="Arial"/>
              </a:defRPr>
            </a:pPr>
            <a:r>
              <a:rPr lang="en-GB" sz="1300" b="0" i="0" u="none" strike="noStrike" dirty="0">
                <a:solidFill>
                  <a:srgbClr val="1A1A1A"/>
                </a:solidFill>
                <a:latin typeface="Arial"/>
              </a:rPr>
              <a:t>Welcome Hub onboarding outcomes</a:t>
            </a:r>
          </a:p>
        </c:rich>
      </c:tx>
      <c:overlay val="0"/>
    </c:title>
    <c:autoTitleDeleted val="0"/>
    <c:plotArea>
      <c:layout/>
      <c:barChart>
        <c:barDir val="col"/>
        <c:grouping val="clustered"/>
        <c:varyColors val="0"/>
        <c:ser>
          <c:idx val="0"/>
          <c:order val="0"/>
          <c:tx>
            <c:strRef>
              <c:f>Sheet1!$B$1</c:f>
              <c:strCache>
                <c:ptCount val="1"/>
                <c:pt idx="0">
                  <c:v>Positive outcome (%)</c:v>
                </c:pt>
              </c:strCache>
            </c:strRef>
          </c:tx>
          <c:spPr>
            <a:solidFill>
              <a:srgbClr val="DB0011"/>
            </a:solidFill>
            <a:effectLst/>
          </c:spPr>
          <c:invertIfNegative val="0"/>
          <c:dLbls>
            <c:numFmt formatCode="#,##0" sourceLinked="0"/>
            <c:spPr>
              <a:noFill/>
              <a:ln>
                <a:noFill/>
              </a:ln>
              <a:effectLst/>
            </c:spPr>
            <c:txPr>
              <a:bodyPr/>
              <a:lstStyle/>
              <a:p>
                <a:pPr>
                  <a:defRPr sz="1000" b="0" i="0" u="none" strike="noStrike">
                    <a:solidFill>
                      <a:srgbClr val="1A1A1A"/>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Felt prepared /
connected</c:v>
                </c:pt>
                <c:pt idx="1">
                  <c:v>Completed self-
assessment</c:v>
                </c:pt>
                <c:pt idx="2">
                  <c:v>Pride &amp; excitement
in induction</c:v>
                </c:pt>
                <c:pt idx="3">
                  <c:v>Would recommend
induction</c:v>
                </c:pt>
              </c:strCache>
            </c:strRef>
          </c:cat>
          <c:val>
            <c:numRef>
              <c:f>Sheet1!$B$2:$B$5</c:f>
              <c:numCache>
                <c:formatCode>General</c:formatCode>
                <c:ptCount val="4"/>
                <c:pt idx="0">
                  <c:v>96</c:v>
                </c:pt>
                <c:pt idx="1">
                  <c:v>94</c:v>
                </c:pt>
                <c:pt idx="2">
                  <c:v>98</c:v>
                </c:pt>
                <c:pt idx="3">
                  <c:v>90</c:v>
                </c:pt>
              </c:numCache>
            </c:numRef>
          </c:val>
          <c:extLst>
            <c:ext xmlns:c16="http://schemas.microsoft.com/office/drawing/2014/chart" uri="{C3380CC4-5D6E-409C-BE32-E72D297353CC}">
              <c16:uniqueId val="{00000000-E7D5-4432-A389-30152105076D}"/>
            </c:ext>
          </c:extLst>
        </c:ser>
        <c:dLbls>
          <c:showLegendKey val="0"/>
          <c:showVal val="1"/>
          <c:showCatName val="0"/>
          <c:showSerName val="0"/>
          <c:showPercent val="0"/>
          <c:showBubbleSize val="0"/>
        </c:dLbls>
        <c:gapWidth val="4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950" b="0" i="0" u="none" strike="noStrike">
                <a:solidFill>
                  <a:srgbClr val="1A1A1A"/>
                </a:solidFill>
                <a:latin typeface="Arial"/>
              </a:defRPr>
            </a:pPr>
            <a:endParaRPr lang="en-US"/>
          </a:p>
        </c:txPr>
        <c:crossAx val="2094734552"/>
        <c:crosses val="autoZero"/>
        <c:auto val="1"/>
        <c:lblAlgn val="ctr"/>
        <c:lblOffset val="100"/>
        <c:noMultiLvlLbl val="1"/>
      </c:catAx>
      <c:valAx>
        <c:axId val="2094734552"/>
        <c:scaling>
          <c:orientation val="minMax"/>
          <c:max val="110"/>
        </c:scaling>
        <c:delete val="1"/>
        <c:axPos val="l"/>
        <c:numFmt formatCode="General" sourceLinked="0"/>
        <c:majorTickMark val="out"/>
        <c:minorTickMark val="none"/>
        <c:tickLblPos val="nextTo"/>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477785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US" dirty="0"/>
              <a:t>Open your section here: frame recruitment as a genuinely global-scale operation, not just a UK HR function. The 50 nationalities / 144 languages stat is HSBC's own recruitment marketing claim (graduate careers materials) - flag it as a claimed figure to show critical awareness, not blind acceptance. Bridge line: 'To achieve this kind of workforce, HSBC's recruitment model rests on a specific philosophy - let's look at what that is.'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US" dirty="0"/>
              <a:t>Keep this slide brisk - it's here to show the lecturer you're grounding description in theory, not just describing HSBC. All three sources are from your own reading list, so you can speak to them with real ownership. One line per theory is enough: 'We're going to see all three of these playing out in HSBC's actual practice on the next few slides.'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US" dirty="0"/>
              <a:t>This links straight back to signalling theory from the previous slide: the 'skills not degrees' message is itself a signal HSBC sends to attract a certain kind of candidate. Q&amp;A prep - 'Is skills-first just marketing?': acknowledge it's a self-reported philosophy; HSBC doesn't publish independent outcome data proving it changes who actually gets hired.</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US" dirty="0"/>
              <a:t>Walk left to right: philosophy already covered, now the mechanics. Emphasise the equal-opportunities point - it's a good, concrete example of selection design trying to reduce bias, worth calling out explicitly for marks on critical awareness.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US" dirty="0"/>
              <a:t>Strength-based interviewing is a direct, practical example of person-organisation fit theory in action - point that connection out explicitly. Q&amp;A prep - 'How rigorous is a 15-minute micro-exercise, really?': acknowledge time pressure could disadvantage some candidates; reasonable critical point if pushed, and shows independent evaluation rather than pure description.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US" dirty="0"/>
              <a:t>This slide is your strongest 'critical awareness' moment for this section - frame it as concrete infrastructure rather than a values statement. If your group's later section covers AI/restructuring, you can plant a seed here: 'keep this inclusion infrastructure in mind - we'll come back to whether it holds up later in the presentation.'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US" dirty="0"/>
              <a:t>Closing line for your section, handing off cleanly: 'We've seen a recruitment model built deliberately around skills, fit and inclusion. Next, [name] will show you where this creates real opportunity for HSBC - and where the cracks start to show.'</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txBody>
          <a:bodyPr/>
          <a:lstStyle/>
          <a:p>
            <a:endParaRPr lang="en-GB" dirty="0"/>
          </a:p>
        </p:txBody>
      </p:sp>
      <p:sp>
        <p:nvSpPr>
          <p:cNvPr id="3" name="Espace réservé des notes 2"/>
          <p:cNvSpPr>
            <a:spLocks noGrp="1"/>
          </p:cNvSpPr>
          <p:nvPr>
            <p:ph type="body" idx="1"/>
          </p:nvPr>
        </p:nvSpPr>
        <p:spPr/>
        <p:txBody>
          <a:bodyPr/>
          <a:lstStyle/>
          <a:p>
            <a:endParaRPr lang="en-GB" dirty="0"/>
          </a:p>
        </p:txBody>
      </p:sp>
      <p:sp>
        <p:nvSpPr>
          <p:cNvPr id="4" name="Espace réservé du numéro de diapositive 3"/>
          <p:cNvSpPr>
            <a:spLocks noGrp="1"/>
          </p:cNvSpPr>
          <p:nvPr>
            <p:ph type="sldNum" sz="quarter" idx="5"/>
          </p:nvPr>
        </p:nvSpPr>
        <p:spPr/>
        <p:txBody>
          <a:bodyPr/>
          <a:lstStyle/>
          <a:p>
            <a:fld id="{2698218D-DE4D-4487-B4C7-EEF50699613B}" type="slidenum">
              <a:rPr lang="en-GB" smtClean="0"/>
              <a:t>19</a:t>
            </a:fld>
            <a:endParaRPr lang="en-GB" dirty="0"/>
          </a:p>
        </p:txBody>
      </p:sp>
    </p:spTree>
    <p:extLst>
      <p:ext uri="{BB962C8B-B14F-4D97-AF65-F5344CB8AC3E}">
        <p14:creationId xmlns:p14="http://schemas.microsoft.com/office/powerpoint/2010/main" val="7763044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txBody>
          <a:bodyPr/>
          <a:lstStyle/>
          <a:p>
            <a:endParaRPr lang="en-GB" dirty="0"/>
          </a:p>
        </p:txBody>
      </p:sp>
      <p:sp>
        <p:nvSpPr>
          <p:cNvPr id="3" name="Espace réservé des notes 2"/>
          <p:cNvSpPr>
            <a:spLocks noGrp="1"/>
          </p:cNvSpPr>
          <p:nvPr>
            <p:ph type="body" idx="1"/>
          </p:nvPr>
        </p:nvSpPr>
        <p:spPr/>
        <p:txBody>
          <a:bodyPr/>
          <a:lstStyle/>
          <a:p>
            <a:endParaRPr lang="en-GB" dirty="0"/>
          </a:p>
        </p:txBody>
      </p:sp>
      <p:sp>
        <p:nvSpPr>
          <p:cNvPr id="4" name="Espace réservé du numéro de diapositive 3"/>
          <p:cNvSpPr>
            <a:spLocks noGrp="1"/>
          </p:cNvSpPr>
          <p:nvPr>
            <p:ph type="sldNum" sz="quarter" idx="5"/>
          </p:nvPr>
        </p:nvSpPr>
        <p:spPr/>
        <p:txBody>
          <a:bodyPr/>
          <a:lstStyle/>
          <a:p>
            <a:fld id="{2698218D-DE4D-4487-B4C7-EEF50699613B}" type="slidenum">
              <a:rPr lang="en-GB" smtClean="0"/>
              <a:t>20</a:t>
            </a:fld>
            <a:endParaRPr lang="en-GB" dirty="0"/>
          </a:p>
        </p:txBody>
      </p:sp>
    </p:spTree>
    <p:extLst>
      <p:ext uri="{BB962C8B-B14F-4D97-AF65-F5344CB8AC3E}">
        <p14:creationId xmlns:p14="http://schemas.microsoft.com/office/powerpoint/2010/main" val="31607465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dirty="0"/>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8/2/2026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42421631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s://jayce-o.blogspot.com/2013/06/10-popular-logos-with-simple-shapes.html"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accenture.com/us-en/case-studies/talent-organization/hsbc-powers-talent-acquisition-future-ready-workforce" TargetMode="External"/><Relationship Id="rId2" Type="http://schemas.openxmlformats.org/officeDocument/2006/relationships/notesSlide" Target="../notesSlides/notesSlide27.xml"/><Relationship Id="rId1" Type="http://schemas.openxmlformats.org/officeDocument/2006/relationships/slideLayout" Target="../slideLayouts/slideLayout1.xml"/><Relationship Id="rId6" Type="http://schemas.openxmlformats.org/officeDocument/2006/relationships/hyperlink" Target="https://www.weforum.org/publications/the-future-of-jobs-report-2025/" TargetMode="External"/><Relationship Id="rId5" Type="http://schemas.openxmlformats.org/officeDocument/2006/relationships/hyperlink" Target="https://www.hsbc.com/who-we-are/hsbc-and-digital/hsbc-and-ai/transforming-hsbc-with-ai" TargetMode="External"/><Relationship Id="rId4" Type="http://schemas.openxmlformats.org/officeDocument/2006/relationships/hyperlink" Target="https://fintechmagazine.com/news/hsbc-ceo-georges-elhedery-warns-ai-will-reshape-banking-job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228600" y="0"/>
            <a:ext cx="12325430" cy="6858000"/>
          </a:xfrm>
          <a:prstGeom prst="rect">
            <a:avLst/>
          </a:prstGeom>
          <a:solidFill>
            <a:srgbClr val="1A1A1A"/>
          </a:solidFill>
          <a:ln/>
        </p:spPr>
        <p:txBody>
          <a:bodyPr/>
          <a:lstStyle/>
          <a:p>
            <a:endParaRPr lang="en-GB" dirty="0"/>
          </a:p>
        </p:txBody>
      </p:sp>
      <p:sp>
        <p:nvSpPr>
          <p:cNvPr id="3" name="Shape 1"/>
          <p:cNvSpPr/>
          <p:nvPr/>
        </p:nvSpPr>
        <p:spPr>
          <a:xfrm>
            <a:off x="0" y="0"/>
            <a:ext cx="228600" cy="6858000"/>
          </a:xfrm>
          <a:prstGeom prst="rect">
            <a:avLst/>
          </a:prstGeom>
          <a:solidFill>
            <a:srgbClr val="DB0011"/>
          </a:solidFill>
          <a:ln/>
        </p:spPr>
        <p:txBody>
          <a:bodyPr/>
          <a:lstStyle/>
          <a:p>
            <a:endParaRPr lang="en-GB" dirty="0"/>
          </a:p>
        </p:txBody>
      </p:sp>
      <p:sp>
        <p:nvSpPr>
          <p:cNvPr id="5" name="Text 3"/>
          <p:cNvSpPr/>
          <p:nvPr/>
        </p:nvSpPr>
        <p:spPr>
          <a:xfrm>
            <a:off x="822960" y="361305"/>
            <a:ext cx="6164694" cy="1737360"/>
          </a:xfrm>
          <a:prstGeom prst="rect">
            <a:avLst/>
          </a:prstGeom>
          <a:noFill/>
          <a:ln/>
        </p:spPr>
        <p:txBody>
          <a:bodyPr wrap="square" rtlCol="0" anchor="ctr"/>
          <a:lstStyle/>
          <a:p>
            <a:pPr marL="0" indent="0">
              <a:buNone/>
            </a:pPr>
            <a:r>
              <a:rPr lang="en-US" sz="2800" b="1" dirty="0">
                <a:solidFill>
                  <a:srgbClr val="FFFFFF"/>
                </a:solidFill>
                <a:latin typeface="Arial" panose="020B0604020202020204" pitchFamily="34" charset="0"/>
                <a:ea typeface="Arial" pitchFamily="34" charset="-122"/>
                <a:cs typeface="Arial" panose="020B0604020202020204" pitchFamily="34" charset="0"/>
              </a:rPr>
              <a:t>HSBC UK: Recruitment, Selection</a:t>
            </a:r>
            <a:endParaRPr lang="en-US" sz="2800" dirty="0">
              <a:latin typeface="Arial" panose="020B0604020202020204" pitchFamily="34" charset="0"/>
              <a:cs typeface="Arial" panose="020B0604020202020204" pitchFamily="34" charset="0"/>
            </a:endParaRPr>
          </a:p>
          <a:p>
            <a:pPr marL="0" indent="0">
              <a:buNone/>
            </a:pPr>
            <a:r>
              <a:rPr lang="en-US" sz="2800" b="1" dirty="0">
                <a:solidFill>
                  <a:srgbClr val="FFFFFF"/>
                </a:solidFill>
                <a:latin typeface="Arial" panose="020B0604020202020204" pitchFamily="34" charset="0"/>
                <a:ea typeface="Arial" pitchFamily="34" charset="-122"/>
                <a:cs typeface="Arial" panose="020B0604020202020204" pitchFamily="34" charset="0"/>
              </a:rPr>
              <a:t>&amp; Orientation    - </a:t>
            </a:r>
          </a:p>
          <a:p>
            <a:pPr marL="0" indent="0">
              <a:buNone/>
            </a:pPr>
            <a:endParaRPr lang="en-US" sz="2800" dirty="0">
              <a:latin typeface="Arial" panose="020B0604020202020204" pitchFamily="34" charset="0"/>
              <a:cs typeface="Arial" panose="020B0604020202020204" pitchFamily="34" charset="0"/>
            </a:endParaRPr>
          </a:p>
        </p:txBody>
      </p:sp>
      <p:sp>
        <p:nvSpPr>
          <p:cNvPr id="6" name="Shape 4"/>
          <p:cNvSpPr/>
          <p:nvPr/>
        </p:nvSpPr>
        <p:spPr>
          <a:xfrm>
            <a:off x="822959" y="3519095"/>
            <a:ext cx="7584061" cy="0"/>
          </a:xfrm>
          <a:prstGeom prst="line">
            <a:avLst/>
          </a:prstGeom>
          <a:noFill/>
          <a:ln w="25400">
            <a:solidFill>
              <a:srgbClr val="DB0011"/>
            </a:solidFill>
            <a:prstDash val="solid"/>
          </a:ln>
        </p:spPr>
        <p:txBody>
          <a:bodyPr/>
          <a:lstStyle/>
          <a:p>
            <a:endParaRPr lang="en-GB" dirty="0"/>
          </a:p>
        </p:txBody>
      </p:sp>
      <p:sp>
        <p:nvSpPr>
          <p:cNvPr id="8" name="Text 6"/>
          <p:cNvSpPr/>
          <p:nvPr/>
        </p:nvSpPr>
        <p:spPr>
          <a:xfrm>
            <a:off x="504967" y="3519095"/>
            <a:ext cx="8011236" cy="716487"/>
          </a:xfrm>
          <a:prstGeom prst="rect">
            <a:avLst/>
          </a:prstGeom>
          <a:noFill/>
          <a:ln/>
        </p:spPr>
        <p:txBody>
          <a:bodyPr wrap="square" rtlCol="0" anchor="ctr"/>
          <a:lstStyle/>
          <a:p>
            <a:pPr marL="0" indent="0" algn="ctr">
              <a:lnSpc>
                <a:spcPct val="130000"/>
              </a:lnSpc>
              <a:buNone/>
            </a:pPr>
            <a:endParaRPr lang="en-US" b="1" dirty="0">
              <a:solidFill>
                <a:srgbClr val="CFCFCF"/>
              </a:solidFill>
              <a:latin typeface="Arial" pitchFamily="34" charset="0"/>
              <a:ea typeface="Arial" pitchFamily="34" charset="-122"/>
              <a:cs typeface="Arial" pitchFamily="34" charset="-120"/>
            </a:endParaRPr>
          </a:p>
          <a:p>
            <a:pPr marL="0" indent="0" algn="ctr">
              <a:lnSpc>
                <a:spcPct val="130000"/>
              </a:lnSpc>
              <a:buNone/>
            </a:pPr>
            <a:r>
              <a:rPr lang="en-US" b="1" dirty="0">
                <a:solidFill>
                  <a:srgbClr val="CFCFCF"/>
                </a:solidFill>
                <a:latin typeface="Arial" pitchFamily="34" charset="0"/>
                <a:ea typeface="Arial" pitchFamily="34" charset="-122"/>
                <a:cs typeface="Arial" pitchFamily="34" charset="-120"/>
              </a:rPr>
              <a:t>Presented by:         Christine Collins-Mears -    2243935 - Group Leader </a:t>
            </a:r>
          </a:p>
          <a:p>
            <a:pPr marL="0" indent="0" algn="ctr">
              <a:lnSpc>
                <a:spcPct val="130000"/>
              </a:lnSpc>
              <a:buNone/>
            </a:pPr>
            <a:r>
              <a:rPr lang="en-US" b="1" dirty="0">
                <a:solidFill>
                  <a:srgbClr val="CFCFCF"/>
                </a:solidFill>
                <a:latin typeface="Arial" pitchFamily="34" charset="0"/>
                <a:ea typeface="Arial" pitchFamily="34" charset="-122"/>
                <a:cs typeface="Arial" pitchFamily="34" charset="-120"/>
              </a:rPr>
              <a:t>                          Nanga Pedro - 2247167</a:t>
            </a:r>
          </a:p>
          <a:p>
            <a:pPr marL="0" indent="0" algn="ctr">
              <a:lnSpc>
                <a:spcPct val="130000"/>
              </a:lnSpc>
              <a:buNone/>
            </a:pPr>
            <a:r>
              <a:rPr lang="en-US" b="1" dirty="0">
                <a:solidFill>
                  <a:srgbClr val="CFCFCF"/>
                </a:solidFill>
                <a:latin typeface="Arial" pitchFamily="34" charset="0"/>
                <a:ea typeface="Arial" pitchFamily="34" charset="-122"/>
                <a:cs typeface="Arial" pitchFamily="34" charset="-120"/>
              </a:rPr>
              <a:t>         Boubacar Sidiki Ouedraogo - 2543702</a:t>
            </a:r>
          </a:p>
          <a:p>
            <a:pPr marL="0" indent="0" algn="ctr">
              <a:lnSpc>
                <a:spcPct val="130000"/>
              </a:lnSpc>
              <a:buNone/>
            </a:pPr>
            <a:r>
              <a:rPr lang="en-US" b="1" dirty="0">
                <a:solidFill>
                  <a:srgbClr val="CFCFCF"/>
                </a:solidFill>
                <a:latin typeface="Arial" pitchFamily="34" charset="0"/>
                <a:ea typeface="Arial" pitchFamily="34" charset="-122"/>
                <a:cs typeface="Arial" pitchFamily="34" charset="-120"/>
              </a:rPr>
              <a:t>                          Kristian Nash - 2130196</a:t>
            </a:r>
          </a:p>
          <a:p>
            <a:pPr marL="0" indent="0">
              <a:lnSpc>
                <a:spcPct val="130000"/>
              </a:lnSpc>
              <a:buNone/>
            </a:pPr>
            <a:r>
              <a:rPr lang="en-US" sz="1600" b="1" dirty="0">
                <a:solidFill>
                  <a:srgbClr val="CFCFCF"/>
                </a:solidFill>
                <a:latin typeface="Arial" pitchFamily="34" charset="0"/>
                <a:ea typeface="Arial" pitchFamily="34" charset="-122"/>
                <a:cs typeface="Arial" pitchFamily="34" charset="-120"/>
              </a:rPr>
              <a:t>        </a:t>
            </a:r>
          </a:p>
          <a:p>
            <a:pPr marL="0" indent="0">
              <a:lnSpc>
                <a:spcPct val="130000"/>
              </a:lnSpc>
              <a:buNone/>
            </a:pPr>
            <a:r>
              <a:rPr lang="en-US" sz="1600" b="1" dirty="0">
                <a:solidFill>
                  <a:srgbClr val="CFCFCF"/>
                </a:solidFill>
                <a:latin typeface="Arial" pitchFamily="34" charset="0"/>
                <a:ea typeface="Arial" pitchFamily="34" charset="-122"/>
                <a:cs typeface="Arial" pitchFamily="34" charset="-120"/>
              </a:rPr>
              <a:t>      
</a:t>
            </a:r>
            <a:endParaRPr lang="en-US" sz="1600" b="1" dirty="0"/>
          </a:p>
          <a:p>
            <a:pPr>
              <a:lnSpc>
                <a:spcPct val="130000"/>
              </a:lnSpc>
            </a:pPr>
            <a:r>
              <a:rPr lang="en-US" sz="2400" b="1" dirty="0">
                <a:solidFill>
                  <a:srgbClr val="CFCFCF"/>
                </a:solidFill>
                <a:latin typeface="Arial" pitchFamily="34" charset="0"/>
                <a:ea typeface="Arial" pitchFamily="34" charset="-122"/>
                <a:cs typeface="Arial" pitchFamily="34" charset="-120"/>
              </a:rPr>
              <a:t>Module</a:t>
            </a:r>
            <a:r>
              <a:rPr lang="en-US" sz="2000" b="1" dirty="0">
                <a:solidFill>
                  <a:srgbClr val="CFCFCF"/>
                </a:solidFill>
                <a:latin typeface="Arial" pitchFamily="34" charset="0"/>
                <a:ea typeface="Arial" pitchFamily="34" charset="-122"/>
                <a:cs typeface="Arial" pitchFamily="34" charset="-120"/>
              </a:rPr>
              <a:t>: Human Capital Management  -   MBA LCMB7023   </a:t>
            </a:r>
            <a:r>
              <a:rPr lang="en-US" sz="1300" dirty="0">
                <a:solidFill>
                  <a:srgbClr val="CFCFCF"/>
                </a:solidFill>
                <a:latin typeface="Arial" pitchFamily="34" charset="0"/>
                <a:ea typeface="Arial" pitchFamily="34" charset="-122"/>
                <a:cs typeface="Arial" pitchFamily="34" charset="-120"/>
              </a:rPr>
              <a:t> </a:t>
            </a:r>
          </a:p>
          <a:p>
            <a:pPr>
              <a:lnSpc>
                <a:spcPct val="130000"/>
              </a:lnSpc>
            </a:pPr>
            <a:r>
              <a:rPr lang="en-US" b="1" dirty="0">
                <a:solidFill>
                  <a:srgbClr val="CFCFCF"/>
                </a:solidFill>
                <a:latin typeface="Arial" pitchFamily="34" charset="0"/>
                <a:ea typeface="Arial" pitchFamily="34" charset="-122"/>
                <a:cs typeface="Arial" pitchFamily="34" charset="-120"/>
              </a:rPr>
              <a:t>Lecturer</a:t>
            </a:r>
            <a:r>
              <a:rPr lang="en-US" dirty="0">
                <a:solidFill>
                  <a:srgbClr val="CFCFCF"/>
                </a:solidFill>
                <a:latin typeface="Arial" pitchFamily="34" charset="0"/>
                <a:ea typeface="Arial" pitchFamily="34" charset="-122"/>
                <a:cs typeface="Arial" pitchFamily="34" charset="-120"/>
              </a:rPr>
              <a:t>: </a:t>
            </a:r>
            <a:r>
              <a:rPr lang="en-US" b="1" dirty="0">
                <a:solidFill>
                  <a:srgbClr val="CFCFCF"/>
                </a:solidFill>
                <a:latin typeface="Arial" pitchFamily="34" charset="0"/>
                <a:ea typeface="Arial" pitchFamily="34" charset="-122"/>
                <a:cs typeface="Arial" pitchFamily="34" charset="-120"/>
              </a:rPr>
              <a:t>Dr Gladius Kulothungan  | Date of presentation: 06/08/2026                  </a:t>
            </a:r>
            <a:r>
              <a:rPr lang="en-US" sz="1300" dirty="0">
                <a:solidFill>
                  <a:srgbClr val="CFCFCF"/>
                </a:solidFill>
                <a:latin typeface="Arial" pitchFamily="34" charset="0"/>
                <a:ea typeface="Arial" pitchFamily="34" charset="-122"/>
                <a:cs typeface="Arial" pitchFamily="34" charset="-120"/>
              </a:rPr>
              <a:t>
</a:t>
            </a:r>
            <a:r>
              <a:rPr lang="en-US" b="1" i="1" dirty="0">
                <a:solidFill>
                  <a:srgbClr val="CFCFCF"/>
                </a:solidFill>
                <a:latin typeface="Arial" pitchFamily="34" charset="0"/>
                <a:ea typeface="Arial" pitchFamily="34" charset="-122"/>
                <a:cs typeface="Arial" pitchFamily="34" charset="-120"/>
              </a:rPr>
              <a:t>Assessment 2: Group Presentation — HSBC UK</a:t>
            </a:r>
            <a:endParaRPr lang="en-US" b="1" dirty="0"/>
          </a:p>
          <a:p>
            <a:pPr marL="0" indent="0">
              <a:lnSpc>
                <a:spcPct val="130000"/>
              </a:lnSpc>
              <a:buNone/>
            </a:pPr>
            <a:endParaRPr lang="en-US" sz="1300" dirty="0"/>
          </a:p>
        </p:txBody>
      </p:sp>
      <p:sp>
        <p:nvSpPr>
          <p:cNvPr id="9" name="Text 7"/>
          <p:cNvSpPr/>
          <p:nvPr/>
        </p:nvSpPr>
        <p:spPr>
          <a:xfrm>
            <a:off x="11658600" y="6492240"/>
            <a:ext cx="365760" cy="274320"/>
          </a:xfrm>
          <a:prstGeom prst="rect">
            <a:avLst/>
          </a:prstGeom>
          <a:noFill/>
          <a:ln/>
        </p:spPr>
        <p:txBody>
          <a:bodyPr wrap="square" rtlCol="0" anchor="ctr"/>
          <a:lstStyle/>
          <a:p>
            <a:pPr marL="0" indent="0" algn="r">
              <a:buNone/>
            </a:pPr>
            <a:r>
              <a:rPr lang="en-US" sz="1000" dirty="0">
                <a:solidFill>
                  <a:srgbClr val="6B6B6B"/>
                </a:solidFill>
                <a:latin typeface="Arial" pitchFamily="34" charset="0"/>
                <a:ea typeface="Arial" pitchFamily="34" charset="-122"/>
                <a:cs typeface="Arial" pitchFamily="34" charset="-120"/>
              </a:rPr>
              <a:t>1</a:t>
            </a:r>
            <a:endParaRPr lang="en-US" sz="1000" dirty="0"/>
          </a:p>
        </p:txBody>
      </p:sp>
      <p:pic>
        <p:nvPicPr>
          <p:cNvPr id="10" name="Picture 9" descr="University of Wales Trinity Saint David launches new digital ...">
            <a:extLst>
              <a:ext uri="{FF2B5EF4-FFF2-40B4-BE49-F238E27FC236}">
                <a16:creationId xmlns:a16="http://schemas.microsoft.com/office/drawing/2014/main" id="{801F7947-1FCC-8B85-EC34-101D24212440}"/>
              </a:ext>
            </a:extLst>
          </p:cNvPr>
          <p:cNvPicPr>
            <a:picLocks noChangeAspect="1"/>
          </p:cNvPicPr>
          <p:nvPr/>
        </p:nvPicPr>
        <p:blipFill>
          <a:blip r:embed="rId3"/>
          <a:stretch>
            <a:fillRect/>
          </a:stretch>
        </p:blipFill>
        <p:spPr>
          <a:xfrm>
            <a:off x="8843749" y="147730"/>
            <a:ext cx="3119651" cy="1458134"/>
          </a:xfrm>
          <a:prstGeom prst="rect">
            <a:avLst/>
          </a:prstGeom>
        </p:spPr>
      </p:pic>
      <p:sp>
        <p:nvSpPr>
          <p:cNvPr id="4" name="Text 4">
            <a:extLst>
              <a:ext uri="{FF2B5EF4-FFF2-40B4-BE49-F238E27FC236}">
                <a16:creationId xmlns:a16="http://schemas.microsoft.com/office/drawing/2014/main" id="{944DBFDB-BF1A-2D4C-1F4C-ADB3AF8D198E}"/>
              </a:ext>
            </a:extLst>
          </p:cNvPr>
          <p:cNvSpPr/>
          <p:nvPr/>
        </p:nvSpPr>
        <p:spPr>
          <a:xfrm>
            <a:off x="3663599" y="1086040"/>
            <a:ext cx="4252102" cy="543482"/>
          </a:xfrm>
          <a:prstGeom prst="rect">
            <a:avLst/>
          </a:prstGeom>
          <a:noFill/>
          <a:ln/>
        </p:spPr>
        <p:txBody>
          <a:bodyPr wrap="square"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600" b="1" i="1" dirty="0">
                <a:solidFill>
                  <a:srgbClr val="CFCFCF"/>
                </a:solidFill>
                <a:latin typeface="Calibri" pitchFamily="34" charset="0"/>
                <a:ea typeface="Calibri" pitchFamily="34" charset="-122"/>
                <a:cs typeface="Calibri" pitchFamily="34" charset="-120"/>
              </a:rPr>
              <a:t>Navigating talent strategy through the lens of AI and digital transformation</a:t>
            </a:r>
            <a:endParaRPr lang="en-US" sz="1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3" name="Text 1"/>
          <p:cNvSpPr/>
          <p:nvPr/>
        </p:nvSpPr>
        <p:spPr>
          <a:xfrm>
            <a:off x="609600" y="645175"/>
            <a:ext cx="9144000" cy="320040"/>
          </a:xfrm>
          <a:prstGeom prst="rect">
            <a:avLst/>
          </a:prstGeom>
          <a:noFill/>
          <a:ln/>
        </p:spPr>
        <p:txBody>
          <a:bodyPr wrap="square" rtlCol="0" anchor="ctr"/>
          <a:lstStyle/>
          <a:p>
            <a:pPr marL="0" indent="0">
              <a:buNone/>
            </a:pPr>
            <a:r>
              <a:rPr lang="en-US" sz="2000" b="1" u="sng" kern="0" spc="150" dirty="0">
                <a:solidFill>
                  <a:srgbClr val="DB0011"/>
                </a:solidFill>
                <a:latin typeface="Arial" pitchFamily="34" charset="0"/>
                <a:ea typeface="Arial" pitchFamily="34" charset="-122"/>
                <a:cs typeface="Arial" pitchFamily="34" charset="-120"/>
              </a:rPr>
              <a:t>INTRODUCTION</a:t>
            </a:r>
            <a:endParaRPr lang="en-US" sz="2000" u="sng" dirty="0"/>
          </a:p>
        </p:txBody>
      </p:sp>
      <p:sp>
        <p:nvSpPr>
          <p:cNvPr id="4" name="Text 2"/>
          <p:cNvSpPr/>
          <p:nvPr/>
        </p:nvSpPr>
        <p:spPr>
          <a:xfrm>
            <a:off x="548640" y="822960"/>
            <a:ext cx="10515600" cy="731520"/>
          </a:xfrm>
          <a:prstGeom prst="rect">
            <a:avLst/>
          </a:prstGeom>
          <a:noFill/>
          <a:ln/>
        </p:spPr>
        <p:txBody>
          <a:bodyPr wrap="square" rtlCol="0" anchor="ctr"/>
          <a:lstStyle/>
          <a:p>
            <a:pPr marL="0" indent="0">
              <a:buNone/>
            </a:pPr>
            <a:r>
              <a:rPr lang="en-US" sz="2800" b="1" dirty="0">
                <a:solidFill>
                  <a:srgbClr val="1A1A1A"/>
                </a:solidFill>
                <a:latin typeface="Arial" pitchFamily="34" charset="0"/>
                <a:ea typeface="Arial" pitchFamily="34" charset="-122"/>
                <a:cs typeface="Arial" pitchFamily="34" charset="-120"/>
              </a:rPr>
              <a:t>Why Recruitment &amp; Selection Matters at HSBC</a:t>
            </a:r>
            <a:endParaRPr lang="en-US" sz="2800" dirty="0"/>
          </a:p>
        </p:txBody>
      </p:sp>
      <p:sp>
        <p:nvSpPr>
          <p:cNvPr id="5" name="Shape 3"/>
          <p:cNvSpPr/>
          <p:nvPr/>
        </p:nvSpPr>
        <p:spPr>
          <a:xfrm>
            <a:off x="548640" y="1691640"/>
            <a:ext cx="5760720" cy="4206240"/>
          </a:xfrm>
          <a:prstGeom prst="rect">
            <a:avLst/>
          </a:prstGeom>
          <a:solidFill>
            <a:srgbClr val="EDE9E3"/>
          </a:solidFill>
          <a:ln/>
        </p:spPr>
        <p:txBody>
          <a:bodyPr/>
          <a:lstStyle/>
          <a:p>
            <a:endParaRPr lang="en-GB" dirty="0"/>
          </a:p>
        </p:txBody>
      </p:sp>
      <p:sp>
        <p:nvSpPr>
          <p:cNvPr id="6" name="Text 4"/>
          <p:cNvSpPr/>
          <p:nvPr/>
        </p:nvSpPr>
        <p:spPr>
          <a:xfrm>
            <a:off x="822960" y="1920240"/>
            <a:ext cx="5257800" cy="3749040"/>
          </a:xfrm>
          <a:prstGeom prst="rect">
            <a:avLst/>
          </a:prstGeom>
          <a:noFill/>
          <a:ln/>
        </p:spPr>
        <p:txBody>
          <a:bodyPr wrap="square" rtlCol="0" anchor="t"/>
          <a:lstStyle/>
          <a:p>
            <a:pPr marL="342900" indent="-342900">
              <a:spcAft>
                <a:spcPts val="1600"/>
              </a:spcAft>
              <a:buSzPct val="100000"/>
              <a:buChar char="●"/>
            </a:pPr>
            <a:r>
              <a:rPr lang="en-US" sz="1500" b="1" dirty="0">
                <a:solidFill>
                  <a:srgbClr val="2A2A2A"/>
                </a:solidFill>
                <a:latin typeface="Arial" pitchFamily="34" charset="0"/>
                <a:ea typeface="Arial" pitchFamily="34" charset="-122"/>
                <a:cs typeface="Arial" pitchFamily="34" charset="-120"/>
              </a:rPr>
              <a:t>One of the world's largest banking and financial services organisations, operating across 60+ countries and territories</a:t>
            </a:r>
            <a:endParaRPr lang="en-US" sz="1500" b="1" dirty="0"/>
          </a:p>
          <a:p>
            <a:pPr marL="342900" indent="-342900">
              <a:spcAft>
                <a:spcPts val="1600"/>
              </a:spcAft>
              <a:buSzPct val="100000"/>
              <a:buChar char="●"/>
            </a:pPr>
            <a:r>
              <a:rPr lang="en-US" sz="1500" b="1" dirty="0">
                <a:solidFill>
                  <a:srgbClr val="2A2A2A"/>
                </a:solidFill>
                <a:latin typeface="Arial" pitchFamily="34" charset="0"/>
                <a:ea typeface="Arial" pitchFamily="34" charset="-122"/>
                <a:cs typeface="Arial" pitchFamily="34" charset="-120"/>
              </a:rPr>
              <a:t>A workforce of roughly 209,000–211,000 people; recruitment decisions operate at genuine global scale.</a:t>
            </a:r>
            <a:endParaRPr lang="en-US" sz="1500" b="1" dirty="0"/>
          </a:p>
          <a:p>
            <a:pPr marL="342900" indent="-342900">
              <a:spcAft>
                <a:spcPts val="1600"/>
              </a:spcAft>
              <a:buSzPct val="100000"/>
              <a:buChar char="●"/>
            </a:pPr>
            <a:r>
              <a:rPr lang="en-US" sz="1500" b="1" dirty="0">
                <a:solidFill>
                  <a:srgbClr val="2A2A2A"/>
                </a:solidFill>
                <a:latin typeface="Arial" pitchFamily="34" charset="0"/>
                <a:ea typeface="Arial" pitchFamily="34" charset="-122"/>
                <a:cs typeface="Arial" pitchFamily="34" charset="-120"/>
              </a:rPr>
              <a:t>Talent strategy has  to serve very different labour markets simultaneously, a core IHRM challenge</a:t>
            </a:r>
            <a:endParaRPr lang="en-US" sz="1500" b="1" dirty="0"/>
          </a:p>
        </p:txBody>
      </p:sp>
      <p:sp>
        <p:nvSpPr>
          <p:cNvPr id="7" name="Shape 5"/>
          <p:cNvSpPr/>
          <p:nvPr/>
        </p:nvSpPr>
        <p:spPr>
          <a:xfrm>
            <a:off x="6583680" y="1691640"/>
            <a:ext cx="5074920" cy="4206240"/>
          </a:xfrm>
          <a:prstGeom prst="rect">
            <a:avLst/>
          </a:prstGeom>
          <a:solidFill>
            <a:srgbClr val="1A1A1A"/>
          </a:solidFill>
          <a:ln/>
        </p:spPr>
        <p:txBody>
          <a:bodyPr/>
          <a:lstStyle/>
          <a:p>
            <a:endParaRPr lang="en-GB" dirty="0"/>
          </a:p>
        </p:txBody>
      </p:sp>
      <p:sp>
        <p:nvSpPr>
          <p:cNvPr id="8" name="Text 6"/>
          <p:cNvSpPr/>
          <p:nvPr/>
        </p:nvSpPr>
        <p:spPr>
          <a:xfrm>
            <a:off x="6583680" y="1920240"/>
            <a:ext cx="5074920" cy="914400"/>
          </a:xfrm>
          <a:prstGeom prst="rect">
            <a:avLst/>
          </a:prstGeom>
          <a:noFill/>
          <a:ln/>
        </p:spPr>
        <p:txBody>
          <a:bodyPr wrap="square" rtlCol="0" anchor="ctr"/>
          <a:lstStyle/>
          <a:p>
            <a:pPr marL="0" indent="0" algn="ctr">
              <a:buNone/>
            </a:pPr>
            <a:r>
              <a:rPr lang="en-US" sz="5200" b="1" dirty="0">
                <a:solidFill>
                  <a:srgbClr val="DB0011"/>
                </a:solidFill>
                <a:latin typeface="Arial" pitchFamily="34" charset="0"/>
                <a:ea typeface="Arial" pitchFamily="34" charset="-122"/>
                <a:cs typeface="Arial" pitchFamily="34" charset="-120"/>
              </a:rPr>
              <a:t>50</a:t>
            </a:r>
            <a:endParaRPr lang="en-US" sz="5200" dirty="0"/>
          </a:p>
        </p:txBody>
      </p:sp>
      <p:sp>
        <p:nvSpPr>
          <p:cNvPr id="9" name="Text 7"/>
          <p:cNvSpPr/>
          <p:nvPr/>
        </p:nvSpPr>
        <p:spPr>
          <a:xfrm>
            <a:off x="6812280" y="2788920"/>
            <a:ext cx="4617720" cy="457200"/>
          </a:xfrm>
          <a:prstGeom prst="rect">
            <a:avLst/>
          </a:prstGeom>
          <a:noFill/>
          <a:ln/>
        </p:spPr>
        <p:txBody>
          <a:bodyPr wrap="square" rtlCol="0" anchor="ctr"/>
          <a:lstStyle/>
          <a:p>
            <a:pPr marL="0" indent="0" algn="ctr">
              <a:buNone/>
            </a:pPr>
            <a:r>
              <a:rPr lang="en-US" sz="1300" dirty="0">
                <a:solidFill>
                  <a:srgbClr val="FFFFFF"/>
                </a:solidFill>
                <a:latin typeface="Arial" pitchFamily="34" charset="0"/>
                <a:ea typeface="Arial" pitchFamily="34" charset="-122"/>
                <a:cs typeface="Arial" pitchFamily="34" charset="-120"/>
              </a:rPr>
              <a:t>nationalities across the workforce</a:t>
            </a:r>
            <a:endParaRPr lang="en-US" sz="1300" dirty="0"/>
          </a:p>
        </p:txBody>
      </p:sp>
      <p:sp>
        <p:nvSpPr>
          <p:cNvPr id="10" name="Shape 8"/>
          <p:cNvSpPr/>
          <p:nvPr/>
        </p:nvSpPr>
        <p:spPr>
          <a:xfrm>
            <a:off x="6949440" y="3429000"/>
            <a:ext cx="4343400" cy="0"/>
          </a:xfrm>
          <a:prstGeom prst="line">
            <a:avLst/>
          </a:prstGeom>
          <a:noFill/>
          <a:ln w="12700">
            <a:solidFill>
              <a:srgbClr val="3A3A3A"/>
            </a:solidFill>
            <a:prstDash val="solid"/>
          </a:ln>
        </p:spPr>
        <p:txBody>
          <a:bodyPr/>
          <a:lstStyle/>
          <a:p>
            <a:endParaRPr lang="en-GB" dirty="0"/>
          </a:p>
        </p:txBody>
      </p:sp>
      <p:sp>
        <p:nvSpPr>
          <p:cNvPr id="11" name="Text 9"/>
          <p:cNvSpPr/>
          <p:nvPr/>
        </p:nvSpPr>
        <p:spPr>
          <a:xfrm>
            <a:off x="6583680" y="3611880"/>
            <a:ext cx="5074920" cy="914400"/>
          </a:xfrm>
          <a:prstGeom prst="rect">
            <a:avLst/>
          </a:prstGeom>
          <a:noFill/>
          <a:ln/>
        </p:spPr>
        <p:txBody>
          <a:bodyPr wrap="square" rtlCol="0" anchor="ctr"/>
          <a:lstStyle/>
          <a:p>
            <a:pPr marL="0" indent="0" algn="ctr">
              <a:buNone/>
            </a:pPr>
            <a:r>
              <a:rPr lang="en-US" sz="5200" b="1" dirty="0">
                <a:solidFill>
                  <a:srgbClr val="DB0011"/>
                </a:solidFill>
                <a:latin typeface="Arial" pitchFamily="34" charset="0"/>
                <a:ea typeface="Arial" pitchFamily="34" charset="-122"/>
                <a:cs typeface="Arial" pitchFamily="34" charset="-120"/>
              </a:rPr>
              <a:t>144</a:t>
            </a:r>
            <a:endParaRPr lang="en-US" sz="5200" dirty="0"/>
          </a:p>
        </p:txBody>
      </p:sp>
      <p:sp>
        <p:nvSpPr>
          <p:cNvPr id="12" name="Text 10"/>
          <p:cNvSpPr/>
          <p:nvPr/>
        </p:nvSpPr>
        <p:spPr>
          <a:xfrm>
            <a:off x="6812280" y="4480560"/>
            <a:ext cx="4617720" cy="457200"/>
          </a:xfrm>
          <a:prstGeom prst="rect">
            <a:avLst/>
          </a:prstGeom>
          <a:noFill/>
          <a:ln/>
        </p:spPr>
        <p:txBody>
          <a:bodyPr wrap="square" rtlCol="0" anchor="ctr"/>
          <a:lstStyle/>
          <a:p>
            <a:pPr marL="0" indent="0" algn="ctr">
              <a:buNone/>
            </a:pPr>
            <a:r>
              <a:rPr lang="en-US" sz="1300" dirty="0">
                <a:solidFill>
                  <a:srgbClr val="FFFFFF"/>
                </a:solidFill>
                <a:latin typeface="Arial" pitchFamily="34" charset="0"/>
                <a:ea typeface="Arial" pitchFamily="34" charset="-122"/>
                <a:cs typeface="Arial" pitchFamily="34" charset="-120"/>
              </a:rPr>
              <a:t>languages spoken by HSBC employees</a:t>
            </a:r>
            <a:endParaRPr lang="en-US" sz="1300" dirty="0"/>
          </a:p>
        </p:txBody>
      </p:sp>
      <p:sp>
        <p:nvSpPr>
          <p:cNvPr id="13" name="Text 11"/>
          <p:cNvSpPr/>
          <p:nvPr/>
        </p:nvSpPr>
        <p:spPr>
          <a:xfrm>
            <a:off x="6812280" y="5074920"/>
            <a:ext cx="4617720" cy="640080"/>
          </a:xfrm>
          <a:prstGeom prst="rect">
            <a:avLst/>
          </a:prstGeom>
          <a:noFill/>
          <a:ln/>
        </p:spPr>
        <p:txBody>
          <a:bodyPr wrap="square" rtlCol="0" anchor="ctr"/>
          <a:lstStyle/>
          <a:p>
            <a:pPr marL="0" indent="0" algn="ctr">
              <a:buNone/>
            </a:pPr>
            <a:r>
              <a:rPr lang="en-US" sz="1150" i="1" dirty="0">
                <a:solidFill>
                  <a:srgbClr val="CFCFCF"/>
                </a:solidFill>
                <a:latin typeface="Arial" pitchFamily="34" charset="0"/>
                <a:ea typeface="Arial" pitchFamily="34" charset="-122"/>
                <a:cs typeface="Arial" pitchFamily="34" charset="-120"/>
              </a:rPr>
              <a:t>This diversity is the direct result of deliberate recruitment and selection choices — not a by-product.</a:t>
            </a:r>
            <a:endParaRPr lang="en-US" sz="1150" dirty="0"/>
          </a:p>
        </p:txBody>
      </p:sp>
      <p:sp>
        <p:nvSpPr>
          <p:cNvPr id="14" name="Text 12"/>
          <p:cNvSpPr/>
          <p:nvPr/>
        </p:nvSpPr>
        <p:spPr>
          <a:xfrm>
            <a:off x="457200" y="6446520"/>
            <a:ext cx="11247120" cy="411480"/>
          </a:xfrm>
          <a:prstGeom prst="rect">
            <a:avLst/>
          </a:prstGeom>
          <a:solidFill>
            <a:srgbClr val="FF0000"/>
          </a:solidFill>
          <a:ln/>
        </p:spPr>
        <p:txBody>
          <a:bodyPr wrap="square" rtlCol="0" anchor="ctr"/>
          <a:lstStyle/>
          <a:p>
            <a:r>
              <a:rPr lang="en-US" sz="900" i="1" dirty="0">
                <a:solidFill>
                  <a:srgbClr val="6B6B6B"/>
                </a:solidFill>
                <a:latin typeface="Arial" pitchFamily="34" charset="0"/>
                <a:ea typeface="Arial" pitchFamily="34" charset="-122"/>
                <a:cs typeface="Arial" pitchFamily="34" charset="-120"/>
              </a:rPr>
              <a:t>Christine Collins-Mears                                                                                                                                                                                                                                  Source: HSBC Holdings plc (2026); Statista (2025)</a:t>
            </a:r>
            <a:endParaRPr lang="en-US" sz="900" dirty="0"/>
          </a:p>
        </p:txBody>
      </p:sp>
      <p:sp>
        <p:nvSpPr>
          <p:cNvPr id="15" name="Text 13"/>
          <p:cNvSpPr/>
          <p:nvPr/>
        </p:nvSpPr>
        <p:spPr>
          <a:xfrm>
            <a:off x="11658600" y="6492240"/>
            <a:ext cx="365760" cy="274320"/>
          </a:xfrm>
          <a:prstGeom prst="rect">
            <a:avLst/>
          </a:prstGeom>
          <a:noFill/>
          <a:ln/>
        </p:spPr>
        <p:txBody>
          <a:bodyPr wrap="square" rtlCol="0" anchor="ctr"/>
          <a:lstStyle/>
          <a:p>
            <a:pPr marL="0" indent="0" algn="r">
              <a:buNone/>
            </a:pPr>
            <a:r>
              <a:rPr lang="en-US" sz="1000" dirty="0">
                <a:solidFill>
                  <a:srgbClr val="6B6B6B"/>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548640" y="502920"/>
            <a:ext cx="9144000" cy="320040"/>
          </a:xfrm>
          <a:prstGeom prst="rect">
            <a:avLst/>
          </a:prstGeom>
          <a:noFill/>
          <a:ln/>
        </p:spPr>
        <p:txBody>
          <a:bodyPr wrap="square" rtlCol="0" anchor="ctr"/>
          <a:lstStyle/>
          <a:p>
            <a:pPr marL="0" indent="0">
              <a:buNone/>
            </a:pPr>
            <a:r>
              <a:rPr lang="en-US" sz="1600" b="1" u="sng" kern="0" spc="150" dirty="0">
                <a:solidFill>
                  <a:srgbClr val="DB0011"/>
                </a:solidFill>
                <a:latin typeface="Arial" pitchFamily="34" charset="0"/>
                <a:ea typeface="Arial" pitchFamily="34" charset="-122"/>
                <a:cs typeface="Arial" pitchFamily="34" charset="-120"/>
              </a:rPr>
              <a:t>CURRENT PRACTICES AND POLICIES ·  THEORETICAL FRAMING</a:t>
            </a:r>
            <a:endParaRPr lang="en-US" sz="1600" u="sng" dirty="0"/>
          </a:p>
        </p:txBody>
      </p:sp>
      <p:sp>
        <p:nvSpPr>
          <p:cNvPr id="3" name="Text 1"/>
          <p:cNvSpPr/>
          <p:nvPr/>
        </p:nvSpPr>
        <p:spPr>
          <a:xfrm>
            <a:off x="548640" y="822960"/>
            <a:ext cx="10515600" cy="731520"/>
          </a:xfrm>
          <a:prstGeom prst="rect">
            <a:avLst/>
          </a:prstGeom>
          <a:noFill/>
          <a:ln/>
        </p:spPr>
        <p:txBody>
          <a:bodyPr wrap="square" rtlCol="0" anchor="ctr"/>
          <a:lstStyle/>
          <a:p>
            <a:pPr marL="0" indent="0">
              <a:buNone/>
            </a:pPr>
            <a:r>
              <a:rPr lang="en-US" sz="2800" b="1" dirty="0">
                <a:solidFill>
                  <a:srgbClr val="1A1A1A"/>
                </a:solidFill>
                <a:latin typeface="Arial" pitchFamily="34" charset="0"/>
                <a:ea typeface="Arial" pitchFamily="34" charset="-122"/>
                <a:cs typeface="Arial" pitchFamily="34" charset="-120"/>
              </a:rPr>
              <a:t>The Theory Behind the Practice</a:t>
            </a:r>
            <a:endParaRPr lang="en-US" sz="2800" dirty="0"/>
          </a:p>
        </p:txBody>
      </p:sp>
      <p:sp>
        <p:nvSpPr>
          <p:cNvPr id="4" name="Shape 2"/>
          <p:cNvSpPr/>
          <p:nvPr/>
        </p:nvSpPr>
        <p:spPr>
          <a:xfrm>
            <a:off x="548640" y="1783080"/>
            <a:ext cx="82296" cy="1234440"/>
          </a:xfrm>
          <a:prstGeom prst="rect">
            <a:avLst/>
          </a:prstGeom>
          <a:solidFill>
            <a:srgbClr val="DB0011"/>
          </a:solidFill>
          <a:ln/>
        </p:spPr>
        <p:txBody>
          <a:bodyPr/>
          <a:lstStyle/>
          <a:p>
            <a:endParaRPr lang="en-GB" dirty="0"/>
          </a:p>
        </p:txBody>
      </p:sp>
      <p:sp>
        <p:nvSpPr>
          <p:cNvPr id="5" name="Text 3"/>
          <p:cNvSpPr/>
          <p:nvPr/>
        </p:nvSpPr>
        <p:spPr>
          <a:xfrm>
            <a:off x="868680" y="1755648"/>
            <a:ext cx="3657600" cy="1188720"/>
          </a:xfrm>
          <a:prstGeom prst="rect">
            <a:avLst/>
          </a:prstGeom>
          <a:noFill/>
          <a:ln/>
        </p:spPr>
        <p:txBody>
          <a:bodyPr wrap="square" rtlCol="0" anchor="t"/>
          <a:lstStyle/>
          <a:p>
            <a:pPr marL="0" indent="0">
              <a:buNone/>
            </a:pPr>
            <a:r>
              <a:rPr lang="en-US" sz="1600" b="1" dirty="0">
                <a:solidFill>
                  <a:srgbClr val="1A1A1A"/>
                </a:solidFill>
                <a:latin typeface="Arial" pitchFamily="34" charset="0"/>
                <a:ea typeface="Arial" pitchFamily="34" charset="-122"/>
                <a:cs typeface="Arial" pitchFamily="34" charset="-120"/>
              </a:rPr>
              <a:t>Values-Based Selection &amp; Fit</a:t>
            </a:r>
            <a:endParaRPr lang="en-US" sz="1600" dirty="0"/>
          </a:p>
        </p:txBody>
      </p:sp>
      <p:sp>
        <p:nvSpPr>
          <p:cNvPr id="6" name="Text 4"/>
          <p:cNvSpPr/>
          <p:nvPr/>
        </p:nvSpPr>
        <p:spPr>
          <a:xfrm>
            <a:off x="4663440" y="1755648"/>
            <a:ext cx="6949440" cy="1188720"/>
          </a:xfrm>
          <a:prstGeom prst="rect">
            <a:avLst/>
          </a:prstGeom>
          <a:noFill/>
          <a:ln/>
        </p:spPr>
        <p:txBody>
          <a:bodyPr wrap="square" rtlCol="0" anchor="t"/>
          <a:lstStyle/>
          <a:p>
            <a:pPr marL="0" indent="0">
              <a:buNone/>
            </a:pPr>
            <a:r>
              <a:rPr lang="en-US" sz="1600" b="1" dirty="0">
                <a:solidFill>
                  <a:srgbClr val="2A2A2A"/>
                </a:solidFill>
                <a:latin typeface="Arial" pitchFamily="34" charset="0"/>
                <a:ea typeface="Arial" pitchFamily="34" charset="-122"/>
                <a:cs typeface="Arial" pitchFamily="34" charset="-120"/>
              </a:rPr>
              <a:t>Selection succeeds when a candidate's values align with organisational culture, not only when skills match the role — a core theme of HSBC's strength-based interviewing (Armstrong and Taylor, 2014).</a:t>
            </a:r>
            <a:endParaRPr lang="en-US" sz="1600" b="1" dirty="0"/>
          </a:p>
        </p:txBody>
      </p:sp>
      <p:sp>
        <p:nvSpPr>
          <p:cNvPr id="7" name="Shape 5"/>
          <p:cNvSpPr/>
          <p:nvPr/>
        </p:nvSpPr>
        <p:spPr>
          <a:xfrm>
            <a:off x="548640" y="3246120"/>
            <a:ext cx="82296" cy="1234440"/>
          </a:xfrm>
          <a:prstGeom prst="rect">
            <a:avLst/>
          </a:prstGeom>
          <a:solidFill>
            <a:srgbClr val="DB0011"/>
          </a:solidFill>
          <a:ln/>
        </p:spPr>
        <p:txBody>
          <a:bodyPr/>
          <a:lstStyle/>
          <a:p>
            <a:endParaRPr lang="en-GB" dirty="0"/>
          </a:p>
        </p:txBody>
      </p:sp>
      <p:sp>
        <p:nvSpPr>
          <p:cNvPr id="8" name="Text 6"/>
          <p:cNvSpPr/>
          <p:nvPr/>
        </p:nvSpPr>
        <p:spPr>
          <a:xfrm>
            <a:off x="868680" y="3218688"/>
            <a:ext cx="3657600" cy="1188720"/>
          </a:xfrm>
          <a:prstGeom prst="rect">
            <a:avLst/>
          </a:prstGeom>
          <a:noFill/>
          <a:ln/>
        </p:spPr>
        <p:txBody>
          <a:bodyPr wrap="square" rtlCol="0" anchor="t"/>
          <a:lstStyle/>
          <a:p>
            <a:pPr marL="0" indent="0">
              <a:buNone/>
            </a:pPr>
            <a:r>
              <a:rPr lang="en-US" sz="1600" b="1" dirty="0">
                <a:solidFill>
                  <a:srgbClr val="1A1A1A"/>
                </a:solidFill>
                <a:latin typeface="Arial" pitchFamily="34" charset="0"/>
                <a:ea typeface="Arial" pitchFamily="34" charset="-122"/>
                <a:cs typeface="Arial" pitchFamily="34" charset="-120"/>
              </a:rPr>
              <a:t>Recruitment &amp; Selection as a System</a:t>
            </a:r>
            <a:endParaRPr lang="en-US" sz="1600" dirty="0"/>
          </a:p>
        </p:txBody>
      </p:sp>
      <p:sp>
        <p:nvSpPr>
          <p:cNvPr id="9" name="Text 7"/>
          <p:cNvSpPr/>
          <p:nvPr/>
        </p:nvSpPr>
        <p:spPr>
          <a:xfrm>
            <a:off x="4663440" y="3218688"/>
            <a:ext cx="6949440" cy="1188720"/>
          </a:xfrm>
          <a:prstGeom prst="rect">
            <a:avLst/>
          </a:prstGeom>
          <a:noFill/>
          <a:ln/>
        </p:spPr>
        <p:txBody>
          <a:bodyPr wrap="square" rtlCol="0" anchor="t"/>
          <a:lstStyle/>
          <a:p>
            <a:pPr marL="0" indent="0">
              <a:buNone/>
            </a:pPr>
            <a:r>
              <a:rPr lang="en-US" sz="1600" b="1" dirty="0">
                <a:solidFill>
                  <a:srgbClr val="2A2A2A"/>
                </a:solidFill>
                <a:latin typeface="Arial" pitchFamily="34" charset="0"/>
                <a:ea typeface="Arial" pitchFamily="34" charset="-122"/>
                <a:cs typeface="Arial" pitchFamily="34" charset="-120"/>
              </a:rPr>
              <a:t>Recruitment, selection and assessment function as one integrated pipeline, not isolated stages — each stage should test something the last one couldn't (Nikolaou and Oostrom, 2015).</a:t>
            </a:r>
            <a:endParaRPr lang="en-US" sz="1600" b="1" dirty="0"/>
          </a:p>
        </p:txBody>
      </p:sp>
      <p:sp>
        <p:nvSpPr>
          <p:cNvPr id="10" name="Shape 8"/>
          <p:cNvSpPr/>
          <p:nvPr/>
        </p:nvSpPr>
        <p:spPr>
          <a:xfrm>
            <a:off x="548640" y="4709160"/>
            <a:ext cx="82296" cy="1234440"/>
          </a:xfrm>
          <a:prstGeom prst="rect">
            <a:avLst/>
          </a:prstGeom>
          <a:solidFill>
            <a:srgbClr val="DB0011"/>
          </a:solidFill>
          <a:ln/>
        </p:spPr>
        <p:txBody>
          <a:bodyPr/>
          <a:lstStyle/>
          <a:p>
            <a:endParaRPr lang="en-GB" dirty="0"/>
          </a:p>
        </p:txBody>
      </p:sp>
      <p:sp>
        <p:nvSpPr>
          <p:cNvPr id="11" name="Text 9"/>
          <p:cNvSpPr/>
          <p:nvPr/>
        </p:nvSpPr>
        <p:spPr>
          <a:xfrm>
            <a:off x="868680" y="4681728"/>
            <a:ext cx="3657600" cy="1188720"/>
          </a:xfrm>
          <a:prstGeom prst="rect">
            <a:avLst/>
          </a:prstGeom>
          <a:noFill/>
          <a:ln/>
        </p:spPr>
        <p:txBody>
          <a:bodyPr wrap="square" rtlCol="0" anchor="t"/>
          <a:lstStyle/>
          <a:p>
            <a:pPr marL="0" indent="0">
              <a:buNone/>
            </a:pPr>
            <a:r>
              <a:rPr lang="en-US" sz="1600" b="1" dirty="0">
                <a:solidFill>
                  <a:srgbClr val="1A1A1A"/>
                </a:solidFill>
                <a:latin typeface="Arial" pitchFamily="34" charset="0"/>
                <a:ea typeface="Arial" pitchFamily="34" charset="-122"/>
                <a:cs typeface="Arial" pitchFamily="34" charset="-120"/>
              </a:rPr>
              <a:t>Human Capital as Strategic Asset</a:t>
            </a:r>
            <a:endParaRPr lang="en-US" sz="1600" dirty="0"/>
          </a:p>
        </p:txBody>
      </p:sp>
      <p:sp>
        <p:nvSpPr>
          <p:cNvPr id="12" name="Text 10"/>
          <p:cNvSpPr/>
          <p:nvPr/>
        </p:nvSpPr>
        <p:spPr>
          <a:xfrm>
            <a:off x="4663440" y="4681728"/>
            <a:ext cx="6949440" cy="1188720"/>
          </a:xfrm>
          <a:prstGeom prst="rect">
            <a:avLst/>
          </a:prstGeom>
          <a:noFill/>
          <a:ln/>
        </p:spPr>
        <p:txBody>
          <a:bodyPr wrap="square" rtlCol="0" anchor="t"/>
          <a:lstStyle/>
          <a:p>
            <a:pPr marL="0" indent="0">
              <a:buNone/>
            </a:pPr>
            <a:r>
              <a:rPr lang="en-US" sz="1600" b="1" dirty="0">
                <a:solidFill>
                  <a:srgbClr val="2A2A2A"/>
                </a:solidFill>
                <a:latin typeface="Arial" pitchFamily="34" charset="0"/>
                <a:ea typeface="Arial" pitchFamily="34" charset="-122"/>
                <a:cs typeface="Arial" pitchFamily="34" charset="-120"/>
              </a:rPr>
              <a:t>Treating people as a source of competitive advantage, not simply a cost — reframes recruitment as value creation rather than admin (Baron and Armstrong, 2007).</a:t>
            </a:r>
            <a:endParaRPr lang="en-US" sz="1600" b="1" dirty="0"/>
          </a:p>
        </p:txBody>
      </p:sp>
      <p:sp>
        <p:nvSpPr>
          <p:cNvPr id="13" name="Text 11"/>
          <p:cNvSpPr/>
          <p:nvPr/>
        </p:nvSpPr>
        <p:spPr>
          <a:xfrm>
            <a:off x="457200" y="6510528"/>
            <a:ext cx="11201400" cy="274320"/>
          </a:xfrm>
          <a:prstGeom prst="rect">
            <a:avLst/>
          </a:prstGeom>
          <a:solidFill>
            <a:srgbClr val="FF0000"/>
          </a:solidFill>
          <a:ln/>
        </p:spPr>
        <p:txBody>
          <a:bodyPr wrap="square" rtlCol="0" anchor="ctr"/>
          <a:lstStyle/>
          <a:p>
            <a:pPr marL="0" indent="0">
              <a:buNone/>
            </a:pPr>
            <a:r>
              <a:rPr lang="en-US" sz="900" b="1" dirty="0">
                <a:latin typeface="Arial" pitchFamily="34" charset="0"/>
                <a:ea typeface="Arial" pitchFamily="34" charset="-122"/>
                <a:cs typeface="Arial" pitchFamily="34" charset="-120"/>
              </a:rPr>
              <a:t>   Presenter: Christine Collins-Mears                                                                                                                      </a:t>
            </a:r>
            <a:r>
              <a:rPr lang="en-US" sz="900" b="1" i="1" dirty="0">
                <a:latin typeface="Arial" pitchFamily="34" charset="0"/>
                <a:ea typeface="Arial" pitchFamily="34" charset="-122"/>
                <a:cs typeface="Arial" pitchFamily="34" charset="-120"/>
              </a:rPr>
              <a:t>Source: Armstrong and Taylor (2014); Nikolaou and Oostrom (2015); Baron and Armstrong (2007)</a:t>
            </a:r>
            <a:endParaRPr lang="en-US" sz="900" b="1" dirty="0"/>
          </a:p>
        </p:txBody>
      </p:sp>
      <p:sp>
        <p:nvSpPr>
          <p:cNvPr id="14" name="Text 12"/>
          <p:cNvSpPr/>
          <p:nvPr/>
        </p:nvSpPr>
        <p:spPr>
          <a:xfrm>
            <a:off x="11658600" y="6492240"/>
            <a:ext cx="365760" cy="274320"/>
          </a:xfrm>
          <a:prstGeom prst="rect">
            <a:avLst/>
          </a:prstGeom>
          <a:noFill/>
          <a:ln/>
        </p:spPr>
        <p:txBody>
          <a:bodyPr wrap="square" rtlCol="0" anchor="ctr"/>
          <a:lstStyle/>
          <a:p>
            <a:pPr marL="0" indent="0" algn="r">
              <a:buNone/>
            </a:pPr>
            <a:r>
              <a:rPr lang="en-US" sz="1000" dirty="0">
                <a:solidFill>
                  <a:srgbClr val="6B6B6B"/>
                </a:solidFill>
                <a:latin typeface="Arial" pitchFamily="34" charset="0"/>
                <a:ea typeface="Arial" pitchFamily="34" charset="-122"/>
                <a:cs typeface="Arial" pitchFamily="34" charset="-120"/>
              </a:rPr>
              <a:t>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548640" y="502920"/>
            <a:ext cx="9144000" cy="320040"/>
          </a:xfrm>
          <a:prstGeom prst="rect">
            <a:avLst/>
          </a:prstGeom>
          <a:noFill/>
          <a:ln/>
        </p:spPr>
        <p:txBody>
          <a:bodyPr wrap="square" rtlCol="0" anchor="ctr"/>
          <a:lstStyle/>
          <a:p>
            <a:pPr marL="0" indent="0">
              <a:buNone/>
            </a:pPr>
            <a:r>
              <a:rPr lang="en-US" sz="2000" b="1" u="sng" kern="0" spc="150" dirty="0">
                <a:solidFill>
                  <a:srgbClr val="DB0011"/>
                </a:solidFill>
                <a:latin typeface="Arial" pitchFamily="34" charset="0"/>
                <a:ea typeface="Arial" pitchFamily="34" charset="-122"/>
                <a:cs typeface="Arial" pitchFamily="34" charset="-120"/>
              </a:rPr>
              <a:t>CURRENT PRACTICE AND POLICIES</a:t>
            </a:r>
            <a:endParaRPr lang="en-US" sz="2000" u="sng" dirty="0"/>
          </a:p>
        </p:txBody>
      </p:sp>
      <p:sp>
        <p:nvSpPr>
          <p:cNvPr id="3" name="Text 1"/>
          <p:cNvSpPr/>
          <p:nvPr/>
        </p:nvSpPr>
        <p:spPr>
          <a:xfrm>
            <a:off x="548640" y="822960"/>
            <a:ext cx="10515600" cy="731520"/>
          </a:xfrm>
          <a:prstGeom prst="rect">
            <a:avLst/>
          </a:prstGeom>
          <a:noFill/>
          <a:ln/>
        </p:spPr>
        <p:txBody>
          <a:bodyPr wrap="square" rtlCol="0" anchor="ctr"/>
          <a:lstStyle/>
          <a:p>
            <a:pPr marL="0" indent="0">
              <a:buNone/>
            </a:pPr>
            <a:r>
              <a:rPr lang="en-US" sz="2800" b="1" dirty="0">
                <a:solidFill>
                  <a:srgbClr val="1A1A1A"/>
                </a:solidFill>
                <a:latin typeface="Arial" pitchFamily="34" charset="0"/>
                <a:ea typeface="Arial" pitchFamily="34" charset="-122"/>
                <a:cs typeface="Arial" pitchFamily="34" charset="-120"/>
              </a:rPr>
              <a:t>Recruitment Philosophy &amp; Channels</a:t>
            </a:r>
            <a:endParaRPr lang="en-US" sz="2800" dirty="0"/>
          </a:p>
        </p:txBody>
      </p:sp>
      <p:sp>
        <p:nvSpPr>
          <p:cNvPr id="4" name="Shape 2"/>
          <p:cNvSpPr/>
          <p:nvPr/>
        </p:nvSpPr>
        <p:spPr>
          <a:xfrm>
            <a:off x="548640" y="1737360"/>
            <a:ext cx="11064240" cy="1051560"/>
          </a:xfrm>
          <a:prstGeom prst="rect">
            <a:avLst/>
          </a:prstGeom>
          <a:solidFill>
            <a:srgbClr val="EDE9E3"/>
          </a:solidFill>
          <a:ln/>
        </p:spPr>
        <p:txBody>
          <a:bodyPr/>
          <a:lstStyle/>
          <a:p>
            <a:endParaRPr lang="en-GB" dirty="0"/>
          </a:p>
        </p:txBody>
      </p:sp>
      <p:sp>
        <p:nvSpPr>
          <p:cNvPr id="5" name="Text 3"/>
          <p:cNvSpPr/>
          <p:nvPr/>
        </p:nvSpPr>
        <p:spPr>
          <a:xfrm>
            <a:off x="822960" y="1874520"/>
            <a:ext cx="10515600" cy="822960"/>
          </a:xfrm>
          <a:prstGeom prst="rect">
            <a:avLst/>
          </a:prstGeom>
          <a:noFill/>
          <a:ln/>
        </p:spPr>
        <p:txBody>
          <a:bodyPr wrap="square" rtlCol="0" anchor="ctr"/>
          <a:lstStyle/>
          <a:p>
            <a:pPr marL="0" indent="0">
              <a:buNone/>
            </a:pPr>
            <a:r>
              <a:rPr lang="en-US" sz="1500" b="1" dirty="0">
                <a:solidFill>
                  <a:srgbClr val="1A1A1A"/>
                </a:solidFill>
                <a:latin typeface="Arial" pitchFamily="34" charset="0"/>
                <a:ea typeface="Arial" pitchFamily="34" charset="-122"/>
                <a:cs typeface="Arial" pitchFamily="34" charset="-120"/>
              </a:rPr>
              <a:t>“Skills-first” philosophy: </a:t>
            </a:r>
            <a:r>
              <a:rPr lang="en-US" sz="1500" b="1" dirty="0">
                <a:solidFill>
                  <a:srgbClr val="2A2A2A"/>
                </a:solidFill>
                <a:latin typeface="Arial" pitchFamily="34" charset="0"/>
                <a:ea typeface="Arial" pitchFamily="34" charset="-122"/>
                <a:cs typeface="Arial" pitchFamily="34" charset="-120"/>
              </a:rPr>
              <a:t>HSBC states it hires people, not degrees — evaluating behavioural strengths and potential ahead of academic background.</a:t>
            </a:r>
            <a:endParaRPr lang="en-US" sz="1500" b="1" dirty="0"/>
          </a:p>
        </p:txBody>
      </p:sp>
      <p:sp>
        <p:nvSpPr>
          <p:cNvPr id="6" name="Shape 4"/>
          <p:cNvSpPr/>
          <p:nvPr/>
        </p:nvSpPr>
        <p:spPr>
          <a:xfrm>
            <a:off x="548640" y="3108960"/>
            <a:ext cx="3566160" cy="2743200"/>
          </a:xfrm>
          <a:prstGeom prst="rect">
            <a:avLst/>
          </a:prstGeom>
          <a:solidFill>
            <a:srgbClr val="FFFFFF"/>
          </a:solidFill>
          <a:ln w="12700">
            <a:solidFill>
              <a:srgbClr val="DDDDDD"/>
            </a:solidFill>
            <a:prstDash val="solid"/>
          </a:ln>
        </p:spPr>
        <p:txBody>
          <a:bodyPr/>
          <a:lstStyle/>
          <a:p>
            <a:endParaRPr lang="en-GB" dirty="0"/>
          </a:p>
        </p:txBody>
      </p:sp>
      <p:sp>
        <p:nvSpPr>
          <p:cNvPr id="7" name="Shape 5"/>
          <p:cNvSpPr/>
          <p:nvPr/>
        </p:nvSpPr>
        <p:spPr>
          <a:xfrm>
            <a:off x="548640" y="3108960"/>
            <a:ext cx="3566160" cy="73152"/>
          </a:xfrm>
          <a:prstGeom prst="rect">
            <a:avLst/>
          </a:prstGeom>
          <a:solidFill>
            <a:srgbClr val="DB0011"/>
          </a:solidFill>
          <a:ln/>
        </p:spPr>
        <p:txBody>
          <a:bodyPr/>
          <a:lstStyle/>
          <a:p>
            <a:endParaRPr lang="en-GB" dirty="0"/>
          </a:p>
        </p:txBody>
      </p:sp>
      <p:sp>
        <p:nvSpPr>
          <p:cNvPr id="8" name="Text 6"/>
          <p:cNvSpPr/>
          <p:nvPr/>
        </p:nvSpPr>
        <p:spPr>
          <a:xfrm>
            <a:off x="777240" y="3337560"/>
            <a:ext cx="3108960" cy="457200"/>
          </a:xfrm>
          <a:prstGeom prst="rect">
            <a:avLst/>
          </a:prstGeom>
          <a:noFill/>
          <a:ln/>
        </p:spPr>
        <p:txBody>
          <a:bodyPr wrap="square" rtlCol="0" anchor="ctr"/>
          <a:lstStyle/>
          <a:p>
            <a:pPr marL="0" indent="0">
              <a:buNone/>
            </a:pPr>
            <a:r>
              <a:rPr lang="en-US" sz="1600" b="1" dirty="0">
                <a:solidFill>
                  <a:srgbClr val="1A1A1A"/>
                </a:solidFill>
                <a:latin typeface="Arial" pitchFamily="34" charset="0"/>
                <a:ea typeface="Arial" pitchFamily="34" charset="-122"/>
                <a:cs typeface="Arial" pitchFamily="34" charset="-120"/>
              </a:rPr>
              <a:t>Early careers</a:t>
            </a:r>
            <a:endParaRPr lang="en-US" sz="1600" dirty="0"/>
          </a:p>
        </p:txBody>
      </p:sp>
      <p:sp>
        <p:nvSpPr>
          <p:cNvPr id="9" name="Text 7"/>
          <p:cNvSpPr/>
          <p:nvPr/>
        </p:nvSpPr>
        <p:spPr>
          <a:xfrm>
            <a:off x="777240" y="3840480"/>
            <a:ext cx="3108960" cy="1828800"/>
          </a:xfrm>
          <a:prstGeom prst="rect">
            <a:avLst/>
          </a:prstGeom>
          <a:noFill/>
          <a:ln/>
        </p:spPr>
        <p:txBody>
          <a:bodyPr wrap="square" rtlCol="0" anchor="ctr"/>
          <a:lstStyle/>
          <a:p>
            <a:pPr marL="0" indent="0">
              <a:buNone/>
            </a:pPr>
            <a:r>
              <a:rPr lang="en-US" sz="1600" b="1" dirty="0">
                <a:solidFill>
                  <a:srgbClr val="2A2A2A"/>
                </a:solidFill>
                <a:latin typeface="Arial" pitchFamily="34" charset="0"/>
                <a:ea typeface="Arial" pitchFamily="34" charset="-122"/>
                <a:cs typeface="Arial" pitchFamily="34" charset="-120"/>
              </a:rPr>
              <a:t>Graduate, internship and apprenticeship programmes with rolling, structured intakes</a:t>
            </a:r>
            <a:endParaRPr lang="en-US" sz="1600" b="1" dirty="0"/>
          </a:p>
        </p:txBody>
      </p:sp>
      <p:sp>
        <p:nvSpPr>
          <p:cNvPr id="10" name="Shape 8"/>
          <p:cNvSpPr/>
          <p:nvPr/>
        </p:nvSpPr>
        <p:spPr>
          <a:xfrm>
            <a:off x="4343400" y="3108960"/>
            <a:ext cx="3566160" cy="2743200"/>
          </a:xfrm>
          <a:prstGeom prst="rect">
            <a:avLst/>
          </a:prstGeom>
          <a:solidFill>
            <a:srgbClr val="FFFFFF"/>
          </a:solidFill>
          <a:ln w="12700">
            <a:solidFill>
              <a:srgbClr val="DDDDDD"/>
            </a:solidFill>
            <a:prstDash val="solid"/>
          </a:ln>
        </p:spPr>
        <p:txBody>
          <a:bodyPr/>
          <a:lstStyle/>
          <a:p>
            <a:endParaRPr lang="en-GB" dirty="0"/>
          </a:p>
        </p:txBody>
      </p:sp>
      <p:sp>
        <p:nvSpPr>
          <p:cNvPr id="11" name="Shape 9"/>
          <p:cNvSpPr/>
          <p:nvPr/>
        </p:nvSpPr>
        <p:spPr>
          <a:xfrm>
            <a:off x="4343400" y="3108960"/>
            <a:ext cx="3566160" cy="73152"/>
          </a:xfrm>
          <a:prstGeom prst="rect">
            <a:avLst/>
          </a:prstGeom>
          <a:solidFill>
            <a:srgbClr val="DB0011"/>
          </a:solidFill>
          <a:ln/>
        </p:spPr>
        <p:txBody>
          <a:bodyPr/>
          <a:lstStyle/>
          <a:p>
            <a:endParaRPr lang="en-GB" dirty="0"/>
          </a:p>
        </p:txBody>
      </p:sp>
      <p:sp>
        <p:nvSpPr>
          <p:cNvPr id="12" name="Text 10"/>
          <p:cNvSpPr/>
          <p:nvPr/>
        </p:nvSpPr>
        <p:spPr>
          <a:xfrm>
            <a:off x="4572000" y="3337560"/>
            <a:ext cx="3108960" cy="457200"/>
          </a:xfrm>
          <a:prstGeom prst="rect">
            <a:avLst/>
          </a:prstGeom>
          <a:noFill/>
          <a:ln/>
        </p:spPr>
        <p:txBody>
          <a:bodyPr wrap="square" rtlCol="0" anchor="ctr"/>
          <a:lstStyle/>
          <a:p>
            <a:pPr marL="0" indent="0">
              <a:buNone/>
            </a:pPr>
            <a:r>
              <a:rPr lang="en-US" sz="1600" b="1" dirty="0">
                <a:solidFill>
                  <a:srgbClr val="1A1A1A"/>
                </a:solidFill>
                <a:latin typeface="Arial" pitchFamily="34" charset="0"/>
                <a:ea typeface="Arial" pitchFamily="34" charset="-122"/>
                <a:cs typeface="Arial" pitchFamily="34" charset="-120"/>
              </a:rPr>
              <a:t>Experienced hires</a:t>
            </a:r>
            <a:endParaRPr lang="en-US" sz="1600" dirty="0"/>
          </a:p>
        </p:txBody>
      </p:sp>
      <p:sp>
        <p:nvSpPr>
          <p:cNvPr id="13" name="Text 11"/>
          <p:cNvSpPr/>
          <p:nvPr/>
        </p:nvSpPr>
        <p:spPr>
          <a:xfrm>
            <a:off x="4572000" y="3840480"/>
            <a:ext cx="3108960" cy="1828800"/>
          </a:xfrm>
          <a:prstGeom prst="rect">
            <a:avLst/>
          </a:prstGeom>
          <a:noFill/>
          <a:ln/>
        </p:spPr>
        <p:txBody>
          <a:bodyPr wrap="square" rtlCol="0" anchor="ctr"/>
          <a:lstStyle/>
          <a:p>
            <a:pPr marL="0" indent="0">
              <a:buNone/>
            </a:pPr>
            <a:r>
              <a:rPr lang="en-US" sz="1600" b="1" dirty="0">
                <a:solidFill>
                  <a:srgbClr val="2A2A2A"/>
                </a:solidFill>
                <a:latin typeface="Arial" pitchFamily="34" charset="0"/>
                <a:ea typeface="Arial" pitchFamily="34" charset="-122"/>
                <a:cs typeface="Arial" pitchFamily="34" charset="-120"/>
              </a:rPr>
              <a:t>Shorter pipeline: application, recruiter screen, hiring-manager interviews, offer</a:t>
            </a:r>
            <a:endParaRPr lang="en-US" sz="1600" b="1" dirty="0"/>
          </a:p>
        </p:txBody>
      </p:sp>
      <p:sp>
        <p:nvSpPr>
          <p:cNvPr id="14" name="Shape 12"/>
          <p:cNvSpPr/>
          <p:nvPr/>
        </p:nvSpPr>
        <p:spPr>
          <a:xfrm>
            <a:off x="8138160" y="3108960"/>
            <a:ext cx="3566160" cy="2743200"/>
          </a:xfrm>
          <a:prstGeom prst="rect">
            <a:avLst/>
          </a:prstGeom>
          <a:solidFill>
            <a:srgbClr val="FFFFFF"/>
          </a:solidFill>
          <a:ln w="12700">
            <a:solidFill>
              <a:srgbClr val="DDDDDD"/>
            </a:solidFill>
            <a:prstDash val="solid"/>
          </a:ln>
        </p:spPr>
        <p:txBody>
          <a:bodyPr/>
          <a:lstStyle/>
          <a:p>
            <a:endParaRPr lang="en-GB" dirty="0"/>
          </a:p>
        </p:txBody>
      </p:sp>
      <p:sp>
        <p:nvSpPr>
          <p:cNvPr id="15" name="Shape 13"/>
          <p:cNvSpPr/>
          <p:nvPr/>
        </p:nvSpPr>
        <p:spPr>
          <a:xfrm>
            <a:off x="8138160" y="3108960"/>
            <a:ext cx="3566160" cy="73152"/>
          </a:xfrm>
          <a:prstGeom prst="rect">
            <a:avLst/>
          </a:prstGeom>
          <a:solidFill>
            <a:srgbClr val="DB0011"/>
          </a:solidFill>
          <a:ln/>
        </p:spPr>
        <p:txBody>
          <a:bodyPr/>
          <a:lstStyle/>
          <a:p>
            <a:endParaRPr lang="en-GB" dirty="0"/>
          </a:p>
        </p:txBody>
      </p:sp>
      <p:sp>
        <p:nvSpPr>
          <p:cNvPr id="16" name="Text 14"/>
          <p:cNvSpPr/>
          <p:nvPr/>
        </p:nvSpPr>
        <p:spPr>
          <a:xfrm>
            <a:off x="8366760" y="3337560"/>
            <a:ext cx="3108960" cy="457200"/>
          </a:xfrm>
          <a:prstGeom prst="rect">
            <a:avLst/>
          </a:prstGeom>
          <a:noFill/>
          <a:ln/>
        </p:spPr>
        <p:txBody>
          <a:bodyPr wrap="square" rtlCol="0" anchor="ctr"/>
          <a:lstStyle/>
          <a:p>
            <a:pPr marL="0" indent="0">
              <a:buNone/>
            </a:pPr>
            <a:r>
              <a:rPr lang="en-US" sz="1600" b="1" dirty="0">
                <a:solidFill>
                  <a:srgbClr val="1A1A1A"/>
                </a:solidFill>
                <a:latin typeface="Arial" pitchFamily="34" charset="0"/>
                <a:ea typeface="Arial" pitchFamily="34" charset="-122"/>
                <a:cs typeface="Arial" pitchFamily="34" charset="-120"/>
              </a:rPr>
              <a:t>Digital-first sourcing</a:t>
            </a:r>
            <a:endParaRPr lang="en-US" sz="1600" dirty="0"/>
          </a:p>
        </p:txBody>
      </p:sp>
      <p:sp>
        <p:nvSpPr>
          <p:cNvPr id="17" name="Text 15"/>
          <p:cNvSpPr/>
          <p:nvPr/>
        </p:nvSpPr>
        <p:spPr>
          <a:xfrm>
            <a:off x="8366760" y="3840480"/>
            <a:ext cx="3108960" cy="1828800"/>
          </a:xfrm>
          <a:prstGeom prst="rect">
            <a:avLst/>
          </a:prstGeom>
          <a:noFill/>
          <a:ln/>
        </p:spPr>
        <p:txBody>
          <a:bodyPr wrap="square" rtlCol="0" anchor="ctr"/>
          <a:lstStyle/>
          <a:p>
            <a:pPr marL="0" indent="0">
              <a:buNone/>
            </a:pPr>
            <a:r>
              <a:rPr lang="en-US" sz="1600" b="1" dirty="0">
                <a:solidFill>
                  <a:srgbClr val="2A2A2A"/>
                </a:solidFill>
                <a:latin typeface="Arial" pitchFamily="34" charset="0"/>
                <a:ea typeface="Arial" pitchFamily="34" charset="-122"/>
                <a:cs typeface="Arial" pitchFamily="34" charset="-120"/>
              </a:rPr>
              <a:t>Skills Matcher tool helps candidates self-select the right programme before applying</a:t>
            </a:r>
            <a:endParaRPr lang="en-US" sz="1600" b="1" dirty="0"/>
          </a:p>
        </p:txBody>
      </p:sp>
      <p:sp>
        <p:nvSpPr>
          <p:cNvPr id="18" name="Text 16"/>
          <p:cNvSpPr/>
          <p:nvPr/>
        </p:nvSpPr>
        <p:spPr>
          <a:xfrm>
            <a:off x="457200" y="6510528"/>
            <a:ext cx="11247120" cy="274320"/>
          </a:xfrm>
          <a:prstGeom prst="rect">
            <a:avLst/>
          </a:prstGeom>
          <a:solidFill>
            <a:srgbClr val="FF0000"/>
          </a:solidFill>
          <a:ln/>
        </p:spPr>
        <p:txBody>
          <a:bodyPr wrap="square" rtlCol="0" anchor="ctr"/>
          <a:lstStyle/>
          <a:p>
            <a:pPr marL="0" indent="0">
              <a:buNone/>
            </a:pPr>
            <a:r>
              <a:rPr lang="en-US" sz="1000" b="1" dirty="0">
                <a:latin typeface="Arial" pitchFamily="34" charset="0"/>
                <a:ea typeface="Arial" pitchFamily="34" charset="-122"/>
                <a:cs typeface="Arial" pitchFamily="34" charset="-120"/>
              </a:rPr>
              <a:t>  Presenter: Christine Collins-Mears                                                                                            </a:t>
            </a:r>
            <a:r>
              <a:rPr lang="en-US" sz="900" b="1" i="1" dirty="0">
                <a:latin typeface="Arial" pitchFamily="34" charset="0"/>
                <a:ea typeface="Arial" pitchFamily="34" charset="-122"/>
                <a:cs typeface="Arial" pitchFamily="34" charset="-120"/>
              </a:rPr>
              <a:t>Source: HSBC Holdings plc (2026) Application guide; TargetJobs (2026) HSBC graduate employer profile</a:t>
            </a:r>
            <a:endParaRPr lang="en-US" sz="900" b="1" dirty="0"/>
          </a:p>
        </p:txBody>
      </p:sp>
      <p:sp>
        <p:nvSpPr>
          <p:cNvPr id="19" name="Text 17"/>
          <p:cNvSpPr/>
          <p:nvPr/>
        </p:nvSpPr>
        <p:spPr>
          <a:xfrm>
            <a:off x="11658600" y="6492240"/>
            <a:ext cx="365760" cy="274320"/>
          </a:xfrm>
          <a:prstGeom prst="rect">
            <a:avLst/>
          </a:prstGeom>
          <a:noFill/>
          <a:ln/>
        </p:spPr>
        <p:txBody>
          <a:bodyPr wrap="square" rtlCol="0" anchor="ctr"/>
          <a:lstStyle/>
          <a:p>
            <a:pPr marL="0" indent="0" algn="r">
              <a:buNone/>
            </a:pPr>
            <a:r>
              <a:rPr lang="en-US" sz="1000" dirty="0">
                <a:solidFill>
                  <a:srgbClr val="6B6B6B"/>
                </a:solidFill>
                <a:latin typeface="Arial" pitchFamily="34" charset="0"/>
                <a:ea typeface="Arial" pitchFamily="34" charset="-122"/>
                <a:cs typeface="Arial" pitchFamily="34" charset="-120"/>
              </a:rPr>
              <a:t>4</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548640" y="502920"/>
            <a:ext cx="9144000" cy="320040"/>
          </a:xfrm>
          <a:prstGeom prst="rect">
            <a:avLst/>
          </a:prstGeom>
          <a:noFill/>
          <a:ln/>
        </p:spPr>
        <p:txBody>
          <a:bodyPr wrap="square" rtlCol="0" anchor="ctr"/>
          <a:lstStyle/>
          <a:p>
            <a:pPr marL="0" indent="0">
              <a:buNone/>
            </a:pPr>
            <a:r>
              <a:rPr lang="en-US" sz="2000" b="1" u="sng" kern="0" spc="150" dirty="0">
                <a:solidFill>
                  <a:srgbClr val="DB0011"/>
                </a:solidFill>
                <a:latin typeface="Arial" pitchFamily="34" charset="0"/>
                <a:ea typeface="Arial" pitchFamily="34" charset="-122"/>
                <a:cs typeface="Arial" pitchFamily="34" charset="-120"/>
              </a:rPr>
              <a:t>CURRENT PRACTICE AND POLICIES</a:t>
            </a:r>
            <a:endParaRPr lang="en-US" sz="2000" u="sng" dirty="0"/>
          </a:p>
        </p:txBody>
      </p:sp>
      <p:sp>
        <p:nvSpPr>
          <p:cNvPr id="3" name="Text 1"/>
          <p:cNvSpPr/>
          <p:nvPr/>
        </p:nvSpPr>
        <p:spPr>
          <a:xfrm>
            <a:off x="548640" y="822960"/>
            <a:ext cx="6400800" cy="731520"/>
          </a:xfrm>
          <a:prstGeom prst="rect">
            <a:avLst/>
          </a:prstGeom>
          <a:noFill/>
          <a:ln/>
        </p:spPr>
        <p:txBody>
          <a:bodyPr wrap="square" rtlCol="0" anchor="ctr"/>
          <a:lstStyle/>
          <a:p>
            <a:pPr marL="0" indent="0">
              <a:buNone/>
            </a:pPr>
            <a:r>
              <a:rPr lang="en-US" sz="2800" b="1" dirty="0">
                <a:solidFill>
                  <a:srgbClr val="1A1A1A"/>
                </a:solidFill>
                <a:latin typeface="Arial" pitchFamily="34" charset="0"/>
                <a:ea typeface="Arial" pitchFamily="34" charset="-122"/>
                <a:cs typeface="Arial" pitchFamily="34" charset="-120"/>
              </a:rPr>
              <a:t>The Candidate Journey</a:t>
            </a:r>
            <a:endParaRPr lang="en-US" sz="2800" dirty="0"/>
          </a:p>
        </p:txBody>
      </p:sp>
      <p:sp>
        <p:nvSpPr>
          <p:cNvPr id="4" name="Shape 2"/>
          <p:cNvSpPr/>
          <p:nvPr/>
        </p:nvSpPr>
        <p:spPr>
          <a:xfrm>
            <a:off x="6309360" y="868680"/>
            <a:ext cx="5120640" cy="5074919"/>
          </a:xfrm>
          <a:prstGeom prst="rect">
            <a:avLst/>
          </a:prstGeom>
          <a:solidFill>
            <a:srgbClr val="EDE9E3"/>
          </a:solidFill>
          <a:ln/>
        </p:spPr>
        <p:txBody>
          <a:bodyPr/>
          <a:lstStyle/>
          <a:p>
            <a:endParaRPr lang="en-GB" dirty="0"/>
          </a:p>
        </p:txBody>
      </p:sp>
      <p:sp>
        <p:nvSpPr>
          <p:cNvPr id="5" name="Text 3"/>
          <p:cNvSpPr/>
          <p:nvPr/>
        </p:nvSpPr>
        <p:spPr>
          <a:xfrm>
            <a:off x="6766560" y="1389889"/>
            <a:ext cx="4663440" cy="850391"/>
          </a:xfrm>
          <a:prstGeom prst="rect">
            <a:avLst/>
          </a:prstGeom>
          <a:noFill/>
          <a:ln/>
        </p:spPr>
        <p:txBody>
          <a:bodyPr wrap="square" rtlCol="0" anchor="ctr"/>
          <a:lstStyle/>
          <a:p>
            <a:pPr marL="0" indent="0">
              <a:buNone/>
            </a:pPr>
            <a:r>
              <a:rPr lang="en-US" sz="1600" b="1" dirty="0">
                <a:solidFill>
                  <a:srgbClr val="1A1A1A"/>
                </a:solidFill>
                <a:latin typeface="Arial" pitchFamily="34" charset="0"/>
                <a:ea typeface="Arial" pitchFamily="34" charset="-122"/>
                <a:cs typeface="Arial" pitchFamily="34" charset="-120"/>
              </a:rPr>
              <a:t>A Typical Candidate Journey</a:t>
            </a:r>
            <a:endParaRPr lang="en-US" sz="1600" dirty="0"/>
          </a:p>
        </p:txBody>
      </p:sp>
      <p:sp>
        <p:nvSpPr>
          <p:cNvPr id="6" name="Shape 4"/>
          <p:cNvSpPr/>
          <p:nvPr/>
        </p:nvSpPr>
        <p:spPr>
          <a:xfrm>
            <a:off x="6766560" y="2377440"/>
            <a:ext cx="384048" cy="384048"/>
          </a:xfrm>
          <a:prstGeom prst="ellipse">
            <a:avLst/>
          </a:prstGeom>
          <a:solidFill>
            <a:srgbClr val="DB0011"/>
          </a:solidFill>
          <a:ln/>
        </p:spPr>
        <p:txBody>
          <a:bodyPr/>
          <a:lstStyle/>
          <a:p>
            <a:endParaRPr lang="en-GB" dirty="0"/>
          </a:p>
        </p:txBody>
      </p:sp>
      <p:sp>
        <p:nvSpPr>
          <p:cNvPr id="7" name="Text 5"/>
          <p:cNvSpPr/>
          <p:nvPr/>
        </p:nvSpPr>
        <p:spPr>
          <a:xfrm>
            <a:off x="6766560" y="2377440"/>
            <a:ext cx="384048" cy="384048"/>
          </a:xfrm>
          <a:prstGeom prst="rect">
            <a:avLst/>
          </a:prstGeom>
          <a:noFill/>
          <a:ln/>
        </p:spPr>
        <p:txBody>
          <a:bodyPr wrap="square" rtlCol="0" anchor="ctr"/>
          <a:lstStyle/>
          <a:p>
            <a:pPr marL="0" indent="0" algn="ctr">
              <a:buNone/>
            </a:pPr>
            <a:r>
              <a:rPr lang="en-US" sz="1300" b="1" dirty="0">
                <a:solidFill>
                  <a:srgbClr val="FFFFFF"/>
                </a:solidFill>
                <a:latin typeface="Arial" pitchFamily="34" charset="0"/>
                <a:ea typeface="Arial" pitchFamily="34" charset="-122"/>
                <a:cs typeface="Arial" pitchFamily="34" charset="-120"/>
              </a:rPr>
              <a:t>1</a:t>
            </a:r>
            <a:endParaRPr lang="en-US" sz="1300" dirty="0"/>
          </a:p>
        </p:txBody>
      </p:sp>
      <p:sp>
        <p:nvSpPr>
          <p:cNvPr id="8" name="Text 6"/>
          <p:cNvSpPr/>
          <p:nvPr/>
        </p:nvSpPr>
        <p:spPr>
          <a:xfrm>
            <a:off x="7315200" y="2331720"/>
            <a:ext cx="4160520" cy="685800"/>
          </a:xfrm>
          <a:prstGeom prst="rect">
            <a:avLst/>
          </a:prstGeom>
          <a:noFill/>
          <a:ln/>
        </p:spPr>
        <p:txBody>
          <a:bodyPr wrap="square" rtlCol="0" anchor="ctr"/>
          <a:lstStyle/>
          <a:p>
            <a:pPr marL="0" indent="0">
              <a:buNone/>
            </a:pPr>
            <a:r>
              <a:rPr lang="en-US" sz="1400" b="1" dirty="0">
                <a:solidFill>
                  <a:srgbClr val="2A2A2A"/>
                </a:solidFill>
                <a:latin typeface="Arial" pitchFamily="34" charset="0"/>
                <a:ea typeface="Arial" pitchFamily="34" charset="-122"/>
                <a:cs typeface="Arial" pitchFamily="34" charset="-120"/>
              </a:rPr>
              <a:t>Application form (~10 minutes, eligibility check)</a:t>
            </a:r>
            <a:endParaRPr lang="en-US" sz="1400" b="1" dirty="0"/>
          </a:p>
        </p:txBody>
      </p:sp>
      <p:sp>
        <p:nvSpPr>
          <p:cNvPr id="9" name="Shape 7"/>
          <p:cNvSpPr/>
          <p:nvPr/>
        </p:nvSpPr>
        <p:spPr>
          <a:xfrm>
            <a:off x="6766560" y="3154680"/>
            <a:ext cx="384048" cy="384048"/>
          </a:xfrm>
          <a:prstGeom prst="ellipse">
            <a:avLst/>
          </a:prstGeom>
          <a:solidFill>
            <a:srgbClr val="DB0011"/>
          </a:solidFill>
          <a:ln/>
        </p:spPr>
        <p:txBody>
          <a:bodyPr/>
          <a:lstStyle/>
          <a:p>
            <a:endParaRPr lang="en-GB" dirty="0"/>
          </a:p>
        </p:txBody>
      </p:sp>
      <p:sp>
        <p:nvSpPr>
          <p:cNvPr id="10" name="Text 8"/>
          <p:cNvSpPr/>
          <p:nvPr/>
        </p:nvSpPr>
        <p:spPr>
          <a:xfrm>
            <a:off x="6766560" y="3154680"/>
            <a:ext cx="384048" cy="384048"/>
          </a:xfrm>
          <a:prstGeom prst="rect">
            <a:avLst/>
          </a:prstGeom>
          <a:noFill/>
          <a:ln/>
        </p:spPr>
        <p:txBody>
          <a:bodyPr wrap="square" rtlCol="0" anchor="ctr"/>
          <a:lstStyle/>
          <a:p>
            <a:pPr marL="0" indent="0" algn="ctr">
              <a:buNone/>
            </a:pPr>
            <a:r>
              <a:rPr lang="en-US" sz="1300" b="1" dirty="0">
                <a:solidFill>
                  <a:srgbClr val="FFFFFF"/>
                </a:solidFill>
                <a:latin typeface="Arial" pitchFamily="34" charset="0"/>
                <a:ea typeface="Arial" pitchFamily="34" charset="-122"/>
                <a:cs typeface="Arial" pitchFamily="34" charset="-120"/>
              </a:rPr>
              <a:t>2</a:t>
            </a:r>
            <a:endParaRPr lang="en-US" sz="1300" dirty="0"/>
          </a:p>
        </p:txBody>
      </p:sp>
      <p:sp>
        <p:nvSpPr>
          <p:cNvPr id="11" name="Text 9"/>
          <p:cNvSpPr/>
          <p:nvPr/>
        </p:nvSpPr>
        <p:spPr>
          <a:xfrm>
            <a:off x="7315200" y="3108960"/>
            <a:ext cx="4160520" cy="685800"/>
          </a:xfrm>
          <a:prstGeom prst="rect">
            <a:avLst/>
          </a:prstGeom>
          <a:noFill/>
          <a:ln/>
        </p:spPr>
        <p:txBody>
          <a:bodyPr wrap="square" rtlCol="0" anchor="ctr"/>
          <a:lstStyle/>
          <a:p>
            <a:pPr marL="0" indent="0">
              <a:buNone/>
            </a:pPr>
            <a:r>
              <a:rPr lang="en-US" sz="1400" b="1" dirty="0">
                <a:solidFill>
                  <a:srgbClr val="2A2A2A"/>
                </a:solidFill>
                <a:latin typeface="Arial" pitchFamily="34" charset="0"/>
                <a:ea typeface="Arial" pitchFamily="34" charset="-122"/>
                <a:cs typeface="Arial" pitchFamily="34" charset="-120"/>
              </a:rPr>
              <a:t>Online immersive assessment (cognitive + behavioural)</a:t>
            </a:r>
            <a:endParaRPr lang="en-US" sz="1400" b="1" dirty="0"/>
          </a:p>
        </p:txBody>
      </p:sp>
      <p:sp>
        <p:nvSpPr>
          <p:cNvPr id="12" name="Shape 10"/>
          <p:cNvSpPr/>
          <p:nvPr/>
        </p:nvSpPr>
        <p:spPr>
          <a:xfrm>
            <a:off x="6766560" y="3931920"/>
            <a:ext cx="384048" cy="384048"/>
          </a:xfrm>
          <a:prstGeom prst="ellipse">
            <a:avLst/>
          </a:prstGeom>
          <a:solidFill>
            <a:srgbClr val="DB0011"/>
          </a:solidFill>
          <a:ln/>
        </p:spPr>
        <p:txBody>
          <a:bodyPr/>
          <a:lstStyle/>
          <a:p>
            <a:endParaRPr lang="en-GB" dirty="0"/>
          </a:p>
        </p:txBody>
      </p:sp>
      <p:sp>
        <p:nvSpPr>
          <p:cNvPr id="13" name="Text 11"/>
          <p:cNvSpPr/>
          <p:nvPr/>
        </p:nvSpPr>
        <p:spPr>
          <a:xfrm>
            <a:off x="6766560" y="3931920"/>
            <a:ext cx="384048" cy="384048"/>
          </a:xfrm>
          <a:prstGeom prst="rect">
            <a:avLst/>
          </a:prstGeom>
          <a:noFill/>
          <a:ln/>
        </p:spPr>
        <p:txBody>
          <a:bodyPr wrap="square" rtlCol="0" anchor="ctr"/>
          <a:lstStyle/>
          <a:p>
            <a:pPr marL="0" indent="0" algn="ctr">
              <a:buNone/>
            </a:pPr>
            <a:r>
              <a:rPr lang="en-US" sz="1300" b="1" dirty="0">
                <a:solidFill>
                  <a:srgbClr val="FFFFFF"/>
                </a:solidFill>
                <a:latin typeface="Arial" pitchFamily="34" charset="0"/>
                <a:ea typeface="Arial" pitchFamily="34" charset="-122"/>
                <a:cs typeface="Arial" pitchFamily="34" charset="-120"/>
              </a:rPr>
              <a:t>3</a:t>
            </a:r>
            <a:endParaRPr lang="en-US" sz="1300" dirty="0"/>
          </a:p>
        </p:txBody>
      </p:sp>
      <p:sp>
        <p:nvSpPr>
          <p:cNvPr id="14" name="Text 12"/>
          <p:cNvSpPr/>
          <p:nvPr/>
        </p:nvSpPr>
        <p:spPr>
          <a:xfrm>
            <a:off x="7315200" y="3886200"/>
            <a:ext cx="4160520" cy="685800"/>
          </a:xfrm>
          <a:prstGeom prst="rect">
            <a:avLst/>
          </a:prstGeom>
          <a:noFill/>
          <a:ln/>
        </p:spPr>
        <p:txBody>
          <a:bodyPr wrap="square" rtlCol="0" anchor="ctr"/>
          <a:lstStyle/>
          <a:p>
            <a:pPr marL="0" indent="0">
              <a:buNone/>
            </a:pPr>
            <a:r>
              <a:rPr lang="en-US" sz="1400" b="1" dirty="0">
                <a:solidFill>
                  <a:srgbClr val="2A2A2A"/>
                </a:solidFill>
                <a:latin typeface="Arial" pitchFamily="34" charset="0"/>
                <a:ea typeface="Arial" pitchFamily="34" charset="-122"/>
                <a:cs typeface="Arial" pitchFamily="34" charset="-120"/>
              </a:rPr>
              <a:t>Job simulator/video (HireVue) interview</a:t>
            </a:r>
            <a:endParaRPr lang="en-US" sz="1400" b="1" dirty="0"/>
          </a:p>
        </p:txBody>
      </p:sp>
      <p:sp>
        <p:nvSpPr>
          <p:cNvPr id="15" name="Shape 13"/>
          <p:cNvSpPr/>
          <p:nvPr/>
        </p:nvSpPr>
        <p:spPr>
          <a:xfrm>
            <a:off x="6766560" y="4709160"/>
            <a:ext cx="384048" cy="384048"/>
          </a:xfrm>
          <a:prstGeom prst="ellipse">
            <a:avLst/>
          </a:prstGeom>
          <a:solidFill>
            <a:srgbClr val="DB0011"/>
          </a:solidFill>
          <a:ln/>
        </p:spPr>
        <p:txBody>
          <a:bodyPr/>
          <a:lstStyle/>
          <a:p>
            <a:endParaRPr lang="en-GB" dirty="0"/>
          </a:p>
        </p:txBody>
      </p:sp>
      <p:sp>
        <p:nvSpPr>
          <p:cNvPr id="16" name="Text 14"/>
          <p:cNvSpPr/>
          <p:nvPr/>
        </p:nvSpPr>
        <p:spPr>
          <a:xfrm>
            <a:off x="6766560" y="4709160"/>
            <a:ext cx="384048" cy="384048"/>
          </a:xfrm>
          <a:prstGeom prst="rect">
            <a:avLst/>
          </a:prstGeom>
          <a:noFill/>
          <a:ln/>
        </p:spPr>
        <p:txBody>
          <a:bodyPr wrap="square" rtlCol="0" anchor="ctr"/>
          <a:lstStyle/>
          <a:p>
            <a:pPr marL="0" indent="0" algn="ctr">
              <a:buNone/>
            </a:pPr>
            <a:r>
              <a:rPr lang="en-US" sz="1300" b="1" dirty="0">
                <a:solidFill>
                  <a:srgbClr val="FFFFFF"/>
                </a:solidFill>
                <a:latin typeface="Arial" pitchFamily="34" charset="0"/>
                <a:ea typeface="Arial" pitchFamily="34" charset="-122"/>
                <a:cs typeface="Arial" pitchFamily="34" charset="-120"/>
              </a:rPr>
              <a:t>4</a:t>
            </a:r>
            <a:endParaRPr lang="en-US" sz="1300" dirty="0"/>
          </a:p>
        </p:txBody>
      </p:sp>
      <p:sp>
        <p:nvSpPr>
          <p:cNvPr id="17" name="Text 15"/>
          <p:cNvSpPr/>
          <p:nvPr/>
        </p:nvSpPr>
        <p:spPr>
          <a:xfrm>
            <a:off x="7315200" y="4663440"/>
            <a:ext cx="4160520" cy="685800"/>
          </a:xfrm>
          <a:prstGeom prst="rect">
            <a:avLst/>
          </a:prstGeom>
          <a:noFill/>
          <a:ln/>
        </p:spPr>
        <p:txBody>
          <a:bodyPr wrap="square" rtlCol="0" anchor="ctr"/>
          <a:lstStyle/>
          <a:p>
            <a:pPr marL="0" indent="0">
              <a:buNone/>
            </a:pPr>
            <a:r>
              <a:rPr lang="en-US" sz="1400" b="1" dirty="0">
                <a:solidFill>
                  <a:srgbClr val="2A2A2A"/>
                </a:solidFill>
                <a:latin typeface="Arial" pitchFamily="34" charset="0"/>
                <a:ea typeface="Arial" pitchFamily="34" charset="-122"/>
                <a:cs typeface="Arial" pitchFamily="34" charset="-120"/>
              </a:rPr>
              <a:t>Assessment centre (virtual, ~3 hours: group + micro-exercises + strength-based interviews)</a:t>
            </a:r>
            <a:endParaRPr lang="en-US" sz="1400" b="1" dirty="0"/>
          </a:p>
        </p:txBody>
      </p:sp>
      <p:sp>
        <p:nvSpPr>
          <p:cNvPr id="18" name="Shape 16"/>
          <p:cNvSpPr/>
          <p:nvPr/>
        </p:nvSpPr>
        <p:spPr>
          <a:xfrm>
            <a:off x="6766560" y="5486400"/>
            <a:ext cx="384048" cy="384048"/>
          </a:xfrm>
          <a:prstGeom prst="ellipse">
            <a:avLst/>
          </a:prstGeom>
          <a:solidFill>
            <a:srgbClr val="DB0011"/>
          </a:solidFill>
          <a:ln/>
        </p:spPr>
        <p:txBody>
          <a:bodyPr/>
          <a:lstStyle/>
          <a:p>
            <a:endParaRPr lang="en-GB" dirty="0"/>
          </a:p>
        </p:txBody>
      </p:sp>
      <p:sp>
        <p:nvSpPr>
          <p:cNvPr id="19" name="Text 17"/>
          <p:cNvSpPr/>
          <p:nvPr/>
        </p:nvSpPr>
        <p:spPr>
          <a:xfrm>
            <a:off x="6766560" y="5486400"/>
            <a:ext cx="384048" cy="384048"/>
          </a:xfrm>
          <a:prstGeom prst="rect">
            <a:avLst/>
          </a:prstGeom>
          <a:noFill/>
          <a:ln/>
        </p:spPr>
        <p:txBody>
          <a:bodyPr wrap="square" rtlCol="0" anchor="ctr"/>
          <a:lstStyle/>
          <a:p>
            <a:pPr marL="0" indent="0" algn="ctr">
              <a:buNone/>
            </a:pPr>
            <a:r>
              <a:rPr lang="en-US" sz="1300" b="1" dirty="0">
                <a:solidFill>
                  <a:srgbClr val="FFFFFF"/>
                </a:solidFill>
                <a:latin typeface="Arial" pitchFamily="34" charset="0"/>
                <a:ea typeface="Arial" pitchFamily="34" charset="-122"/>
                <a:cs typeface="Arial" pitchFamily="34" charset="-120"/>
              </a:rPr>
              <a:t>5</a:t>
            </a:r>
            <a:endParaRPr lang="en-US" sz="1300" dirty="0"/>
          </a:p>
        </p:txBody>
      </p:sp>
      <p:sp>
        <p:nvSpPr>
          <p:cNvPr id="20" name="Text 18"/>
          <p:cNvSpPr/>
          <p:nvPr/>
        </p:nvSpPr>
        <p:spPr>
          <a:xfrm>
            <a:off x="7315200" y="5440680"/>
            <a:ext cx="4160520" cy="685800"/>
          </a:xfrm>
          <a:prstGeom prst="rect">
            <a:avLst/>
          </a:prstGeom>
          <a:noFill/>
          <a:ln/>
        </p:spPr>
        <p:txBody>
          <a:bodyPr wrap="square" rtlCol="0" anchor="ctr"/>
          <a:lstStyle/>
          <a:p>
            <a:pPr marL="0" indent="0">
              <a:buNone/>
            </a:pPr>
            <a:r>
              <a:rPr lang="en-US" sz="1400" b="1" dirty="0">
                <a:solidFill>
                  <a:srgbClr val="2A2A2A"/>
                </a:solidFill>
                <a:latin typeface="Arial" pitchFamily="34" charset="0"/>
                <a:ea typeface="Arial" pitchFamily="34" charset="-122"/>
                <a:cs typeface="Arial" pitchFamily="34" charset="-120"/>
              </a:rPr>
              <a:t>Offer, vetting &amp; pre-boarding.</a:t>
            </a:r>
            <a:endParaRPr lang="en-US" sz="1400" b="1" dirty="0"/>
          </a:p>
        </p:txBody>
      </p:sp>
      <p:sp>
        <p:nvSpPr>
          <p:cNvPr id="21" name="Text 19"/>
          <p:cNvSpPr/>
          <p:nvPr/>
        </p:nvSpPr>
        <p:spPr>
          <a:xfrm>
            <a:off x="548640" y="1783080"/>
            <a:ext cx="5760720" cy="4206240"/>
          </a:xfrm>
          <a:prstGeom prst="rect">
            <a:avLst/>
          </a:prstGeom>
          <a:noFill/>
          <a:ln/>
        </p:spPr>
        <p:txBody>
          <a:bodyPr wrap="square" rtlCol="0" anchor="t"/>
          <a:lstStyle/>
          <a:p>
            <a:pPr marL="342900" indent="-342900">
              <a:spcAft>
                <a:spcPts val="1600"/>
              </a:spcAft>
              <a:buSzPct val="100000"/>
              <a:buChar char="●"/>
            </a:pPr>
            <a:r>
              <a:rPr lang="en-US" sz="1600" b="1" dirty="0">
                <a:solidFill>
                  <a:srgbClr val="2A2A2A"/>
                </a:solidFill>
                <a:latin typeface="Arial" pitchFamily="34" charset="0"/>
                <a:ea typeface="Arial" pitchFamily="34" charset="-122"/>
                <a:cs typeface="Arial" pitchFamily="34" charset="-120"/>
              </a:rPr>
              <a:t>Process is mostly virtual, with in-person final stages for some senior or specialist roles</a:t>
            </a:r>
            <a:endParaRPr lang="en-US" sz="1600" b="1" dirty="0"/>
          </a:p>
          <a:p>
            <a:pPr marL="342900" indent="-342900">
              <a:spcAft>
                <a:spcPts val="1600"/>
              </a:spcAft>
              <a:buSzPct val="100000"/>
              <a:buChar char="●"/>
            </a:pPr>
            <a:r>
              <a:rPr lang="en-US" sz="1600" b="1" dirty="0">
                <a:solidFill>
                  <a:srgbClr val="2A2A2A"/>
                </a:solidFill>
                <a:latin typeface="Arial" pitchFamily="34" charset="0"/>
                <a:ea typeface="Arial" pitchFamily="34" charset="-122"/>
                <a:cs typeface="Arial" pitchFamily="34" charset="-120"/>
              </a:rPr>
              <a:t>Assessment centre exercises are values-mapped to HSBC's three core values: Dependable, Open, Connected</a:t>
            </a:r>
            <a:endParaRPr lang="en-US" sz="1600" b="1" dirty="0"/>
          </a:p>
          <a:p>
            <a:pPr marL="342900" indent="-342900">
              <a:spcAft>
                <a:spcPts val="1600"/>
              </a:spcAft>
              <a:buSzPct val="100000"/>
              <a:buChar char="●"/>
            </a:pPr>
            <a:r>
              <a:rPr lang="en-US" sz="1600" b="1" dirty="0">
                <a:solidFill>
                  <a:srgbClr val="2A2A2A"/>
                </a:solidFill>
                <a:latin typeface="Arial" pitchFamily="34" charset="0"/>
                <a:ea typeface="Arial" pitchFamily="34" charset="-122"/>
                <a:cs typeface="Arial" pitchFamily="34" charset="-120"/>
              </a:rPr>
              <a:t>Equal-opportunities questions are collected separately and explicitly not used in hiring decisions</a:t>
            </a:r>
            <a:endParaRPr lang="en-US" sz="1600" b="1" dirty="0"/>
          </a:p>
        </p:txBody>
      </p:sp>
      <p:sp>
        <p:nvSpPr>
          <p:cNvPr id="22" name="Text 20"/>
          <p:cNvSpPr/>
          <p:nvPr/>
        </p:nvSpPr>
        <p:spPr>
          <a:xfrm>
            <a:off x="457200" y="6510528"/>
            <a:ext cx="11247120" cy="274320"/>
          </a:xfrm>
          <a:prstGeom prst="rect">
            <a:avLst/>
          </a:prstGeom>
          <a:solidFill>
            <a:srgbClr val="FF0000"/>
          </a:solidFill>
          <a:ln/>
        </p:spPr>
        <p:txBody>
          <a:bodyPr wrap="square" rtlCol="0" anchor="ctr"/>
          <a:lstStyle/>
          <a:p>
            <a:pPr marL="0" indent="0">
              <a:buNone/>
            </a:pPr>
            <a:r>
              <a:rPr lang="en-US" sz="900" i="1" dirty="0">
                <a:latin typeface="Arial" pitchFamily="34" charset="0"/>
                <a:ea typeface="Arial" pitchFamily="34" charset="-122"/>
                <a:cs typeface="Arial" pitchFamily="34" charset="-120"/>
              </a:rPr>
              <a:t> </a:t>
            </a:r>
            <a:r>
              <a:rPr lang="en-US" sz="1000" b="1" dirty="0">
                <a:latin typeface="Arial" pitchFamily="34" charset="0"/>
                <a:ea typeface="Arial" pitchFamily="34" charset="-122"/>
                <a:cs typeface="Arial" pitchFamily="34" charset="-120"/>
              </a:rPr>
              <a:t>Presenter: Christine Collins- Mears                                                       </a:t>
            </a:r>
            <a:r>
              <a:rPr lang="en-US" sz="900" i="1" dirty="0">
                <a:latin typeface="Arial" pitchFamily="34" charset="0"/>
                <a:ea typeface="Arial" pitchFamily="34" charset="-122"/>
                <a:cs typeface="Arial" pitchFamily="34" charset="-120"/>
              </a:rPr>
              <a:t>Source: HSBC Holdings plc (2026) Application guide and process transcript; OphyAI (2026) HSBC interview process </a:t>
            </a:r>
            <a:endParaRPr lang="en-US" sz="900" dirty="0"/>
          </a:p>
        </p:txBody>
      </p:sp>
      <p:sp>
        <p:nvSpPr>
          <p:cNvPr id="23" name="Text 21"/>
          <p:cNvSpPr/>
          <p:nvPr/>
        </p:nvSpPr>
        <p:spPr>
          <a:xfrm>
            <a:off x="11658600" y="6492240"/>
            <a:ext cx="365760" cy="274320"/>
          </a:xfrm>
          <a:prstGeom prst="rect">
            <a:avLst/>
          </a:prstGeom>
          <a:noFill/>
          <a:ln/>
        </p:spPr>
        <p:txBody>
          <a:bodyPr wrap="square" rtlCol="0" anchor="ctr"/>
          <a:lstStyle/>
          <a:p>
            <a:pPr marL="0" indent="0" algn="r">
              <a:buNone/>
            </a:pPr>
            <a:r>
              <a:rPr lang="en-US" sz="1000" dirty="0">
                <a:solidFill>
                  <a:srgbClr val="6B6B6B"/>
                </a:solidFill>
                <a:latin typeface="Arial" pitchFamily="34" charset="0"/>
                <a:ea typeface="Arial" pitchFamily="34" charset="-122"/>
                <a:cs typeface="Arial" pitchFamily="34" charset="-120"/>
              </a:rPr>
              <a:t>5</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48640" y="502920"/>
            <a:ext cx="9144000" cy="320040"/>
          </a:xfrm>
          <a:prstGeom prst="rect">
            <a:avLst/>
          </a:prstGeom>
          <a:noFill/>
          <a:ln/>
        </p:spPr>
        <p:txBody>
          <a:bodyPr wrap="square" rtlCol="0" anchor="ctr"/>
          <a:lstStyle/>
          <a:p>
            <a:pPr marL="0" indent="0">
              <a:buNone/>
            </a:pPr>
            <a:r>
              <a:rPr lang="en-US" sz="2000" b="1" u="sng" kern="0" spc="150" dirty="0">
                <a:solidFill>
                  <a:srgbClr val="DB0011"/>
                </a:solidFill>
                <a:latin typeface="Arial" pitchFamily="34" charset="0"/>
                <a:ea typeface="Arial" pitchFamily="34" charset="-122"/>
                <a:cs typeface="Arial" pitchFamily="34" charset="-120"/>
              </a:rPr>
              <a:t>CURRENT PRACTICE AND POLICIES</a:t>
            </a:r>
            <a:endParaRPr lang="en-US" sz="2000" u="sng" dirty="0"/>
          </a:p>
        </p:txBody>
      </p:sp>
      <p:sp>
        <p:nvSpPr>
          <p:cNvPr id="3" name="Text 1"/>
          <p:cNvSpPr/>
          <p:nvPr/>
        </p:nvSpPr>
        <p:spPr>
          <a:xfrm>
            <a:off x="548640" y="822960"/>
            <a:ext cx="10515600" cy="731520"/>
          </a:xfrm>
          <a:prstGeom prst="rect">
            <a:avLst/>
          </a:prstGeom>
          <a:noFill/>
          <a:ln/>
        </p:spPr>
        <p:txBody>
          <a:bodyPr wrap="square" rtlCol="0" anchor="ctr"/>
          <a:lstStyle/>
          <a:p>
            <a:pPr marL="0" indent="0">
              <a:buNone/>
            </a:pPr>
            <a:r>
              <a:rPr lang="en-US" sz="2800" b="1" dirty="0">
                <a:solidFill>
                  <a:srgbClr val="1A1A1A"/>
                </a:solidFill>
                <a:latin typeface="Arial" pitchFamily="34" charset="0"/>
                <a:ea typeface="Arial" pitchFamily="34" charset="-122"/>
                <a:cs typeface="Arial" pitchFamily="34" charset="-120"/>
              </a:rPr>
              <a:t>Selection Methods in Detail</a:t>
            </a:r>
            <a:endParaRPr lang="en-US" sz="2800" dirty="0"/>
          </a:p>
        </p:txBody>
      </p:sp>
      <p:sp>
        <p:nvSpPr>
          <p:cNvPr id="4" name="Shape 2"/>
          <p:cNvSpPr/>
          <p:nvPr/>
        </p:nvSpPr>
        <p:spPr>
          <a:xfrm>
            <a:off x="548640" y="1783080"/>
            <a:ext cx="3611880" cy="1920240"/>
          </a:xfrm>
          <a:prstGeom prst="rect">
            <a:avLst/>
          </a:prstGeom>
          <a:solidFill>
            <a:srgbClr val="1A1A1A"/>
          </a:solidFill>
          <a:ln/>
        </p:spPr>
        <p:txBody>
          <a:bodyPr/>
          <a:lstStyle/>
          <a:p>
            <a:endParaRPr lang="en-GB" dirty="0"/>
          </a:p>
        </p:txBody>
      </p:sp>
      <p:sp>
        <p:nvSpPr>
          <p:cNvPr id="5" name="Text 3"/>
          <p:cNvSpPr/>
          <p:nvPr/>
        </p:nvSpPr>
        <p:spPr>
          <a:xfrm>
            <a:off x="548640" y="1965960"/>
            <a:ext cx="3611880" cy="822960"/>
          </a:xfrm>
          <a:prstGeom prst="rect">
            <a:avLst/>
          </a:prstGeom>
          <a:noFill/>
          <a:ln/>
        </p:spPr>
        <p:txBody>
          <a:bodyPr wrap="square" rtlCol="0" anchor="ctr"/>
          <a:lstStyle/>
          <a:p>
            <a:pPr marL="0" indent="0" algn="ctr">
              <a:buNone/>
            </a:pPr>
            <a:r>
              <a:rPr lang="en-US" sz="3200" b="1" dirty="0">
                <a:solidFill>
                  <a:srgbClr val="DB0011"/>
                </a:solidFill>
                <a:latin typeface="Arial" pitchFamily="34" charset="0"/>
                <a:ea typeface="Arial" pitchFamily="34" charset="-122"/>
                <a:cs typeface="Arial" pitchFamily="34" charset="-120"/>
              </a:rPr>
              <a:t>~10 min</a:t>
            </a:r>
            <a:endParaRPr lang="en-US" sz="3200" dirty="0"/>
          </a:p>
        </p:txBody>
      </p:sp>
      <p:sp>
        <p:nvSpPr>
          <p:cNvPr id="6" name="Text 4"/>
          <p:cNvSpPr/>
          <p:nvPr/>
        </p:nvSpPr>
        <p:spPr>
          <a:xfrm>
            <a:off x="777240" y="2788920"/>
            <a:ext cx="3154680" cy="822960"/>
          </a:xfrm>
          <a:prstGeom prst="rect">
            <a:avLst/>
          </a:prstGeom>
          <a:noFill/>
          <a:ln/>
        </p:spPr>
        <p:txBody>
          <a:bodyPr wrap="square" rtlCol="0" anchor="ctr"/>
          <a:lstStyle/>
          <a:p>
            <a:pPr marL="0" indent="0" algn="ctr">
              <a:buNone/>
            </a:pPr>
            <a:r>
              <a:rPr lang="en-US" sz="1250" b="1" dirty="0">
                <a:solidFill>
                  <a:srgbClr val="FFFFFF"/>
                </a:solidFill>
                <a:latin typeface="Arial" pitchFamily="34" charset="0"/>
                <a:ea typeface="Arial" pitchFamily="34" charset="-122"/>
                <a:cs typeface="Arial" pitchFamily="34" charset="-120"/>
              </a:rPr>
              <a:t>to complete the initial application form</a:t>
            </a:r>
            <a:endParaRPr lang="en-US" sz="1250" b="1" dirty="0"/>
          </a:p>
        </p:txBody>
      </p:sp>
      <p:sp>
        <p:nvSpPr>
          <p:cNvPr id="7" name="Shape 5"/>
          <p:cNvSpPr/>
          <p:nvPr/>
        </p:nvSpPr>
        <p:spPr>
          <a:xfrm>
            <a:off x="4434840" y="1783080"/>
            <a:ext cx="3611880" cy="1920240"/>
          </a:xfrm>
          <a:prstGeom prst="rect">
            <a:avLst/>
          </a:prstGeom>
          <a:solidFill>
            <a:srgbClr val="1A1A1A"/>
          </a:solidFill>
          <a:ln/>
        </p:spPr>
        <p:txBody>
          <a:bodyPr/>
          <a:lstStyle/>
          <a:p>
            <a:endParaRPr lang="en-GB" dirty="0"/>
          </a:p>
        </p:txBody>
      </p:sp>
      <p:sp>
        <p:nvSpPr>
          <p:cNvPr id="8" name="Text 6"/>
          <p:cNvSpPr/>
          <p:nvPr/>
        </p:nvSpPr>
        <p:spPr>
          <a:xfrm>
            <a:off x="4434840" y="1965960"/>
            <a:ext cx="3611880" cy="822960"/>
          </a:xfrm>
          <a:prstGeom prst="rect">
            <a:avLst/>
          </a:prstGeom>
          <a:noFill/>
          <a:ln/>
        </p:spPr>
        <p:txBody>
          <a:bodyPr wrap="square" rtlCol="0" anchor="ctr"/>
          <a:lstStyle/>
          <a:p>
            <a:pPr marL="0" indent="0" algn="ctr">
              <a:buNone/>
            </a:pPr>
            <a:r>
              <a:rPr lang="en-US" sz="3200" b="1" dirty="0">
                <a:solidFill>
                  <a:srgbClr val="DB0011"/>
                </a:solidFill>
                <a:latin typeface="Arial" pitchFamily="34" charset="0"/>
                <a:ea typeface="Arial" pitchFamily="34" charset="-122"/>
                <a:cs typeface="Arial" pitchFamily="34" charset="-120"/>
              </a:rPr>
              <a:t>~3 hrs</a:t>
            </a:r>
            <a:endParaRPr lang="en-US" sz="3200" dirty="0"/>
          </a:p>
        </p:txBody>
      </p:sp>
      <p:sp>
        <p:nvSpPr>
          <p:cNvPr id="9" name="Text 7"/>
          <p:cNvSpPr/>
          <p:nvPr/>
        </p:nvSpPr>
        <p:spPr>
          <a:xfrm>
            <a:off x="4663440" y="2788920"/>
            <a:ext cx="3154680" cy="822960"/>
          </a:xfrm>
          <a:prstGeom prst="rect">
            <a:avLst/>
          </a:prstGeom>
          <a:noFill/>
          <a:ln/>
        </p:spPr>
        <p:txBody>
          <a:bodyPr wrap="square" rtlCol="0" anchor="ctr"/>
          <a:lstStyle/>
          <a:p>
            <a:pPr marL="0" indent="0" algn="ctr">
              <a:buNone/>
            </a:pPr>
            <a:r>
              <a:rPr lang="en-US" sz="1250" b="1" dirty="0">
                <a:solidFill>
                  <a:srgbClr val="FFFFFF"/>
                </a:solidFill>
                <a:latin typeface="Arial" pitchFamily="34" charset="0"/>
                <a:ea typeface="Arial" pitchFamily="34" charset="-122"/>
                <a:cs typeface="Arial" pitchFamily="34" charset="-120"/>
              </a:rPr>
              <a:t>typical length of the virtual assessment centre</a:t>
            </a:r>
            <a:endParaRPr lang="en-US" sz="1250" b="1" dirty="0"/>
          </a:p>
        </p:txBody>
      </p:sp>
      <p:sp>
        <p:nvSpPr>
          <p:cNvPr id="10" name="Shape 8"/>
          <p:cNvSpPr/>
          <p:nvPr/>
        </p:nvSpPr>
        <p:spPr>
          <a:xfrm>
            <a:off x="8321040" y="1783080"/>
            <a:ext cx="3611880" cy="1920240"/>
          </a:xfrm>
          <a:prstGeom prst="rect">
            <a:avLst/>
          </a:prstGeom>
          <a:solidFill>
            <a:srgbClr val="1A1A1A"/>
          </a:solidFill>
          <a:ln/>
        </p:spPr>
        <p:txBody>
          <a:bodyPr/>
          <a:lstStyle/>
          <a:p>
            <a:endParaRPr lang="en-GB" dirty="0"/>
          </a:p>
        </p:txBody>
      </p:sp>
      <p:sp>
        <p:nvSpPr>
          <p:cNvPr id="11" name="Text 9"/>
          <p:cNvSpPr/>
          <p:nvPr/>
        </p:nvSpPr>
        <p:spPr>
          <a:xfrm>
            <a:off x="8321040" y="1965960"/>
            <a:ext cx="3611880" cy="822960"/>
          </a:xfrm>
          <a:prstGeom prst="rect">
            <a:avLst/>
          </a:prstGeom>
          <a:noFill/>
          <a:ln/>
        </p:spPr>
        <p:txBody>
          <a:bodyPr wrap="square" rtlCol="0" anchor="ctr"/>
          <a:lstStyle/>
          <a:p>
            <a:pPr marL="0" indent="0" algn="ctr">
              <a:buNone/>
            </a:pPr>
            <a:r>
              <a:rPr lang="en-US" sz="3200" b="1" dirty="0">
                <a:solidFill>
                  <a:srgbClr val="DB0011"/>
                </a:solidFill>
                <a:latin typeface="Arial" pitchFamily="34" charset="0"/>
                <a:ea typeface="Arial" pitchFamily="34" charset="-122"/>
                <a:cs typeface="Arial" pitchFamily="34" charset="-120"/>
              </a:rPr>
              <a:t>3 values</a:t>
            </a:r>
            <a:endParaRPr lang="en-US" sz="3200" dirty="0"/>
          </a:p>
        </p:txBody>
      </p:sp>
      <p:sp>
        <p:nvSpPr>
          <p:cNvPr id="12" name="Text 10"/>
          <p:cNvSpPr/>
          <p:nvPr/>
        </p:nvSpPr>
        <p:spPr>
          <a:xfrm>
            <a:off x="8549640" y="2788920"/>
            <a:ext cx="3154680" cy="822960"/>
          </a:xfrm>
          <a:prstGeom prst="rect">
            <a:avLst/>
          </a:prstGeom>
          <a:noFill/>
          <a:ln/>
        </p:spPr>
        <p:txBody>
          <a:bodyPr wrap="square" rtlCol="0" anchor="ctr"/>
          <a:lstStyle/>
          <a:p>
            <a:pPr marL="0" indent="0" algn="ctr">
              <a:buNone/>
            </a:pPr>
            <a:r>
              <a:rPr lang="en-US" sz="1250" b="1" dirty="0">
                <a:solidFill>
                  <a:srgbClr val="FFFFFF"/>
                </a:solidFill>
                <a:latin typeface="Arial" pitchFamily="34" charset="0"/>
                <a:ea typeface="Arial" pitchFamily="34" charset="-122"/>
                <a:cs typeface="Arial" pitchFamily="34" charset="-120"/>
              </a:rPr>
              <a:t>every competency question maps to: Dependable, Open, Connected</a:t>
            </a:r>
            <a:endParaRPr lang="en-US" sz="1250" b="1" dirty="0"/>
          </a:p>
        </p:txBody>
      </p:sp>
      <p:sp>
        <p:nvSpPr>
          <p:cNvPr id="13" name="Shape 11"/>
          <p:cNvSpPr/>
          <p:nvPr/>
        </p:nvSpPr>
        <p:spPr>
          <a:xfrm>
            <a:off x="594360" y="4114800"/>
            <a:ext cx="11064240" cy="1920240"/>
          </a:xfrm>
          <a:prstGeom prst="rect">
            <a:avLst/>
          </a:prstGeom>
          <a:solidFill>
            <a:srgbClr val="EDE9E3"/>
          </a:solidFill>
          <a:ln/>
        </p:spPr>
        <p:txBody>
          <a:bodyPr/>
          <a:lstStyle/>
          <a:p>
            <a:endParaRPr lang="en-GB" dirty="0"/>
          </a:p>
        </p:txBody>
      </p:sp>
      <p:sp>
        <p:nvSpPr>
          <p:cNvPr id="14" name="Text 12"/>
          <p:cNvSpPr/>
          <p:nvPr/>
        </p:nvSpPr>
        <p:spPr>
          <a:xfrm>
            <a:off x="822960" y="4114800"/>
            <a:ext cx="10515600" cy="1645920"/>
          </a:xfrm>
          <a:prstGeom prst="rect">
            <a:avLst/>
          </a:prstGeom>
          <a:noFill/>
          <a:ln/>
        </p:spPr>
        <p:txBody>
          <a:bodyPr wrap="square" rtlCol="0" anchor="t"/>
          <a:lstStyle/>
          <a:p>
            <a:pPr marL="342900" indent="-342900">
              <a:spcAft>
                <a:spcPts val="800"/>
              </a:spcAft>
              <a:buSzPct val="100000"/>
              <a:buChar char="●"/>
            </a:pPr>
            <a:r>
              <a:rPr lang="en-US" sz="1600" b="1" u="sng" dirty="0">
                <a:solidFill>
                  <a:srgbClr val="2A2A2A"/>
                </a:solidFill>
                <a:latin typeface="Arial" pitchFamily="34" charset="0"/>
                <a:ea typeface="Arial" pitchFamily="34" charset="-122"/>
                <a:cs typeface="Arial" pitchFamily="34" charset="-120"/>
              </a:rPr>
              <a:t>Group exercise</a:t>
            </a:r>
            <a:r>
              <a:rPr lang="en-US" sz="1600" b="1" dirty="0">
                <a:solidFill>
                  <a:srgbClr val="2A2A2A"/>
                </a:solidFill>
                <a:latin typeface="Arial" pitchFamily="34" charset="0"/>
                <a:ea typeface="Arial" pitchFamily="34" charset="-122"/>
                <a:cs typeface="Arial" pitchFamily="34" charset="-120"/>
              </a:rPr>
              <a:t>: candidates collaborate on a business case while assessors observe inclusion, time management, and consensus-building.</a:t>
            </a:r>
            <a:endParaRPr lang="en-US" sz="1600" b="1" dirty="0"/>
          </a:p>
          <a:p>
            <a:pPr marL="342900" indent="-342900">
              <a:spcAft>
                <a:spcPts val="800"/>
              </a:spcAft>
              <a:buSzPct val="100000"/>
              <a:buChar char="●"/>
            </a:pPr>
            <a:r>
              <a:rPr lang="en-US" sz="1600" b="1" u="sng" dirty="0">
                <a:solidFill>
                  <a:srgbClr val="2A2A2A"/>
                </a:solidFill>
                <a:latin typeface="Arial" pitchFamily="34" charset="0"/>
                <a:ea typeface="Arial" pitchFamily="34" charset="-122"/>
                <a:cs typeface="Arial" pitchFamily="34" charset="-120"/>
              </a:rPr>
              <a:t>Micro-exercises</a:t>
            </a:r>
            <a:r>
              <a:rPr lang="en-US" sz="1600" b="1" dirty="0">
                <a:solidFill>
                  <a:srgbClr val="2A2A2A"/>
                </a:solidFill>
                <a:latin typeface="Arial" pitchFamily="34" charset="0"/>
                <a:ea typeface="Arial" pitchFamily="34" charset="-122"/>
                <a:cs typeface="Arial" pitchFamily="34" charset="-120"/>
              </a:rPr>
              <a:t>: short individual tasks (e.g. analysing a brief and presenting a recommendation) under time pressure.</a:t>
            </a:r>
            <a:endParaRPr lang="en-US" sz="1600" b="1" dirty="0"/>
          </a:p>
          <a:p>
            <a:pPr marL="342900" indent="-342900">
              <a:spcAft>
                <a:spcPts val="800"/>
              </a:spcAft>
              <a:buSzPct val="100000"/>
              <a:buChar char="●"/>
            </a:pPr>
            <a:r>
              <a:rPr lang="en-US" sz="1600" b="1" u="sng" dirty="0">
                <a:solidFill>
                  <a:srgbClr val="2A2A2A"/>
                </a:solidFill>
                <a:latin typeface="Arial" pitchFamily="34" charset="0"/>
                <a:ea typeface="Arial" pitchFamily="34" charset="-122"/>
                <a:cs typeface="Arial" pitchFamily="34" charset="-120"/>
              </a:rPr>
              <a:t>Strength-based interviews</a:t>
            </a:r>
            <a:r>
              <a:rPr lang="en-US" sz="1600" b="1" dirty="0">
                <a:solidFill>
                  <a:srgbClr val="2A2A2A"/>
                </a:solidFill>
                <a:latin typeface="Arial" pitchFamily="34" charset="0"/>
                <a:ea typeface="Arial" pitchFamily="34" charset="-122"/>
                <a:cs typeface="Arial" pitchFamily="34" charset="-120"/>
              </a:rPr>
              <a:t>: focus on potential and energy (“what tasks energise you?”) rather than only experience.</a:t>
            </a:r>
            <a:endParaRPr lang="en-US" sz="1600" b="1" dirty="0"/>
          </a:p>
        </p:txBody>
      </p:sp>
      <p:sp>
        <p:nvSpPr>
          <p:cNvPr id="15" name="Text 13"/>
          <p:cNvSpPr/>
          <p:nvPr/>
        </p:nvSpPr>
        <p:spPr>
          <a:xfrm>
            <a:off x="457200" y="6510528"/>
            <a:ext cx="11247120" cy="274320"/>
          </a:xfrm>
          <a:prstGeom prst="rect">
            <a:avLst/>
          </a:prstGeom>
          <a:solidFill>
            <a:srgbClr val="FF0000"/>
          </a:solidFill>
          <a:ln/>
        </p:spPr>
        <p:txBody>
          <a:bodyPr wrap="square" rtlCol="0" anchor="ctr"/>
          <a:lstStyle/>
          <a:p>
            <a:pPr marL="0" indent="0">
              <a:buNone/>
            </a:pPr>
            <a:r>
              <a:rPr lang="en-US" sz="1000" b="1" dirty="0">
                <a:latin typeface="Arial" pitchFamily="34" charset="0"/>
                <a:ea typeface="Arial" pitchFamily="34" charset="-122"/>
                <a:cs typeface="Arial" pitchFamily="34" charset="-120"/>
              </a:rPr>
              <a:t>Presenter: Christine Collins-Mears                                                                     </a:t>
            </a:r>
            <a:r>
              <a:rPr lang="en-US" sz="900" b="1" i="1" dirty="0">
                <a:latin typeface="Arial" pitchFamily="34" charset="0"/>
                <a:ea typeface="Arial" pitchFamily="34" charset="-122"/>
                <a:cs typeface="Arial" pitchFamily="34" charset="-120"/>
              </a:rPr>
              <a:t>Source: OphyAI (2026) HSBC interview process; getsmartresume.com (2026) HSBC Global Graduate Program guide</a:t>
            </a:r>
            <a:endParaRPr lang="en-US" sz="900" b="1" dirty="0"/>
          </a:p>
        </p:txBody>
      </p:sp>
      <p:sp>
        <p:nvSpPr>
          <p:cNvPr id="16" name="Text 14"/>
          <p:cNvSpPr/>
          <p:nvPr/>
        </p:nvSpPr>
        <p:spPr>
          <a:xfrm>
            <a:off x="11658600" y="6492240"/>
            <a:ext cx="365760" cy="274320"/>
          </a:xfrm>
          <a:prstGeom prst="rect">
            <a:avLst/>
          </a:prstGeom>
          <a:noFill/>
          <a:ln/>
        </p:spPr>
        <p:txBody>
          <a:bodyPr wrap="square" rtlCol="0" anchor="ctr"/>
          <a:lstStyle/>
          <a:p>
            <a:pPr marL="0" indent="0" algn="r">
              <a:buNone/>
            </a:pPr>
            <a:r>
              <a:rPr lang="en-US" sz="1000" dirty="0">
                <a:solidFill>
                  <a:srgbClr val="6B6B6B"/>
                </a:solidFill>
                <a:latin typeface="Arial" pitchFamily="34" charset="0"/>
                <a:ea typeface="Arial" pitchFamily="34" charset="-122"/>
                <a:cs typeface="Arial" pitchFamily="34" charset="-120"/>
              </a:rPr>
              <a:t>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48640" y="502920"/>
            <a:ext cx="9144000" cy="320040"/>
          </a:xfrm>
          <a:prstGeom prst="rect">
            <a:avLst/>
          </a:prstGeom>
          <a:noFill/>
          <a:ln/>
        </p:spPr>
        <p:txBody>
          <a:bodyPr wrap="square" rtlCol="0" anchor="ctr"/>
          <a:lstStyle/>
          <a:p>
            <a:pPr marL="0" indent="0">
              <a:buNone/>
            </a:pPr>
            <a:r>
              <a:rPr lang="en-US" sz="2000" b="1" u="sng" kern="0" spc="150" dirty="0">
                <a:solidFill>
                  <a:srgbClr val="DB0011"/>
                </a:solidFill>
                <a:latin typeface="Arial" pitchFamily="34" charset="0"/>
                <a:ea typeface="Arial" pitchFamily="34" charset="-122"/>
                <a:cs typeface="Arial" pitchFamily="34" charset="-120"/>
              </a:rPr>
              <a:t>CURRENT PRACTICE AND POLICIES</a:t>
            </a:r>
            <a:endParaRPr lang="en-US" sz="2000" u="sng" dirty="0"/>
          </a:p>
        </p:txBody>
      </p:sp>
      <p:sp>
        <p:nvSpPr>
          <p:cNvPr id="3" name="Text 1"/>
          <p:cNvSpPr/>
          <p:nvPr/>
        </p:nvSpPr>
        <p:spPr>
          <a:xfrm>
            <a:off x="548640" y="822960"/>
            <a:ext cx="10515600" cy="731520"/>
          </a:xfrm>
          <a:prstGeom prst="rect">
            <a:avLst/>
          </a:prstGeom>
          <a:noFill/>
          <a:ln/>
        </p:spPr>
        <p:txBody>
          <a:bodyPr wrap="square" rtlCol="0" anchor="ctr"/>
          <a:lstStyle/>
          <a:p>
            <a:pPr marL="0" indent="0">
              <a:buNone/>
            </a:pPr>
            <a:r>
              <a:rPr lang="en-US" sz="2800" b="1" dirty="0">
                <a:solidFill>
                  <a:srgbClr val="1A1A1A"/>
                </a:solidFill>
                <a:latin typeface="Arial" pitchFamily="34" charset="0"/>
                <a:ea typeface="Arial" pitchFamily="34" charset="-122"/>
                <a:cs typeface="Arial" pitchFamily="34" charset="-120"/>
              </a:rPr>
              <a:t>Inclusion &amp; Accessibility in Selection</a:t>
            </a:r>
            <a:endParaRPr lang="en-US" sz="2800" dirty="0"/>
          </a:p>
        </p:txBody>
      </p:sp>
      <p:sp>
        <p:nvSpPr>
          <p:cNvPr id="4" name="Shape 2"/>
          <p:cNvSpPr/>
          <p:nvPr/>
        </p:nvSpPr>
        <p:spPr>
          <a:xfrm>
            <a:off x="548640" y="1828800"/>
            <a:ext cx="685800" cy="685800"/>
          </a:xfrm>
          <a:prstGeom prst="ellipse">
            <a:avLst/>
          </a:prstGeom>
          <a:solidFill>
            <a:srgbClr val="EDE9E3"/>
          </a:solidFill>
          <a:ln/>
        </p:spPr>
        <p:txBody>
          <a:bodyPr/>
          <a:lstStyle/>
          <a:p>
            <a:endParaRPr lang="en-GB" dirty="0"/>
          </a:p>
        </p:txBody>
      </p:sp>
      <p:pic>
        <p:nvPicPr>
          <p:cNvPr id="5" name="Image 0" descr="preencoded.png"/>
          <p:cNvPicPr>
            <a:picLocks noChangeAspect="1"/>
          </p:cNvPicPr>
          <p:nvPr/>
        </p:nvPicPr>
        <p:blipFill>
          <a:blip r:embed="rId3"/>
          <a:stretch>
            <a:fillRect/>
          </a:stretch>
        </p:blipFill>
        <p:spPr>
          <a:xfrm>
            <a:off x="699516" y="1979676"/>
            <a:ext cx="384048" cy="384048"/>
          </a:xfrm>
          <a:prstGeom prst="rect">
            <a:avLst/>
          </a:prstGeom>
        </p:spPr>
      </p:pic>
      <p:sp>
        <p:nvSpPr>
          <p:cNvPr id="6" name="Text 3"/>
          <p:cNvSpPr/>
          <p:nvPr/>
        </p:nvSpPr>
        <p:spPr>
          <a:xfrm>
            <a:off x="1463040" y="1810512"/>
            <a:ext cx="9875520" cy="384048"/>
          </a:xfrm>
          <a:prstGeom prst="rect">
            <a:avLst/>
          </a:prstGeom>
          <a:noFill/>
          <a:ln/>
        </p:spPr>
        <p:txBody>
          <a:bodyPr wrap="square" rtlCol="0" anchor="ctr"/>
          <a:lstStyle/>
          <a:p>
            <a:pPr marL="0" indent="0">
              <a:buNone/>
            </a:pPr>
            <a:r>
              <a:rPr lang="en-US" sz="1600" b="1" u="sng" dirty="0">
                <a:solidFill>
                  <a:srgbClr val="1A1A1A"/>
                </a:solidFill>
                <a:latin typeface="Arial" pitchFamily="34" charset="0"/>
                <a:ea typeface="Arial" pitchFamily="34" charset="-122"/>
                <a:cs typeface="Arial" pitchFamily="34" charset="-120"/>
              </a:rPr>
              <a:t>Guaranteed interview scheme</a:t>
            </a:r>
            <a:endParaRPr lang="en-US" sz="1600" u="sng" dirty="0"/>
          </a:p>
        </p:txBody>
      </p:sp>
      <p:sp>
        <p:nvSpPr>
          <p:cNvPr id="7" name="Text 4"/>
          <p:cNvSpPr/>
          <p:nvPr/>
        </p:nvSpPr>
        <p:spPr>
          <a:xfrm>
            <a:off x="1463040" y="2212848"/>
            <a:ext cx="9875520" cy="502920"/>
          </a:xfrm>
          <a:prstGeom prst="rect">
            <a:avLst/>
          </a:prstGeom>
          <a:noFill/>
          <a:ln/>
        </p:spPr>
        <p:txBody>
          <a:bodyPr wrap="square" rtlCol="0" anchor="ctr"/>
          <a:lstStyle/>
          <a:p>
            <a:pPr marL="0" indent="0">
              <a:buNone/>
            </a:pPr>
            <a:r>
              <a:rPr lang="en-US" sz="1400" b="1" dirty="0">
                <a:solidFill>
                  <a:srgbClr val="2A2A2A"/>
                </a:solidFill>
                <a:latin typeface="Arial" pitchFamily="34" charset="0"/>
                <a:ea typeface="Arial" pitchFamily="34" charset="-122"/>
                <a:cs typeface="Arial" pitchFamily="34" charset="-120"/>
              </a:rPr>
              <a:t>Any disabled candidate meeting the minimum role criteria is guaranteed an interview</a:t>
            </a:r>
            <a:endParaRPr lang="en-US" sz="1400" b="1" dirty="0"/>
          </a:p>
        </p:txBody>
      </p:sp>
      <p:sp>
        <p:nvSpPr>
          <p:cNvPr id="8" name="Shape 5"/>
          <p:cNvSpPr/>
          <p:nvPr/>
        </p:nvSpPr>
        <p:spPr>
          <a:xfrm>
            <a:off x="548640" y="3200400"/>
            <a:ext cx="685800" cy="685800"/>
          </a:xfrm>
          <a:prstGeom prst="ellipse">
            <a:avLst/>
          </a:prstGeom>
          <a:solidFill>
            <a:srgbClr val="EDE9E3"/>
          </a:solidFill>
          <a:ln/>
        </p:spPr>
        <p:txBody>
          <a:bodyPr/>
          <a:lstStyle/>
          <a:p>
            <a:endParaRPr lang="en-GB" dirty="0"/>
          </a:p>
        </p:txBody>
      </p:sp>
      <p:pic>
        <p:nvPicPr>
          <p:cNvPr id="9" name="Image 1" descr="preencoded.png"/>
          <p:cNvPicPr>
            <a:picLocks noChangeAspect="1"/>
          </p:cNvPicPr>
          <p:nvPr/>
        </p:nvPicPr>
        <p:blipFill>
          <a:blip r:embed="rId4"/>
          <a:stretch>
            <a:fillRect/>
          </a:stretch>
        </p:blipFill>
        <p:spPr>
          <a:xfrm>
            <a:off x="699516" y="3351276"/>
            <a:ext cx="384048" cy="384048"/>
          </a:xfrm>
          <a:prstGeom prst="rect">
            <a:avLst/>
          </a:prstGeom>
        </p:spPr>
      </p:pic>
      <p:sp>
        <p:nvSpPr>
          <p:cNvPr id="10" name="Text 6"/>
          <p:cNvSpPr/>
          <p:nvPr/>
        </p:nvSpPr>
        <p:spPr>
          <a:xfrm>
            <a:off x="1463040" y="3182112"/>
            <a:ext cx="9875520" cy="384048"/>
          </a:xfrm>
          <a:prstGeom prst="rect">
            <a:avLst/>
          </a:prstGeom>
          <a:noFill/>
          <a:ln/>
        </p:spPr>
        <p:txBody>
          <a:bodyPr wrap="square" rtlCol="0" anchor="ctr"/>
          <a:lstStyle/>
          <a:p>
            <a:pPr marL="0" indent="0">
              <a:buNone/>
            </a:pPr>
            <a:r>
              <a:rPr lang="en-US" sz="1600" b="1" u="sng" dirty="0">
                <a:solidFill>
                  <a:srgbClr val="1A1A1A"/>
                </a:solidFill>
                <a:latin typeface="Arial" pitchFamily="34" charset="0"/>
                <a:ea typeface="Arial" pitchFamily="34" charset="-122"/>
                <a:cs typeface="Arial" pitchFamily="34" charset="-120"/>
              </a:rPr>
              <a:t>Adjustments built into the process</a:t>
            </a:r>
            <a:endParaRPr lang="en-US" sz="1600" u="sng" dirty="0"/>
          </a:p>
        </p:txBody>
      </p:sp>
      <p:sp>
        <p:nvSpPr>
          <p:cNvPr id="11" name="Text 7"/>
          <p:cNvSpPr/>
          <p:nvPr/>
        </p:nvSpPr>
        <p:spPr>
          <a:xfrm>
            <a:off x="1463040" y="3584448"/>
            <a:ext cx="9875520" cy="502920"/>
          </a:xfrm>
          <a:prstGeom prst="rect">
            <a:avLst/>
          </a:prstGeom>
          <a:noFill/>
          <a:ln/>
        </p:spPr>
        <p:txBody>
          <a:bodyPr wrap="square" rtlCol="0" anchor="ctr"/>
          <a:lstStyle/>
          <a:p>
            <a:pPr marL="0" indent="0">
              <a:buNone/>
            </a:pPr>
            <a:r>
              <a:rPr lang="en-US" sz="1400" b="1" dirty="0">
                <a:solidFill>
                  <a:srgbClr val="2A2A2A"/>
                </a:solidFill>
                <a:latin typeface="Arial" pitchFamily="34" charset="0"/>
                <a:ea typeface="Arial" pitchFamily="34" charset="-122"/>
                <a:cs typeface="Arial" pitchFamily="34" charset="-120"/>
              </a:rPr>
              <a:t>Candidates can request adjustments at every stage, from application to assessment centre</a:t>
            </a:r>
            <a:endParaRPr lang="en-US" sz="1400" b="1" dirty="0"/>
          </a:p>
        </p:txBody>
      </p:sp>
      <p:sp>
        <p:nvSpPr>
          <p:cNvPr id="12" name="Shape 8"/>
          <p:cNvSpPr/>
          <p:nvPr/>
        </p:nvSpPr>
        <p:spPr>
          <a:xfrm>
            <a:off x="548640" y="4572000"/>
            <a:ext cx="685800" cy="685800"/>
          </a:xfrm>
          <a:prstGeom prst="ellipse">
            <a:avLst/>
          </a:prstGeom>
          <a:solidFill>
            <a:srgbClr val="EDE9E3"/>
          </a:solidFill>
          <a:ln/>
        </p:spPr>
        <p:txBody>
          <a:bodyPr/>
          <a:lstStyle/>
          <a:p>
            <a:endParaRPr lang="en-GB" dirty="0"/>
          </a:p>
        </p:txBody>
      </p:sp>
      <p:pic>
        <p:nvPicPr>
          <p:cNvPr id="13" name="Image 2" descr="preencoded.png"/>
          <p:cNvPicPr>
            <a:picLocks noChangeAspect="1"/>
          </p:cNvPicPr>
          <p:nvPr/>
        </p:nvPicPr>
        <p:blipFill>
          <a:blip r:embed="rId5"/>
          <a:stretch>
            <a:fillRect/>
          </a:stretch>
        </p:blipFill>
        <p:spPr>
          <a:xfrm>
            <a:off x="699516" y="4722876"/>
            <a:ext cx="384048" cy="384048"/>
          </a:xfrm>
          <a:prstGeom prst="rect">
            <a:avLst/>
          </a:prstGeom>
        </p:spPr>
      </p:pic>
      <p:sp>
        <p:nvSpPr>
          <p:cNvPr id="14" name="Text 9"/>
          <p:cNvSpPr/>
          <p:nvPr/>
        </p:nvSpPr>
        <p:spPr>
          <a:xfrm>
            <a:off x="1463040" y="4553712"/>
            <a:ext cx="9875520" cy="384048"/>
          </a:xfrm>
          <a:prstGeom prst="rect">
            <a:avLst/>
          </a:prstGeom>
          <a:noFill/>
          <a:ln/>
        </p:spPr>
        <p:txBody>
          <a:bodyPr wrap="square" rtlCol="0" anchor="ctr"/>
          <a:lstStyle/>
          <a:p>
            <a:pPr marL="0" indent="0">
              <a:buNone/>
            </a:pPr>
            <a:r>
              <a:rPr lang="en-US" sz="1600" b="1" u="sng" dirty="0">
                <a:solidFill>
                  <a:srgbClr val="1A1A1A"/>
                </a:solidFill>
                <a:latin typeface="Arial" pitchFamily="34" charset="0"/>
                <a:ea typeface="Arial" pitchFamily="34" charset="-122"/>
                <a:cs typeface="Arial" pitchFamily="34" charset="-120"/>
              </a:rPr>
              <a:t>Equal-opportunities monitoring, kept separate</a:t>
            </a:r>
            <a:endParaRPr lang="en-US" sz="1600" u="sng" dirty="0"/>
          </a:p>
        </p:txBody>
      </p:sp>
      <p:sp>
        <p:nvSpPr>
          <p:cNvPr id="15" name="Text 10"/>
          <p:cNvSpPr/>
          <p:nvPr/>
        </p:nvSpPr>
        <p:spPr>
          <a:xfrm>
            <a:off x="1463040" y="4956048"/>
            <a:ext cx="9875520" cy="502920"/>
          </a:xfrm>
          <a:prstGeom prst="rect">
            <a:avLst/>
          </a:prstGeom>
          <a:noFill/>
          <a:ln/>
        </p:spPr>
        <p:txBody>
          <a:bodyPr wrap="square" rtlCol="0" anchor="ctr"/>
          <a:lstStyle/>
          <a:p>
            <a:pPr marL="0" indent="0">
              <a:buNone/>
            </a:pPr>
            <a:r>
              <a:rPr lang="en-US" sz="1400" b="1" dirty="0">
                <a:solidFill>
                  <a:srgbClr val="2A2A2A"/>
                </a:solidFill>
                <a:latin typeface="Arial" pitchFamily="34" charset="0"/>
                <a:ea typeface="Arial" pitchFamily="34" charset="-122"/>
                <a:cs typeface="Arial" pitchFamily="34" charset="-120"/>
              </a:rPr>
              <a:t>Demographic questions are collected for monitoring only and explicitly excluded from hiring decisions</a:t>
            </a:r>
            <a:endParaRPr lang="en-US" sz="1400" b="1" dirty="0"/>
          </a:p>
        </p:txBody>
      </p:sp>
      <p:sp>
        <p:nvSpPr>
          <p:cNvPr id="16" name="Text 11"/>
          <p:cNvSpPr/>
          <p:nvPr/>
        </p:nvSpPr>
        <p:spPr>
          <a:xfrm>
            <a:off x="457200" y="6510528"/>
            <a:ext cx="11247120" cy="274320"/>
          </a:xfrm>
          <a:prstGeom prst="rect">
            <a:avLst/>
          </a:prstGeom>
          <a:solidFill>
            <a:srgbClr val="FF0000"/>
          </a:solidFill>
          <a:ln/>
        </p:spPr>
        <p:txBody>
          <a:bodyPr wrap="square" rtlCol="0" anchor="ctr"/>
          <a:lstStyle/>
          <a:p>
            <a:pPr marL="0" indent="0">
              <a:buNone/>
            </a:pPr>
            <a:r>
              <a:rPr lang="en-US" sz="1000" b="1" dirty="0">
                <a:latin typeface="Arial" pitchFamily="34" charset="0"/>
                <a:ea typeface="Arial" pitchFamily="34" charset="-122"/>
                <a:cs typeface="Arial" pitchFamily="34" charset="-120"/>
              </a:rPr>
              <a:t>Presenter: Christine Collins-Mears                                                                          </a:t>
            </a:r>
            <a:r>
              <a:rPr lang="en-US" sz="900" b="1" i="1" dirty="0">
                <a:latin typeface="Arial" pitchFamily="34" charset="0"/>
                <a:ea typeface="Arial" pitchFamily="34" charset="-122"/>
                <a:cs typeface="Arial" pitchFamily="34" charset="-120"/>
              </a:rPr>
              <a:t>Source: HSBC Holdings plc (2026) Application guide; CIPD (2026) Recruitment: an introduction</a:t>
            </a:r>
            <a:endParaRPr lang="en-US" sz="900" b="1" dirty="0"/>
          </a:p>
        </p:txBody>
      </p:sp>
      <p:sp>
        <p:nvSpPr>
          <p:cNvPr id="17" name="Text 12"/>
          <p:cNvSpPr/>
          <p:nvPr/>
        </p:nvSpPr>
        <p:spPr>
          <a:xfrm>
            <a:off x="11658600" y="6492240"/>
            <a:ext cx="365760" cy="274320"/>
          </a:xfrm>
          <a:prstGeom prst="rect">
            <a:avLst/>
          </a:prstGeom>
          <a:noFill/>
          <a:ln/>
        </p:spPr>
        <p:txBody>
          <a:bodyPr wrap="square" rtlCol="0" anchor="ctr"/>
          <a:lstStyle/>
          <a:p>
            <a:pPr marL="0" indent="0" algn="r">
              <a:buNone/>
            </a:pPr>
            <a:r>
              <a:rPr lang="en-US" sz="1000" dirty="0">
                <a:solidFill>
                  <a:srgbClr val="6B6B6B"/>
                </a:solidFill>
                <a:latin typeface="Arial" pitchFamily="34" charset="0"/>
                <a:ea typeface="Arial" pitchFamily="34" charset="-122"/>
                <a:cs typeface="Arial" pitchFamily="34" charset="-120"/>
              </a:rPr>
              <a:t>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Shape 0"/>
          <p:cNvSpPr/>
          <p:nvPr/>
        </p:nvSpPr>
        <p:spPr>
          <a:xfrm>
            <a:off x="3048" y="0"/>
            <a:ext cx="12188952" cy="6858000"/>
          </a:xfrm>
          <a:prstGeom prst="rect">
            <a:avLst/>
          </a:prstGeom>
          <a:solidFill>
            <a:srgbClr val="1A1A1A"/>
          </a:solidFill>
          <a:ln/>
        </p:spPr>
        <p:txBody>
          <a:bodyPr/>
          <a:lstStyle/>
          <a:p>
            <a:endParaRPr lang="en-GB" dirty="0"/>
          </a:p>
        </p:txBody>
      </p:sp>
      <p:sp>
        <p:nvSpPr>
          <p:cNvPr id="3" name="Shape 1"/>
          <p:cNvSpPr/>
          <p:nvPr/>
        </p:nvSpPr>
        <p:spPr>
          <a:xfrm>
            <a:off x="0" y="0"/>
            <a:ext cx="228600" cy="6858000"/>
          </a:xfrm>
          <a:prstGeom prst="rect">
            <a:avLst/>
          </a:prstGeom>
          <a:solidFill>
            <a:srgbClr val="DB0011"/>
          </a:solidFill>
          <a:ln/>
        </p:spPr>
        <p:txBody>
          <a:bodyPr/>
          <a:lstStyle/>
          <a:p>
            <a:endParaRPr lang="en-GB" dirty="0"/>
          </a:p>
        </p:txBody>
      </p:sp>
      <p:sp>
        <p:nvSpPr>
          <p:cNvPr id="4" name="Text 2"/>
          <p:cNvSpPr/>
          <p:nvPr/>
        </p:nvSpPr>
        <p:spPr>
          <a:xfrm>
            <a:off x="822960" y="548640"/>
            <a:ext cx="7315200" cy="365760"/>
          </a:xfrm>
          <a:prstGeom prst="rect">
            <a:avLst/>
          </a:prstGeom>
          <a:noFill/>
          <a:ln/>
        </p:spPr>
        <p:txBody>
          <a:bodyPr wrap="square" rtlCol="0" anchor="ctr"/>
          <a:lstStyle/>
          <a:p>
            <a:pPr marL="0" indent="0">
              <a:buNone/>
            </a:pPr>
            <a:r>
              <a:rPr lang="en-US" sz="2000" b="1" u="sng" kern="0" spc="200" dirty="0">
                <a:solidFill>
                  <a:srgbClr val="DB0011"/>
                </a:solidFill>
                <a:latin typeface="Arial" pitchFamily="34" charset="0"/>
                <a:ea typeface="Arial" pitchFamily="34" charset="-122"/>
                <a:cs typeface="Arial" pitchFamily="34" charset="-120"/>
              </a:rPr>
              <a:t>SECTION SUMMARY</a:t>
            </a:r>
            <a:endParaRPr lang="en-US" sz="2000" u="sng" dirty="0"/>
          </a:p>
        </p:txBody>
      </p:sp>
      <p:sp>
        <p:nvSpPr>
          <p:cNvPr id="5" name="Text 3"/>
          <p:cNvSpPr/>
          <p:nvPr/>
        </p:nvSpPr>
        <p:spPr>
          <a:xfrm>
            <a:off x="822960" y="914400"/>
            <a:ext cx="10058400" cy="731520"/>
          </a:xfrm>
          <a:prstGeom prst="rect">
            <a:avLst/>
          </a:prstGeom>
          <a:noFill/>
          <a:ln/>
        </p:spPr>
        <p:txBody>
          <a:bodyPr wrap="square" rtlCol="0" anchor="ctr"/>
          <a:lstStyle/>
          <a:p>
            <a:pPr marL="0" indent="0">
              <a:buNone/>
            </a:pPr>
            <a:r>
              <a:rPr lang="en-US" sz="2800" b="1" dirty="0">
                <a:solidFill>
                  <a:srgbClr val="FFFFFF"/>
                </a:solidFill>
                <a:latin typeface="Arial" pitchFamily="34" charset="0"/>
                <a:ea typeface="Arial" pitchFamily="34" charset="-122"/>
                <a:cs typeface="Arial" pitchFamily="34" charset="-120"/>
              </a:rPr>
              <a:t>A Deliberate, Values-Driven Model</a:t>
            </a:r>
            <a:endParaRPr lang="en-US" sz="2800" dirty="0"/>
          </a:p>
        </p:txBody>
      </p:sp>
      <p:sp>
        <p:nvSpPr>
          <p:cNvPr id="6" name="Text 4"/>
          <p:cNvSpPr/>
          <p:nvPr/>
        </p:nvSpPr>
        <p:spPr>
          <a:xfrm>
            <a:off x="822960" y="1920240"/>
            <a:ext cx="10332720" cy="3026664"/>
          </a:xfrm>
          <a:prstGeom prst="rect">
            <a:avLst/>
          </a:prstGeom>
          <a:noFill/>
          <a:ln/>
        </p:spPr>
        <p:txBody>
          <a:bodyPr wrap="square" rtlCol="0" anchor="t"/>
          <a:lstStyle/>
          <a:p>
            <a:pPr marL="342900" indent="-342900">
              <a:spcAft>
                <a:spcPts val="1600"/>
              </a:spcAft>
              <a:buSzPct val="100000"/>
              <a:buChar char="●"/>
            </a:pPr>
            <a:r>
              <a:rPr lang="en-US" b="1" dirty="0">
                <a:solidFill>
                  <a:srgbClr val="E5E5E5"/>
                </a:solidFill>
                <a:latin typeface="Arial" pitchFamily="34" charset="0"/>
                <a:ea typeface="Arial" pitchFamily="34" charset="-122"/>
                <a:cs typeface="Arial" pitchFamily="34" charset="-120"/>
              </a:rPr>
              <a:t>HSBC's recruitment and selection model is not incidental; it is designed around a skills-first philosophy, reinforced by values-based fit and a strategic view of human capital.</a:t>
            </a:r>
          </a:p>
          <a:p>
            <a:pPr marL="342900" indent="-342900">
              <a:spcAft>
                <a:spcPts val="1600"/>
              </a:spcAft>
              <a:buSzPct val="100000"/>
              <a:buChar char="●"/>
            </a:pPr>
            <a:endParaRPr lang="en-US" b="1" dirty="0"/>
          </a:p>
          <a:p>
            <a:pPr marL="342900" indent="-342900">
              <a:spcAft>
                <a:spcPts val="1600"/>
              </a:spcAft>
              <a:buSzPct val="100000"/>
              <a:buChar char="●"/>
            </a:pPr>
            <a:r>
              <a:rPr lang="en-US" b="1" dirty="0">
                <a:solidFill>
                  <a:srgbClr val="E5E5E5"/>
                </a:solidFill>
                <a:latin typeface="Arial" pitchFamily="34" charset="0"/>
                <a:ea typeface="Arial" pitchFamily="34" charset="-122"/>
                <a:cs typeface="Arial" pitchFamily="34" charset="-120"/>
              </a:rPr>
              <a:t>The candidate journey is structured, largely virtual, and explicitly values-mapped, giving HSBC a consistent global process at scale.</a:t>
            </a:r>
          </a:p>
          <a:p>
            <a:pPr marL="342900" indent="-342900">
              <a:spcAft>
                <a:spcPts val="1600"/>
              </a:spcAft>
              <a:buSzPct val="100000"/>
              <a:buChar char="●"/>
            </a:pPr>
            <a:endParaRPr lang="en-US" b="1" dirty="0"/>
          </a:p>
          <a:p>
            <a:pPr marL="342900" indent="-342900">
              <a:spcAft>
                <a:spcPts val="1600"/>
              </a:spcAft>
              <a:buSzPct val="100000"/>
              <a:buChar char="●"/>
            </a:pPr>
            <a:r>
              <a:rPr lang="en-US" b="1" dirty="0">
                <a:solidFill>
                  <a:srgbClr val="E5E5E5"/>
                </a:solidFill>
                <a:latin typeface="Arial" pitchFamily="34" charset="0"/>
                <a:ea typeface="Arial" pitchFamily="34" charset="-122"/>
                <a:cs typeface="Arial" pitchFamily="34" charset="-120"/>
              </a:rPr>
              <a:t>Inclusion is built into the mechanics of selection itself, with guaranteed interviews, adjustments, and monitoring kept separate from decisions.</a:t>
            </a:r>
            <a:endParaRPr lang="en-US" b="1" dirty="0"/>
          </a:p>
        </p:txBody>
      </p:sp>
      <p:sp>
        <p:nvSpPr>
          <p:cNvPr id="7" name="Shape 5"/>
          <p:cNvSpPr/>
          <p:nvPr/>
        </p:nvSpPr>
        <p:spPr>
          <a:xfrm>
            <a:off x="822960" y="5390866"/>
            <a:ext cx="10332720" cy="799622"/>
          </a:xfrm>
          <a:prstGeom prst="rect">
            <a:avLst/>
          </a:prstGeom>
          <a:solidFill>
            <a:srgbClr val="2A2A2A"/>
          </a:solidFill>
          <a:ln/>
        </p:spPr>
        <p:txBody>
          <a:bodyPr/>
          <a:lstStyle/>
          <a:p>
            <a:endParaRPr lang="en-GB" dirty="0"/>
          </a:p>
        </p:txBody>
      </p:sp>
      <p:pic>
        <p:nvPicPr>
          <p:cNvPr id="8" name="Image 0" descr="preencoded.png"/>
          <p:cNvPicPr>
            <a:picLocks noChangeAspect="1"/>
          </p:cNvPicPr>
          <p:nvPr/>
        </p:nvPicPr>
        <p:blipFill>
          <a:blip r:embed="rId3">
            <a:duotone>
              <a:schemeClr val="bg2">
                <a:shade val="45000"/>
                <a:satMod val="135000"/>
              </a:schemeClr>
              <a:prstClr val="white"/>
            </a:duotone>
          </a:blip>
          <a:stretch>
            <a:fillRect/>
          </a:stretch>
        </p:blipFill>
        <p:spPr>
          <a:xfrm>
            <a:off x="1005840" y="5285232"/>
            <a:ext cx="502920" cy="502920"/>
          </a:xfrm>
          <a:prstGeom prst="rect">
            <a:avLst/>
          </a:prstGeom>
        </p:spPr>
      </p:pic>
      <p:sp>
        <p:nvSpPr>
          <p:cNvPr id="9" name="Text 6"/>
          <p:cNvSpPr/>
          <p:nvPr/>
        </p:nvSpPr>
        <p:spPr>
          <a:xfrm>
            <a:off x="1691640" y="5212080"/>
            <a:ext cx="9281160" cy="640080"/>
          </a:xfrm>
          <a:prstGeom prst="rect">
            <a:avLst/>
          </a:prstGeom>
          <a:noFill/>
          <a:ln/>
        </p:spPr>
        <p:txBody>
          <a:bodyPr wrap="square" rtlCol="0" anchor="ctr"/>
          <a:lstStyle/>
          <a:p>
            <a:pPr marL="0" indent="0">
              <a:buNone/>
            </a:pPr>
            <a:r>
              <a:rPr lang="en-US" sz="1400" i="1" dirty="0">
                <a:solidFill>
                  <a:srgbClr val="FFFFFF"/>
                </a:solidFill>
                <a:latin typeface="Arial" pitchFamily="34" charset="0"/>
                <a:ea typeface="Arial" pitchFamily="34" charset="-122"/>
                <a:cs typeface="Arial" pitchFamily="34" charset="-120"/>
              </a:rPr>
              <a:t>Next: how these strengths translate into opportunity — and where they come under pressure.</a:t>
            </a:r>
            <a:endParaRPr lang="en-US" sz="1400" dirty="0"/>
          </a:p>
        </p:txBody>
      </p:sp>
      <p:sp>
        <p:nvSpPr>
          <p:cNvPr id="10" name="Text 7"/>
          <p:cNvSpPr/>
          <p:nvPr/>
        </p:nvSpPr>
        <p:spPr>
          <a:xfrm>
            <a:off x="11658600" y="6492240"/>
            <a:ext cx="365760" cy="274320"/>
          </a:xfrm>
          <a:prstGeom prst="rect">
            <a:avLst/>
          </a:prstGeom>
          <a:noFill/>
          <a:ln/>
        </p:spPr>
        <p:txBody>
          <a:bodyPr wrap="square" rtlCol="0" anchor="ctr"/>
          <a:lstStyle/>
          <a:p>
            <a:pPr marL="0" indent="0" algn="r">
              <a:buNone/>
            </a:pPr>
            <a:r>
              <a:rPr lang="en-US" sz="1000" dirty="0">
                <a:solidFill>
                  <a:srgbClr val="6B6B6B"/>
                </a:solidFill>
                <a:latin typeface="Arial" pitchFamily="34" charset="0"/>
                <a:ea typeface="Arial" pitchFamily="34" charset="-122"/>
                <a:cs typeface="Arial" pitchFamily="34" charset="-120"/>
              </a:rPr>
              <a:t>8</a:t>
            </a:r>
            <a:endParaRPr lang="en-US" sz="1000" dirty="0"/>
          </a:p>
        </p:txBody>
      </p:sp>
      <p:sp>
        <p:nvSpPr>
          <p:cNvPr id="12" name="TextBox 11">
            <a:extLst>
              <a:ext uri="{FF2B5EF4-FFF2-40B4-BE49-F238E27FC236}">
                <a16:creationId xmlns:a16="http://schemas.microsoft.com/office/drawing/2014/main" id="{DB898D02-9871-C4FB-4C58-DD2A0BB73527}"/>
              </a:ext>
            </a:extLst>
          </p:cNvPr>
          <p:cNvSpPr txBox="1"/>
          <p:nvPr/>
        </p:nvSpPr>
        <p:spPr>
          <a:xfrm>
            <a:off x="822960" y="6226655"/>
            <a:ext cx="2193195" cy="246221"/>
          </a:xfrm>
          <a:prstGeom prst="rect">
            <a:avLst/>
          </a:prstGeom>
          <a:solidFill>
            <a:schemeClr val="bg2"/>
          </a:solidFill>
        </p:spPr>
        <p:txBody>
          <a:bodyPr wrap="square" rtlCol="0">
            <a:spAutoFit/>
          </a:bodyPr>
          <a:lstStyle/>
          <a:p>
            <a:r>
              <a:rPr lang="en-GB" sz="1000" b="1" dirty="0">
                <a:solidFill>
                  <a:srgbClr val="FF0000"/>
                </a:solidFill>
              </a:rPr>
              <a:t>Presenter: Christine Collins-Mears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72376" y="579769"/>
            <a:ext cx="7315200" cy="320040"/>
          </a:xfrm>
          <a:prstGeom prst="rect">
            <a:avLst/>
          </a:prstGeom>
          <a:noFill/>
          <a:ln/>
        </p:spPr>
        <p:txBody>
          <a:bodyPr wrap="square" rtlCol="0" anchor="ctr"/>
          <a:lstStyle/>
          <a:p>
            <a:pPr marL="0" indent="0">
              <a:buNone/>
            </a:pPr>
            <a:r>
              <a:rPr lang="en-US" b="1" u="sng" kern="0" spc="200" dirty="0">
                <a:solidFill>
                  <a:srgbClr val="DB0011"/>
                </a:solidFill>
                <a:latin typeface="Arial" panose="020B0604020202020204" pitchFamily="34" charset="0"/>
                <a:ea typeface="Calibri" pitchFamily="34" charset="-122"/>
                <a:cs typeface="Arial" panose="020B0604020202020204" pitchFamily="34" charset="0"/>
              </a:rPr>
              <a:t>OPPORTUNITY  ·  TALENT ACQUISITION</a:t>
            </a:r>
            <a:endParaRPr lang="en-US" u="sng" dirty="0">
              <a:latin typeface="Arial" panose="020B0604020202020204" pitchFamily="34" charset="0"/>
              <a:cs typeface="Arial" panose="020B0604020202020204" pitchFamily="34" charset="0"/>
            </a:endParaRPr>
          </a:p>
        </p:txBody>
      </p:sp>
      <p:sp>
        <p:nvSpPr>
          <p:cNvPr id="3" name="Text 1"/>
          <p:cNvSpPr/>
          <p:nvPr/>
        </p:nvSpPr>
        <p:spPr>
          <a:xfrm>
            <a:off x="535216" y="1657010"/>
            <a:ext cx="6533096" cy="822960"/>
          </a:xfrm>
          <a:prstGeom prst="rect">
            <a:avLst/>
          </a:prstGeom>
          <a:noFill/>
          <a:ln/>
        </p:spPr>
        <p:txBody>
          <a:bodyPr wrap="square" rtlCol="0" anchor="ctr"/>
          <a:lstStyle/>
          <a:p>
            <a:pPr marL="0" indent="0">
              <a:buNone/>
            </a:pPr>
            <a:r>
              <a:rPr lang="en-US" sz="3200" b="1" dirty="0">
                <a:solidFill>
                  <a:srgbClr val="1A1A1A"/>
                </a:solidFill>
                <a:latin typeface="Arial" panose="020B0604020202020204" pitchFamily="34" charset="0"/>
                <a:ea typeface="Cambria" pitchFamily="34" charset="-122"/>
                <a:cs typeface="Arial" panose="020B0604020202020204" pitchFamily="34" charset="0"/>
              </a:rPr>
              <a:t>AI-enabled talent acquisition raises fit and speed</a:t>
            </a:r>
            <a:endParaRPr lang="en-US" sz="3200" dirty="0">
              <a:latin typeface="Arial" panose="020B0604020202020204" pitchFamily="34" charset="0"/>
              <a:cs typeface="Arial" panose="020B0604020202020204" pitchFamily="34" charset="0"/>
            </a:endParaRPr>
          </a:p>
        </p:txBody>
      </p:sp>
      <p:sp>
        <p:nvSpPr>
          <p:cNvPr id="4" name="Text 2"/>
          <p:cNvSpPr/>
          <p:nvPr/>
        </p:nvSpPr>
        <p:spPr>
          <a:xfrm>
            <a:off x="548640" y="2699426"/>
            <a:ext cx="6400800" cy="3291840"/>
          </a:xfrm>
          <a:prstGeom prst="rect">
            <a:avLst/>
          </a:prstGeom>
          <a:noFill/>
          <a:ln/>
        </p:spPr>
        <p:txBody>
          <a:bodyPr wrap="square" rtlCol="0" anchor="ctr"/>
          <a:lstStyle/>
          <a:p>
            <a:pPr marL="285750" indent="-285750">
              <a:lnSpc>
                <a:spcPct val="115000"/>
              </a:lnSpc>
              <a:spcAft>
                <a:spcPts val="1600"/>
              </a:spcAft>
              <a:buSzPct val="100000"/>
              <a:buFont typeface="Wingdings" panose="05000000000000000000" pitchFamily="2" charset="2"/>
              <a:buChar char="q"/>
            </a:pPr>
            <a:r>
              <a:rPr lang="en-US" sz="1400" b="1" dirty="0">
                <a:solidFill>
                  <a:srgbClr val="1A1A1A"/>
                </a:solidFill>
                <a:latin typeface="Arial" panose="020B0604020202020204" pitchFamily="34" charset="0"/>
                <a:ea typeface="Calibri" pitchFamily="34" charset="-122"/>
                <a:cs typeface="Arial" panose="020B0604020202020204" pitchFamily="34" charset="0"/>
              </a:rPr>
              <a:t>Accenture partnership: recruiter-heavy model → unified AI talent engine</a:t>
            </a:r>
            <a:endParaRPr lang="en-US" sz="1400" b="1" dirty="0">
              <a:latin typeface="Arial" panose="020B0604020202020204" pitchFamily="34" charset="0"/>
              <a:cs typeface="Arial" panose="020B0604020202020204" pitchFamily="34" charset="0"/>
            </a:endParaRPr>
          </a:p>
          <a:p>
            <a:pPr marL="285750" indent="-285750">
              <a:lnSpc>
                <a:spcPct val="115000"/>
              </a:lnSpc>
              <a:spcAft>
                <a:spcPts val="1600"/>
              </a:spcAft>
              <a:buSzPct val="100000"/>
              <a:buFont typeface="Wingdings" panose="05000000000000000000" pitchFamily="2" charset="2"/>
              <a:buChar char="q"/>
            </a:pPr>
            <a:r>
              <a:rPr lang="en-US" sz="1400" b="1" dirty="0">
                <a:solidFill>
                  <a:srgbClr val="1A1A1A"/>
                </a:solidFill>
                <a:latin typeface="Arial" panose="020B0604020202020204" pitchFamily="34" charset="0"/>
                <a:ea typeface="Calibri" pitchFamily="34" charset="-122"/>
                <a:cs typeface="Arial" panose="020B0604020202020204" pitchFamily="34" charset="0"/>
              </a:rPr>
              <a:t>AI shortlists by capability, not job title skills as “new currency”</a:t>
            </a:r>
            <a:endParaRPr lang="en-US" sz="1400" b="1" dirty="0">
              <a:latin typeface="Arial" panose="020B0604020202020204" pitchFamily="34" charset="0"/>
              <a:cs typeface="Arial" panose="020B0604020202020204" pitchFamily="34" charset="0"/>
            </a:endParaRPr>
          </a:p>
          <a:p>
            <a:pPr marL="285750" indent="-285750">
              <a:lnSpc>
                <a:spcPct val="115000"/>
              </a:lnSpc>
              <a:spcAft>
                <a:spcPts val="1600"/>
              </a:spcAft>
              <a:buSzPct val="100000"/>
              <a:buFont typeface="Wingdings" panose="05000000000000000000" pitchFamily="2" charset="2"/>
              <a:buChar char="q"/>
            </a:pPr>
            <a:r>
              <a:rPr lang="en-US" sz="1400" b="1" dirty="0">
                <a:solidFill>
                  <a:srgbClr val="1A1A1A"/>
                </a:solidFill>
                <a:latin typeface="Arial" panose="020B0604020202020204" pitchFamily="34" charset="0"/>
                <a:ea typeface="Calibri" pitchFamily="34" charset="-122"/>
                <a:cs typeface="Arial" panose="020B0604020202020204" pitchFamily="34" charset="0"/>
              </a:rPr>
              <a:t>90% of CEOs cite talent scarcity as a top-five challenge</a:t>
            </a:r>
            <a:endParaRPr lang="en-US" sz="1400" b="1" dirty="0">
              <a:latin typeface="Arial" panose="020B0604020202020204" pitchFamily="34" charset="0"/>
              <a:cs typeface="Arial" panose="020B0604020202020204" pitchFamily="34" charset="0"/>
            </a:endParaRPr>
          </a:p>
          <a:p>
            <a:pPr marL="285750" indent="-285750">
              <a:lnSpc>
                <a:spcPct val="115000"/>
              </a:lnSpc>
              <a:spcAft>
                <a:spcPts val="1600"/>
              </a:spcAft>
              <a:buSzPct val="100000"/>
              <a:buFont typeface="Wingdings" panose="05000000000000000000" pitchFamily="2" charset="2"/>
              <a:buChar char="q"/>
            </a:pPr>
            <a:r>
              <a:rPr lang="en-US" sz="1400" b="1" dirty="0">
                <a:solidFill>
                  <a:srgbClr val="1A1A1A"/>
                </a:solidFill>
                <a:latin typeface="Arial" panose="020B0604020202020204" pitchFamily="34" charset="0"/>
                <a:ea typeface="Calibri" pitchFamily="34" charset="-122"/>
                <a:cs typeface="Arial" panose="020B0604020202020204" pitchFamily="34" charset="0"/>
              </a:rPr>
              <a:t>Skills-based matching widens the pool and improves person–job fit</a:t>
            </a:r>
            <a:endParaRPr lang="en-US" sz="1400" b="1" dirty="0">
              <a:latin typeface="Arial" panose="020B0604020202020204" pitchFamily="34" charset="0"/>
              <a:cs typeface="Arial" panose="020B0604020202020204" pitchFamily="34" charset="0"/>
            </a:endParaRPr>
          </a:p>
        </p:txBody>
      </p:sp>
      <p:sp>
        <p:nvSpPr>
          <p:cNvPr id="5" name="Shape 3"/>
          <p:cNvSpPr/>
          <p:nvPr/>
        </p:nvSpPr>
        <p:spPr>
          <a:xfrm>
            <a:off x="7269480" y="1600200"/>
            <a:ext cx="4343400" cy="4434840"/>
          </a:xfrm>
          <a:prstGeom prst="rect">
            <a:avLst/>
          </a:prstGeom>
          <a:solidFill>
            <a:srgbClr val="1A1A1A"/>
          </a:solidFill>
          <a:ln/>
        </p:spPr>
        <p:txBody>
          <a:bodyPr/>
          <a:lstStyle/>
          <a:p>
            <a:endParaRPr lang="en-GB" dirty="0"/>
          </a:p>
        </p:txBody>
      </p:sp>
      <p:sp>
        <p:nvSpPr>
          <p:cNvPr id="6" name="Text 4"/>
          <p:cNvSpPr/>
          <p:nvPr/>
        </p:nvSpPr>
        <p:spPr>
          <a:xfrm>
            <a:off x="7543800" y="1783080"/>
            <a:ext cx="3840480" cy="411480"/>
          </a:xfrm>
          <a:prstGeom prst="rect">
            <a:avLst/>
          </a:prstGeom>
          <a:noFill/>
          <a:ln/>
        </p:spPr>
        <p:txBody>
          <a:bodyPr wrap="square" rtlCol="0" anchor="ctr"/>
          <a:lstStyle/>
          <a:p>
            <a:pPr marL="0" indent="0">
              <a:buNone/>
            </a:pPr>
            <a:r>
              <a:rPr lang="en-US" sz="1600" b="1" dirty="0">
                <a:solidFill>
                  <a:srgbClr val="FFFFFF"/>
                </a:solidFill>
                <a:latin typeface="Arial" panose="020B0604020202020204" pitchFamily="34" charset="0"/>
                <a:ea typeface="Cambria" pitchFamily="34" charset="-122"/>
                <a:cs typeface="Arial" panose="020B0604020202020204" pitchFamily="34" charset="0"/>
              </a:rPr>
              <a:t>Four strategic moves (Accenture, 2026)</a:t>
            </a:r>
            <a:endParaRPr lang="en-US" sz="1600" dirty="0">
              <a:latin typeface="Arial" panose="020B0604020202020204" pitchFamily="34" charset="0"/>
              <a:cs typeface="Arial" panose="020B0604020202020204" pitchFamily="34" charset="0"/>
            </a:endParaRPr>
          </a:p>
        </p:txBody>
      </p:sp>
      <p:sp>
        <p:nvSpPr>
          <p:cNvPr id="7" name="Shape 5"/>
          <p:cNvSpPr/>
          <p:nvPr/>
        </p:nvSpPr>
        <p:spPr>
          <a:xfrm>
            <a:off x="7543800" y="2331720"/>
            <a:ext cx="82296" cy="548640"/>
          </a:xfrm>
          <a:prstGeom prst="rect">
            <a:avLst/>
          </a:prstGeom>
          <a:solidFill>
            <a:srgbClr val="DB0011"/>
          </a:solidFill>
          <a:ln/>
          <a:effectLst>
            <a:outerShdw blurRad="50800" dist="38100" dir="10800000" algn="r" rotWithShape="0">
              <a:prstClr val="black">
                <a:alpha val="40000"/>
              </a:prstClr>
            </a:outerShdw>
          </a:effectLst>
        </p:spPr>
        <p:txBody>
          <a:bodyPr/>
          <a:lstStyle/>
          <a:p>
            <a:endParaRPr lang="en-GB" dirty="0"/>
          </a:p>
        </p:txBody>
      </p:sp>
      <p:sp>
        <p:nvSpPr>
          <p:cNvPr id="8" name="Text 6"/>
          <p:cNvSpPr/>
          <p:nvPr/>
        </p:nvSpPr>
        <p:spPr>
          <a:xfrm>
            <a:off x="7754112" y="2276856"/>
            <a:ext cx="3657600" cy="640080"/>
          </a:xfrm>
          <a:prstGeom prst="rect">
            <a:avLst/>
          </a:prstGeom>
          <a:noFill/>
          <a:ln/>
        </p:spPr>
        <p:txBody>
          <a:bodyPr wrap="square" rtlCol="0" anchor="ctr"/>
          <a:lstStyle/>
          <a:p>
            <a:pPr marL="0" indent="0">
              <a:lnSpc>
                <a:spcPct val="115000"/>
              </a:lnSpc>
              <a:buNone/>
            </a:pPr>
            <a:r>
              <a:rPr lang="en-US" sz="1400" b="1" dirty="0">
                <a:solidFill>
                  <a:srgbClr val="EDEDED"/>
                </a:solidFill>
                <a:latin typeface="Arial" panose="020B0604020202020204" pitchFamily="34" charset="0"/>
                <a:ea typeface="Calibri" pitchFamily="34" charset="-122"/>
                <a:cs typeface="Arial" panose="020B0604020202020204" pitchFamily="34" charset="0"/>
              </a:rPr>
              <a:t>Proactive talent hubs, not reactive hiring</a:t>
            </a:r>
            <a:endParaRPr lang="en-US" sz="1400" b="1" dirty="0">
              <a:latin typeface="Arial" panose="020B0604020202020204" pitchFamily="34" charset="0"/>
              <a:cs typeface="Arial" panose="020B0604020202020204" pitchFamily="34" charset="0"/>
            </a:endParaRPr>
          </a:p>
        </p:txBody>
      </p:sp>
      <p:sp>
        <p:nvSpPr>
          <p:cNvPr id="9" name="Shape 7"/>
          <p:cNvSpPr/>
          <p:nvPr/>
        </p:nvSpPr>
        <p:spPr>
          <a:xfrm>
            <a:off x="7543800" y="3108960"/>
            <a:ext cx="82296" cy="548640"/>
          </a:xfrm>
          <a:prstGeom prst="rect">
            <a:avLst/>
          </a:prstGeom>
          <a:solidFill>
            <a:srgbClr val="DB0011"/>
          </a:solidFill>
          <a:ln/>
          <a:effectLst>
            <a:outerShdw blurRad="50800" dist="38100" dir="10800000" algn="r" rotWithShape="0">
              <a:prstClr val="black">
                <a:alpha val="40000"/>
              </a:prstClr>
            </a:outerShdw>
          </a:effectLst>
        </p:spPr>
        <p:txBody>
          <a:bodyPr/>
          <a:lstStyle/>
          <a:p>
            <a:endParaRPr lang="en-GB" dirty="0"/>
          </a:p>
        </p:txBody>
      </p:sp>
      <p:sp>
        <p:nvSpPr>
          <p:cNvPr id="10" name="Text 8"/>
          <p:cNvSpPr/>
          <p:nvPr/>
        </p:nvSpPr>
        <p:spPr>
          <a:xfrm>
            <a:off x="7754112" y="3054096"/>
            <a:ext cx="3657600" cy="640080"/>
          </a:xfrm>
          <a:prstGeom prst="rect">
            <a:avLst/>
          </a:prstGeom>
          <a:noFill/>
          <a:ln/>
        </p:spPr>
        <p:txBody>
          <a:bodyPr wrap="square" rtlCol="0" anchor="ctr"/>
          <a:lstStyle/>
          <a:p>
            <a:pPr marL="0" indent="0">
              <a:lnSpc>
                <a:spcPct val="115000"/>
              </a:lnSpc>
              <a:buNone/>
            </a:pPr>
            <a:r>
              <a:rPr lang="en-US" sz="1400" b="1" dirty="0">
                <a:solidFill>
                  <a:srgbClr val="EDEDED"/>
                </a:solidFill>
                <a:latin typeface="Arial" panose="020B0604020202020204" pitchFamily="34" charset="0"/>
                <a:ea typeface="Calibri" pitchFamily="34" charset="-122"/>
                <a:cs typeface="Arial" panose="020B0604020202020204" pitchFamily="34" charset="0"/>
              </a:rPr>
              <a:t>Tech-forward brand for data &amp; analytics talent</a:t>
            </a:r>
            <a:endParaRPr lang="en-US" sz="1400" b="1" dirty="0">
              <a:latin typeface="Arial" panose="020B0604020202020204" pitchFamily="34" charset="0"/>
              <a:cs typeface="Arial" panose="020B0604020202020204" pitchFamily="34" charset="0"/>
            </a:endParaRPr>
          </a:p>
        </p:txBody>
      </p:sp>
      <p:sp>
        <p:nvSpPr>
          <p:cNvPr id="11" name="Shape 9"/>
          <p:cNvSpPr/>
          <p:nvPr/>
        </p:nvSpPr>
        <p:spPr>
          <a:xfrm>
            <a:off x="7543800" y="3886200"/>
            <a:ext cx="82296" cy="548640"/>
          </a:xfrm>
          <a:prstGeom prst="rect">
            <a:avLst/>
          </a:prstGeom>
          <a:solidFill>
            <a:srgbClr val="DB0011"/>
          </a:solidFill>
          <a:ln/>
          <a:effectLst>
            <a:outerShdw blurRad="50800" dist="38100" dir="10800000" algn="r" rotWithShape="0">
              <a:prstClr val="black">
                <a:alpha val="40000"/>
              </a:prstClr>
            </a:outerShdw>
          </a:effectLst>
        </p:spPr>
        <p:txBody>
          <a:bodyPr/>
          <a:lstStyle/>
          <a:p>
            <a:endParaRPr lang="en-GB" dirty="0"/>
          </a:p>
        </p:txBody>
      </p:sp>
      <p:sp>
        <p:nvSpPr>
          <p:cNvPr id="12" name="Text 10"/>
          <p:cNvSpPr/>
          <p:nvPr/>
        </p:nvSpPr>
        <p:spPr>
          <a:xfrm>
            <a:off x="7754112" y="3831336"/>
            <a:ext cx="3657600" cy="640080"/>
          </a:xfrm>
          <a:prstGeom prst="rect">
            <a:avLst/>
          </a:prstGeom>
          <a:noFill/>
          <a:ln/>
        </p:spPr>
        <p:txBody>
          <a:bodyPr wrap="square" rtlCol="0" anchor="ctr"/>
          <a:lstStyle/>
          <a:p>
            <a:pPr marL="0" indent="0">
              <a:lnSpc>
                <a:spcPct val="115000"/>
              </a:lnSpc>
              <a:buNone/>
            </a:pPr>
            <a:r>
              <a:rPr lang="en-US" sz="1400" b="1" dirty="0">
                <a:solidFill>
                  <a:srgbClr val="EDEDED"/>
                </a:solidFill>
                <a:latin typeface="Arial" panose="020B0604020202020204" pitchFamily="34" charset="0"/>
                <a:ea typeface="Calibri" pitchFamily="34" charset="-122"/>
                <a:cs typeface="Arial" panose="020B0604020202020204" pitchFamily="34" charset="0"/>
              </a:rPr>
              <a:t>AI-driven, capability-based shortlisting</a:t>
            </a:r>
            <a:endParaRPr lang="en-US" sz="1400" b="1" dirty="0">
              <a:latin typeface="Arial" panose="020B0604020202020204" pitchFamily="34" charset="0"/>
              <a:cs typeface="Arial" panose="020B0604020202020204" pitchFamily="34" charset="0"/>
            </a:endParaRPr>
          </a:p>
        </p:txBody>
      </p:sp>
      <p:sp>
        <p:nvSpPr>
          <p:cNvPr id="13" name="Shape 11"/>
          <p:cNvSpPr/>
          <p:nvPr/>
        </p:nvSpPr>
        <p:spPr>
          <a:xfrm>
            <a:off x="7543800" y="4663440"/>
            <a:ext cx="82296" cy="548640"/>
          </a:xfrm>
          <a:prstGeom prst="rect">
            <a:avLst/>
          </a:prstGeom>
          <a:solidFill>
            <a:srgbClr val="DB0011"/>
          </a:solidFill>
          <a:ln/>
          <a:effectLst>
            <a:outerShdw blurRad="50800" dist="38100" dir="10800000" algn="r" rotWithShape="0">
              <a:prstClr val="black">
                <a:alpha val="40000"/>
              </a:prstClr>
            </a:outerShdw>
          </a:effectLst>
        </p:spPr>
        <p:txBody>
          <a:bodyPr/>
          <a:lstStyle/>
          <a:p>
            <a:endParaRPr lang="en-GB" dirty="0"/>
          </a:p>
        </p:txBody>
      </p:sp>
      <p:sp>
        <p:nvSpPr>
          <p:cNvPr id="14" name="Text 12"/>
          <p:cNvSpPr/>
          <p:nvPr/>
        </p:nvSpPr>
        <p:spPr>
          <a:xfrm>
            <a:off x="7754112" y="4608576"/>
            <a:ext cx="3657600" cy="640080"/>
          </a:xfrm>
          <a:prstGeom prst="rect">
            <a:avLst/>
          </a:prstGeom>
          <a:noFill/>
          <a:ln/>
        </p:spPr>
        <p:txBody>
          <a:bodyPr wrap="square" rtlCol="0" anchor="ctr"/>
          <a:lstStyle/>
          <a:p>
            <a:pPr marL="0" indent="0">
              <a:lnSpc>
                <a:spcPct val="115000"/>
              </a:lnSpc>
              <a:buNone/>
            </a:pPr>
            <a:r>
              <a:rPr lang="en-US" sz="1400" b="1" dirty="0">
                <a:solidFill>
                  <a:srgbClr val="EDEDED"/>
                </a:solidFill>
                <a:latin typeface="Arial" panose="020B0604020202020204" pitchFamily="34" charset="0"/>
                <a:ea typeface="Calibri" pitchFamily="34" charset="-122"/>
                <a:cs typeface="Arial" panose="020B0604020202020204" pitchFamily="34" charset="0"/>
              </a:rPr>
              <a:t>Persona-driven journeys across hire types</a:t>
            </a:r>
            <a:endParaRPr lang="en-US" sz="1400" b="1" dirty="0">
              <a:latin typeface="Arial" panose="020B0604020202020204" pitchFamily="34" charset="0"/>
              <a:cs typeface="Arial" panose="020B0604020202020204" pitchFamily="34" charset="0"/>
            </a:endParaRPr>
          </a:p>
        </p:txBody>
      </p:sp>
      <p:sp>
        <p:nvSpPr>
          <p:cNvPr id="15" name="Text 13"/>
          <p:cNvSpPr/>
          <p:nvPr/>
        </p:nvSpPr>
        <p:spPr>
          <a:xfrm>
            <a:off x="772377" y="5991266"/>
            <a:ext cx="4959684" cy="760952"/>
          </a:xfrm>
          <a:prstGeom prst="rect">
            <a:avLst/>
          </a:prstGeom>
          <a:noFill/>
          <a:ln/>
        </p:spPr>
        <p:txBody>
          <a:bodyPr wrap="square" rtlCol="0" anchor="ctr"/>
          <a:lstStyle/>
          <a:p>
            <a:pPr marL="0" indent="0">
              <a:buNone/>
            </a:pPr>
            <a:endParaRPr lang="en-US" sz="1000" i="1" dirty="0">
              <a:solidFill>
                <a:srgbClr val="6B6B6B"/>
              </a:solidFill>
              <a:latin typeface="Arial" panose="020B0604020202020204" pitchFamily="34" charset="0"/>
              <a:cs typeface="Arial" panose="020B0604020202020204" pitchFamily="34" charset="0"/>
            </a:endParaRPr>
          </a:p>
          <a:p>
            <a:r>
              <a:rPr lang="en-US" sz="1000" b="1" dirty="0">
                <a:latin typeface="Arial" panose="020B0604020202020204" pitchFamily="34" charset="0"/>
                <a:cs typeface="Arial" panose="020B0604020202020204" pitchFamily="34" charset="0"/>
              </a:rPr>
              <a:t>Presenter: Nanga Pedro</a:t>
            </a:r>
            <a:r>
              <a:rPr lang="en-US" sz="1000" b="1" dirty="0">
                <a:solidFill>
                  <a:srgbClr val="6B6B6B"/>
                </a:solidFill>
                <a:latin typeface="Arial" panose="020B0604020202020204" pitchFamily="34" charset="0"/>
                <a:cs typeface="Arial" panose="020B0604020202020204" pitchFamily="34" charset="0"/>
              </a:rPr>
              <a:t>.                                                   Source</a:t>
            </a:r>
            <a:r>
              <a:rPr lang="en-US" sz="1000" i="1" dirty="0">
                <a:solidFill>
                  <a:srgbClr val="6B6B6B"/>
                </a:solidFill>
                <a:latin typeface="Arial" panose="020B0604020202020204" pitchFamily="34" charset="0"/>
                <a:ea typeface="Calibri" pitchFamily="34" charset="-122"/>
                <a:cs typeface="Arial" panose="020B0604020202020204" pitchFamily="34" charset="0"/>
              </a:rPr>
              <a:t>: Accenture (2026)</a:t>
            </a:r>
          </a:p>
          <a:p>
            <a:pPr marL="0" indent="0">
              <a:buNone/>
            </a:pPr>
            <a:r>
              <a:rPr lang="en-US" sz="1000" b="1" dirty="0">
                <a:solidFill>
                  <a:srgbClr val="6B6B6B"/>
                </a:solidFill>
                <a:latin typeface="Arial" panose="020B0604020202020204" pitchFamily="34" charset="0"/>
                <a:cs typeface="Arial" panose="020B0604020202020204" pitchFamily="34" charset="0"/>
              </a:rPr>
              <a:t>     </a:t>
            </a:r>
            <a:endParaRPr lang="en-US" sz="1000" b="1" dirty="0">
              <a:latin typeface="Arial" panose="020B0604020202020204" pitchFamily="34" charset="0"/>
              <a:cs typeface="Arial" panose="020B0604020202020204" pitchFamily="34" charset="0"/>
            </a:endParaRPr>
          </a:p>
        </p:txBody>
      </p:sp>
      <p:sp>
        <p:nvSpPr>
          <p:cNvPr id="16" name="Text 14"/>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03</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b="1" u="sng" kern="0" spc="200" dirty="0">
                <a:solidFill>
                  <a:srgbClr val="DB0011"/>
                </a:solidFill>
                <a:latin typeface="Arial" panose="020B0604020202020204" pitchFamily="34" charset="0"/>
                <a:ea typeface="Calibri" pitchFamily="34" charset="-122"/>
                <a:cs typeface="Arial" panose="020B0604020202020204" pitchFamily="34" charset="0"/>
              </a:rPr>
              <a:t>OPPORTUNITY  ·  ONBOARDING</a:t>
            </a:r>
            <a:endParaRPr lang="en-US" u="sng" dirty="0">
              <a:latin typeface="Arial" panose="020B0604020202020204" pitchFamily="34" charset="0"/>
              <a:cs typeface="Arial" panose="020B0604020202020204" pitchFamily="34" charset="0"/>
            </a:endParaRPr>
          </a:p>
        </p:txBody>
      </p:sp>
      <p:sp>
        <p:nvSpPr>
          <p:cNvPr id="3" name="Text 1"/>
          <p:cNvSpPr/>
          <p:nvPr/>
        </p:nvSpPr>
        <p:spPr>
          <a:xfrm>
            <a:off x="517021" y="1343973"/>
            <a:ext cx="6634266" cy="822960"/>
          </a:xfrm>
          <a:prstGeom prst="rect">
            <a:avLst/>
          </a:prstGeom>
          <a:noFill/>
          <a:ln/>
        </p:spPr>
        <p:txBody>
          <a:bodyPr wrap="square" rtlCol="0" anchor="ctr"/>
          <a:lstStyle/>
          <a:p>
            <a:pPr marL="0" indent="0">
              <a:buNone/>
            </a:pPr>
            <a:r>
              <a:rPr lang="en-US" sz="3200" b="1" dirty="0">
                <a:solidFill>
                  <a:srgbClr val="1A1A1A"/>
                </a:solidFill>
                <a:latin typeface="Arial" panose="020B0604020202020204" pitchFamily="34" charset="0"/>
                <a:ea typeface="Cambria" pitchFamily="34" charset="-122"/>
                <a:cs typeface="Arial" panose="020B0604020202020204" pitchFamily="34" charset="0"/>
              </a:rPr>
              <a:t>Digital onboarding strengthens the psychological contract</a:t>
            </a:r>
            <a:endParaRPr lang="en-US" sz="3200" dirty="0">
              <a:latin typeface="Arial" panose="020B0604020202020204" pitchFamily="34" charset="0"/>
              <a:cs typeface="Arial" panose="020B0604020202020204" pitchFamily="34" charset="0"/>
            </a:endParaRPr>
          </a:p>
        </p:txBody>
      </p:sp>
      <p:sp>
        <p:nvSpPr>
          <p:cNvPr id="4" name="Text 2"/>
          <p:cNvSpPr/>
          <p:nvPr/>
        </p:nvSpPr>
        <p:spPr>
          <a:xfrm>
            <a:off x="451364" y="2194560"/>
            <a:ext cx="6400800" cy="2377440"/>
          </a:xfrm>
          <a:prstGeom prst="rect">
            <a:avLst/>
          </a:prstGeom>
          <a:noFill/>
          <a:ln/>
        </p:spPr>
        <p:txBody>
          <a:bodyPr wrap="square" rtlCol="0" anchor="ctr"/>
          <a:lstStyle/>
          <a:p>
            <a:pPr marL="285750" indent="-285750">
              <a:lnSpc>
                <a:spcPct val="115000"/>
              </a:lnSpc>
              <a:spcAft>
                <a:spcPts val="1200"/>
              </a:spcAft>
              <a:buSzPct val="100000"/>
              <a:buFont typeface="Wingdings" panose="05000000000000000000" pitchFamily="2" charset="2"/>
              <a:buChar char="q"/>
            </a:pPr>
            <a:r>
              <a:rPr lang="en-US" sz="1400" b="1" dirty="0">
                <a:solidFill>
                  <a:srgbClr val="1A1A1A"/>
                </a:solidFill>
                <a:latin typeface="Arial" panose="020B0604020202020204" pitchFamily="34" charset="0"/>
                <a:ea typeface="Calibri" pitchFamily="34" charset="-122"/>
                <a:cs typeface="Arial" panose="020B0604020202020204" pitchFamily="34" charset="0"/>
              </a:rPr>
              <a:t>Welcome Hub: social-style content, 24/7 chatbot, tailored info</a:t>
            </a:r>
            <a:endParaRPr lang="en-US" sz="1400" b="1" dirty="0">
              <a:latin typeface="Arial" panose="020B0604020202020204" pitchFamily="34" charset="0"/>
              <a:cs typeface="Arial" panose="020B0604020202020204" pitchFamily="34" charset="0"/>
            </a:endParaRPr>
          </a:p>
          <a:p>
            <a:pPr marL="285750" indent="-285750">
              <a:lnSpc>
                <a:spcPct val="115000"/>
              </a:lnSpc>
              <a:spcAft>
                <a:spcPts val="1200"/>
              </a:spcAft>
              <a:buSzPct val="100000"/>
              <a:buFont typeface="Wingdings" panose="05000000000000000000" pitchFamily="2" charset="2"/>
              <a:buChar char="q"/>
            </a:pPr>
            <a:r>
              <a:rPr lang="en-US" sz="1400" b="1" dirty="0">
                <a:solidFill>
                  <a:srgbClr val="1A1A1A"/>
                </a:solidFill>
                <a:latin typeface="Arial" panose="020B0604020202020204" pitchFamily="34" charset="0"/>
                <a:ea typeface="Calibri" pitchFamily="34" charset="-122"/>
                <a:cs typeface="Arial" panose="020B0604020202020204" pitchFamily="34" charset="0"/>
              </a:rPr>
              <a:t>‘Keep Warm’ days link new hires to coaches and buddies early</a:t>
            </a:r>
            <a:endParaRPr lang="en-US" sz="1400" b="1" dirty="0">
              <a:latin typeface="Arial" panose="020B0604020202020204" pitchFamily="34" charset="0"/>
              <a:cs typeface="Arial" panose="020B0604020202020204" pitchFamily="34" charset="0"/>
            </a:endParaRPr>
          </a:p>
          <a:p>
            <a:pPr marL="285750" indent="-285750">
              <a:lnSpc>
                <a:spcPct val="115000"/>
              </a:lnSpc>
              <a:spcAft>
                <a:spcPts val="1200"/>
              </a:spcAft>
              <a:buSzPct val="100000"/>
              <a:buFont typeface="Wingdings" panose="05000000000000000000" pitchFamily="2" charset="2"/>
              <a:buChar char="q"/>
            </a:pPr>
            <a:r>
              <a:rPr lang="en-US" sz="1400" b="1" dirty="0">
                <a:solidFill>
                  <a:srgbClr val="1A1A1A"/>
                </a:solidFill>
                <a:latin typeface="Arial" panose="020B0604020202020204" pitchFamily="34" charset="0"/>
                <a:ea typeface="Calibri" pitchFamily="34" charset="-122"/>
                <a:cs typeface="Arial" panose="020B0604020202020204" pitchFamily="34" charset="0"/>
              </a:rPr>
              <a:t>75% of grad offers made a year ahead; pre-boarding manages expectations</a:t>
            </a:r>
            <a:endParaRPr lang="en-US" sz="1400" b="1" dirty="0">
              <a:latin typeface="Arial" panose="020B0604020202020204" pitchFamily="34" charset="0"/>
              <a:cs typeface="Arial" panose="020B0604020202020204" pitchFamily="34" charset="0"/>
            </a:endParaRPr>
          </a:p>
        </p:txBody>
      </p:sp>
      <p:sp>
        <p:nvSpPr>
          <p:cNvPr id="5" name="Shape 3"/>
          <p:cNvSpPr/>
          <p:nvPr/>
        </p:nvSpPr>
        <p:spPr>
          <a:xfrm>
            <a:off x="442607" y="4687370"/>
            <a:ext cx="2103120" cy="868680"/>
          </a:xfrm>
          <a:prstGeom prst="rect">
            <a:avLst/>
          </a:prstGeom>
          <a:solidFill>
            <a:srgbClr val="F4F4F4"/>
          </a:solidFill>
          <a:ln/>
        </p:spPr>
        <p:txBody>
          <a:bodyPr/>
          <a:lstStyle/>
          <a:p>
            <a:endParaRPr lang="en-GB" dirty="0"/>
          </a:p>
        </p:txBody>
      </p:sp>
      <p:sp>
        <p:nvSpPr>
          <p:cNvPr id="6" name="Text 4"/>
          <p:cNvSpPr/>
          <p:nvPr/>
        </p:nvSpPr>
        <p:spPr>
          <a:xfrm>
            <a:off x="537453" y="4709160"/>
            <a:ext cx="914400" cy="777240"/>
          </a:xfrm>
          <a:prstGeom prst="rect">
            <a:avLst/>
          </a:prstGeom>
          <a:noFill/>
          <a:ln/>
        </p:spPr>
        <p:txBody>
          <a:bodyPr wrap="square" rtlCol="0" anchor="ctr"/>
          <a:lstStyle/>
          <a:p>
            <a:pPr marL="0" indent="0">
              <a:buNone/>
            </a:pPr>
            <a:r>
              <a:rPr lang="en-US" sz="2400" b="1" dirty="0">
                <a:solidFill>
                  <a:srgbClr val="DB0011"/>
                </a:solidFill>
                <a:latin typeface="Cambria" pitchFamily="34" charset="0"/>
                <a:ea typeface="Cambria" pitchFamily="34" charset="-122"/>
                <a:cs typeface="Cambria" pitchFamily="34" charset="-120"/>
              </a:rPr>
              <a:t>96%</a:t>
            </a:r>
            <a:endParaRPr lang="en-US" sz="2400" dirty="0"/>
          </a:p>
        </p:txBody>
      </p:sp>
      <p:sp>
        <p:nvSpPr>
          <p:cNvPr id="7" name="Text 5"/>
          <p:cNvSpPr/>
          <p:nvPr/>
        </p:nvSpPr>
        <p:spPr>
          <a:xfrm>
            <a:off x="1425587" y="4743985"/>
            <a:ext cx="1097280" cy="777240"/>
          </a:xfrm>
          <a:prstGeom prst="rect">
            <a:avLst/>
          </a:prstGeom>
          <a:noFill/>
          <a:ln/>
        </p:spPr>
        <p:txBody>
          <a:bodyPr wrap="square" rtlCol="0" anchor="ctr"/>
          <a:lstStyle/>
          <a:p>
            <a:pPr marL="0" indent="0">
              <a:lnSpc>
                <a:spcPct val="110000"/>
              </a:lnSpc>
              <a:buNone/>
            </a:pPr>
            <a:r>
              <a:rPr lang="en-US" sz="1200" dirty="0">
                <a:solidFill>
                  <a:srgbClr val="1A1A1A"/>
                </a:solidFill>
                <a:latin typeface="Arial" panose="020B0604020202020204" pitchFamily="34" charset="0"/>
                <a:ea typeface="Calibri" pitchFamily="34" charset="-122"/>
                <a:cs typeface="Arial" panose="020B0604020202020204" pitchFamily="34" charset="0"/>
              </a:rPr>
              <a:t>felt more prepared and connected</a:t>
            </a:r>
            <a:endParaRPr lang="en-US" sz="1200" dirty="0">
              <a:latin typeface="Arial" panose="020B0604020202020204" pitchFamily="34" charset="0"/>
              <a:cs typeface="Arial" panose="020B0604020202020204" pitchFamily="34" charset="0"/>
            </a:endParaRPr>
          </a:p>
        </p:txBody>
      </p:sp>
      <p:sp>
        <p:nvSpPr>
          <p:cNvPr id="8" name="Shape 6"/>
          <p:cNvSpPr/>
          <p:nvPr/>
        </p:nvSpPr>
        <p:spPr>
          <a:xfrm>
            <a:off x="2828314" y="4719374"/>
            <a:ext cx="2103120" cy="868680"/>
          </a:xfrm>
          <a:prstGeom prst="rect">
            <a:avLst/>
          </a:prstGeom>
          <a:solidFill>
            <a:srgbClr val="F4F4F4"/>
          </a:solidFill>
          <a:ln/>
        </p:spPr>
        <p:txBody>
          <a:bodyPr/>
          <a:lstStyle/>
          <a:p>
            <a:endParaRPr lang="en-GB" dirty="0"/>
          </a:p>
        </p:txBody>
      </p:sp>
      <p:sp>
        <p:nvSpPr>
          <p:cNvPr id="9" name="Text 7"/>
          <p:cNvSpPr/>
          <p:nvPr/>
        </p:nvSpPr>
        <p:spPr>
          <a:xfrm>
            <a:off x="2857014" y="4765094"/>
            <a:ext cx="914400" cy="777240"/>
          </a:xfrm>
          <a:prstGeom prst="rect">
            <a:avLst/>
          </a:prstGeom>
          <a:noFill/>
          <a:ln/>
        </p:spPr>
        <p:txBody>
          <a:bodyPr wrap="square" rtlCol="0" anchor="ctr"/>
          <a:lstStyle/>
          <a:p>
            <a:pPr marL="0" indent="0">
              <a:buNone/>
            </a:pPr>
            <a:r>
              <a:rPr lang="en-US" sz="2400" b="1" dirty="0">
                <a:solidFill>
                  <a:srgbClr val="DB0011"/>
                </a:solidFill>
                <a:latin typeface="Cambria" pitchFamily="34" charset="0"/>
                <a:ea typeface="Cambria" pitchFamily="34" charset="-122"/>
                <a:cs typeface="Cambria" pitchFamily="34" charset="-120"/>
              </a:rPr>
              <a:t>94%</a:t>
            </a:r>
            <a:endParaRPr lang="en-US" sz="2400" dirty="0"/>
          </a:p>
        </p:txBody>
      </p:sp>
      <p:sp>
        <p:nvSpPr>
          <p:cNvPr id="10" name="Text 8"/>
          <p:cNvSpPr/>
          <p:nvPr/>
        </p:nvSpPr>
        <p:spPr>
          <a:xfrm>
            <a:off x="3800114" y="4743985"/>
            <a:ext cx="1097280" cy="777240"/>
          </a:xfrm>
          <a:prstGeom prst="rect">
            <a:avLst/>
          </a:prstGeom>
          <a:noFill/>
          <a:ln/>
        </p:spPr>
        <p:txBody>
          <a:bodyPr wrap="square" rtlCol="0" anchor="ctr"/>
          <a:lstStyle/>
          <a:p>
            <a:pPr marL="0" indent="0">
              <a:lnSpc>
                <a:spcPct val="110000"/>
              </a:lnSpc>
              <a:buNone/>
            </a:pPr>
            <a:r>
              <a:rPr lang="en-US" sz="1200" dirty="0">
                <a:solidFill>
                  <a:srgbClr val="1A1A1A"/>
                </a:solidFill>
                <a:latin typeface="Arial" panose="020B0604020202020204" pitchFamily="34" charset="0"/>
                <a:ea typeface="Calibri" pitchFamily="34" charset="-122"/>
                <a:cs typeface="Arial" panose="020B0604020202020204" pitchFamily="34" charset="0"/>
              </a:rPr>
              <a:t>completed pre-joining self-assessments</a:t>
            </a:r>
            <a:endParaRPr lang="en-US" sz="1200" dirty="0">
              <a:latin typeface="Arial" panose="020B0604020202020204" pitchFamily="34" charset="0"/>
              <a:cs typeface="Arial" panose="020B0604020202020204" pitchFamily="34" charset="0"/>
            </a:endParaRPr>
          </a:p>
        </p:txBody>
      </p:sp>
      <p:sp>
        <p:nvSpPr>
          <p:cNvPr id="11" name="Shape 9"/>
          <p:cNvSpPr/>
          <p:nvPr/>
        </p:nvSpPr>
        <p:spPr>
          <a:xfrm>
            <a:off x="5309357" y="4686203"/>
            <a:ext cx="2437751" cy="868680"/>
          </a:xfrm>
          <a:prstGeom prst="rect">
            <a:avLst/>
          </a:prstGeom>
          <a:solidFill>
            <a:srgbClr val="F4F4F4"/>
          </a:solidFill>
          <a:ln/>
        </p:spPr>
        <p:txBody>
          <a:bodyPr/>
          <a:lstStyle/>
          <a:p>
            <a:endParaRPr lang="en-GB" dirty="0"/>
          </a:p>
        </p:txBody>
      </p:sp>
      <p:sp>
        <p:nvSpPr>
          <p:cNvPr id="12" name="Text 10"/>
          <p:cNvSpPr/>
          <p:nvPr/>
        </p:nvSpPr>
        <p:spPr>
          <a:xfrm>
            <a:off x="5277987" y="4699432"/>
            <a:ext cx="1097279" cy="777240"/>
          </a:xfrm>
          <a:prstGeom prst="rect">
            <a:avLst/>
          </a:prstGeom>
          <a:noFill/>
          <a:ln/>
        </p:spPr>
        <p:txBody>
          <a:bodyPr wrap="square" rtlCol="0" anchor="ctr"/>
          <a:lstStyle/>
          <a:p>
            <a:pPr marL="0" indent="0">
              <a:buNone/>
            </a:pPr>
            <a:r>
              <a:rPr lang="en-US" sz="2400" b="1" dirty="0">
                <a:solidFill>
                  <a:srgbClr val="DB0011"/>
                </a:solidFill>
                <a:latin typeface="Cambria" pitchFamily="34" charset="0"/>
                <a:ea typeface="Cambria" pitchFamily="34" charset="-122"/>
                <a:cs typeface="Cambria" pitchFamily="34" charset="-120"/>
              </a:rPr>
              <a:t>14.3%</a:t>
            </a:r>
            <a:endParaRPr lang="en-US" sz="2400" dirty="0"/>
          </a:p>
        </p:txBody>
      </p:sp>
      <p:sp>
        <p:nvSpPr>
          <p:cNvPr id="13" name="Text 11"/>
          <p:cNvSpPr/>
          <p:nvPr/>
        </p:nvSpPr>
        <p:spPr>
          <a:xfrm>
            <a:off x="6535044" y="4709160"/>
            <a:ext cx="1097280" cy="777240"/>
          </a:xfrm>
          <a:prstGeom prst="rect">
            <a:avLst/>
          </a:prstGeom>
          <a:noFill/>
          <a:ln/>
        </p:spPr>
        <p:txBody>
          <a:bodyPr wrap="square" rtlCol="0" anchor="ctr"/>
          <a:lstStyle/>
          <a:p>
            <a:pPr marL="0" indent="0">
              <a:lnSpc>
                <a:spcPct val="110000"/>
              </a:lnSpc>
              <a:buNone/>
            </a:pPr>
            <a:r>
              <a:rPr lang="en-US" sz="1200" dirty="0">
                <a:solidFill>
                  <a:srgbClr val="1A1A1A"/>
                </a:solidFill>
                <a:latin typeface="Arial" panose="020B0604020202020204" pitchFamily="34" charset="0"/>
                <a:ea typeface="Calibri" pitchFamily="34" charset="-122"/>
                <a:cs typeface="Arial" panose="020B0604020202020204" pitchFamily="34" charset="0"/>
              </a:rPr>
              <a:t>reduction in graduate offer reneges</a:t>
            </a:r>
            <a:endParaRPr lang="en-US" sz="1200" dirty="0">
              <a:latin typeface="Arial" panose="020B0604020202020204" pitchFamily="34" charset="0"/>
              <a:cs typeface="Arial" panose="020B0604020202020204" pitchFamily="34" charset="0"/>
            </a:endParaRPr>
          </a:p>
        </p:txBody>
      </p:sp>
      <p:graphicFrame>
        <p:nvGraphicFramePr>
          <p:cNvPr id="14" name="Chart 0"/>
          <p:cNvGraphicFramePr/>
          <p:nvPr/>
        </p:nvGraphicFramePr>
        <p:xfrm>
          <a:off x="7246216" y="795528"/>
          <a:ext cx="4297680" cy="3566160"/>
        </p:xfrm>
        <a:graphic>
          <a:graphicData uri="http://schemas.openxmlformats.org/drawingml/2006/chart">
            <c:chart xmlns:c="http://schemas.openxmlformats.org/drawingml/2006/chart" xmlns:r="http://schemas.openxmlformats.org/officeDocument/2006/relationships" r:id="rId3"/>
          </a:graphicData>
        </a:graphic>
      </p:graphicFrame>
      <p:sp>
        <p:nvSpPr>
          <p:cNvPr id="15" name="Text 12"/>
          <p:cNvSpPr/>
          <p:nvPr/>
        </p:nvSpPr>
        <p:spPr>
          <a:xfrm>
            <a:off x="451364" y="5879398"/>
            <a:ext cx="6400800" cy="868873"/>
          </a:xfrm>
          <a:prstGeom prst="rect">
            <a:avLst/>
          </a:prstGeom>
          <a:noFill/>
          <a:ln/>
        </p:spPr>
        <p:txBody>
          <a:bodyPr wrap="square" rtlCol="0" anchor="ctr"/>
          <a:lstStyle/>
          <a:p>
            <a:pPr marL="0" indent="0">
              <a:buNone/>
            </a:pPr>
            <a:endParaRPr lang="en-US" sz="1000" i="1" dirty="0">
              <a:solidFill>
                <a:srgbClr val="6B6B6B"/>
              </a:solidFill>
              <a:latin typeface="Arial" panose="020B0604020202020204" pitchFamily="34" charset="0"/>
              <a:cs typeface="Arial" panose="020B0604020202020204" pitchFamily="34" charset="0"/>
            </a:endParaRPr>
          </a:p>
          <a:p>
            <a:r>
              <a:rPr lang="en-US" sz="1000" b="1" dirty="0">
                <a:latin typeface="Arial" panose="020B0604020202020204" pitchFamily="34" charset="0"/>
                <a:cs typeface="Arial" panose="020B0604020202020204" pitchFamily="34" charset="0"/>
              </a:rPr>
              <a:t>Presenter: Nanga Pedro           </a:t>
            </a:r>
            <a:r>
              <a:rPr lang="en-US" sz="1000" i="1" dirty="0">
                <a:solidFill>
                  <a:srgbClr val="6B6B6B"/>
                </a:solidFill>
                <a:latin typeface="Arial" panose="020B0604020202020204" pitchFamily="34" charset="0"/>
                <a:ea typeface="Calibri" pitchFamily="34" charset="-122"/>
                <a:cs typeface="Arial" panose="020B0604020202020204" pitchFamily="34" charset="0"/>
              </a:rPr>
              <a:t>Source: Institute of Student Employers (2025)</a:t>
            </a:r>
          </a:p>
          <a:p>
            <a:endParaRPr lang="en-US" sz="1000" i="1" dirty="0">
              <a:solidFill>
                <a:srgbClr val="6B6B6B"/>
              </a:solidFill>
              <a:latin typeface="Arial" panose="020B0604020202020204" pitchFamily="34" charset="0"/>
              <a:cs typeface="Arial" panose="020B0604020202020204" pitchFamily="34" charset="0"/>
            </a:endParaRPr>
          </a:p>
          <a:p>
            <a:pPr marL="0" indent="0">
              <a:buNone/>
            </a:pPr>
            <a:endParaRPr lang="en-US" sz="1000" b="1" dirty="0">
              <a:latin typeface="Arial" panose="020B0604020202020204" pitchFamily="34" charset="0"/>
              <a:cs typeface="Arial" panose="020B0604020202020204" pitchFamily="34" charset="0"/>
            </a:endParaRPr>
          </a:p>
        </p:txBody>
      </p:sp>
      <p:sp>
        <p:nvSpPr>
          <p:cNvPr id="16" name="Text 13"/>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04</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2000" b="1" u="sng" kern="0" spc="200" dirty="0">
                <a:solidFill>
                  <a:srgbClr val="FF6B6B"/>
                </a:solidFill>
                <a:latin typeface="Arial" panose="020B0604020202020204" pitchFamily="34" charset="0"/>
                <a:ea typeface="Calibri" pitchFamily="34" charset="-122"/>
                <a:cs typeface="Arial" panose="020B0604020202020204" pitchFamily="34" charset="0"/>
              </a:rPr>
              <a:t>CHALLENGE  ·  INTERNAL / STAFF IMPACT</a:t>
            </a:r>
            <a:endParaRPr lang="en-US" sz="2000" u="sng" dirty="0">
              <a:latin typeface="Arial" panose="020B0604020202020204" pitchFamily="34" charset="0"/>
              <a:cs typeface="Arial" panose="020B0604020202020204" pitchFamily="34" charset="0"/>
            </a:endParaRPr>
          </a:p>
        </p:txBody>
      </p:sp>
      <p:sp>
        <p:nvSpPr>
          <p:cNvPr id="3" name="Text 1"/>
          <p:cNvSpPr/>
          <p:nvPr/>
        </p:nvSpPr>
        <p:spPr>
          <a:xfrm>
            <a:off x="595333" y="1389888"/>
            <a:ext cx="5784066" cy="822960"/>
          </a:xfrm>
          <a:prstGeom prst="rect">
            <a:avLst/>
          </a:prstGeom>
          <a:noFill/>
          <a:ln/>
        </p:spPr>
        <p:txBody>
          <a:bodyPr wrap="square" rtlCol="0" anchor="ctr"/>
          <a:lstStyle/>
          <a:p>
            <a:pPr marL="0" indent="0">
              <a:buNone/>
            </a:pPr>
            <a:r>
              <a:rPr lang="en-US" sz="3200" b="1" dirty="0">
                <a:solidFill>
                  <a:srgbClr val="FF0000"/>
                </a:solidFill>
                <a:latin typeface="Arial" panose="020B0604020202020204" pitchFamily="34" charset="0"/>
                <a:ea typeface="Cambria" pitchFamily="34" charset="-122"/>
                <a:cs typeface="Arial" panose="020B0604020202020204" pitchFamily="34" charset="0"/>
              </a:rPr>
              <a:t>Restructuring and AI-driven cost cuts strain trust</a:t>
            </a:r>
            <a:endParaRPr lang="en-US" sz="3200" dirty="0">
              <a:solidFill>
                <a:srgbClr val="FF0000"/>
              </a:solidFill>
              <a:latin typeface="Arial" panose="020B0604020202020204" pitchFamily="34" charset="0"/>
              <a:cs typeface="Arial" panose="020B0604020202020204" pitchFamily="34" charset="0"/>
            </a:endParaRPr>
          </a:p>
        </p:txBody>
      </p:sp>
      <p:sp>
        <p:nvSpPr>
          <p:cNvPr id="4" name="Text 2"/>
          <p:cNvSpPr/>
          <p:nvPr/>
        </p:nvSpPr>
        <p:spPr>
          <a:xfrm>
            <a:off x="515080" y="2243004"/>
            <a:ext cx="6400800" cy="3840480"/>
          </a:xfrm>
          <a:prstGeom prst="rect">
            <a:avLst/>
          </a:prstGeom>
          <a:noFill/>
          <a:ln/>
        </p:spPr>
        <p:txBody>
          <a:bodyPr wrap="square" rtlCol="0" anchor="ctr"/>
          <a:lstStyle/>
          <a:p>
            <a:pPr marL="285750" indent="-285750">
              <a:lnSpc>
                <a:spcPct val="115000"/>
              </a:lnSpc>
              <a:spcAft>
                <a:spcPts val="1600"/>
              </a:spcAft>
              <a:buSzPct val="100000"/>
              <a:buFont typeface="Wingdings" panose="05000000000000000000" pitchFamily="2" charset="2"/>
              <a:buChar char="q"/>
            </a:pPr>
            <a:r>
              <a:rPr lang="en-US" sz="1400" dirty="0">
                <a:solidFill>
                  <a:srgbClr val="FF0000"/>
                </a:solidFill>
                <a:latin typeface="Arial" panose="020B0604020202020204" pitchFamily="34" charset="0"/>
                <a:ea typeface="Calibri" pitchFamily="34" charset="-122"/>
                <a:cs typeface="Arial" panose="020B0604020202020204" pitchFamily="34" charset="0"/>
              </a:rPr>
              <a:t>8</a:t>
            </a:r>
            <a:r>
              <a:rPr lang="en-US" sz="1400" b="1" dirty="0">
                <a:solidFill>
                  <a:srgbClr val="FF0000"/>
                </a:solidFill>
                <a:latin typeface="Arial" panose="020B0604020202020204" pitchFamily="34" charset="0"/>
                <a:ea typeface="Calibri" pitchFamily="34" charset="-122"/>
                <a:cs typeface="Arial" panose="020B0604020202020204" pitchFamily="34" charset="0"/>
              </a:rPr>
              <a:t>% staff-cost cut targeted; ~$1.5bn annual savings by end-2026</a:t>
            </a:r>
            <a:endParaRPr lang="en-US" sz="1400" b="1" dirty="0">
              <a:solidFill>
                <a:srgbClr val="FF0000"/>
              </a:solidFill>
              <a:latin typeface="Arial" panose="020B0604020202020204" pitchFamily="34" charset="0"/>
              <a:cs typeface="Arial" panose="020B0604020202020204" pitchFamily="34" charset="0"/>
            </a:endParaRPr>
          </a:p>
          <a:p>
            <a:pPr marL="285750" indent="-285750">
              <a:lnSpc>
                <a:spcPct val="115000"/>
              </a:lnSpc>
              <a:spcAft>
                <a:spcPts val="1600"/>
              </a:spcAft>
              <a:buSzPct val="100000"/>
              <a:buFont typeface="Wingdings" panose="05000000000000000000" pitchFamily="2" charset="2"/>
              <a:buChar char="q"/>
            </a:pPr>
            <a:r>
              <a:rPr lang="en-US" sz="1400" b="1" dirty="0">
                <a:solidFill>
                  <a:srgbClr val="FF0000"/>
                </a:solidFill>
                <a:latin typeface="Arial" panose="020B0604020202020204" pitchFamily="34" charset="0"/>
                <a:ea typeface="Calibri" pitchFamily="34" charset="-122"/>
                <a:cs typeface="Arial" panose="020B0604020202020204" pitchFamily="34" charset="0"/>
              </a:rPr>
              <a:t>Up to 20,000 roles (~10% of workforce) under review as AI absorbs back/middle-office tasks; UK head office most exposed</a:t>
            </a:r>
            <a:endParaRPr lang="en-US" sz="1400" b="1" dirty="0">
              <a:solidFill>
                <a:srgbClr val="FF0000"/>
              </a:solidFill>
              <a:latin typeface="Arial" panose="020B0604020202020204" pitchFamily="34" charset="0"/>
              <a:cs typeface="Arial" panose="020B0604020202020204" pitchFamily="34" charset="0"/>
            </a:endParaRPr>
          </a:p>
          <a:p>
            <a:pPr marL="285750" indent="-285750">
              <a:lnSpc>
                <a:spcPct val="115000"/>
              </a:lnSpc>
              <a:spcAft>
                <a:spcPts val="1600"/>
              </a:spcAft>
              <a:buSzPct val="100000"/>
              <a:buFont typeface="Wingdings" panose="05000000000000000000" pitchFamily="2" charset="2"/>
              <a:buChar char="q"/>
            </a:pPr>
            <a:r>
              <a:rPr lang="en-US" sz="1400" b="1" dirty="0">
                <a:solidFill>
                  <a:srgbClr val="FF0000"/>
                </a:solidFill>
                <a:latin typeface="Arial" panose="020B0604020202020204" pitchFamily="34" charset="0"/>
                <a:ea typeface="Calibri" pitchFamily="34" charset="-122"/>
                <a:cs typeface="Arial" panose="020B0604020202020204" pitchFamily="34" charset="0"/>
              </a:rPr>
              <a:t>Tension: HSBC recruits and onboards talent while cutting roles elsewhere</a:t>
            </a:r>
            <a:endParaRPr lang="en-US" sz="1400" b="1" dirty="0">
              <a:solidFill>
                <a:srgbClr val="FF0000"/>
              </a:solidFill>
              <a:latin typeface="Arial" panose="020B0604020202020204" pitchFamily="34" charset="0"/>
              <a:cs typeface="Arial" panose="020B0604020202020204" pitchFamily="34" charset="0"/>
            </a:endParaRPr>
          </a:p>
          <a:p>
            <a:pPr marL="285750" indent="-285750">
              <a:lnSpc>
                <a:spcPct val="115000"/>
              </a:lnSpc>
              <a:spcAft>
                <a:spcPts val="1600"/>
              </a:spcAft>
              <a:buSzPct val="100000"/>
              <a:buFont typeface="Wingdings" panose="05000000000000000000" pitchFamily="2" charset="2"/>
              <a:buChar char="q"/>
            </a:pPr>
            <a:r>
              <a:rPr lang="en-US" sz="1400" b="1" dirty="0">
                <a:solidFill>
                  <a:srgbClr val="FF0000"/>
                </a:solidFill>
                <a:latin typeface="Arial" panose="020B0604020202020204" pitchFamily="34" charset="0"/>
                <a:ea typeface="Calibri" pitchFamily="34" charset="-122"/>
                <a:cs typeface="Arial" panose="020B0604020202020204" pitchFamily="34" charset="0"/>
              </a:rPr>
              <a:t>Risk: psychological-contract breach and ‘survivor syndrome’ in remaining staff</a:t>
            </a:r>
            <a:endParaRPr lang="en-US" sz="1400" b="1" dirty="0">
              <a:solidFill>
                <a:srgbClr val="FF0000"/>
              </a:solidFill>
              <a:latin typeface="Arial" panose="020B0604020202020204" pitchFamily="34" charset="0"/>
              <a:cs typeface="Arial" panose="020B0604020202020204" pitchFamily="34" charset="0"/>
            </a:endParaRPr>
          </a:p>
        </p:txBody>
      </p:sp>
      <p:sp>
        <p:nvSpPr>
          <p:cNvPr id="5" name="Shape 3"/>
          <p:cNvSpPr/>
          <p:nvPr/>
        </p:nvSpPr>
        <p:spPr>
          <a:xfrm>
            <a:off x="7452360" y="1691640"/>
            <a:ext cx="4160520" cy="1234440"/>
          </a:xfrm>
          <a:prstGeom prst="rect">
            <a:avLst/>
          </a:prstGeom>
          <a:solidFill>
            <a:srgbClr val="2E2E2E"/>
          </a:solidFill>
          <a:ln/>
          <a:effectLst>
            <a:outerShdw blurRad="50800" dist="38100" dir="10800000" algn="r" rotWithShape="0">
              <a:prstClr val="black">
                <a:alpha val="40000"/>
              </a:prstClr>
            </a:outerShdw>
          </a:effectLst>
        </p:spPr>
        <p:txBody>
          <a:bodyPr/>
          <a:lstStyle/>
          <a:p>
            <a:endParaRPr lang="en-GB" dirty="0"/>
          </a:p>
        </p:txBody>
      </p:sp>
      <p:sp>
        <p:nvSpPr>
          <p:cNvPr id="6" name="Text 4"/>
          <p:cNvSpPr/>
          <p:nvPr/>
        </p:nvSpPr>
        <p:spPr>
          <a:xfrm>
            <a:off x="7635240" y="1801368"/>
            <a:ext cx="1828800" cy="1005840"/>
          </a:xfrm>
          <a:prstGeom prst="rect">
            <a:avLst/>
          </a:prstGeom>
          <a:noFill/>
          <a:ln/>
        </p:spPr>
        <p:txBody>
          <a:bodyPr wrap="square" rtlCol="0" anchor="ctr"/>
          <a:lstStyle/>
          <a:p>
            <a:pPr marL="0" indent="0">
              <a:buNone/>
            </a:pPr>
            <a:r>
              <a:rPr lang="en-US" sz="2600" b="1" dirty="0">
                <a:solidFill>
                  <a:srgbClr val="DB0011"/>
                </a:solidFill>
                <a:latin typeface="Cambria" pitchFamily="34" charset="0"/>
                <a:ea typeface="Cambria" pitchFamily="34" charset="-122"/>
                <a:cs typeface="Cambria" pitchFamily="34" charset="-120"/>
              </a:rPr>
              <a:t>20,000</a:t>
            </a:r>
            <a:endParaRPr lang="en-US" sz="2600" dirty="0"/>
          </a:p>
        </p:txBody>
      </p:sp>
      <p:sp>
        <p:nvSpPr>
          <p:cNvPr id="7" name="Text 5"/>
          <p:cNvSpPr/>
          <p:nvPr/>
        </p:nvSpPr>
        <p:spPr>
          <a:xfrm>
            <a:off x="9418320" y="1801368"/>
            <a:ext cx="2057400" cy="1005840"/>
          </a:xfrm>
          <a:prstGeom prst="rect">
            <a:avLst/>
          </a:prstGeom>
          <a:noFill/>
          <a:ln/>
        </p:spPr>
        <p:txBody>
          <a:bodyPr wrap="square" rtlCol="0" anchor="ctr"/>
          <a:lstStyle/>
          <a:p>
            <a:pPr marL="0" indent="0">
              <a:lnSpc>
                <a:spcPct val="115000"/>
              </a:lnSpc>
              <a:buNone/>
            </a:pPr>
            <a:r>
              <a:rPr lang="en-US" sz="1200" dirty="0">
                <a:solidFill>
                  <a:srgbClr val="DADADA"/>
                </a:solidFill>
                <a:latin typeface="Arial" panose="020B0604020202020204" pitchFamily="34" charset="0"/>
                <a:ea typeface="Calibri" pitchFamily="34" charset="-122"/>
                <a:cs typeface="Arial" panose="020B0604020202020204" pitchFamily="34" charset="0"/>
              </a:rPr>
              <a:t>potential global roles under review</a:t>
            </a:r>
            <a:endParaRPr lang="en-US" sz="1200" dirty="0">
              <a:latin typeface="Arial" panose="020B0604020202020204" pitchFamily="34" charset="0"/>
              <a:cs typeface="Arial" panose="020B0604020202020204" pitchFamily="34" charset="0"/>
            </a:endParaRPr>
          </a:p>
        </p:txBody>
      </p:sp>
      <p:sp>
        <p:nvSpPr>
          <p:cNvPr id="8" name="Shape 6"/>
          <p:cNvSpPr/>
          <p:nvPr/>
        </p:nvSpPr>
        <p:spPr>
          <a:xfrm>
            <a:off x="7452360" y="3154680"/>
            <a:ext cx="4160520" cy="1234440"/>
          </a:xfrm>
          <a:prstGeom prst="rect">
            <a:avLst/>
          </a:prstGeom>
          <a:solidFill>
            <a:srgbClr val="2E2E2E"/>
          </a:solidFill>
          <a:ln/>
          <a:effectLst>
            <a:outerShdw blurRad="50800" dist="38100" dir="10800000" algn="r" rotWithShape="0">
              <a:prstClr val="black">
                <a:alpha val="40000"/>
              </a:prstClr>
            </a:outerShdw>
          </a:effectLst>
        </p:spPr>
        <p:txBody>
          <a:bodyPr/>
          <a:lstStyle/>
          <a:p>
            <a:endParaRPr lang="en-GB" dirty="0"/>
          </a:p>
        </p:txBody>
      </p:sp>
      <p:sp>
        <p:nvSpPr>
          <p:cNvPr id="9" name="Text 7"/>
          <p:cNvSpPr/>
          <p:nvPr/>
        </p:nvSpPr>
        <p:spPr>
          <a:xfrm>
            <a:off x="7635240" y="3264408"/>
            <a:ext cx="1828800" cy="1005840"/>
          </a:xfrm>
          <a:prstGeom prst="rect">
            <a:avLst/>
          </a:prstGeom>
          <a:noFill/>
          <a:ln/>
        </p:spPr>
        <p:txBody>
          <a:bodyPr wrap="square" rtlCol="0" anchor="ctr"/>
          <a:lstStyle/>
          <a:p>
            <a:pPr marL="0" indent="0">
              <a:buNone/>
            </a:pPr>
            <a:r>
              <a:rPr lang="en-US" sz="2600" b="1" dirty="0">
                <a:solidFill>
                  <a:srgbClr val="DB0011"/>
                </a:solidFill>
                <a:latin typeface="Cambria" pitchFamily="34" charset="0"/>
                <a:ea typeface="Cambria" pitchFamily="34" charset="-122"/>
                <a:cs typeface="Cambria" pitchFamily="34" charset="-120"/>
              </a:rPr>
              <a:t>8%</a:t>
            </a:r>
            <a:endParaRPr lang="en-US" sz="2600" dirty="0"/>
          </a:p>
        </p:txBody>
      </p:sp>
      <p:sp>
        <p:nvSpPr>
          <p:cNvPr id="10" name="Text 8"/>
          <p:cNvSpPr/>
          <p:nvPr/>
        </p:nvSpPr>
        <p:spPr>
          <a:xfrm>
            <a:off x="9418320" y="3264408"/>
            <a:ext cx="2057400" cy="1005840"/>
          </a:xfrm>
          <a:prstGeom prst="rect">
            <a:avLst/>
          </a:prstGeom>
          <a:noFill/>
          <a:ln/>
        </p:spPr>
        <p:txBody>
          <a:bodyPr wrap="square" rtlCol="0" anchor="ctr"/>
          <a:lstStyle/>
          <a:p>
            <a:pPr marL="0" indent="0">
              <a:lnSpc>
                <a:spcPct val="115000"/>
              </a:lnSpc>
              <a:buNone/>
            </a:pPr>
            <a:r>
              <a:rPr lang="en-US" sz="1200" dirty="0">
                <a:solidFill>
                  <a:srgbClr val="DADADA"/>
                </a:solidFill>
                <a:latin typeface="Arial" panose="020B0604020202020204" pitchFamily="34" charset="0"/>
                <a:ea typeface="Calibri" pitchFamily="34" charset="-122"/>
                <a:cs typeface="Arial" panose="020B0604020202020204" pitchFamily="34" charset="0"/>
              </a:rPr>
              <a:t>targeted UK/global staff-cost reduction</a:t>
            </a:r>
            <a:endParaRPr lang="en-US" sz="1200" dirty="0">
              <a:latin typeface="Arial" panose="020B0604020202020204" pitchFamily="34" charset="0"/>
              <a:cs typeface="Arial" panose="020B0604020202020204" pitchFamily="34" charset="0"/>
            </a:endParaRPr>
          </a:p>
        </p:txBody>
      </p:sp>
      <p:sp>
        <p:nvSpPr>
          <p:cNvPr id="11" name="Shape 9"/>
          <p:cNvSpPr/>
          <p:nvPr/>
        </p:nvSpPr>
        <p:spPr>
          <a:xfrm>
            <a:off x="7452360" y="4617720"/>
            <a:ext cx="4160520" cy="1234440"/>
          </a:xfrm>
          <a:prstGeom prst="rect">
            <a:avLst/>
          </a:prstGeom>
          <a:solidFill>
            <a:srgbClr val="2E2E2E"/>
          </a:solidFill>
          <a:ln/>
          <a:effectLst>
            <a:outerShdw blurRad="50800" dist="38100" dir="10800000" algn="r" rotWithShape="0">
              <a:prstClr val="black">
                <a:alpha val="40000"/>
              </a:prstClr>
            </a:outerShdw>
          </a:effectLst>
        </p:spPr>
        <p:txBody>
          <a:bodyPr/>
          <a:lstStyle/>
          <a:p>
            <a:endParaRPr lang="en-GB" dirty="0"/>
          </a:p>
        </p:txBody>
      </p:sp>
      <p:sp>
        <p:nvSpPr>
          <p:cNvPr id="12" name="Text 10"/>
          <p:cNvSpPr/>
          <p:nvPr/>
        </p:nvSpPr>
        <p:spPr>
          <a:xfrm>
            <a:off x="7635240" y="4727448"/>
            <a:ext cx="1828800" cy="1005840"/>
          </a:xfrm>
          <a:prstGeom prst="rect">
            <a:avLst/>
          </a:prstGeom>
          <a:noFill/>
          <a:ln/>
        </p:spPr>
        <p:txBody>
          <a:bodyPr wrap="square" rtlCol="0" anchor="ctr"/>
          <a:lstStyle/>
          <a:p>
            <a:pPr marL="0" indent="0">
              <a:buNone/>
            </a:pPr>
            <a:r>
              <a:rPr lang="en-US" sz="2600" b="1" dirty="0">
                <a:solidFill>
                  <a:srgbClr val="DB0011"/>
                </a:solidFill>
                <a:latin typeface="Cambria" pitchFamily="34" charset="0"/>
                <a:ea typeface="Cambria" pitchFamily="34" charset="-122"/>
                <a:cs typeface="Cambria" pitchFamily="34" charset="-120"/>
              </a:rPr>
              <a:t>$1.5bn</a:t>
            </a:r>
            <a:endParaRPr lang="en-US" sz="2600" dirty="0"/>
          </a:p>
        </p:txBody>
      </p:sp>
      <p:sp>
        <p:nvSpPr>
          <p:cNvPr id="13" name="Text 11"/>
          <p:cNvSpPr/>
          <p:nvPr/>
        </p:nvSpPr>
        <p:spPr>
          <a:xfrm>
            <a:off x="9418320" y="4727448"/>
            <a:ext cx="2057400" cy="1005840"/>
          </a:xfrm>
          <a:prstGeom prst="rect">
            <a:avLst/>
          </a:prstGeom>
          <a:noFill/>
          <a:ln/>
        </p:spPr>
        <p:txBody>
          <a:bodyPr wrap="square" rtlCol="0" anchor="ctr"/>
          <a:lstStyle/>
          <a:p>
            <a:pPr marL="0" indent="0">
              <a:lnSpc>
                <a:spcPct val="115000"/>
              </a:lnSpc>
              <a:buNone/>
            </a:pPr>
            <a:r>
              <a:rPr lang="en-US" sz="1200" dirty="0">
                <a:solidFill>
                  <a:srgbClr val="DADADA"/>
                </a:solidFill>
                <a:latin typeface="Arial" panose="020B0604020202020204" pitchFamily="34" charset="0"/>
                <a:ea typeface="Calibri" pitchFamily="34" charset="-122"/>
                <a:cs typeface="Arial" panose="020B0604020202020204" pitchFamily="34" charset="0"/>
              </a:rPr>
              <a:t>annual savings target by 2026</a:t>
            </a:r>
            <a:endParaRPr lang="en-US" sz="1200" dirty="0">
              <a:latin typeface="Arial" panose="020B0604020202020204" pitchFamily="34" charset="0"/>
              <a:cs typeface="Arial" panose="020B0604020202020204" pitchFamily="34" charset="0"/>
            </a:endParaRPr>
          </a:p>
        </p:txBody>
      </p:sp>
      <p:sp>
        <p:nvSpPr>
          <p:cNvPr id="14" name="Text 12"/>
          <p:cNvSpPr/>
          <p:nvPr/>
        </p:nvSpPr>
        <p:spPr>
          <a:xfrm>
            <a:off x="716280" y="5687567"/>
            <a:ext cx="6598920" cy="1060705"/>
          </a:xfrm>
          <a:prstGeom prst="rect">
            <a:avLst/>
          </a:prstGeom>
          <a:noFill/>
          <a:ln/>
        </p:spPr>
        <p:txBody>
          <a:bodyPr wrap="square" rtlCol="0" anchor="ctr"/>
          <a:lstStyle/>
          <a:p>
            <a:pPr marL="0" indent="0">
              <a:buNone/>
            </a:pPr>
            <a:endParaRPr lang="en-US" sz="1200" b="1" i="1" dirty="0">
              <a:latin typeface="Arial" panose="020B0604020202020204" pitchFamily="34" charset="0"/>
              <a:ea typeface="Calibri" pitchFamily="34" charset="-122"/>
              <a:cs typeface="Arial" panose="020B0604020202020204" pitchFamily="34" charset="0"/>
            </a:endParaRPr>
          </a:p>
          <a:p>
            <a:pPr marL="0" indent="0">
              <a:buNone/>
            </a:pPr>
            <a:endParaRPr lang="en-US" sz="1200" b="1" i="1" dirty="0">
              <a:latin typeface="Arial" panose="020B0604020202020204" pitchFamily="34" charset="0"/>
              <a:ea typeface="Calibri" pitchFamily="34" charset="-122"/>
              <a:cs typeface="Arial" panose="020B0604020202020204" pitchFamily="34" charset="0"/>
            </a:endParaRPr>
          </a:p>
          <a:p>
            <a:pPr marL="0" indent="0">
              <a:buNone/>
            </a:pPr>
            <a:endParaRPr lang="en-US" sz="1200" b="1" i="1" dirty="0">
              <a:latin typeface="Calibri" pitchFamily="34" charset="0"/>
              <a:cs typeface="Calibri" pitchFamily="34" charset="-120"/>
            </a:endParaRPr>
          </a:p>
          <a:p>
            <a:r>
              <a:rPr lang="en-US" sz="1200" b="1" i="1" dirty="0">
                <a:latin typeface="Calibri" pitchFamily="34" charset="0"/>
                <a:cs typeface="Calibri" pitchFamily="34" charset="-120"/>
              </a:rPr>
              <a:t>Presenter: Nanga </a:t>
            </a:r>
            <a:r>
              <a:rPr lang="en-US" sz="1200" b="1" dirty="0">
                <a:latin typeface="Calibri" pitchFamily="34" charset="0"/>
                <a:cs typeface="Calibri" pitchFamily="34" charset="-120"/>
              </a:rPr>
              <a:t> Pedro           </a:t>
            </a:r>
            <a:r>
              <a:rPr lang="en-US" sz="1000" b="1" i="1" dirty="0">
                <a:latin typeface="Arial" panose="020B0604020202020204" pitchFamily="34" charset="0"/>
                <a:ea typeface="Calibri" pitchFamily="34" charset="-122"/>
                <a:cs typeface="Arial" panose="020B0604020202020204" pitchFamily="34" charset="0"/>
              </a:rPr>
              <a:t>Source: Falkirk Herald (2025); Scottish Financial News (2026</a:t>
            </a:r>
            <a:r>
              <a:rPr lang="en-US" sz="1000" b="1" i="1" dirty="0">
                <a:latin typeface="Calibri" pitchFamily="34" charset="0"/>
                <a:ea typeface="Calibri" pitchFamily="34" charset="-122"/>
                <a:cs typeface="Calibri" pitchFamily="34" charset="-120"/>
              </a:rPr>
              <a:t>)</a:t>
            </a:r>
          </a:p>
          <a:p>
            <a:endParaRPr lang="en-US" sz="1000" b="1" i="1" dirty="0">
              <a:latin typeface="Calibri" pitchFamily="34" charset="0"/>
              <a:cs typeface="Calibri" pitchFamily="34" charset="-120"/>
            </a:endParaRPr>
          </a:p>
          <a:p>
            <a:pPr marL="0" indent="0">
              <a:buNone/>
            </a:pPr>
            <a:endParaRPr lang="en-US" sz="1200" b="1" dirty="0"/>
          </a:p>
        </p:txBody>
      </p:sp>
      <p:sp>
        <p:nvSpPr>
          <p:cNvPr id="15" name="Text 13"/>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9A9A9A"/>
                </a:solidFill>
                <a:latin typeface="Calibri" pitchFamily="34" charset="0"/>
                <a:ea typeface="Calibri" pitchFamily="34" charset="-122"/>
                <a:cs typeface="Calibri" pitchFamily="34" charset="-120"/>
              </a:rPr>
              <a:t>05</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400" b="1" u="sng" kern="0" spc="200" dirty="0">
                <a:solidFill>
                  <a:srgbClr val="DB0011"/>
                </a:solidFill>
                <a:latin typeface="Arial" panose="020B0604020202020204" pitchFamily="34" charset="0"/>
                <a:ea typeface="Calibri" pitchFamily="34" charset="-122"/>
                <a:cs typeface="Arial" panose="020B0604020202020204" pitchFamily="34" charset="0"/>
              </a:rPr>
              <a:t>CHALLENGE  ·  EXTERNAL / CANDIDATE IMPACT</a:t>
            </a:r>
            <a:endParaRPr lang="en-US" sz="1400" u="sng" dirty="0">
              <a:latin typeface="Arial" panose="020B0604020202020204" pitchFamily="34" charset="0"/>
              <a:cs typeface="Arial" panose="020B0604020202020204" pitchFamily="34" charset="0"/>
            </a:endParaRPr>
          </a:p>
        </p:txBody>
      </p:sp>
      <p:sp>
        <p:nvSpPr>
          <p:cNvPr id="3" name="Text 1"/>
          <p:cNvSpPr/>
          <p:nvPr/>
        </p:nvSpPr>
        <p:spPr>
          <a:xfrm>
            <a:off x="406131" y="1600200"/>
            <a:ext cx="6161502" cy="822960"/>
          </a:xfrm>
          <a:prstGeom prst="rect">
            <a:avLst/>
          </a:prstGeom>
          <a:noFill/>
          <a:ln/>
        </p:spPr>
        <p:txBody>
          <a:bodyPr wrap="square" rtlCol="0" anchor="ctr"/>
          <a:lstStyle/>
          <a:p>
            <a:pPr marL="0" indent="0">
              <a:buNone/>
            </a:pPr>
            <a:r>
              <a:rPr lang="en-US" sz="3200" b="1" dirty="0">
                <a:solidFill>
                  <a:srgbClr val="1A1A1A"/>
                </a:solidFill>
                <a:latin typeface="Arial" panose="020B0604020202020204" pitchFamily="34" charset="0"/>
                <a:ea typeface="Cambria" pitchFamily="34" charset="-122"/>
                <a:cs typeface="Arial" panose="020B0604020202020204" pitchFamily="34" charset="0"/>
              </a:rPr>
              <a:t>Candidate experience lags the digital selection push</a:t>
            </a:r>
            <a:endParaRPr lang="en-US" sz="3200" dirty="0">
              <a:latin typeface="Arial" panose="020B0604020202020204" pitchFamily="34" charset="0"/>
              <a:cs typeface="Arial" panose="020B0604020202020204" pitchFamily="34" charset="0"/>
            </a:endParaRPr>
          </a:p>
        </p:txBody>
      </p:sp>
      <p:sp>
        <p:nvSpPr>
          <p:cNvPr id="4" name="Text 2"/>
          <p:cNvSpPr/>
          <p:nvPr/>
        </p:nvSpPr>
        <p:spPr>
          <a:xfrm>
            <a:off x="263622" y="2825864"/>
            <a:ext cx="6446520" cy="2377440"/>
          </a:xfrm>
          <a:prstGeom prst="rect">
            <a:avLst/>
          </a:prstGeom>
          <a:noFill/>
          <a:ln/>
        </p:spPr>
        <p:txBody>
          <a:bodyPr wrap="square" rtlCol="0" anchor="ctr"/>
          <a:lstStyle/>
          <a:p>
            <a:pPr marL="285750" indent="-285750">
              <a:lnSpc>
                <a:spcPct val="115000"/>
              </a:lnSpc>
              <a:spcAft>
                <a:spcPts val="1400"/>
              </a:spcAft>
              <a:buSzPct val="100000"/>
              <a:buFont typeface="Wingdings" panose="05000000000000000000" pitchFamily="2" charset="2"/>
              <a:buChar char="q"/>
            </a:pPr>
            <a:r>
              <a:rPr lang="en-US" sz="1600" b="1" dirty="0">
                <a:solidFill>
                  <a:srgbClr val="1A1A1A"/>
                </a:solidFill>
                <a:latin typeface="Arial" panose="020B0604020202020204" pitchFamily="34" charset="0"/>
                <a:ea typeface="Calibri" pitchFamily="34" charset="-122"/>
                <a:cs typeface="Arial" panose="020B0604020202020204" pitchFamily="34" charset="0"/>
              </a:rPr>
              <a:t>HSBC Graduate interviews: only 45% rated positive (vs 64.7% average)</a:t>
            </a:r>
            <a:endParaRPr lang="en-US" sz="1600" b="1" dirty="0">
              <a:latin typeface="Arial" panose="020B0604020202020204" pitchFamily="34" charset="0"/>
              <a:cs typeface="Arial" panose="020B0604020202020204" pitchFamily="34" charset="0"/>
            </a:endParaRPr>
          </a:p>
          <a:p>
            <a:pPr marL="285750" indent="-285750">
              <a:lnSpc>
                <a:spcPct val="115000"/>
              </a:lnSpc>
              <a:spcAft>
                <a:spcPts val="1400"/>
              </a:spcAft>
              <a:buSzPct val="100000"/>
              <a:buFont typeface="Wingdings" panose="05000000000000000000" pitchFamily="2" charset="2"/>
              <a:buChar char="q"/>
            </a:pPr>
            <a:r>
              <a:rPr lang="en-US" sz="1600" b="1" dirty="0">
                <a:solidFill>
                  <a:srgbClr val="1A1A1A"/>
                </a:solidFill>
                <a:latin typeface="Arial" panose="020B0604020202020204" pitchFamily="34" charset="0"/>
                <a:ea typeface="Calibri" pitchFamily="34" charset="-122"/>
                <a:cs typeface="Arial" panose="020B0604020202020204" pitchFamily="34" charset="0"/>
              </a:rPr>
              <a:t>Trust and perceived novelty drive completion of AI-based selection</a:t>
            </a:r>
            <a:endParaRPr lang="en-US" sz="1600" b="1" dirty="0">
              <a:latin typeface="Arial" panose="020B0604020202020204" pitchFamily="34" charset="0"/>
              <a:cs typeface="Arial" panose="020B0604020202020204" pitchFamily="34" charset="0"/>
            </a:endParaRPr>
          </a:p>
          <a:p>
            <a:pPr marL="285750" indent="-285750">
              <a:lnSpc>
                <a:spcPct val="115000"/>
              </a:lnSpc>
              <a:spcAft>
                <a:spcPts val="1400"/>
              </a:spcAft>
              <a:buSzPct val="100000"/>
              <a:buFont typeface="Wingdings" panose="05000000000000000000" pitchFamily="2" charset="2"/>
              <a:buChar char="q"/>
            </a:pPr>
            <a:r>
              <a:rPr lang="en-US" sz="1600" b="1" dirty="0">
                <a:solidFill>
                  <a:srgbClr val="1A1A1A"/>
                </a:solidFill>
                <a:latin typeface="Arial" panose="020B0604020202020204" pitchFamily="34" charset="0"/>
                <a:ea typeface="Calibri" pitchFamily="34" charset="-122"/>
                <a:cs typeface="Arial" panose="020B0604020202020204" pitchFamily="34" charset="0"/>
              </a:rPr>
              <a:t>HSBC bars candidates from using GenAI in applications a stated paradox</a:t>
            </a:r>
            <a:endParaRPr lang="en-US" sz="1600" b="1" dirty="0">
              <a:latin typeface="Arial" panose="020B0604020202020204" pitchFamily="34" charset="0"/>
              <a:cs typeface="Arial" panose="020B0604020202020204" pitchFamily="34" charset="0"/>
            </a:endParaRPr>
          </a:p>
        </p:txBody>
      </p:sp>
      <p:sp>
        <p:nvSpPr>
          <p:cNvPr id="5" name="Shape 3"/>
          <p:cNvSpPr/>
          <p:nvPr/>
        </p:nvSpPr>
        <p:spPr>
          <a:xfrm>
            <a:off x="7283099" y="1275588"/>
            <a:ext cx="4297680" cy="4434840"/>
          </a:xfrm>
          <a:prstGeom prst="rect">
            <a:avLst/>
          </a:prstGeom>
          <a:solidFill>
            <a:srgbClr val="F4F4F4"/>
          </a:solidFill>
          <a:ln/>
          <a:effectLst>
            <a:outerShdw blurRad="50800" dist="38100" dir="10800000" algn="r" rotWithShape="0">
              <a:prstClr val="black">
                <a:alpha val="40000"/>
              </a:prstClr>
            </a:outerShdw>
          </a:effectLst>
        </p:spPr>
        <p:txBody>
          <a:bodyPr/>
          <a:lstStyle/>
          <a:p>
            <a:endParaRPr lang="en-GB" dirty="0"/>
          </a:p>
        </p:txBody>
      </p:sp>
      <p:sp>
        <p:nvSpPr>
          <p:cNvPr id="6" name="Text 4"/>
          <p:cNvSpPr/>
          <p:nvPr/>
        </p:nvSpPr>
        <p:spPr>
          <a:xfrm>
            <a:off x="7589520" y="1783080"/>
            <a:ext cx="3840480" cy="365760"/>
          </a:xfrm>
          <a:prstGeom prst="rect">
            <a:avLst/>
          </a:prstGeom>
          <a:noFill/>
          <a:ln/>
        </p:spPr>
        <p:txBody>
          <a:bodyPr wrap="square" rtlCol="0" anchor="ctr"/>
          <a:lstStyle/>
          <a:p>
            <a:pPr marL="0" indent="0">
              <a:buNone/>
            </a:pPr>
            <a:r>
              <a:rPr lang="en-US" sz="1400" b="1" dirty="0">
                <a:solidFill>
                  <a:srgbClr val="1A1A1A"/>
                </a:solidFill>
                <a:latin typeface="Arial" panose="020B0604020202020204" pitchFamily="34" charset="0"/>
                <a:ea typeface="Cambria" pitchFamily="34" charset="-122"/>
                <a:cs typeface="Arial" panose="020B0604020202020204" pitchFamily="34" charset="0"/>
              </a:rPr>
              <a:t>Interview-experience positivity</a:t>
            </a:r>
            <a:endParaRPr lang="en-US" sz="1400" dirty="0">
              <a:latin typeface="Arial" panose="020B0604020202020204" pitchFamily="34" charset="0"/>
              <a:cs typeface="Arial" panose="020B0604020202020204" pitchFamily="34" charset="0"/>
            </a:endParaRPr>
          </a:p>
        </p:txBody>
      </p:sp>
      <p:sp>
        <p:nvSpPr>
          <p:cNvPr id="7" name="Text 5"/>
          <p:cNvSpPr/>
          <p:nvPr/>
        </p:nvSpPr>
        <p:spPr>
          <a:xfrm>
            <a:off x="7589520" y="2331720"/>
            <a:ext cx="3749040" cy="274320"/>
          </a:xfrm>
          <a:prstGeom prst="rect">
            <a:avLst/>
          </a:prstGeom>
          <a:noFill/>
          <a:ln/>
        </p:spPr>
        <p:txBody>
          <a:bodyPr wrap="square" rtlCol="0" anchor="ctr"/>
          <a:lstStyle/>
          <a:p>
            <a:pPr marL="0" indent="0">
              <a:buNone/>
            </a:pPr>
            <a:r>
              <a:rPr lang="en-US" sz="1200" dirty="0">
                <a:solidFill>
                  <a:srgbClr val="1A1A1A"/>
                </a:solidFill>
                <a:latin typeface="Arial" panose="020B0604020202020204" pitchFamily="34" charset="0"/>
                <a:ea typeface="Calibri" pitchFamily="34" charset="-122"/>
                <a:cs typeface="Arial" panose="020B0604020202020204" pitchFamily="34" charset="0"/>
              </a:rPr>
              <a:t>HSBC Graduate Programme</a:t>
            </a:r>
            <a:endParaRPr lang="en-US" sz="1200" dirty="0">
              <a:latin typeface="Arial" panose="020B0604020202020204" pitchFamily="34" charset="0"/>
              <a:cs typeface="Arial" panose="020B0604020202020204" pitchFamily="34" charset="0"/>
            </a:endParaRPr>
          </a:p>
        </p:txBody>
      </p:sp>
      <p:sp>
        <p:nvSpPr>
          <p:cNvPr id="8" name="Shape 6"/>
          <p:cNvSpPr/>
          <p:nvPr/>
        </p:nvSpPr>
        <p:spPr>
          <a:xfrm>
            <a:off x="7589520" y="2624328"/>
            <a:ext cx="3566160" cy="320040"/>
          </a:xfrm>
          <a:prstGeom prst="rect">
            <a:avLst/>
          </a:prstGeom>
          <a:solidFill>
            <a:srgbClr val="DCDCDC"/>
          </a:solidFill>
          <a:ln/>
          <a:effectLst>
            <a:outerShdw blurRad="50800" dist="38100" dir="10800000" algn="r" rotWithShape="0">
              <a:prstClr val="black">
                <a:alpha val="40000"/>
              </a:prstClr>
            </a:outerShdw>
          </a:effectLst>
        </p:spPr>
        <p:txBody>
          <a:bodyPr/>
          <a:lstStyle/>
          <a:p>
            <a:endParaRPr lang="en-GB" dirty="0"/>
          </a:p>
        </p:txBody>
      </p:sp>
      <p:sp>
        <p:nvSpPr>
          <p:cNvPr id="9" name="Shape 7"/>
          <p:cNvSpPr/>
          <p:nvPr/>
        </p:nvSpPr>
        <p:spPr>
          <a:xfrm>
            <a:off x="7589520" y="2624328"/>
            <a:ext cx="1604772" cy="320040"/>
          </a:xfrm>
          <a:prstGeom prst="rect">
            <a:avLst/>
          </a:prstGeom>
          <a:solidFill>
            <a:srgbClr val="DB0011"/>
          </a:solidFill>
          <a:ln/>
          <a:effectLst>
            <a:outerShdw blurRad="50800" dist="38100" dir="10800000" algn="r" rotWithShape="0">
              <a:prstClr val="black">
                <a:alpha val="40000"/>
              </a:prstClr>
            </a:outerShdw>
          </a:effectLst>
        </p:spPr>
        <p:txBody>
          <a:bodyPr/>
          <a:lstStyle/>
          <a:p>
            <a:endParaRPr lang="en-GB" dirty="0"/>
          </a:p>
        </p:txBody>
      </p:sp>
      <p:sp>
        <p:nvSpPr>
          <p:cNvPr id="10" name="Text 8"/>
          <p:cNvSpPr/>
          <p:nvPr/>
        </p:nvSpPr>
        <p:spPr>
          <a:xfrm>
            <a:off x="9267444" y="2624328"/>
            <a:ext cx="640080" cy="320040"/>
          </a:xfrm>
          <a:prstGeom prst="rect">
            <a:avLst/>
          </a:prstGeom>
          <a:noFill/>
          <a:ln/>
        </p:spPr>
        <p:txBody>
          <a:bodyPr wrap="square" rtlCol="0" anchor="ctr"/>
          <a:lstStyle/>
          <a:p>
            <a:pPr marL="0" indent="0">
              <a:buNone/>
            </a:pPr>
            <a:r>
              <a:rPr lang="en-US" sz="1200" b="1" dirty="0">
                <a:solidFill>
                  <a:srgbClr val="1A1A1A"/>
                </a:solidFill>
                <a:latin typeface="Calibri" pitchFamily="34" charset="0"/>
                <a:ea typeface="Calibri" pitchFamily="34" charset="-122"/>
                <a:cs typeface="Calibri" pitchFamily="34" charset="-120"/>
              </a:rPr>
              <a:t>45%</a:t>
            </a:r>
            <a:endParaRPr lang="en-US" sz="1200" dirty="0"/>
          </a:p>
        </p:txBody>
      </p:sp>
      <p:sp>
        <p:nvSpPr>
          <p:cNvPr id="11" name="Text 9"/>
          <p:cNvSpPr/>
          <p:nvPr/>
        </p:nvSpPr>
        <p:spPr>
          <a:xfrm>
            <a:off x="7589520" y="3200400"/>
            <a:ext cx="3749040" cy="274320"/>
          </a:xfrm>
          <a:prstGeom prst="rect">
            <a:avLst/>
          </a:prstGeom>
          <a:noFill/>
          <a:ln/>
        </p:spPr>
        <p:txBody>
          <a:bodyPr wrap="square" rtlCol="0" anchor="ctr"/>
          <a:lstStyle/>
          <a:p>
            <a:pPr marL="0" indent="0">
              <a:buNone/>
            </a:pPr>
            <a:r>
              <a:rPr lang="en-US" sz="1200" dirty="0">
                <a:solidFill>
                  <a:srgbClr val="1A1A1A"/>
                </a:solidFill>
                <a:latin typeface="Arial" panose="020B0604020202020204" pitchFamily="34" charset="0"/>
                <a:ea typeface="Calibri" pitchFamily="34" charset="-122"/>
                <a:cs typeface="Arial" panose="020B0604020202020204" pitchFamily="34" charset="0"/>
              </a:rPr>
              <a:t>Glassdoor company-wide average</a:t>
            </a:r>
            <a:endParaRPr lang="en-US" sz="1200" dirty="0">
              <a:latin typeface="Arial" panose="020B0604020202020204" pitchFamily="34" charset="0"/>
              <a:cs typeface="Arial" panose="020B0604020202020204" pitchFamily="34" charset="0"/>
            </a:endParaRPr>
          </a:p>
        </p:txBody>
      </p:sp>
      <p:sp>
        <p:nvSpPr>
          <p:cNvPr id="12" name="Shape 10"/>
          <p:cNvSpPr/>
          <p:nvPr/>
        </p:nvSpPr>
        <p:spPr>
          <a:xfrm>
            <a:off x="7589520" y="3493008"/>
            <a:ext cx="3566160" cy="320040"/>
          </a:xfrm>
          <a:prstGeom prst="rect">
            <a:avLst/>
          </a:prstGeom>
          <a:solidFill>
            <a:srgbClr val="DCDCDC"/>
          </a:solidFill>
          <a:ln/>
          <a:effectLst>
            <a:outerShdw blurRad="50800" dist="38100" dir="10800000" algn="r" rotWithShape="0">
              <a:prstClr val="black">
                <a:alpha val="40000"/>
              </a:prstClr>
            </a:outerShdw>
          </a:effectLst>
        </p:spPr>
        <p:txBody>
          <a:bodyPr/>
          <a:lstStyle/>
          <a:p>
            <a:endParaRPr lang="en-GB" dirty="0"/>
          </a:p>
        </p:txBody>
      </p:sp>
      <p:sp>
        <p:nvSpPr>
          <p:cNvPr id="13" name="Shape 11"/>
          <p:cNvSpPr/>
          <p:nvPr/>
        </p:nvSpPr>
        <p:spPr>
          <a:xfrm>
            <a:off x="7589520" y="3493008"/>
            <a:ext cx="2307306" cy="320040"/>
          </a:xfrm>
          <a:prstGeom prst="rect">
            <a:avLst/>
          </a:prstGeom>
          <a:solidFill>
            <a:srgbClr val="1A1A1A"/>
          </a:solidFill>
          <a:ln/>
          <a:effectLst>
            <a:outerShdw blurRad="50800" dist="38100" dir="10800000" algn="r" rotWithShape="0">
              <a:prstClr val="black">
                <a:alpha val="40000"/>
              </a:prstClr>
            </a:outerShdw>
          </a:effectLst>
        </p:spPr>
        <p:txBody>
          <a:bodyPr/>
          <a:lstStyle/>
          <a:p>
            <a:endParaRPr lang="en-GB" dirty="0"/>
          </a:p>
        </p:txBody>
      </p:sp>
      <p:sp>
        <p:nvSpPr>
          <p:cNvPr id="14" name="Text 12"/>
          <p:cNvSpPr/>
          <p:nvPr/>
        </p:nvSpPr>
        <p:spPr>
          <a:xfrm>
            <a:off x="9969978" y="3493008"/>
            <a:ext cx="731520" cy="320040"/>
          </a:xfrm>
          <a:prstGeom prst="rect">
            <a:avLst/>
          </a:prstGeom>
          <a:noFill/>
          <a:ln/>
        </p:spPr>
        <p:txBody>
          <a:bodyPr wrap="square" rtlCol="0" anchor="ctr"/>
          <a:lstStyle/>
          <a:p>
            <a:pPr marL="0" indent="0">
              <a:buNone/>
            </a:pPr>
            <a:r>
              <a:rPr lang="en-US" sz="1200" b="1" dirty="0">
                <a:solidFill>
                  <a:srgbClr val="1A1A1A"/>
                </a:solidFill>
                <a:latin typeface="Calibri" pitchFamily="34" charset="0"/>
                <a:ea typeface="Calibri" pitchFamily="34" charset="-122"/>
                <a:cs typeface="Calibri" pitchFamily="34" charset="-120"/>
              </a:rPr>
              <a:t>64.7%</a:t>
            </a:r>
            <a:endParaRPr lang="en-US" sz="1200" dirty="0"/>
          </a:p>
        </p:txBody>
      </p:sp>
      <p:sp>
        <p:nvSpPr>
          <p:cNvPr id="15" name="Text 13"/>
          <p:cNvSpPr/>
          <p:nvPr/>
        </p:nvSpPr>
        <p:spPr>
          <a:xfrm>
            <a:off x="7589520" y="4160520"/>
            <a:ext cx="3794760" cy="1097280"/>
          </a:xfrm>
          <a:prstGeom prst="rect">
            <a:avLst/>
          </a:prstGeom>
          <a:noFill/>
          <a:ln/>
        </p:spPr>
        <p:txBody>
          <a:bodyPr wrap="square" rtlCol="0" anchor="ctr"/>
          <a:lstStyle/>
          <a:p>
            <a:pPr marL="0" indent="0">
              <a:lnSpc>
                <a:spcPct val="130000"/>
              </a:lnSpc>
              <a:buNone/>
            </a:pPr>
            <a:r>
              <a:rPr lang="en-US" sz="1200" i="1" dirty="0">
                <a:solidFill>
                  <a:srgbClr val="6B6B6B"/>
                </a:solidFill>
                <a:latin typeface="Arial" panose="020B0604020202020204" pitchFamily="34" charset="0"/>
                <a:ea typeface="Calibri" pitchFamily="34" charset="-122"/>
                <a:cs typeface="Arial" panose="020B0604020202020204" pitchFamily="34" charset="0"/>
              </a:rPr>
              <a:t>A 19.7-point gap in an otherwise fast (19-day) process</a:t>
            </a:r>
            <a:r>
              <a:rPr lang="en-US" sz="1200" i="1" dirty="0">
                <a:solidFill>
                  <a:srgbClr val="6B6B6B"/>
                </a:solidFill>
                <a:latin typeface="Calibri" pitchFamily="34" charset="0"/>
                <a:ea typeface="Calibri" pitchFamily="34" charset="-122"/>
                <a:cs typeface="Calibri" pitchFamily="34" charset="-120"/>
              </a:rPr>
              <a:t>.</a:t>
            </a:r>
            <a:endParaRPr lang="en-US" sz="1200" dirty="0"/>
          </a:p>
        </p:txBody>
      </p:sp>
      <p:sp>
        <p:nvSpPr>
          <p:cNvPr id="16" name="Text 14"/>
          <p:cNvSpPr/>
          <p:nvPr/>
        </p:nvSpPr>
        <p:spPr>
          <a:xfrm rot="10800000" flipV="1">
            <a:off x="548640" y="5854889"/>
            <a:ext cx="3657600" cy="259307"/>
          </a:xfrm>
          <a:prstGeom prst="rect">
            <a:avLst/>
          </a:prstGeom>
          <a:noFill/>
          <a:ln/>
        </p:spPr>
        <p:txBody>
          <a:bodyPr wrap="square" rtlCol="0" anchor="ctr"/>
          <a:lstStyle/>
          <a:p>
            <a:pPr marL="0" indent="0">
              <a:buNone/>
            </a:pPr>
            <a:r>
              <a:rPr lang="en-US" sz="1000" i="1" dirty="0">
                <a:solidFill>
                  <a:srgbClr val="6B6B6B"/>
                </a:solidFill>
                <a:latin typeface="Arial" panose="020B0604020202020204" pitchFamily="34" charset="0"/>
                <a:ea typeface="Calibri" pitchFamily="34" charset="-122"/>
                <a:cs typeface="Arial" panose="020B0604020202020204" pitchFamily="34" charset="0"/>
              </a:rPr>
              <a:t>Source: Glassdoor (2026); Ligeiro, Dias and Moreira (2024</a:t>
            </a:r>
            <a:r>
              <a:rPr lang="en-US" sz="950" i="1" dirty="0">
                <a:solidFill>
                  <a:srgbClr val="6B6B6B"/>
                </a:solidFill>
                <a:latin typeface="Calibri" pitchFamily="34" charset="0"/>
                <a:ea typeface="Calibri" pitchFamily="34" charset="-122"/>
                <a:cs typeface="Calibri" pitchFamily="34" charset="-120"/>
              </a:rPr>
              <a:t>)</a:t>
            </a:r>
          </a:p>
          <a:p>
            <a:pPr marL="0" indent="0">
              <a:buNone/>
            </a:pPr>
            <a:endParaRPr lang="en-US" sz="950" i="1" dirty="0">
              <a:solidFill>
                <a:srgbClr val="6B6B6B"/>
              </a:solidFill>
              <a:latin typeface="Calibri" pitchFamily="34" charset="0"/>
              <a:cs typeface="Calibri" pitchFamily="34" charset="-120"/>
            </a:endParaRPr>
          </a:p>
          <a:p>
            <a:pPr marL="0" indent="0">
              <a:buNone/>
            </a:pPr>
            <a:r>
              <a:rPr lang="en-US" sz="950" b="1" dirty="0">
                <a:solidFill>
                  <a:srgbClr val="6B6B6B"/>
                </a:solidFill>
                <a:latin typeface="Calibri" pitchFamily="34" charset="0"/>
                <a:cs typeface="Calibri" pitchFamily="34" charset="-120"/>
              </a:rPr>
              <a:t>Presenter: Nanga Pedro</a:t>
            </a:r>
          </a:p>
          <a:p>
            <a:pPr marL="0" indent="0">
              <a:buNone/>
            </a:pPr>
            <a:endParaRPr lang="en-US" sz="950" dirty="0"/>
          </a:p>
        </p:txBody>
      </p:sp>
      <p:sp>
        <p:nvSpPr>
          <p:cNvPr id="17" name="Text 15"/>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06</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600" b="1" u="sng" kern="0" spc="200" dirty="0">
                <a:solidFill>
                  <a:srgbClr val="DB0011"/>
                </a:solidFill>
                <a:latin typeface="Calibri" pitchFamily="34" charset="0"/>
                <a:ea typeface="Calibri" pitchFamily="34" charset="-122"/>
                <a:cs typeface="Calibri" pitchFamily="34" charset="-120"/>
              </a:rPr>
              <a:t>THEORETICAL LENS</a:t>
            </a:r>
            <a:endParaRPr lang="en-US" sz="1600" u="sng" dirty="0"/>
          </a:p>
        </p:txBody>
      </p:sp>
      <p:sp>
        <p:nvSpPr>
          <p:cNvPr id="3" name="Text 1"/>
          <p:cNvSpPr/>
          <p:nvPr/>
        </p:nvSpPr>
        <p:spPr>
          <a:xfrm>
            <a:off x="548640" y="658368"/>
            <a:ext cx="10607040" cy="822960"/>
          </a:xfrm>
          <a:prstGeom prst="rect">
            <a:avLst/>
          </a:prstGeom>
          <a:noFill/>
          <a:ln/>
        </p:spPr>
        <p:txBody>
          <a:bodyPr wrap="square" rtlCol="0" anchor="ctr"/>
          <a:lstStyle/>
          <a:p>
            <a:pPr marL="0" indent="0">
              <a:buNone/>
            </a:pPr>
            <a:r>
              <a:rPr lang="en-US" sz="3200" b="1" dirty="0">
                <a:solidFill>
                  <a:srgbClr val="1A1A1A"/>
                </a:solidFill>
                <a:latin typeface="Cambria" pitchFamily="34" charset="0"/>
                <a:ea typeface="Cambria" pitchFamily="34" charset="-122"/>
                <a:cs typeface="Cambria" pitchFamily="34" charset="-120"/>
              </a:rPr>
              <a:t>Reading HSBC's practice through HRM theory</a:t>
            </a:r>
            <a:endParaRPr lang="en-US" sz="3200" dirty="0"/>
          </a:p>
        </p:txBody>
      </p:sp>
      <p:sp>
        <p:nvSpPr>
          <p:cNvPr id="4" name="Shape 2"/>
          <p:cNvSpPr/>
          <p:nvPr/>
        </p:nvSpPr>
        <p:spPr>
          <a:xfrm>
            <a:off x="548640" y="1691640"/>
            <a:ext cx="2651760" cy="3941064"/>
          </a:xfrm>
          <a:prstGeom prst="rect">
            <a:avLst/>
          </a:prstGeom>
          <a:solidFill>
            <a:srgbClr val="F4F4F4"/>
          </a:solidFill>
          <a:ln/>
          <a:effectLst>
            <a:outerShdw blurRad="50800" dist="38100" dir="10800000" algn="r" rotWithShape="0">
              <a:prstClr val="black">
                <a:alpha val="40000"/>
              </a:prstClr>
            </a:outerShdw>
          </a:effectLst>
        </p:spPr>
        <p:txBody>
          <a:bodyPr/>
          <a:lstStyle/>
          <a:p>
            <a:endParaRPr lang="en-GB" dirty="0"/>
          </a:p>
        </p:txBody>
      </p:sp>
      <p:sp>
        <p:nvSpPr>
          <p:cNvPr id="5" name="Shape 3"/>
          <p:cNvSpPr/>
          <p:nvPr/>
        </p:nvSpPr>
        <p:spPr>
          <a:xfrm>
            <a:off x="749808" y="1901952"/>
            <a:ext cx="420624" cy="420624"/>
          </a:xfrm>
          <a:prstGeom prst="ellipse">
            <a:avLst/>
          </a:prstGeom>
          <a:solidFill>
            <a:srgbClr val="DB0011"/>
          </a:solidFill>
          <a:ln/>
          <a:effectLst>
            <a:outerShdw blurRad="50800" dist="38100" dir="10800000" algn="r" rotWithShape="0">
              <a:prstClr val="black">
                <a:alpha val="40000"/>
              </a:prstClr>
            </a:outerShdw>
          </a:effectLst>
        </p:spPr>
        <p:txBody>
          <a:bodyPr/>
          <a:lstStyle/>
          <a:p>
            <a:endParaRPr lang="en-GB" dirty="0"/>
          </a:p>
        </p:txBody>
      </p:sp>
      <p:sp>
        <p:nvSpPr>
          <p:cNvPr id="6" name="Text 4"/>
          <p:cNvSpPr/>
          <p:nvPr/>
        </p:nvSpPr>
        <p:spPr>
          <a:xfrm>
            <a:off x="749808" y="1901952"/>
            <a:ext cx="420624" cy="420624"/>
          </a:xfrm>
          <a:prstGeom prst="rect">
            <a:avLst/>
          </a:prstGeom>
          <a:noFill/>
          <a:ln/>
        </p:spPr>
        <p:txBody>
          <a:bodyPr wrap="square"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1</a:t>
            </a:r>
            <a:endParaRPr lang="en-US" sz="1500" dirty="0"/>
          </a:p>
        </p:txBody>
      </p:sp>
      <p:sp>
        <p:nvSpPr>
          <p:cNvPr id="7" name="Text 5"/>
          <p:cNvSpPr/>
          <p:nvPr/>
        </p:nvSpPr>
        <p:spPr>
          <a:xfrm>
            <a:off x="749808" y="2450592"/>
            <a:ext cx="2249424" cy="777240"/>
          </a:xfrm>
          <a:prstGeom prst="rect">
            <a:avLst/>
          </a:prstGeom>
          <a:noFill/>
          <a:ln/>
        </p:spPr>
        <p:txBody>
          <a:bodyPr wrap="square" rtlCol="0" anchor="ctr"/>
          <a:lstStyle/>
          <a:p>
            <a:pPr marL="0" indent="0">
              <a:lnSpc>
                <a:spcPct val="110000"/>
              </a:lnSpc>
              <a:buNone/>
            </a:pPr>
            <a:r>
              <a:rPr lang="en-US" sz="1400" b="1" dirty="0">
                <a:solidFill>
                  <a:srgbClr val="1A1A1A"/>
                </a:solidFill>
                <a:latin typeface="Arial" panose="020B0604020202020204" pitchFamily="34" charset="0"/>
                <a:ea typeface="Cambria" pitchFamily="34" charset="-122"/>
                <a:cs typeface="Arial" panose="020B0604020202020204" pitchFamily="34" charset="0"/>
              </a:rPr>
              <a:t>Psychological Contract</a:t>
            </a:r>
            <a:endParaRPr lang="en-US" sz="1400" dirty="0">
              <a:latin typeface="Arial" panose="020B0604020202020204" pitchFamily="34" charset="0"/>
              <a:cs typeface="Arial" panose="020B0604020202020204" pitchFamily="34" charset="0"/>
            </a:endParaRPr>
          </a:p>
        </p:txBody>
      </p:sp>
      <p:sp>
        <p:nvSpPr>
          <p:cNvPr id="8" name="Text 6"/>
          <p:cNvSpPr/>
          <p:nvPr/>
        </p:nvSpPr>
        <p:spPr>
          <a:xfrm>
            <a:off x="749808" y="3246120"/>
            <a:ext cx="2249424" cy="2468880"/>
          </a:xfrm>
          <a:prstGeom prst="rect">
            <a:avLst/>
          </a:prstGeom>
          <a:noFill/>
          <a:ln/>
        </p:spPr>
        <p:txBody>
          <a:bodyPr wrap="square" rtlCol="0" anchor="ctr"/>
          <a:lstStyle/>
          <a:p>
            <a:pPr marL="0" indent="0">
              <a:lnSpc>
                <a:spcPct val="130000"/>
              </a:lnSpc>
              <a:buNone/>
            </a:pPr>
            <a:r>
              <a:rPr lang="en-US" sz="1400" b="1" dirty="0">
                <a:solidFill>
                  <a:srgbClr val="6B6B6B"/>
                </a:solidFill>
                <a:latin typeface="Arial" panose="020B0604020202020204" pitchFamily="34" charset="0"/>
                <a:ea typeface="Calibri" pitchFamily="34" charset="-122"/>
                <a:cs typeface="Arial" panose="020B0604020202020204" pitchFamily="34" charset="0"/>
              </a:rPr>
              <a:t>Pre-boarding builds trust; AI-driven restructuring risks breach among existing staff (ISE, 2025).</a:t>
            </a:r>
            <a:endParaRPr lang="en-US" sz="1400" b="1" dirty="0">
              <a:latin typeface="Arial" panose="020B0604020202020204" pitchFamily="34" charset="0"/>
              <a:cs typeface="Arial" panose="020B0604020202020204" pitchFamily="34" charset="0"/>
            </a:endParaRPr>
          </a:p>
        </p:txBody>
      </p:sp>
      <p:sp>
        <p:nvSpPr>
          <p:cNvPr id="9" name="Shape 7"/>
          <p:cNvSpPr/>
          <p:nvPr/>
        </p:nvSpPr>
        <p:spPr>
          <a:xfrm>
            <a:off x="3364992" y="1691640"/>
            <a:ext cx="2651760" cy="3941064"/>
          </a:xfrm>
          <a:prstGeom prst="rect">
            <a:avLst/>
          </a:prstGeom>
          <a:solidFill>
            <a:srgbClr val="1A1A1A"/>
          </a:solidFill>
          <a:ln/>
          <a:effectLst>
            <a:outerShdw blurRad="50800" dist="38100" dir="10800000" algn="r" rotWithShape="0">
              <a:prstClr val="black">
                <a:alpha val="40000"/>
              </a:prstClr>
            </a:outerShdw>
          </a:effectLst>
        </p:spPr>
        <p:txBody>
          <a:bodyPr/>
          <a:lstStyle/>
          <a:p>
            <a:endParaRPr lang="en-GB" dirty="0"/>
          </a:p>
        </p:txBody>
      </p:sp>
      <p:sp>
        <p:nvSpPr>
          <p:cNvPr id="10" name="Shape 8"/>
          <p:cNvSpPr/>
          <p:nvPr/>
        </p:nvSpPr>
        <p:spPr>
          <a:xfrm>
            <a:off x="3566160" y="1901952"/>
            <a:ext cx="420624" cy="420624"/>
          </a:xfrm>
          <a:prstGeom prst="ellipse">
            <a:avLst/>
          </a:prstGeom>
          <a:solidFill>
            <a:srgbClr val="DB0011"/>
          </a:solidFill>
          <a:ln/>
          <a:effectLst>
            <a:outerShdw blurRad="50800" dist="38100" dir="10800000" algn="r" rotWithShape="0">
              <a:prstClr val="black">
                <a:alpha val="40000"/>
              </a:prstClr>
            </a:outerShdw>
          </a:effectLst>
        </p:spPr>
        <p:txBody>
          <a:bodyPr/>
          <a:lstStyle/>
          <a:p>
            <a:endParaRPr lang="en-GB" dirty="0"/>
          </a:p>
        </p:txBody>
      </p:sp>
      <p:sp>
        <p:nvSpPr>
          <p:cNvPr id="11" name="Text 9"/>
          <p:cNvSpPr/>
          <p:nvPr/>
        </p:nvSpPr>
        <p:spPr>
          <a:xfrm>
            <a:off x="3566160" y="1901952"/>
            <a:ext cx="420624" cy="420624"/>
          </a:xfrm>
          <a:prstGeom prst="rect">
            <a:avLst/>
          </a:prstGeom>
          <a:noFill/>
          <a:ln/>
        </p:spPr>
        <p:txBody>
          <a:bodyPr wrap="square"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2</a:t>
            </a:r>
            <a:endParaRPr lang="en-US" sz="1500" dirty="0"/>
          </a:p>
        </p:txBody>
      </p:sp>
      <p:sp>
        <p:nvSpPr>
          <p:cNvPr id="12" name="Text 10"/>
          <p:cNvSpPr/>
          <p:nvPr/>
        </p:nvSpPr>
        <p:spPr>
          <a:xfrm>
            <a:off x="3566160" y="2450592"/>
            <a:ext cx="2249424" cy="777240"/>
          </a:xfrm>
          <a:prstGeom prst="rect">
            <a:avLst/>
          </a:prstGeom>
          <a:noFill/>
          <a:ln/>
        </p:spPr>
        <p:txBody>
          <a:bodyPr wrap="square" rtlCol="0" anchor="ctr"/>
          <a:lstStyle/>
          <a:p>
            <a:pPr marL="0" indent="0">
              <a:lnSpc>
                <a:spcPct val="110000"/>
              </a:lnSpc>
              <a:buNone/>
            </a:pPr>
            <a:r>
              <a:rPr lang="en-US" sz="1400" b="1" dirty="0">
                <a:solidFill>
                  <a:srgbClr val="FFFFFF"/>
                </a:solidFill>
                <a:latin typeface="Arial" panose="020B0604020202020204" pitchFamily="34" charset="0"/>
                <a:ea typeface="Cambria" pitchFamily="34" charset="-122"/>
                <a:cs typeface="Arial" panose="020B0604020202020204" pitchFamily="34" charset="0"/>
              </a:rPr>
              <a:t>Herzberg's Two-Factor Theory</a:t>
            </a:r>
            <a:endParaRPr lang="en-US" sz="1400" dirty="0">
              <a:latin typeface="Arial" panose="020B0604020202020204" pitchFamily="34" charset="0"/>
              <a:cs typeface="Arial" panose="020B0604020202020204" pitchFamily="34" charset="0"/>
            </a:endParaRPr>
          </a:p>
        </p:txBody>
      </p:sp>
      <p:sp>
        <p:nvSpPr>
          <p:cNvPr id="13" name="Text 11"/>
          <p:cNvSpPr/>
          <p:nvPr/>
        </p:nvSpPr>
        <p:spPr>
          <a:xfrm>
            <a:off x="3566160" y="3246120"/>
            <a:ext cx="2249424" cy="2468880"/>
          </a:xfrm>
          <a:prstGeom prst="rect">
            <a:avLst/>
          </a:prstGeom>
          <a:noFill/>
          <a:ln/>
        </p:spPr>
        <p:txBody>
          <a:bodyPr wrap="square" rtlCol="0" anchor="ctr"/>
          <a:lstStyle/>
          <a:p>
            <a:pPr marL="0" indent="0">
              <a:lnSpc>
                <a:spcPct val="130000"/>
              </a:lnSpc>
              <a:buNone/>
            </a:pPr>
            <a:r>
              <a:rPr lang="en-US" sz="1400" b="1" dirty="0">
                <a:solidFill>
                  <a:srgbClr val="DADADA"/>
                </a:solidFill>
                <a:latin typeface="Arial" panose="020B0604020202020204" pitchFamily="34" charset="0"/>
                <a:ea typeface="Calibri" pitchFamily="34" charset="-122"/>
                <a:cs typeface="Arial" panose="020B0604020202020204" pitchFamily="34" charset="0"/>
              </a:rPr>
              <a:t>Onboarding logistics are hygiene factors; purpose and leadership contact are motivators (ISE, 2025).</a:t>
            </a:r>
            <a:endParaRPr lang="en-US" sz="1400" b="1" dirty="0">
              <a:latin typeface="Arial" panose="020B0604020202020204" pitchFamily="34" charset="0"/>
              <a:cs typeface="Arial" panose="020B0604020202020204" pitchFamily="34" charset="0"/>
            </a:endParaRPr>
          </a:p>
        </p:txBody>
      </p:sp>
      <p:sp>
        <p:nvSpPr>
          <p:cNvPr id="14" name="Shape 12"/>
          <p:cNvSpPr/>
          <p:nvPr/>
        </p:nvSpPr>
        <p:spPr>
          <a:xfrm>
            <a:off x="6181344" y="1691640"/>
            <a:ext cx="2651760" cy="3941064"/>
          </a:xfrm>
          <a:prstGeom prst="rect">
            <a:avLst/>
          </a:prstGeom>
          <a:solidFill>
            <a:srgbClr val="F4F4F4"/>
          </a:solidFill>
          <a:ln/>
          <a:effectLst>
            <a:outerShdw blurRad="50800" dist="38100" dir="10800000" algn="r" rotWithShape="0">
              <a:prstClr val="black">
                <a:alpha val="40000"/>
              </a:prstClr>
            </a:outerShdw>
          </a:effectLst>
        </p:spPr>
        <p:txBody>
          <a:bodyPr/>
          <a:lstStyle/>
          <a:p>
            <a:endParaRPr lang="en-GB" dirty="0"/>
          </a:p>
        </p:txBody>
      </p:sp>
      <p:sp>
        <p:nvSpPr>
          <p:cNvPr id="15" name="Shape 13"/>
          <p:cNvSpPr/>
          <p:nvPr/>
        </p:nvSpPr>
        <p:spPr>
          <a:xfrm>
            <a:off x="6382512" y="1901952"/>
            <a:ext cx="420624" cy="420624"/>
          </a:xfrm>
          <a:prstGeom prst="ellipse">
            <a:avLst/>
          </a:prstGeom>
          <a:solidFill>
            <a:srgbClr val="DB0011"/>
          </a:solidFill>
          <a:ln/>
          <a:effectLst>
            <a:outerShdw blurRad="50800" dist="38100" dir="10800000" algn="r" rotWithShape="0">
              <a:prstClr val="black">
                <a:alpha val="40000"/>
              </a:prstClr>
            </a:outerShdw>
          </a:effectLst>
        </p:spPr>
        <p:txBody>
          <a:bodyPr/>
          <a:lstStyle/>
          <a:p>
            <a:endParaRPr lang="en-GB" dirty="0"/>
          </a:p>
        </p:txBody>
      </p:sp>
      <p:sp>
        <p:nvSpPr>
          <p:cNvPr id="16" name="Text 14"/>
          <p:cNvSpPr/>
          <p:nvPr/>
        </p:nvSpPr>
        <p:spPr>
          <a:xfrm>
            <a:off x="6382512" y="1901952"/>
            <a:ext cx="420624" cy="420624"/>
          </a:xfrm>
          <a:prstGeom prst="rect">
            <a:avLst/>
          </a:prstGeom>
          <a:noFill/>
          <a:ln/>
        </p:spPr>
        <p:txBody>
          <a:bodyPr wrap="square"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3</a:t>
            </a:r>
            <a:endParaRPr lang="en-US" sz="1500" dirty="0"/>
          </a:p>
        </p:txBody>
      </p:sp>
      <p:sp>
        <p:nvSpPr>
          <p:cNvPr id="17" name="Text 15"/>
          <p:cNvSpPr/>
          <p:nvPr/>
        </p:nvSpPr>
        <p:spPr>
          <a:xfrm>
            <a:off x="6382512" y="2450592"/>
            <a:ext cx="2249424" cy="777240"/>
          </a:xfrm>
          <a:prstGeom prst="rect">
            <a:avLst/>
          </a:prstGeom>
          <a:noFill/>
          <a:ln/>
        </p:spPr>
        <p:txBody>
          <a:bodyPr wrap="square" rtlCol="0" anchor="ctr"/>
          <a:lstStyle/>
          <a:p>
            <a:pPr marL="0" indent="0">
              <a:lnSpc>
                <a:spcPct val="110000"/>
              </a:lnSpc>
              <a:buNone/>
            </a:pPr>
            <a:r>
              <a:rPr lang="en-US" sz="1400" b="1" dirty="0">
                <a:solidFill>
                  <a:srgbClr val="1A1A1A"/>
                </a:solidFill>
                <a:latin typeface="Arial" panose="020B0604020202020204" pitchFamily="34" charset="0"/>
                <a:ea typeface="Cambria" pitchFamily="34" charset="-122"/>
                <a:cs typeface="Arial" panose="020B0604020202020204" pitchFamily="34" charset="0"/>
              </a:rPr>
              <a:t>Person–Organisation Fit</a:t>
            </a:r>
            <a:endParaRPr lang="en-US" sz="1400" dirty="0">
              <a:latin typeface="Arial" panose="020B0604020202020204" pitchFamily="34" charset="0"/>
              <a:cs typeface="Arial" panose="020B0604020202020204" pitchFamily="34" charset="0"/>
            </a:endParaRPr>
          </a:p>
        </p:txBody>
      </p:sp>
      <p:sp>
        <p:nvSpPr>
          <p:cNvPr id="18" name="Text 16"/>
          <p:cNvSpPr/>
          <p:nvPr/>
        </p:nvSpPr>
        <p:spPr>
          <a:xfrm>
            <a:off x="6382512" y="3246120"/>
            <a:ext cx="2249424" cy="2468880"/>
          </a:xfrm>
          <a:prstGeom prst="rect">
            <a:avLst/>
          </a:prstGeom>
          <a:noFill/>
          <a:ln/>
        </p:spPr>
        <p:txBody>
          <a:bodyPr wrap="square" rtlCol="0" anchor="ctr"/>
          <a:lstStyle/>
          <a:p>
            <a:pPr marL="0" indent="0">
              <a:lnSpc>
                <a:spcPct val="130000"/>
              </a:lnSpc>
              <a:buNone/>
            </a:pPr>
            <a:r>
              <a:rPr lang="en-US" sz="1400" b="1" dirty="0">
                <a:solidFill>
                  <a:srgbClr val="6B6B6B"/>
                </a:solidFill>
                <a:latin typeface="Arial" panose="020B0604020202020204" pitchFamily="34" charset="0"/>
                <a:ea typeface="Calibri" pitchFamily="34" charset="-122"/>
                <a:cs typeface="Arial" panose="020B0604020202020204" pitchFamily="34" charset="0"/>
              </a:rPr>
              <a:t>AI-enabled, skills-based matching reshapes candidate–role and candidate–culture fit (Accenture, 2026).</a:t>
            </a:r>
            <a:endParaRPr lang="en-US" sz="1400" b="1" dirty="0">
              <a:latin typeface="Arial" panose="020B0604020202020204" pitchFamily="34" charset="0"/>
              <a:cs typeface="Arial" panose="020B0604020202020204" pitchFamily="34" charset="0"/>
            </a:endParaRPr>
          </a:p>
        </p:txBody>
      </p:sp>
      <p:sp>
        <p:nvSpPr>
          <p:cNvPr id="19" name="Shape 17"/>
          <p:cNvSpPr/>
          <p:nvPr/>
        </p:nvSpPr>
        <p:spPr>
          <a:xfrm>
            <a:off x="8997696" y="1691640"/>
            <a:ext cx="2651760" cy="3941064"/>
          </a:xfrm>
          <a:prstGeom prst="rect">
            <a:avLst/>
          </a:prstGeom>
          <a:solidFill>
            <a:srgbClr val="1A1A1A"/>
          </a:solidFill>
          <a:ln/>
          <a:effectLst>
            <a:outerShdw blurRad="50800" dist="38100" dir="10800000" algn="r" rotWithShape="0">
              <a:prstClr val="black">
                <a:alpha val="40000"/>
              </a:prstClr>
            </a:outerShdw>
          </a:effectLst>
        </p:spPr>
        <p:txBody>
          <a:bodyPr/>
          <a:lstStyle/>
          <a:p>
            <a:endParaRPr lang="en-GB" dirty="0"/>
          </a:p>
        </p:txBody>
      </p:sp>
      <p:sp>
        <p:nvSpPr>
          <p:cNvPr id="20" name="Shape 18"/>
          <p:cNvSpPr/>
          <p:nvPr/>
        </p:nvSpPr>
        <p:spPr>
          <a:xfrm>
            <a:off x="9198864" y="1901952"/>
            <a:ext cx="420624" cy="420624"/>
          </a:xfrm>
          <a:prstGeom prst="ellipse">
            <a:avLst/>
          </a:prstGeom>
          <a:solidFill>
            <a:srgbClr val="DB0011"/>
          </a:solidFill>
          <a:ln/>
          <a:effectLst>
            <a:outerShdw blurRad="50800" dist="38100" dir="10800000" algn="r" rotWithShape="0">
              <a:prstClr val="black">
                <a:alpha val="40000"/>
              </a:prstClr>
            </a:outerShdw>
          </a:effectLst>
        </p:spPr>
        <p:txBody>
          <a:bodyPr/>
          <a:lstStyle/>
          <a:p>
            <a:endParaRPr lang="en-GB" dirty="0"/>
          </a:p>
        </p:txBody>
      </p:sp>
      <p:sp>
        <p:nvSpPr>
          <p:cNvPr id="21" name="Text 19"/>
          <p:cNvSpPr/>
          <p:nvPr/>
        </p:nvSpPr>
        <p:spPr>
          <a:xfrm>
            <a:off x="9198864" y="1901952"/>
            <a:ext cx="420624" cy="420624"/>
          </a:xfrm>
          <a:prstGeom prst="rect">
            <a:avLst/>
          </a:prstGeom>
          <a:noFill/>
          <a:ln/>
        </p:spPr>
        <p:txBody>
          <a:bodyPr wrap="square"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4</a:t>
            </a:r>
            <a:endParaRPr lang="en-US" sz="1500" dirty="0"/>
          </a:p>
        </p:txBody>
      </p:sp>
      <p:sp>
        <p:nvSpPr>
          <p:cNvPr id="22" name="Text 20"/>
          <p:cNvSpPr/>
          <p:nvPr/>
        </p:nvSpPr>
        <p:spPr>
          <a:xfrm>
            <a:off x="9198864" y="2450592"/>
            <a:ext cx="2249424" cy="777240"/>
          </a:xfrm>
          <a:prstGeom prst="rect">
            <a:avLst/>
          </a:prstGeom>
          <a:noFill/>
          <a:ln/>
        </p:spPr>
        <p:txBody>
          <a:bodyPr wrap="square" rtlCol="0" anchor="ctr"/>
          <a:lstStyle/>
          <a:p>
            <a:pPr marL="0" indent="0">
              <a:lnSpc>
                <a:spcPct val="110000"/>
              </a:lnSpc>
              <a:buNone/>
            </a:pPr>
            <a:r>
              <a:rPr lang="en-US" sz="1400" b="1" dirty="0">
                <a:solidFill>
                  <a:srgbClr val="FFFFFF"/>
                </a:solidFill>
                <a:latin typeface="Arial" panose="020B0604020202020204" pitchFamily="34" charset="0"/>
                <a:ea typeface="Cambria" pitchFamily="34" charset="-122"/>
                <a:cs typeface="Arial" panose="020B0604020202020204" pitchFamily="34" charset="0"/>
              </a:rPr>
              <a:t>Structuration Lens</a:t>
            </a:r>
            <a:endParaRPr lang="en-US" sz="1400" dirty="0">
              <a:latin typeface="Arial" panose="020B0604020202020204" pitchFamily="34" charset="0"/>
              <a:cs typeface="Arial" panose="020B0604020202020204" pitchFamily="34" charset="0"/>
            </a:endParaRPr>
          </a:p>
        </p:txBody>
      </p:sp>
      <p:sp>
        <p:nvSpPr>
          <p:cNvPr id="23" name="Text 21"/>
          <p:cNvSpPr/>
          <p:nvPr/>
        </p:nvSpPr>
        <p:spPr>
          <a:xfrm>
            <a:off x="9198864" y="3246120"/>
            <a:ext cx="2249424" cy="2468880"/>
          </a:xfrm>
          <a:prstGeom prst="rect">
            <a:avLst/>
          </a:prstGeom>
          <a:noFill/>
          <a:ln/>
        </p:spPr>
        <p:txBody>
          <a:bodyPr wrap="square" rtlCol="0" anchor="ctr"/>
          <a:lstStyle/>
          <a:p>
            <a:pPr marL="0" indent="0">
              <a:lnSpc>
                <a:spcPct val="130000"/>
              </a:lnSpc>
              <a:buNone/>
            </a:pPr>
            <a:r>
              <a:rPr lang="en-US" sz="1400" b="1" dirty="0">
                <a:solidFill>
                  <a:srgbClr val="DADADA"/>
                </a:solidFill>
                <a:latin typeface="Arial" panose="020B0604020202020204" pitchFamily="34" charset="0"/>
                <a:ea typeface="Calibri" pitchFamily="34" charset="-122"/>
                <a:cs typeface="Arial" panose="020B0604020202020204" pitchFamily="34" charset="0"/>
              </a:rPr>
              <a:t>AI actively reshapes recruiter and candidate routines, not a neutral tool (Dutta and Naveen, 2026).</a:t>
            </a:r>
            <a:endParaRPr lang="en-US" sz="1400" b="1" dirty="0">
              <a:latin typeface="Arial" panose="020B0604020202020204" pitchFamily="34" charset="0"/>
              <a:cs typeface="Arial" panose="020B0604020202020204" pitchFamily="34" charset="0"/>
            </a:endParaRPr>
          </a:p>
        </p:txBody>
      </p:sp>
      <p:sp>
        <p:nvSpPr>
          <p:cNvPr id="24" name="Text 22"/>
          <p:cNvSpPr/>
          <p:nvPr/>
        </p:nvSpPr>
        <p:spPr>
          <a:xfrm>
            <a:off x="548639" y="6284456"/>
            <a:ext cx="5833873" cy="463815"/>
          </a:xfrm>
          <a:prstGeom prst="rect">
            <a:avLst/>
          </a:prstGeom>
          <a:noFill/>
          <a:ln/>
        </p:spPr>
        <p:txBody>
          <a:bodyPr wrap="square" rtlCol="0" anchor="ctr"/>
          <a:lstStyle/>
          <a:p>
            <a:pPr marL="0" indent="0">
              <a:buNone/>
            </a:pPr>
            <a:r>
              <a:rPr lang="en-US" sz="1000" i="1" dirty="0">
                <a:solidFill>
                  <a:srgbClr val="6B6B6B"/>
                </a:solidFill>
                <a:latin typeface="Arial" panose="020B0604020202020204" pitchFamily="34" charset="0"/>
                <a:ea typeface="Calibri" pitchFamily="34" charset="-122"/>
                <a:cs typeface="Arial" panose="020B0604020202020204" pitchFamily="34" charset="0"/>
              </a:rPr>
              <a:t>Source: ISE (2025); Accenture (2026); Scottish Financial News (2026); Dutta and Naveen (2026)</a:t>
            </a:r>
          </a:p>
          <a:p>
            <a:pPr marL="0" indent="0">
              <a:buNone/>
            </a:pPr>
            <a:endParaRPr lang="en-US" sz="1000" i="1" dirty="0">
              <a:solidFill>
                <a:srgbClr val="6B6B6B"/>
              </a:solidFill>
              <a:latin typeface="Arial" panose="020B0604020202020204" pitchFamily="34" charset="0"/>
              <a:cs typeface="Arial" panose="020B0604020202020204" pitchFamily="34" charset="0"/>
            </a:endParaRPr>
          </a:p>
          <a:p>
            <a:pPr marL="0" indent="0">
              <a:buNone/>
            </a:pPr>
            <a:r>
              <a:rPr lang="en-US" sz="1000" b="1" dirty="0">
                <a:solidFill>
                  <a:srgbClr val="6B6B6B"/>
                </a:solidFill>
                <a:latin typeface="Arial" panose="020B0604020202020204" pitchFamily="34" charset="0"/>
                <a:cs typeface="Arial" panose="020B0604020202020204" pitchFamily="34" charset="0"/>
              </a:rPr>
              <a:t>Presenter: Nanga Pedro</a:t>
            </a:r>
            <a:endParaRPr lang="en-US" sz="1000" b="1" dirty="0">
              <a:latin typeface="Arial" panose="020B0604020202020204" pitchFamily="34" charset="0"/>
              <a:cs typeface="Arial" panose="020B0604020202020204" pitchFamily="34" charset="0"/>
            </a:endParaRPr>
          </a:p>
        </p:txBody>
      </p:sp>
      <p:sp>
        <p:nvSpPr>
          <p:cNvPr id="25" name="Text 23"/>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07</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b="1" kern="0" spc="200" dirty="0">
                <a:solidFill>
                  <a:srgbClr val="DB0011"/>
                </a:solidFill>
                <a:latin typeface="Arial" panose="020B0604020202020204" pitchFamily="34" charset="0"/>
                <a:ea typeface="Calibri" pitchFamily="34" charset="-122"/>
                <a:cs typeface="Arial" panose="020B0604020202020204" pitchFamily="34" charset="0"/>
              </a:rPr>
              <a:t>RECOMMENDATIONS</a:t>
            </a:r>
            <a:endParaRPr lang="en-US" dirty="0">
              <a:latin typeface="Arial" panose="020B0604020202020204" pitchFamily="34" charset="0"/>
              <a:cs typeface="Arial" panose="020B0604020202020204" pitchFamily="34" charset="0"/>
            </a:endParaRPr>
          </a:p>
        </p:txBody>
      </p:sp>
      <p:sp>
        <p:nvSpPr>
          <p:cNvPr id="3" name="Text 1"/>
          <p:cNvSpPr/>
          <p:nvPr/>
        </p:nvSpPr>
        <p:spPr>
          <a:xfrm>
            <a:off x="548640" y="658368"/>
            <a:ext cx="11064240" cy="822960"/>
          </a:xfrm>
          <a:prstGeom prst="rect">
            <a:avLst/>
          </a:prstGeom>
          <a:noFill/>
          <a:ln/>
        </p:spPr>
        <p:txBody>
          <a:bodyPr wrap="square" rtlCol="0" anchor="ctr"/>
          <a:lstStyle/>
          <a:p>
            <a:pPr marL="0" indent="0">
              <a:buNone/>
            </a:pPr>
            <a:r>
              <a:rPr lang="en-US" sz="3200" b="1" dirty="0">
                <a:solidFill>
                  <a:srgbClr val="1A1A1A"/>
                </a:solidFill>
                <a:latin typeface="Arial" panose="020B0604020202020204" pitchFamily="34" charset="0"/>
                <a:ea typeface="Cambria" pitchFamily="34" charset="-122"/>
                <a:cs typeface="Arial" panose="020B0604020202020204" pitchFamily="34" charset="0"/>
              </a:rPr>
              <a:t>Balancing AI efficiency with a human-centred contract</a:t>
            </a:r>
            <a:endParaRPr lang="en-US" sz="3200" dirty="0">
              <a:latin typeface="Arial" panose="020B0604020202020204" pitchFamily="34" charset="0"/>
              <a:cs typeface="Arial" panose="020B0604020202020204" pitchFamily="34" charset="0"/>
            </a:endParaRPr>
          </a:p>
        </p:txBody>
      </p:sp>
      <p:sp>
        <p:nvSpPr>
          <p:cNvPr id="4" name="Shape 2"/>
          <p:cNvSpPr/>
          <p:nvPr/>
        </p:nvSpPr>
        <p:spPr>
          <a:xfrm>
            <a:off x="548640" y="1691640"/>
            <a:ext cx="11064240" cy="1024128"/>
          </a:xfrm>
          <a:prstGeom prst="rect">
            <a:avLst/>
          </a:prstGeom>
          <a:solidFill>
            <a:srgbClr val="F4F4F4"/>
          </a:solidFill>
          <a:ln/>
          <a:effectLst>
            <a:outerShdw blurRad="50800" dist="38100" dir="10800000" algn="r" rotWithShape="0">
              <a:prstClr val="black">
                <a:alpha val="40000"/>
              </a:prstClr>
            </a:outerShdw>
          </a:effectLst>
        </p:spPr>
        <p:txBody>
          <a:bodyPr/>
          <a:lstStyle/>
          <a:p>
            <a:endParaRPr lang="en-GB" dirty="0"/>
          </a:p>
        </p:txBody>
      </p:sp>
      <p:sp>
        <p:nvSpPr>
          <p:cNvPr id="5" name="Shape 3"/>
          <p:cNvSpPr/>
          <p:nvPr/>
        </p:nvSpPr>
        <p:spPr>
          <a:xfrm>
            <a:off x="777240" y="1947672"/>
            <a:ext cx="502920" cy="502920"/>
          </a:xfrm>
          <a:prstGeom prst="ellipse">
            <a:avLst/>
          </a:prstGeom>
          <a:solidFill>
            <a:srgbClr val="DB0011"/>
          </a:solidFill>
          <a:ln/>
          <a:effectLst>
            <a:outerShdw blurRad="50800" dist="38100" dir="10800000" algn="r" rotWithShape="0">
              <a:prstClr val="black">
                <a:alpha val="40000"/>
              </a:prstClr>
            </a:outerShdw>
          </a:effectLst>
        </p:spPr>
        <p:txBody>
          <a:bodyPr/>
          <a:lstStyle/>
          <a:p>
            <a:endParaRPr lang="en-GB" dirty="0"/>
          </a:p>
        </p:txBody>
      </p:sp>
      <p:sp>
        <p:nvSpPr>
          <p:cNvPr id="6" name="Text 4"/>
          <p:cNvSpPr/>
          <p:nvPr/>
        </p:nvSpPr>
        <p:spPr>
          <a:xfrm>
            <a:off x="777240" y="1947672"/>
            <a:ext cx="502920" cy="50292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1</a:t>
            </a:r>
            <a:endParaRPr lang="en-US" sz="1800" dirty="0"/>
          </a:p>
        </p:txBody>
      </p:sp>
      <p:sp>
        <p:nvSpPr>
          <p:cNvPr id="7" name="Text 5"/>
          <p:cNvSpPr/>
          <p:nvPr/>
        </p:nvSpPr>
        <p:spPr>
          <a:xfrm>
            <a:off x="1508760" y="1764792"/>
            <a:ext cx="3017520" cy="868680"/>
          </a:xfrm>
          <a:prstGeom prst="rect">
            <a:avLst/>
          </a:prstGeom>
          <a:noFill/>
          <a:ln/>
        </p:spPr>
        <p:txBody>
          <a:bodyPr wrap="square" rtlCol="0" anchor="ctr"/>
          <a:lstStyle/>
          <a:p>
            <a:pPr marL="0" indent="0">
              <a:lnSpc>
                <a:spcPct val="110000"/>
              </a:lnSpc>
              <a:buNone/>
            </a:pPr>
            <a:r>
              <a:rPr lang="en-US" sz="1400" b="1" dirty="0">
                <a:solidFill>
                  <a:srgbClr val="1A1A1A"/>
                </a:solidFill>
                <a:latin typeface="Arial" panose="020B0604020202020204" pitchFamily="34" charset="0"/>
                <a:ea typeface="Cambria" pitchFamily="34" charset="-122"/>
                <a:cs typeface="Arial" panose="020B0604020202020204" pitchFamily="34" charset="0"/>
              </a:rPr>
              <a:t>Keep humans in high-stakes moments</a:t>
            </a:r>
            <a:endParaRPr lang="en-US" sz="1400" dirty="0">
              <a:latin typeface="Arial" panose="020B0604020202020204" pitchFamily="34" charset="0"/>
              <a:cs typeface="Arial" panose="020B0604020202020204" pitchFamily="34" charset="0"/>
            </a:endParaRPr>
          </a:p>
        </p:txBody>
      </p:sp>
      <p:sp>
        <p:nvSpPr>
          <p:cNvPr id="8" name="Text 6"/>
          <p:cNvSpPr/>
          <p:nvPr/>
        </p:nvSpPr>
        <p:spPr>
          <a:xfrm>
            <a:off x="4663440" y="1764792"/>
            <a:ext cx="6766560" cy="868680"/>
          </a:xfrm>
          <a:prstGeom prst="rect">
            <a:avLst/>
          </a:prstGeom>
          <a:noFill/>
          <a:ln/>
        </p:spPr>
        <p:txBody>
          <a:bodyPr wrap="square" rtlCol="0" anchor="ctr"/>
          <a:lstStyle/>
          <a:p>
            <a:pPr marL="0" indent="0">
              <a:lnSpc>
                <a:spcPct val="120000"/>
              </a:lnSpc>
              <a:buNone/>
            </a:pPr>
            <a:r>
              <a:rPr lang="en-US" sz="1400" b="1" dirty="0">
                <a:solidFill>
                  <a:srgbClr val="6B6B6B"/>
                </a:solidFill>
                <a:latin typeface="Arial" panose="020B0604020202020204" pitchFamily="34" charset="0"/>
                <a:ea typeface="Calibri" pitchFamily="34" charset="-122"/>
                <a:cs typeface="Arial" panose="020B0604020202020204" pitchFamily="34" charset="0"/>
              </a:rPr>
              <a:t>Human-led final interviews and offers, even as AI screens</a:t>
            </a:r>
            <a:r>
              <a:rPr lang="en-US" sz="1250" dirty="0">
                <a:solidFill>
                  <a:srgbClr val="6B6B6B"/>
                </a:solidFill>
                <a:latin typeface="Calibri" pitchFamily="34" charset="0"/>
                <a:ea typeface="Calibri" pitchFamily="34" charset="-122"/>
                <a:cs typeface="Calibri" pitchFamily="34" charset="-120"/>
              </a:rPr>
              <a:t>.</a:t>
            </a:r>
            <a:endParaRPr lang="en-US" sz="1250" dirty="0"/>
          </a:p>
        </p:txBody>
      </p:sp>
      <p:sp>
        <p:nvSpPr>
          <p:cNvPr id="9" name="Shape 7"/>
          <p:cNvSpPr/>
          <p:nvPr/>
        </p:nvSpPr>
        <p:spPr>
          <a:xfrm>
            <a:off x="548640" y="2862072"/>
            <a:ext cx="11064240" cy="1024128"/>
          </a:xfrm>
          <a:prstGeom prst="rect">
            <a:avLst/>
          </a:prstGeom>
          <a:solidFill>
            <a:srgbClr val="FFFFFF"/>
          </a:solidFill>
          <a:ln/>
          <a:effectLst>
            <a:outerShdw blurRad="50800" dist="38100" dir="10800000" algn="r" rotWithShape="0">
              <a:prstClr val="black">
                <a:alpha val="40000"/>
              </a:prstClr>
            </a:outerShdw>
          </a:effectLst>
        </p:spPr>
        <p:txBody>
          <a:bodyPr/>
          <a:lstStyle/>
          <a:p>
            <a:endParaRPr lang="en-GB" dirty="0"/>
          </a:p>
        </p:txBody>
      </p:sp>
      <p:sp>
        <p:nvSpPr>
          <p:cNvPr id="10" name="Shape 8"/>
          <p:cNvSpPr/>
          <p:nvPr/>
        </p:nvSpPr>
        <p:spPr>
          <a:xfrm>
            <a:off x="777240" y="3118104"/>
            <a:ext cx="502920" cy="502920"/>
          </a:xfrm>
          <a:prstGeom prst="ellipse">
            <a:avLst/>
          </a:prstGeom>
          <a:solidFill>
            <a:srgbClr val="DB0011"/>
          </a:solidFill>
          <a:ln/>
          <a:effectLst>
            <a:outerShdw blurRad="50800" dist="38100" dir="10800000" algn="r" rotWithShape="0">
              <a:prstClr val="black">
                <a:alpha val="40000"/>
              </a:prstClr>
            </a:outerShdw>
          </a:effectLst>
        </p:spPr>
        <p:txBody>
          <a:bodyPr/>
          <a:lstStyle/>
          <a:p>
            <a:endParaRPr lang="en-GB" dirty="0"/>
          </a:p>
        </p:txBody>
      </p:sp>
      <p:sp>
        <p:nvSpPr>
          <p:cNvPr id="11" name="Text 9"/>
          <p:cNvSpPr/>
          <p:nvPr/>
        </p:nvSpPr>
        <p:spPr>
          <a:xfrm>
            <a:off x="777240" y="3118104"/>
            <a:ext cx="502920" cy="50292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2</a:t>
            </a:r>
            <a:endParaRPr lang="en-US" sz="1800" dirty="0"/>
          </a:p>
        </p:txBody>
      </p:sp>
      <p:sp>
        <p:nvSpPr>
          <p:cNvPr id="12" name="Text 10"/>
          <p:cNvSpPr/>
          <p:nvPr/>
        </p:nvSpPr>
        <p:spPr>
          <a:xfrm>
            <a:off x="1508760" y="2935224"/>
            <a:ext cx="3017520" cy="868680"/>
          </a:xfrm>
          <a:prstGeom prst="rect">
            <a:avLst/>
          </a:prstGeom>
          <a:noFill/>
          <a:ln/>
        </p:spPr>
        <p:txBody>
          <a:bodyPr wrap="square" rtlCol="0" anchor="ctr"/>
          <a:lstStyle/>
          <a:p>
            <a:pPr marL="0" indent="0">
              <a:lnSpc>
                <a:spcPct val="110000"/>
              </a:lnSpc>
              <a:buNone/>
            </a:pPr>
            <a:r>
              <a:rPr lang="en-US" sz="1400" b="1" dirty="0">
                <a:solidFill>
                  <a:srgbClr val="1A1A1A"/>
                </a:solidFill>
                <a:latin typeface="Arial" panose="020B0604020202020204" pitchFamily="34" charset="0"/>
                <a:ea typeface="Cambria" pitchFamily="34" charset="-122"/>
                <a:cs typeface="Arial" panose="020B0604020202020204" pitchFamily="34" charset="0"/>
              </a:rPr>
              <a:t>Communicate restructuring honestly</a:t>
            </a:r>
            <a:endParaRPr lang="en-US" sz="1400" dirty="0">
              <a:latin typeface="Arial" panose="020B0604020202020204" pitchFamily="34" charset="0"/>
              <a:cs typeface="Arial" panose="020B0604020202020204" pitchFamily="34" charset="0"/>
            </a:endParaRPr>
          </a:p>
        </p:txBody>
      </p:sp>
      <p:sp>
        <p:nvSpPr>
          <p:cNvPr id="13" name="Text 11"/>
          <p:cNvSpPr/>
          <p:nvPr/>
        </p:nvSpPr>
        <p:spPr>
          <a:xfrm>
            <a:off x="4663440" y="2935224"/>
            <a:ext cx="6766560" cy="868680"/>
          </a:xfrm>
          <a:prstGeom prst="rect">
            <a:avLst/>
          </a:prstGeom>
          <a:noFill/>
          <a:ln/>
        </p:spPr>
        <p:txBody>
          <a:bodyPr wrap="square" rtlCol="0" anchor="ctr"/>
          <a:lstStyle/>
          <a:p>
            <a:pPr marL="0" indent="0">
              <a:lnSpc>
                <a:spcPct val="120000"/>
              </a:lnSpc>
              <a:buNone/>
            </a:pPr>
            <a:r>
              <a:rPr lang="en-US" sz="1400" b="1" dirty="0">
                <a:solidFill>
                  <a:srgbClr val="6B6B6B"/>
                </a:solidFill>
                <a:latin typeface="Arial" panose="020B0604020202020204" pitchFamily="34" charset="0"/>
                <a:ea typeface="Calibri" pitchFamily="34" charset="-122"/>
                <a:cs typeface="Arial" panose="020B0604020202020204" pitchFamily="34" charset="0"/>
              </a:rPr>
              <a:t>Pair AI/efficiency news with clear redeployment support.</a:t>
            </a:r>
            <a:endParaRPr lang="en-US" sz="1400" b="1" dirty="0">
              <a:latin typeface="Arial" panose="020B0604020202020204" pitchFamily="34" charset="0"/>
              <a:cs typeface="Arial" panose="020B0604020202020204" pitchFamily="34" charset="0"/>
            </a:endParaRPr>
          </a:p>
        </p:txBody>
      </p:sp>
      <p:sp>
        <p:nvSpPr>
          <p:cNvPr id="14" name="Shape 12"/>
          <p:cNvSpPr/>
          <p:nvPr/>
        </p:nvSpPr>
        <p:spPr>
          <a:xfrm>
            <a:off x="548640" y="4032504"/>
            <a:ext cx="11064240" cy="1024128"/>
          </a:xfrm>
          <a:prstGeom prst="rect">
            <a:avLst/>
          </a:prstGeom>
          <a:solidFill>
            <a:srgbClr val="F4F4F4"/>
          </a:solidFill>
          <a:ln/>
          <a:effectLst>
            <a:outerShdw blurRad="50800" dist="38100" dir="10800000" algn="r" rotWithShape="0">
              <a:prstClr val="black">
                <a:alpha val="40000"/>
              </a:prstClr>
            </a:outerShdw>
          </a:effectLst>
        </p:spPr>
        <p:txBody>
          <a:bodyPr/>
          <a:lstStyle/>
          <a:p>
            <a:endParaRPr lang="en-GB" dirty="0"/>
          </a:p>
        </p:txBody>
      </p:sp>
      <p:sp>
        <p:nvSpPr>
          <p:cNvPr id="15" name="Shape 13"/>
          <p:cNvSpPr/>
          <p:nvPr/>
        </p:nvSpPr>
        <p:spPr>
          <a:xfrm>
            <a:off x="777240" y="4288536"/>
            <a:ext cx="502920" cy="502920"/>
          </a:xfrm>
          <a:prstGeom prst="ellipse">
            <a:avLst/>
          </a:prstGeom>
          <a:solidFill>
            <a:srgbClr val="DB0011"/>
          </a:solidFill>
          <a:ln/>
          <a:effectLst>
            <a:outerShdw blurRad="50800" dist="38100" dir="10800000" algn="r" rotWithShape="0">
              <a:prstClr val="black">
                <a:alpha val="40000"/>
              </a:prstClr>
            </a:outerShdw>
          </a:effectLst>
        </p:spPr>
        <p:txBody>
          <a:bodyPr/>
          <a:lstStyle/>
          <a:p>
            <a:endParaRPr lang="en-GB" dirty="0"/>
          </a:p>
        </p:txBody>
      </p:sp>
      <p:sp>
        <p:nvSpPr>
          <p:cNvPr id="16" name="Text 14"/>
          <p:cNvSpPr/>
          <p:nvPr/>
        </p:nvSpPr>
        <p:spPr>
          <a:xfrm>
            <a:off x="777240" y="4288536"/>
            <a:ext cx="502920" cy="50292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3</a:t>
            </a:r>
            <a:endParaRPr lang="en-US" sz="1800" dirty="0"/>
          </a:p>
        </p:txBody>
      </p:sp>
      <p:sp>
        <p:nvSpPr>
          <p:cNvPr id="17" name="Text 15"/>
          <p:cNvSpPr/>
          <p:nvPr/>
        </p:nvSpPr>
        <p:spPr>
          <a:xfrm>
            <a:off x="1508760" y="4105656"/>
            <a:ext cx="3017520" cy="868680"/>
          </a:xfrm>
          <a:prstGeom prst="rect">
            <a:avLst/>
          </a:prstGeom>
          <a:noFill/>
          <a:ln/>
        </p:spPr>
        <p:txBody>
          <a:bodyPr wrap="square" rtlCol="0" anchor="ctr"/>
          <a:lstStyle/>
          <a:p>
            <a:pPr marL="0" indent="0">
              <a:lnSpc>
                <a:spcPct val="110000"/>
              </a:lnSpc>
              <a:buNone/>
            </a:pPr>
            <a:r>
              <a:rPr lang="en-US" sz="1400" b="1" dirty="0">
                <a:solidFill>
                  <a:srgbClr val="1A1A1A"/>
                </a:solidFill>
                <a:latin typeface="Arial" panose="020B0604020202020204" pitchFamily="34" charset="0"/>
                <a:ea typeface="Cambria" pitchFamily="34" charset="-122"/>
                <a:cs typeface="Arial" panose="020B0604020202020204" pitchFamily="34" charset="0"/>
              </a:rPr>
              <a:t>Extend 'Keep Warm' beyond new hires</a:t>
            </a:r>
            <a:endParaRPr lang="en-US" sz="1400" dirty="0">
              <a:latin typeface="Arial" panose="020B0604020202020204" pitchFamily="34" charset="0"/>
              <a:cs typeface="Arial" panose="020B0604020202020204" pitchFamily="34" charset="0"/>
            </a:endParaRPr>
          </a:p>
        </p:txBody>
      </p:sp>
      <p:sp>
        <p:nvSpPr>
          <p:cNvPr id="18" name="Text 16"/>
          <p:cNvSpPr/>
          <p:nvPr/>
        </p:nvSpPr>
        <p:spPr>
          <a:xfrm>
            <a:off x="4663440" y="4105656"/>
            <a:ext cx="6766560" cy="868680"/>
          </a:xfrm>
          <a:prstGeom prst="rect">
            <a:avLst/>
          </a:prstGeom>
          <a:noFill/>
          <a:ln/>
        </p:spPr>
        <p:txBody>
          <a:bodyPr wrap="square" rtlCol="0" anchor="ctr"/>
          <a:lstStyle/>
          <a:p>
            <a:pPr marL="0" indent="0">
              <a:lnSpc>
                <a:spcPct val="120000"/>
              </a:lnSpc>
              <a:buNone/>
            </a:pPr>
            <a:r>
              <a:rPr lang="en-US" sz="1400" b="1" dirty="0">
                <a:solidFill>
                  <a:srgbClr val="6B6B6B"/>
                </a:solidFill>
                <a:latin typeface="Arial" panose="020B0604020202020204" pitchFamily="34" charset="0"/>
                <a:ea typeface="Calibri" pitchFamily="34" charset="-122"/>
                <a:cs typeface="Arial" panose="020B0604020202020204" pitchFamily="34" charset="0"/>
              </a:rPr>
              <a:t>Apply pre-boarding engagement to internal redeployment too</a:t>
            </a:r>
            <a:r>
              <a:rPr lang="en-US" sz="1400" dirty="0">
                <a:solidFill>
                  <a:srgbClr val="6B6B6B"/>
                </a:solidFill>
                <a:latin typeface="Arial" panose="020B0604020202020204" pitchFamily="34" charset="0"/>
                <a:ea typeface="Calibri" pitchFamily="34" charset="-122"/>
                <a:cs typeface="Arial" panose="020B0604020202020204" pitchFamily="34" charset="0"/>
              </a:rPr>
              <a:t>.</a:t>
            </a:r>
            <a:endParaRPr lang="en-US" sz="1400" dirty="0">
              <a:latin typeface="Arial" panose="020B0604020202020204" pitchFamily="34" charset="0"/>
              <a:cs typeface="Arial" panose="020B0604020202020204" pitchFamily="34" charset="0"/>
            </a:endParaRPr>
          </a:p>
        </p:txBody>
      </p:sp>
      <p:sp>
        <p:nvSpPr>
          <p:cNvPr id="19" name="Shape 17"/>
          <p:cNvSpPr/>
          <p:nvPr/>
        </p:nvSpPr>
        <p:spPr>
          <a:xfrm>
            <a:off x="548640" y="5202936"/>
            <a:ext cx="11064240" cy="1024128"/>
          </a:xfrm>
          <a:prstGeom prst="rect">
            <a:avLst/>
          </a:prstGeom>
          <a:solidFill>
            <a:srgbClr val="FFFFFF"/>
          </a:solidFill>
          <a:ln/>
          <a:effectLst>
            <a:outerShdw blurRad="50800" dist="38100" dir="10800000" algn="r" rotWithShape="0">
              <a:prstClr val="black">
                <a:alpha val="40000"/>
              </a:prstClr>
            </a:outerShdw>
          </a:effectLst>
        </p:spPr>
        <p:txBody>
          <a:bodyPr/>
          <a:lstStyle/>
          <a:p>
            <a:endParaRPr lang="en-GB" dirty="0"/>
          </a:p>
        </p:txBody>
      </p:sp>
      <p:sp>
        <p:nvSpPr>
          <p:cNvPr id="20" name="Shape 18"/>
          <p:cNvSpPr/>
          <p:nvPr/>
        </p:nvSpPr>
        <p:spPr>
          <a:xfrm>
            <a:off x="777240" y="5458968"/>
            <a:ext cx="502920" cy="502920"/>
          </a:xfrm>
          <a:prstGeom prst="ellipse">
            <a:avLst/>
          </a:prstGeom>
          <a:solidFill>
            <a:srgbClr val="DB0011"/>
          </a:solidFill>
          <a:ln/>
          <a:effectLst>
            <a:outerShdw blurRad="50800" dist="38100" dir="10800000" algn="r" rotWithShape="0">
              <a:prstClr val="black">
                <a:alpha val="40000"/>
              </a:prstClr>
            </a:outerShdw>
          </a:effectLst>
        </p:spPr>
        <p:txBody>
          <a:bodyPr/>
          <a:lstStyle/>
          <a:p>
            <a:endParaRPr lang="en-GB" dirty="0"/>
          </a:p>
        </p:txBody>
      </p:sp>
      <p:sp>
        <p:nvSpPr>
          <p:cNvPr id="21" name="Text 19"/>
          <p:cNvSpPr/>
          <p:nvPr/>
        </p:nvSpPr>
        <p:spPr>
          <a:xfrm>
            <a:off x="777240" y="5458968"/>
            <a:ext cx="502920" cy="50292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4</a:t>
            </a:r>
            <a:endParaRPr lang="en-US" sz="1800" dirty="0"/>
          </a:p>
        </p:txBody>
      </p:sp>
      <p:sp>
        <p:nvSpPr>
          <p:cNvPr id="22" name="Text 20"/>
          <p:cNvSpPr/>
          <p:nvPr/>
        </p:nvSpPr>
        <p:spPr>
          <a:xfrm>
            <a:off x="1508760" y="5276088"/>
            <a:ext cx="3017520" cy="868680"/>
          </a:xfrm>
          <a:prstGeom prst="rect">
            <a:avLst/>
          </a:prstGeom>
          <a:noFill/>
          <a:ln/>
        </p:spPr>
        <p:txBody>
          <a:bodyPr wrap="square" rtlCol="0" anchor="ctr"/>
          <a:lstStyle/>
          <a:p>
            <a:pPr marL="0" indent="0">
              <a:lnSpc>
                <a:spcPct val="110000"/>
              </a:lnSpc>
              <a:buNone/>
            </a:pPr>
            <a:r>
              <a:rPr lang="en-US" sz="1400" b="1" dirty="0">
                <a:solidFill>
                  <a:srgbClr val="1A1A1A"/>
                </a:solidFill>
                <a:latin typeface="Arial" panose="020B0604020202020204" pitchFamily="34" charset="0"/>
                <a:ea typeface="Cambria" pitchFamily="34" charset="-122"/>
                <a:cs typeface="Arial" panose="020B0604020202020204" pitchFamily="34" charset="0"/>
              </a:rPr>
              <a:t>Track candidate experience as a KPI</a:t>
            </a:r>
            <a:endParaRPr lang="en-US" sz="1400" dirty="0">
              <a:latin typeface="Arial" panose="020B0604020202020204" pitchFamily="34" charset="0"/>
              <a:cs typeface="Arial" panose="020B0604020202020204" pitchFamily="34" charset="0"/>
            </a:endParaRPr>
          </a:p>
        </p:txBody>
      </p:sp>
      <p:sp>
        <p:nvSpPr>
          <p:cNvPr id="23" name="Text 21"/>
          <p:cNvSpPr/>
          <p:nvPr/>
        </p:nvSpPr>
        <p:spPr>
          <a:xfrm>
            <a:off x="4663440" y="5276088"/>
            <a:ext cx="6766560" cy="868680"/>
          </a:xfrm>
          <a:prstGeom prst="rect">
            <a:avLst/>
          </a:prstGeom>
          <a:noFill/>
          <a:ln/>
        </p:spPr>
        <p:txBody>
          <a:bodyPr wrap="square" rtlCol="0" anchor="ctr"/>
          <a:lstStyle/>
          <a:p>
            <a:pPr marL="0" indent="0">
              <a:lnSpc>
                <a:spcPct val="120000"/>
              </a:lnSpc>
              <a:buNone/>
            </a:pPr>
            <a:r>
              <a:rPr lang="en-US" sz="1400" b="1" dirty="0">
                <a:solidFill>
                  <a:srgbClr val="6B6B6B"/>
                </a:solidFill>
                <a:latin typeface="Arial" panose="020B0604020202020204" pitchFamily="34" charset="0"/>
                <a:ea typeface="Calibri" pitchFamily="34" charset="-122"/>
                <a:cs typeface="Arial" panose="020B0604020202020204" pitchFamily="34" charset="0"/>
              </a:rPr>
              <a:t>Monitor interview positivity alongside time-to-hire</a:t>
            </a:r>
            <a:r>
              <a:rPr lang="en-US" sz="1250" dirty="0">
                <a:solidFill>
                  <a:srgbClr val="6B6B6B"/>
                </a:solidFill>
                <a:latin typeface="Calibri" pitchFamily="34" charset="0"/>
                <a:ea typeface="Calibri" pitchFamily="34" charset="-122"/>
                <a:cs typeface="Calibri" pitchFamily="34" charset="-120"/>
              </a:rPr>
              <a:t>.</a:t>
            </a:r>
            <a:endParaRPr lang="en-US" sz="1250" dirty="0"/>
          </a:p>
        </p:txBody>
      </p:sp>
      <p:sp>
        <p:nvSpPr>
          <p:cNvPr id="24" name="Text 22"/>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6B6B6B"/>
                </a:solidFill>
                <a:latin typeface="Calibri" pitchFamily="34" charset="0"/>
                <a:ea typeface="Calibri" pitchFamily="34" charset="-122"/>
                <a:cs typeface="Calibri" pitchFamily="34" charset="-120"/>
              </a:rPr>
              <a:t>08</a:t>
            </a:r>
            <a:endParaRPr lang="en-US" sz="1000" dirty="0"/>
          </a:p>
        </p:txBody>
      </p:sp>
      <p:sp>
        <p:nvSpPr>
          <p:cNvPr id="25" name="TextBox 24">
            <a:extLst>
              <a:ext uri="{FF2B5EF4-FFF2-40B4-BE49-F238E27FC236}">
                <a16:creationId xmlns:a16="http://schemas.microsoft.com/office/drawing/2014/main" id="{FBF0A18D-DE4B-35CC-D462-1D383367E1BA}"/>
              </a:ext>
            </a:extLst>
          </p:cNvPr>
          <p:cNvSpPr txBox="1"/>
          <p:nvPr/>
        </p:nvSpPr>
        <p:spPr>
          <a:xfrm>
            <a:off x="469482" y="6419088"/>
            <a:ext cx="3504745" cy="246221"/>
          </a:xfrm>
          <a:prstGeom prst="rect">
            <a:avLst/>
          </a:prstGeom>
          <a:noFill/>
        </p:spPr>
        <p:txBody>
          <a:bodyPr wrap="square" rtlCol="0">
            <a:spAutoFit/>
          </a:bodyPr>
          <a:lstStyle/>
          <a:p>
            <a:r>
              <a:rPr lang="en-GB" sz="1000" b="1" dirty="0"/>
              <a:t>Presenter: Nanga Pedro</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3C253EC-1C3C-85AA-DBF1-403548F8289A}"/>
              </a:ext>
            </a:extLst>
          </p:cNvPr>
          <p:cNvSpPr txBox="1"/>
          <p:nvPr/>
        </p:nvSpPr>
        <p:spPr>
          <a:xfrm>
            <a:off x="1228299" y="1122575"/>
            <a:ext cx="7912289" cy="584775"/>
          </a:xfrm>
          <a:prstGeom prst="rect">
            <a:avLst/>
          </a:prstGeom>
          <a:noFill/>
        </p:spPr>
        <p:txBody>
          <a:bodyPr wrap="square">
            <a:spAutoFit/>
          </a:bodyPr>
          <a:lstStyle/>
          <a:p>
            <a:pPr marL="0" indent="0">
              <a:buNone/>
            </a:pPr>
            <a:r>
              <a:rPr lang="en-US" sz="3200" b="1" kern="0" spc="200" dirty="0">
                <a:solidFill>
                  <a:srgbClr val="DB0011"/>
                </a:solidFill>
                <a:latin typeface="Calibri" pitchFamily="34" charset="0"/>
                <a:ea typeface="Calibri" pitchFamily="34" charset="-122"/>
                <a:cs typeface="Calibri" pitchFamily="34" charset="-120"/>
              </a:rPr>
              <a:t>CONCLUSION </a:t>
            </a:r>
            <a:endParaRPr lang="en-US" sz="3200" dirty="0"/>
          </a:p>
        </p:txBody>
      </p:sp>
      <p:sp>
        <p:nvSpPr>
          <p:cNvPr id="9" name="TextBox 8">
            <a:extLst>
              <a:ext uri="{FF2B5EF4-FFF2-40B4-BE49-F238E27FC236}">
                <a16:creationId xmlns:a16="http://schemas.microsoft.com/office/drawing/2014/main" id="{65FEA581-D1D0-DE8C-5A72-D880FC6E1643}"/>
              </a:ext>
            </a:extLst>
          </p:cNvPr>
          <p:cNvSpPr txBox="1"/>
          <p:nvPr/>
        </p:nvSpPr>
        <p:spPr>
          <a:xfrm>
            <a:off x="1228299" y="3261815"/>
            <a:ext cx="7912288" cy="2362891"/>
          </a:xfrm>
          <a:prstGeom prst="rect">
            <a:avLst/>
          </a:prstGeom>
          <a:noFill/>
        </p:spPr>
        <p:txBody>
          <a:bodyPr wrap="square">
            <a:spAutoFit/>
          </a:bodyPr>
          <a:lstStyle/>
          <a:p>
            <a:pPr algn="just">
              <a:lnSpc>
                <a:spcPct val="125000"/>
              </a:lnSpc>
            </a:pPr>
            <a:r>
              <a:rPr lang="en-US" sz="2000" b="1" dirty="0">
                <a:latin typeface="Arial" panose="020B0604020202020204" pitchFamily="34" charset="0"/>
                <a:ea typeface="Calibri" pitchFamily="34" charset="-122"/>
                <a:cs typeface="Arial" panose="020B0604020202020204" pitchFamily="34" charset="0"/>
              </a:rPr>
              <a:t>Across acquisition and onboarding, AI and digital tools consistently strengthen fit, speed and engagement. </a:t>
            </a:r>
            <a:r>
              <a:rPr lang="en-GB" sz="2000" b="1" dirty="0">
                <a:latin typeface="Arial" panose="020B0604020202020204" pitchFamily="34" charset="0"/>
                <a:ea typeface="Calibri" pitchFamily="34" charset="-122"/>
                <a:cs typeface="Arial" panose="020B0604020202020204" pitchFamily="34" charset="0"/>
              </a:rPr>
              <a:t>Through the internal and external challenge lenses, the</a:t>
            </a:r>
            <a:r>
              <a:rPr lang="en-US" sz="2000" b="1" dirty="0">
                <a:latin typeface="Arial" panose="020B0604020202020204" pitchFamily="34" charset="0"/>
                <a:ea typeface="Calibri" pitchFamily="34" charset="-122"/>
                <a:cs typeface="Arial" panose="020B0604020202020204" pitchFamily="34" charset="0"/>
              </a:rPr>
              <a:t> same technology agenda introduces trust and experience risks on both sides of the employment relationship. Closing that gap, not raw process speed, should be the measure of success.</a:t>
            </a:r>
            <a:endParaRPr lang="en-US" sz="2000" b="1"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749EB2B9-1ADD-E2A9-0AB6-397FF8A4076F}"/>
              </a:ext>
            </a:extLst>
          </p:cNvPr>
          <p:cNvSpPr txBox="1"/>
          <p:nvPr/>
        </p:nvSpPr>
        <p:spPr>
          <a:xfrm>
            <a:off x="1228300" y="1828800"/>
            <a:ext cx="7912288" cy="892552"/>
          </a:xfrm>
          <a:prstGeom prst="rect">
            <a:avLst/>
          </a:prstGeom>
          <a:noFill/>
        </p:spPr>
        <p:txBody>
          <a:bodyPr wrap="square">
            <a:spAutoFit/>
          </a:bodyPr>
          <a:lstStyle/>
          <a:p>
            <a:pPr marL="0" indent="0">
              <a:buNone/>
            </a:pPr>
            <a:r>
              <a:rPr lang="en-US" sz="2600" b="1" dirty="0">
                <a:latin typeface="Arial" panose="020B0604020202020204" pitchFamily="34" charset="0"/>
                <a:ea typeface="Cambria" pitchFamily="34" charset="-122"/>
                <a:cs typeface="Arial" panose="020B0604020202020204" pitchFamily="34" charset="0"/>
              </a:rPr>
              <a:t>AI is reshaping who HSBC hires and how it keeps its promises</a:t>
            </a:r>
            <a:endParaRPr lang="en-US" sz="2600"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7FEF9362-4B44-C429-12DA-ABCF75749DB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079475" y="119319"/>
            <a:ext cx="3712190" cy="1709481"/>
          </a:xfrm>
          <a:prstGeom prst="rect">
            <a:avLst/>
          </a:prstGeom>
        </p:spPr>
      </p:pic>
      <p:sp>
        <p:nvSpPr>
          <p:cNvPr id="14" name="TextBox 13">
            <a:extLst>
              <a:ext uri="{FF2B5EF4-FFF2-40B4-BE49-F238E27FC236}">
                <a16:creationId xmlns:a16="http://schemas.microsoft.com/office/drawing/2014/main" id="{7FF4F249-FF72-2D48-17BD-FE236FBEC8B0}"/>
              </a:ext>
            </a:extLst>
          </p:cNvPr>
          <p:cNvSpPr txBox="1"/>
          <p:nvPr/>
        </p:nvSpPr>
        <p:spPr>
          <a:xfrm>
            <a:off x="574128" y="6330931"/>
            <a:ext cx="9507229" cy="246221"/>
          </a:xfrm>
          <a:prstGeom prst="rect">
            <a:avLst/>
          </a:prstGeom>
          <a:noFill/>
        </p:spPr>
        <p:txBody>
          <a:bodyPr wrap="square" rtlCol="0">
            <a:spAutoFit/>
          </a:bodyPr>
          <a:lstStyle/>
          <a:p>
            <a:r>
              <a:rPr lang="en-GB" sz="1000" b="1" u="sng" dirty="0">
                <a:hlinkClick r:id="rId3" tooltip="https://jayce-o.blogspot.com/2013/06/10-popular-logos-with-simple-shapes.html">
                  <a:extLst>
                    <a:ext uri="{A12FA001-AC4F-418D-AE19-62706E023703}">
                      <ahyp:hlinkClr xmlns:ahyp="http://schemas.microsoft.com/office/drawing/2018/hyperlinkcolor" val="tx"/>
                    </a:ext>
                  </a:extLst>
                </a:hlinkClick>
              </a:rPr>
              <a:t>Presenter</a:t>
            </a:r>
            <a:r>
              <a:rPr lang="en-GB" sz="1000" b="1" u="sng" dirty="0">
                <a:solidFill>
                  <a:srgbClr val="0563C1"/>
                </a:solidFill>
                <a:hlinkClick r:id="rId3" tooltip="https://jayce-o.blogspot.com/2013/06/10-popular-logos-with-simple-shapes.html">
                  <a:extLst>
                    <a:ext uri="{A12FA001-AC4F-418D-AE19-62706E023703}">
                      <ahyp:hlinkClr xmlns:ahyp="http://schemas.microsoft.com/office/drawing/2018/hyperlinkcolor" val="tx"/>
                    </a:ext>
                  </a:extLst>
                </a:hlinkClick>
              </a:rPr>
              <a:t>:</a:t>
            </a:r>
            <a:r>
              <a:rPr lang="en-GB" sz="1000" b="1" u="sng" dirty="0">
                <a:hlinkClick r:id="rId3" tooltip="https://jayce-o.blogspot.com/2013/06/10-popular-logos-with-simple-shapes.html">
                  <a:extLst>
                    <a:ext uri="{A12FA001-AC4F-418D-AE19-62706E023703}">
                      <ahyp:hlinkClr xmlns:ahyp="http://schemas.microsoft.com/office/drawing/2018/hyperlinkcolor" val="tx"/>
                    </a:ext>
                  </a:extLst>
                </a:hlinkClick>
              </a:rPr>
              <a:t> Nango Pedro                                                                                                                                                                               </a:t>
            </a:r>
            <a:r>
              <a:rPr lang="en-GB" sz="900" u="sng" dirty="0">
                <a:hlinkClick r:id="rId3" tooltip="https://jayce-o.blogspot.com/2013/06/10-popular-logos-with-simple-shapes.html">
                  <a:extLst>
                    <a:ext uri="{A12FA001-AC4F-418D-AE19-62706E023703}">
                      <ahyp:hlinkClr xmlns:ahyp="http://schemas.microsoft.com/office/drawing/2018/hyperlinkcolor" val="tx"/>
                    </a:ext>
                  </a:extLst>
                </a:hlinkClick>
              </a:rPr>
              <a:t>  Photo</a:t>
            </a:r>
            <a:r>
              <a:rPr lang="en-GB" sz="900" u="sng" dirty="0"/>
              <a:t> </a:t>
            </a:r>
            <a:r>
              <a:rPr lang="en-GB" sz="900" dirty="0"/>
              <a:t>by Unknown Author is licensed under </a:t>
            </a:r>
            <a:r>
              <a:rPr lang="en-GB" sz="900" dirty="0">
                <a:hlinkClick r:id="rId4" tooltip="https://creativecommons.org/licenses/by-nc-sa/3.0/">
                  <a:extLst>
                    <a:ext uri="{A12FA001-AC4F-418D-AE19-62706E023703}">
                      <ahyp:hlinkClr xmlns:ahyp="http://schemas.microsoft.com/office/drawing/2018/hyperlinkcolor" val="tx"/>
                    </a:ext>
                  </a:extLst>
                </a:hlinkClick>
              </a:rPr>
              <a:t>CC BY-SA-NC</a:t>
            </a:r>
            <a:endParaRPr lang="en-GB" sz="900" dirty="0"/>
          </a:p>
        </p:txBody>
      </p:sp>
    </p:spTree>
    <p:extLst>
      <p:ext uri="{BB962C8B-B14F-4D97-AF65-F5344CB8AC3E}">
        <p14:creationId xmlns:p14="http://schemas.microsoft.com/office/powerpoint/2010/main" val="10000066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Diamond 2"/>
          <p:cNvSpPr/>
          <p:nvPr/>
        </p:nvSpPr>
        <p:spPr>
          <a:xfrm>
            <a:off x="438912" y="201168"/>
            <a:ext cx="274320" cy="274320"/>
          </a:xfrm>
          <a:prstGeom prst="diamond">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Diamond 3"/>
          <p:cNvSpPr/>
          <p:nvPr/>
        </p:nvSpPr>
        <p:spPr>
          <a:xfrm>
            <a:off x="658368" y="201168"/>
            <a:ext cx="274320" cy="274320"/>
          </a:xfrm>
          <a:prstGeom prst="diamond">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 name="Rectangle 4"/>
          <p:cNvSpPr/>
          <p:nvPr/>
        </p:nvSpPr>
        <p:spPr>
          <a:xfrm>
            <a:off x="521207" y="265176"/>
            <a:ext cx="329184" cy="146304"/>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6" name="TextBox 5"/>
          <p:cNvSpPr txBox="1"/>
          <p:nvPr/>
        </p:nvSpPr>
        <p:spPr>
          <a:xfrm>
            <a:off x="1005840" y="155448"/>
            <a:ext cx="1143000" cy="365760"/>
          </a:xfrm>
          <a:prstGeom prst="rect">
            <a:avLst/>
          </a:prstGeom>
          <a:noFill/>
        </p:spPr>
        <p:txBody>
          <a:bodyPr wrap="square" anchor="t">
            <a:spAutoFit/>
          </a:bodyPr>
          <a:lstStyle/>
          <a:p>
            <a:pPr algn="l"/>
            <a:r>
              <a:rPr sz="1800" b="1" i="0" dirty="0">
                <a:solidFill>
                  <a:srgbClr val="141414"/>
                </a:solidFill>
                <a:latin typeface="Aptos"/>
              </a:rPr>
              <a:t>HSBC</a:t>
            </a:r>
          </a:p>
        </p:txBody>
      </p:sp>
      <p:sp>
        <p:nvSpPr>
          <p:cNvPr id="7" name="Rectangle 6"/>
          <p:cNvSpPr/>
          <p:nvPr/>
        </p:nvSpPr>
        <p:spPr>
          <a:xfrm>
            <a:off x="9345168" y="0"/>
            <a:ext cx="2843784" cy="6446520"/>
          </a:xfrm>
          <a:prstGeom prst="rect">
            <a:avLst/>
          </a:prstGeom>
          <a:solidFill>
            <a:srgbClr val="E1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8" name="Rectangle 7"/>
          <p:cNvSpPr/>
          <p:nvPr/>
        </p:nvSpPr>
        <p:spPr>
          <a:xfrm rot="1620000">
            <a:off x="10698480" y="-182880"/>
            <a:ext cx="173736" cy="425196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ectangle 8"/>
          <p:cNvSpPr/>
          <p:nvPr/>
        </p:nvSpPr>
        <p:spPr>
          <a:xfrm rot="19980000">
            <a:off x="10076688" y="3675887"/>
            <a:ext cx="173736" cy="297180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Rectangle 9"/>
          <p:cNvSpPr/>
          <p:nvPr/>
        </p:nvSpPr>
        <p:spPr>
          <a:xfrm>
            <a:off x="0" y="6446520"/>
            <a:ext cx="12191695" cy="41148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dirty="0">
              <a:latin typeface="Arial" panose="020B0604020202020204" pitchFamily="34" charset="0"/>
              <a:cs typeface="Arial" panose="020B0604020202020204" pitchFamily="34" charset="0"/>
            </a:endParaRPr>
          </a:p>
        </p:txBody>
      </p:sp>
      <p:sp>
        <p:nvSpPr>
          <p:cNvPr id="11" name="TextBox 10"/>
          <p:cNvSpPr txBox="1"/>
          <p:nvPr/>
        </p:nvSpPr>
        <p:spPr>
          <a:xfrm>
            <a:off x="566928" y="6501384"/>
            <a:ext cx="868680" cy="430887"/>
          </a:xfrm>
          <a:prstGeom prst="rect">
            <a:avLst/>
          </a:prstGeom>
          <a:noFill/>
        </p:spPr>
        <p:txBody>
          <a:bodyPr wrap="square" anchor="t">
            <a:spAutoFit/>
          </a:bodyPr>
          <a:lstStyle/>
          <a:p>
            <a:pPr algn="l"/>
            <a:r>
              <a:rPr sz="1100" b="1" i="0" dirty="0">
                <a:solidFill>
                  <a:srgbClr val="FFFFFF"/>
                </a:solidFill>
                <a:latin typeface="Arial" panose="020B0604020202020204" pitchFamily="34" charset="0"/>
                <a:cs typeface="Arial" panose="020B0604020202020204" pitchFamily="34" charset="0"/>
              </a:rPr>
              <a:t>Presenter:</a:t>
            </a:r>
          </a:p>
        </p:txBody>
      </p:sp>
      <p:sp>
        <p:nvSpPr>
          <p:cNvPr id="12" name="Rectangle 11"/>
          <p:cNvSpPr/>
          <p:nvPr/>
        </p:nvSpPr>
        <p:spPr>
          <a:xfrm>
            <a:off x="1435608" y="6492240"/>
            <a:ext cx="18288" cy="246888"/>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TextBox 12"/>
          <p:cNvSpPr txBox="1"/>
          <p:nvPr/>
        </p:nvSpPr>
        <p:spPr>
          <a:xfrm>
            <a:off x="1673352" y="6473952"/>
            <a:ext cx="4297680" cy="307777"/>
          </a:xfrm>
          <a:prstGeom prst="rect">
            <a:avLst/>
          </a:prstGeom>
          <a:noFill/>
        </p:spPr>
        <p:txBody>
          <a:bodyPr wrap="square" anchor="t">
            <a:spAutoFit/>
          </a:bodyPr>
          <a:lstStyle/>
          <a:p>
            <a:pPr algn="l"/>
            <a:r>
              <a:rPr sz="1400" b="1" i="0" dirty="0">
                <a:solidFill>
                  <a:srgbClr val="FFFFFF"/>
                </a:solidFill>
                <a:latin typeface="Arial" panose="020B0604020202020204" pitchFamily="34" charset="0"/>
                <a:cs typeface="Arial" panose="020B0604020202020204" pitchFamily="34" charset="0"/>
              </a:rPr>
              <a:t>Boubacar Sidiki Ouedraogo</a:t>
            </a:r>
          </a:p>
        </p:txBody>
      </p:sp>
      <p:sp>
        <p:nvSpPr>
          <p:cNvPr id="15" name="TextBox 14"/>
          <p:cNvSpPr txBox="1"/>
          <p:nvPr/>
        </p:nvSpPr>
        <p:spPr>
          <a:xfrm>
            <a:off x="566928" y="941832"/>
            <a:ext cx="8641080" cy="892552"/>
          </a:xfrm>
          <a:prstGeom prst="rect">
            <a:avLst/>
          </a:prstGeom>
          <a:noFill/>
        </p:spPr>
        <p:txBody>
          <a:bodyPr wrap="square" anchor="t">
            <a:spAutoFit/>
          </a:bodyPr>
          <a:lstStyle/>
          <a:p>
            <a:pPr algn="l"/>
            <a:r>
              <a:rPr sz="2600" b="1" i="0" dirty="0">
                <a:solidFill>
                  <a:srgbClr val="141414"/>
                </a:solidFill>
                <a:latin typeface="Arial" panose="020B0604020202020204" pitchFamily="34" charset="0"/>
                <a:cs typeface="Arial" panose="020B0604020202020204" pitchFamily="34" charset="0"/>
              </a:rPr>
              <a:t>Root-cause analysis: An examination of the underlying drivers of these challenges.</a:t>
            </a:r>
          </a:p>
        </p:txBody>
      </p:sp>
      <p:sp>
        <p:nvSpPr>
          <p:cNvPr id="16" name="TextBox 15"/>
          <p:cNvSpPr txBox="1"/>
          <p:nvPr/>
        </p:nvSpPr>
        <p:spPr>
          <a:xfrm>
            <a:off x="594360" y="1719072"/>
            <a:ext cx="8458200" cy="338554"/>
          </a:xfrm>
          <a:prstGeom prst="rect">
            <a:avLst/>
          </a:prstGeom>
          <a:noFill/>
        </p:spPr>
        <p:txBody>
          <a:bodyPr wrap="square" anchor="t">
            <a:spAutoFit/>
          </a:bodyPr>
          <a:lstStyle/>
          <a:p>
            <a:pPr algn="l"/>
            <a:r>
              <a:rPr sz="1600" b="1" i="1" dirty="0">
                <a:solidFill>
                  <a:srgbClr val="DB0012"/>
                </a:solidFill>
                <a:latin typeface="Arial" panose="020B0604020202020204" pitchFamily="34" charset="0"/>
                <a:cs typeface="Arial" panose="020B0604020202020204" pitchFamily="34" charset="0"/>
              </a:rPr>
              <a:t>Evidence-led diagnosis of HSBC UK’s RSO challenges.</a:t>
            </a:r>
          </a:p>
        </p:txBody>
      </p:sp>
      <p:sp>
        <p:nvSpPr>
          <p:cNvPr id="17" name="Rectangle 16"/>
          <p:cNvSpPr/>
          <p:nvPr/>
        </p:nvSpPr>
        <p:spPr>
          <a:xfrm>
            <a:off x="594360" y="2103120"/>
            <a:ext cx="1261872" cy="41148"/>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Rounded Rectangle 17"/>
          <p:cNvSpPr/>
          <p:nvPr/>
        </p:nvSpPr>
        <p:spPr>
          <a:xfrm>
            <a:off x="594360" y="2313432"/>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9" name="Oval 18"/>
          <p:cNvSpPr/>
          <p:nvPr/>
        </p:nvSpPr>
        <p:spPr>
          <a:xfrm>
            <a:off x="749808" y="2514600"/>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0" name="TextBox 19"/>
          <p:cNvSpPr txBox="1"/>
          <p:nvPr/>
        </p:nvSpPr>
        <p:spPr>
          <a:xfrm>
            <a:off x="749808" y="2560320"/>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21" name="TextBox 20"/>
          <p:cNvSpPr txBox="1"/>
          <p:nvPr/>
        </p:nvSpPr>
        <p:spPr>
          <a:xfrm>
            <a:off x="1389888" y="2404872"/>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Strategic HRM</a:t>
            </a:r>
          </a:p>
        </p:txBody>
      </p:sp>
      <p:sp>
        <p:nvSpPr>
          <p:cNvPr id="22" name="TextBox 21"/>
          <p:cNvSpPr txBox="1"/>
          <p:nvPr/>
        </p:nvSpPr>
        <p:spPr>
          <a:xfrm>
            <a:off x="1389888" y="2697479"/>
            <a:ext cx="7406322" cy="307777"/>
          </a:xfrm>
          <a:prstGeom prst="rect">
            <a:avLst/>
          </a:prstGeom>
          <a:noFill/>
        </p:spPr>
        <p:txBody>
          <a:bodyPr wrap="square" anchor="t">
            <a:spAutoFit/>
          </a:bodyPr>
          <a:lstStyle/>
          <a:p>
            <a:pPr algn="l"/>
            <a:r>
              <a:rPr sz="1400" b="1" i="0" dirty="0">
                <a:solidFill>
                  <a:srgbClr val="141414"/>
                </a:solidFill>
                <a:latin typeface="Arial" panose="020B0604020202020204" pitchFamily="34" charset="0"/>
                <a:cs typeface="Arial" panose="020B0604020202020204" pitchFamily="34" charset="0"/>
              </a:rPr>
              <a:t>HR policies create value when aligned with strategy and implemented consistently.</a:t>
            </a:r>
          </a:p>
        </p:txBody>
      </p:sp>
      <p:sp>
        <p:nvSpPr>
          <p:cNvPr id="23" name="TextBox 22"/>
          <p:cNvSpPr txBox="1"/>
          <p:nvPr/>
        </p:nvSpPr>
        <p:spPr>
          <a:xfrm>
            <a:off x="6748272" y="3035808"/>
            <a:ext cx="1965960" cy="261610"/>
          </a:xfrm>
          <a:prstGeom prst="rect">
            <a:avLst/>
          </a:prstGeom>
          <a:noFill/>
        </p:spPr>
        <p:txBody>
          <a:bodyPr wrap="square" anchor="t">
            <a:spAutoFit/>
          </a:bodyPr>
          <a:lstStyle/>
          <a:p>
            <a:pPr algn="r"/>
            <a:r>
              <a:rPr sz="1100" b="1" i="0" dirty="0">
                <a:solidFill>
                  <a:srgbClr val="DB0012"/>
                </a:solidFill>
                <a:latin typeface="Arial" panose="020B0604020202020204" pitchFamily="34" charset="0"/>
                <a:cs typeface="Arial" panose="020B0604020202020204" pitchFamily="34" charset="0"/>
              </a:rPr>
              <a:t>Armstrong &amp; Taylor, 2023</a:t>
            </a:r>
          </a:p>
        </p:txBody>
      </p:sp>
      <p:sp>
        <p:nvSpPr>
          <p:cNvPr id="24" name="Rounded Rectangle 23"/>
          <p:cNvSpPr/>
          <p:nvPr/>
        </p:nvSpPr>
        <p:spPr>
          <a:xfrm>
            <a:off x="594360" y="3300984"/>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5" name="Oval 24"/>
          <p:cNvSpPr/>
          <p:nvPr/>
        </p:nvSpPr>
        <p:spPr>
          <a:xfrm>
            <a:off x="749808" y="3502152"/>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6" name="TextBox 25"/>
          <p:cNvSpPr txBox="1"/>
          <p:nvPr/>
        </p:nvSpPr>
        <p:spPr>
          <a:xfrm>
            <a:off x="749808" y="3547872"/>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27" name="TextBox 26"/>
          <p:cNvSpPr txBox="1"/>
          <p:nvPr/>
        </p:nvSpPr>
        <p:spPr>
          <a:xfrm>
            <a:off x="1389888" y="3392424"/>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External pressure</a:t>
            </a:r>
          </a:p>
        </p:txBody>
      </p:sp>
      <p:sp>
        <p:nvSpPr>
          <p:cNvPr id="28" name="TextBox 27"/>
          <p:cNvSpPr txBox="1"/>
          <p:nvPr/>
        </p:nvSpPr>
        <p:spPr>
          <a:xfrm>
            <a:off x="1389888" y="3685032"/>
            <a:ext cx="6766560" cy="338554"/>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ESG, digital and cyber capabilities are increasingly strategic.</a:t>
            </a:r>
          </a:p>
        </p:txBody>
      </p:sp>
      <p:sp>
        <p:nvSpPr>
          <p:cNvPr id="29" name="TextBox 28"/>
          <p:cNvSpPr txBox="1"/>
          <p:nvPr/>
        </p:nvSpPr>
        <p:spPr>
          <a:xfrm>
            <a:off x="6748272" y="4023360"/>
            <a:ext cx="1965960" cy="276999"/>
          </a:xfrm>
          <a:prstGeom prst="rect">
            <a:avLst/>
          </a:prstGeom>
          <a:noFill/>
        </p:spPr>
        <p:txBody>
          <a:bodyPr wrap="square" anchor="t">
            <a:spAutoFit/>
          </a:bodyPr>
          <a:lstStyle/>
          <a:p>
            <a:pPr algn="r"/>
            <a:r>
              <a:rPr sz="1200" b="1" i="0" dirty="0">
                <a:solidFill>
                  <a:srgbClr val="DB0012"/>
                </a:solidFill>
                <a:latin typeface="Arial" panose="020B0604020202020204" pitchFamily="34" charset="0"/>
                <a:cs typeface="Arial" panose="020B0604020202020204" pitchFamily="34" charset="0"/>
              </a:rPr>
              <a:t>HSBC, 2025</a:t>
            </a:r>
          </a:p>
        </p:txBody>
      </p:sp>
      <p:sp>
        <p:nvSpPr>
          <p:cNvPr id="30" name="Rounded Rectangle 29"/>
          <p:cNvSpPr/>
          <p:nvPr/>
        </p:nvSpPr>
        <p:spPr>
          <a:xfrm>
            <a:off x="594360" y="4288536"/>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1" name="Oval 30"/>
          <p:cNvSpPr/>
          <p:nvPr/>
        </p:nvSpPr>
        <p:spPr>
          <a:xfrm>
            <a:off x="749808" y="4489703"/>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2" name="TextBox 31"/>
          <p:cNvSpPr txBox="1"/>
          <p:nvPr/>
        </p:nvSpPr>
        <p:spPr>
          <a:xfrm>
            <a:off x="749808" y="4535423"/>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33" name="TextBox 32"/>
          <p:cNvSpPr txBox="1"/>
          <p:nvPr/>
        </p:nvSpPr>
        <p:spPr>
          <a:xfrm>
            <a:off x="1389888" y="4379975"/>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Internal drivers</a:t>
            </a:r>
          </a:p>
        </p:txBody>
      </p:sp>
      <p:sp>
        <p:nvSpPr>
          <p:cNvPr id="34" name="TextBox 33"/>
          <p:cNvSpPr txBox="1"/>
          <p:nvPr/>
        </p:nvSpPr>
        <p:spPr>
          <a:xfrm>
            <a:off x="1389888" y="4672583"/>
            <a:ext cx="6766560" cy="338554"/>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Policy, structure, leadership, culture and technology interact.</a:t>
            </a:r>
          </a:p>
        </p:txBody>
      </p:sp>
      <p:sp>
        <p:nvSpPr>
          <p:cNvPr id="35" name="TextBox 34"/>
          <p:cNvSpPr txBox="1"/>
          <p:nvPr/>
        </p:nvSpPr>
        <p:spPr>
          <a:xfrm>
            <a:off x="6748272" y="5010912"/>
            <a:ext cx="1965960" cy="276999"/>
          </a:xfrm>
          <a:prstGeom prst="rect">
            <a:avLst/>
          </a:prstGeom>
          <a:noFill/>
        </p:spPr>
        <p:txBody>
          <a:bodyPr wrap="square" anchor="t">
            <a:spAutoFit/>
          </a:bodyPr>
          <a:lstStyle/>
          <a:p>
            <a:pPr algn="r"/>
            <a:r>
              <a:rPr sz="1200" b="1" i="0" dirty="0">
                <a:solidFill>
                  <a:srgbClr val="DB0012"/>
                </a:solidFill>
                <a:latin typeface="Arial" panose="020B0604020202020204" pitchFamily="34" charset="0"/>
                <a:cs typeface="Arial" panose="020B0604020202020204" pitchFamily="34" charset="0"/>
              </a:rPr>
              <a:t>Becker &amp; Gerhart, 1996</a:t>
            </a:r>
          </a:p>
        </p:txBody>
      </p:sp>
      <p:sp>
        <p:nvSpPr>
          <p:cNvPr id="36" name="Rounded Rectangle 35"/>
          <p:cNvSpPr/>
          <p:nvPr/>
        </p:nvSpPr>
        <p:spPr>
          <a:xfrm>
            <a:off x="594360" y="5276088"/>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7" name="Oval 36"/>
          <p:cNvSpPr/>
          <p:nvPr/>
        </p:nvSpPr>
        <p:spPr>
          <a:xfrm>
            <a:off x="749808" y="5477255"/>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8" name="TextBox 37"/>
          <p:cNvSpPr txBox="1"/>
          <p:nvPr/>
        </p:nvSpPr>
        <p:spPr>
          <a:xfrm>
            <a:off x="749808" y="5522975"/>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39" name="TextBox 38"/>
          <p:cNvSpPr txBox="1"/>
          <p:nvPr/>
        </p:nvSpPr>
        <p:spPr>
          <a:xfrm>
            <a:off x="1389888" y="5367527"/>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Core diagnosis</a:t>
            </a:r>
          </a:p>
        </p:txBody>
      </p:sp>
      <p:sp>
        <p:nvSpPr>
          <p:cNvPr id="40" name="TextBox 39"/>
          <p:cNvSpPr txBox="1"/>
          <p:nvPr/>
        </p:nvSpPr>
        <p:spPr>
          <a:xfrm>
            <a:off x="1389888" y="5660136"/>
            <a:ext cx="7075120" cy="307777"/>
          </a:xfrm>
          <a:prstGeom prst="rect">
            <a:avLst/>
          </a:prstGeom>
          <a:noFill/>
        </p:spPr>
        <p:txBody>
          <a:bodyPr wrap="square" anchor="t">
            <a:spAutoFit/>
          </a:bodyPr>
          <a:lstStyle/>
          <a:p>
            <a:pPr algn="l"/>
            <a:r>
              <a:rPr sz="1400" b="1" i="0" dirty="0">
                <a:solidFill>
                  <a:srgbClr val="141414"/>
                </a:solidFill>
                <a:latin typeface="Arial" panose="020B0604020202020204" pitchFamily="34" charset="0"/>
                <a:cs typeface="Arial" panose="020B0604020202020204" pitchFamily="34" charset="0"/>
              </a:rPr>
              <a:t>The challenge is the gap between formal design and consistent implementation.</a:t>
            </a:r>
          </a:p>
        </p:txBody>
      </p:sp>
      <p:sp>
        <p:nvSpPr>
          <p:cNvPr id="41" name="TextBox 40"/>
          <p:cNvSpPr txBox="1"/>
          <p:nvPr/>
        </p:nvSpPr>
        <p:spPr>
          <a:xfrm>
            <a:off x="6748272" y="5998464"/>
            <a:ext cx="1965960" cy="261610"/>
          </a:xfrm>
          <a:prstGeom prst="rect">
            <a:avLst/>
          </a:prstGeom>
          <a:noFill/>
        </p:spPr>
        <p:txBody>
          <a:bodyPr wrap="square" anchor="t">
            <a:spAutoFit/>
          </a:bodyPr>
          <a:lstStyle/>
          <a:p>
            <a:pPr algn="r"/>
            <a:r>
              <a:rPr sz="1100" b="1" i="0" dirty="0">
                <a:solidFill>
                  <a:srgbClr val="DB0012"/>
                </a:solidFill>
                <a:latin typeface="Arial" panose="020B0604020202020204" pitchFamily="34" charset="0"/>
                <a:cs typeface="Arial" panose="020B0604020202020204" pitchFamily="34" charset="0"/>
              </a:rPr>
              <a:t>Armstrong &amp; Taylor, 2023</a:t>
            </a:r>
          </a:p>
        </p:txBody>
      </p:sp>
      <p:sp>
        <p:nvSpPr>
          <p:cNvPr id="42" name="Rectangle 41"/>
          <p:cNvSpPr/>
          <p:nvPr/>
        </p:nvSpPr>
        <p:spPr>
          <a:xfrm>
            <a:off x="9784080" y="2240280"/>
            <a:ext cx="1417320" cy="3840480"/>
          </a:xfrm>
          <a:prstGeom prst="rect">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3" name="Rectangle 42"/>
          <p:cNvSpPr/>
          <p:nvPr/>
        </p:nvSpPr>
        <p:spPr>
          <a:xfrm>
            <a:off x="10104120" y="1554480"/>
            <a:ext cx="777240" cy="4526280"/>
          </a:xfrm>
          <a:prstGeom prst="rect">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4" name="Rectangle 43"/>
          <p:cNvSpPr/>
          <p:nvPr/>
        </p:nvSpPr>
        <p:spPr>
          <a:xfrm>
            <a:off x="10222992" y="1965960"/>
            <a:ext cx="128016" cy="201168"/>
          </a:xfrm>
          <a:prstGeom prst="rect">
            <a:avLst/>
          </a:prstGeom>
          <a:solidFill>
            <a:srgbClr val="E1EEF8"/>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5" name="Rectangle 44"/>
          <p:cNvSpPr/>
          <p:nvPr/>
        </p:nvSpPr>
        <p:spPr>
          <a:xfrm>
            <a:off x="10533888" y="1965960"/>
            <a:ext cx="128016" cy="201168"/>
          </a:xfrm>
          <a:prstGeom prst="rect">
            <a:avLst/>
          </a:prstGeom>
          <a:solidFill>
            <a:srgbClr val="E1EEF8"/>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6" name="Rectangle 45"/>
          <p:cNvSpPr/>
          <p:nvPr/>
        </p:nvSpPr>
        <p:spPr>
          <a:xfrm>
            <a:off x="10222992" y="2423160"/>
            <a:ext cx="128016" cy="201168"/>
          </a:xfrm>
          <a:prstGeom prst="rect">
            <a:avLst/>
          </a:prstGeom>
          <a:solidFill>
            <a:srgbClr val="E1EEF8"/>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7" name="Rectangle 46"/>
          <p:cNvSpPr/>
          <p:nvPr/>
        </p:nvSpPr>
        <p:spPr>
          <a:xfrm>
            <a:off x="10533888" y="2423160"/>
            <a:ext cx="128016" cy="201168"/>
          </a:xfrm>
          <a:prstGeom prst="rect">
            <a:avLst/>
          </a:prstGeom>
          <a:solidFill>
            <a:srgbClr val="E1EEF8"/>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8" name="Rectangle 47"/>
          <p:cNvSpPr/>
          <p:nvPr/>
        </p:nvSpPr>
        <p:spPr>
          <a:xfrm>
            <a:off x="10222992" y="2880360"/>
            <a:ext cx="128016" cy="201168"/>
          </a:xfrm>
          <a:prstGeom prst="rect">
            <a:avLst/>
          </a:prstGeom>
          <a:solidFill>
            <a:srgbClr val="E1EEF8"/>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9" name="Rectangle 48"/>
          <p:cNvSpPr/>
          <p:nvPr/>
        </p:nvSpPr>
        <p:spPr>
          <a:xfrm>
            <a:off x="10533888" y="2880360"/>
            <a:ext cx="128016" cy="201168"/>
          </a:xfrm>
          <a:prstGeom prst="rect">
            <a:avLst/>
          </a:prstGeom>
          <a:solidFill>
            <a:srgbClr val="E1EEF8"/>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0" name="Rectangle 49"/>
          <p:cNvSpPr/>
          <p:nvPr/>
        </p:nvSpPr>
        <p:spPr>
          <a:xfrm>
            <a:off x="10222992" y="3337560"/>
            <a:ext cx="128016" cy="201168"/>
          </a:xfrm>
          <a:prstGeom prst="rect">
            <a:avLst/>
          </a:prstGeom>
          <a:solidFill>
            <a:srgbClr val="E1EEF8"/>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1" name="Rectangle 50"/>
          <p:cNvSpPr/>
          <p:nvPr/>
        </p:nvSpPr>
        <p:spPr>
          <a:xfrm>
            <a:off x="10533888" y="3337560"/>
            <a:ext cx="128016" cy="201168"/>
          </a:xfrm>
          <a:prstGeom prst="rect">
            <a:avLst/>
          </a:prstGeom>
          <a:solidFill>
            <a:srgbClr val="E1EEF8"/>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2" name="Rectangle 51"/>
          <p:cNvSpPr/>
          <p:nvPr/>
        </p:nvSpPr>
        <p:spPr>
          <a:xfrm>
            <a:off x="10222992" y="3794760"/>
            <a:ext cx="128016" cy="201168"/>
          </a:xfrm>
          <a:prstGeom prst="rect">
            <a:avLst/>
          </a:prstGeom>
          <a:solidFill>
            <a:srgbClr val="E1EEF8"/>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3" name="Rectangle 52"/>
          <p:cNvSpPr/>
          <p:nvPr/>
        </p:nvSpPr>
        <p:spPr>
          <a:xfrm>
            <a:off x="10533888" y="3794760"/>
            <a:ext cx="128016" cy="201168"/>
          </a:xfrm>
          <a:prstGeom prst="rect">
            <a:avLst/>
          </a:prstGeom>
          <a:solidFill>
            <a:srgbClr val="E1EEF8"/>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4" name="Rectangle 53"/>
          <p:cNvSpPr/>
          <p:nvPr/>
        </p:nvSpPr>
        <p:spPr>
          <a:xfrm>
            <a:off x="10222992" y="4251960"/>
            <a:ext cx="128016" cy="201168"/>
          </a:xfrm>
          <a:prstGeom prst="rect">
            <a:avLst/>
          </a:prstGeom>
          <a:solidFill>
            <a:srgbClr val="E1EEF8"/>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5" name="Rectangle 54"/>
          <p:cNvSpPr/>
          <p:nvPr/>
        </p:nvSpPr>
        <p:spPr>
          <a:xfrm>
            <a:off x="10533888" y="4251960"/>
            <a:ext cx="128016" cy="201168"/>
          </a:xfrm>
          <a:prstGeom prst="rect">
            <a:avLst/>
          </a:prstGeom>
          <a:solidFill>
            <a:srgbClr val="E1EEF8"/>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6" name="Rectangle 55"/>
          <p:cNvSpPr/>
          <p:nvPr/>
        </p:nvSpPr>
        <p:spPr>
          <a:xfrm>
            <a:off x="10222992" y="4709160"/>
            <a:ext cx="128016" cy="201168"/>
          </a:xfrm>
          <a:prstGeom prst="rect">
            <a:avLst/>
          </a:prstGeom>
          <a:solidFill>
            <a:srgbClr val="E1EEF8"/>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7" name="Rectangle 56"/>
          <p:cNvSpPr/>
          <p:nvPr/>
        </p:nvSpPr>
        <p:spPr>
          <a:xfrm>
            <a:off x="10533888" y="4709160"/>
            <a:ext cx="128016" cy="201168"/>
          </a:xfrm>
          <a:prstGeom prst="rect">
            <a:avLst/>
          </a:prstGeom>
          <a:solidFill>
            <a:srgbClr val="E1EEF8"/>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8" name="Rectangle 57"/>
          <p:cNvSpPr/>
          <p:nvPr/>
        </p:nvSpPr>
        <p:spPr>
          <a:xfrm>
            <a:off x="10222992" y="5166360"/>
            <a:ext cx="128016" cy="201168"/>
          </a:xfrm>
          <a:prstGeom prst="rect">
            <a:avLst/>
          </a:prstGeom>
          <a:solidFill>
            <a:srgbClr val="E1EEF8"/>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9" name="Rectangle 58"/>
          <p:cNvSpPr/>
          <p:nvPr/>
        </p:nvSpPr>
        <p:spPr>
          <a:xfrm>
            <a:off x="10533888" y="5166360"/>
            <a:ext cx="128016" cy="201168"/>
          </a:xfrm>
          <a:prstGeom prst="rect">
            <a:avLst/>
          </a:prstGeom>
          <a:solidFill>
            <a:srgbClr val="E1EEF8"/>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60" name="Rectangle 59"/>
          <p:cNvSpPr/>
          <p:nvPr/>
        </p:nvSpPr>
        <p:spPr>
          <a:xfrm>
            <a:off x="10222992" y="5623560"/>
            <a:ext cx="128016" cy="201168"/>
          </a:xfrm>
          <a:prstGeom prst="rect">
            <a:avLst/>
          </a:prstGeom>
          <a:solidFill>
            <a:srgbClr val="E1EEF8"/>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61" name="Rectangle 60"/>
          <p:cNvSpPr/>
          <p:nvPr/>
        </p:nvSpPr>
        <p:spPr>
          <a:xfrm>
            <a:off x="10533888" y="5623560"/>
            <a:ext cx="128016" cy="201168"/>
          </a:xfrm>
          <a:prstGeom prst="rect">
            <a:avLst/>
          </a:prstGeom>
          <a:solidFill>
            <a:srgbClr val="E1EEF8"/>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62" name="TextBox 61"/>
          <p:cNvSpPr txBox="1"/>
          <p:nvPr/>
        </p:nvSpPr>
        <p:spPr>
          <a:xfrm>
            <a:off x="9555480" y="1097280"/>
            <a:ext cx="2377440" cy="329184"/>
          </a:xfrm>
          <a:prstGeom prst="rect">
            <a:avLst/>
          </a:prstGeom>
          <a:noFill/>
        </p:spPr>
        <p:txBody>
          <a:bodyPr wrap="square" anchor="t">
            <a:spAutoFit/>
          </a:bodyPr>
          <a:lstStyle/>
          <a:p>
            <a:pPr algn="ctr"/>
            <a:r>
              <a:rPr sz="1700" b="1" i="0" dirty="0">
                <a:solidFill>
                  <a:srgbClr val="18314E"/>
                </a:solidFill>
                <a:latin typeface="Aptos"/>
              </a:rPr>
              <a:t>HSBC UK</a:t>
            </a:r>
          </a:p>
        </p:txBody>
      </p:sp>
      <p:sp>
        <p:nvSpPr>
          <p:cNvPr id="63" name="TextBox 62"/>
          <p:cNvSpPr txBox="1"/>
          <p:nvPr/>
        </p:nvSpPr>
        <p:spPr>
          <a:xfrm>
            <a:off x="9555480" y="6199632"/>
            <a:ext cx="2377440" cy="307777"/>
          </a:xfrm>
          <a:prstGeom prst="rect">
            <a:avLst/>
          </a:prstGeom>
          <a:noFill/>
        </p:spPr>
        <p:txBody>
          <a:bodyPr wrap="square" anchor="t">
            <a:spAutoFit/>
          </a:bodyPr>
          <a:lstStyle/>
          <a:p>
            <a:pPr algn="ctr"/>
            <a:r>
              <a:rPr sz="1400" b="1" i="0" dirty="0" err="1">
                <a:solidFill>
                  <a:srgbClr val="18314E"/>
                </a:solidFill>
                <a:latin typeface="Arial" panose="020B0604020202020204" pitchFamily="34" charset="0"/>
                <a:cs typeface="Arial" panose="020B0604020202020204" pitchFamily="34" charset="0"/>
              </a:rPr>
              <a:t>Organisation</a:t>
            </a:r>
            <a:r>
              <a:rPr sz="1400" b="1" i="0" dirty="0">
                <a:solidFill>
                  <a:srgbClr val="18314E"/>
                </a:solidFill>
                <a:latin typeface="Arial" panose="020B0604020202020204" pitchFamily="34" charset="0"/>
                <a:cs typeface="Arial" panose="020B0604020202020204" pitchFamily="34" charset="0"/>
              </a:rPr>
              <a:t> &amp; scale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latin typeface="Arial" panose="020B0604020202020204" pitchFamily="34" charset="0"/>
              <a:cs typeface="Arial" panose="020B0604020202020204" pitchFamily="34" charset="0"/>
            </a:endParaRPr>
          </a:p>
        </p:txBody>
      </p:sp>
      <p:sp>
        <p:nvSpPr>
          <p:cNvPr id="3" name="Diamond 2"/>
          <p:cNvSpPr/>
          <p:nvPr/>
        </p:nvSpPr>
        <p:spPr>
          <a:xfrm>
            <a:off x="438912" y="201168"/>
            <a:ext cx="274320" cy="274320"/>
          </a:xfrm>
          <a:prstGeom prst="diamond">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Diamond 3"/>
          <p:cNvSpPr/>
          <p:nvPr/>
        </p:nvSpPr>
        <p:spPr>
          <a:xfrm>
            <a:off x="658368" y="201168"/>
            <a:ext cx="274320" cy="274320"/>
          </a:xfrm>
          <a:prstGeom prst="diamond">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 name="Rectangle 4"/>
          <p:cNvSpPr/>
          <p:nvPr/>
        </p:nvSpPr>
        <p:spPr>
          <a:xfrm>
            <a:off x="521207" y="265176"/>
            <a:ext cx="329184" cy="146304"/>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6" name="TextBox 5"/>
          <p:cNvSpPr txBox="1"/>
          <p:nvPr/>
        </p:nvSpPr>
        <p:spPr>
          <a:xfrm>
            <a:off x="1005840" y="155448"/>
            <a:ext cx="1143000" cy="365760"/>
          </a:xfrm>
          <a:prstGeom prst="rect">
            <a:avLst/>
          </a:prstGeom>
          <a:noFill/>
        </p:spPr>
        <p:txBody>
          <a:bodyPr wrap="square" anchor="t">
            <a:spAutoFit/>
          </a:bodyPr>
          <a:lstStyle/>
          <a:p>
            <a:pPr algn="l"/>
            <a:r>
              <a:rPr sz="1800" b="1" i="0" dirty="0">
                <a:solidFill>
                  <a:srgbClr val="141414"/>
                </a:solidFill>
                <a:latin typeface="Aptos"/>
              </a:rPr>
              <a:t>HSBC</a:t>
            </a:r>
          </a:p>
        </p:txBody>
      </p:sp>
      <p:sp>
        <p:nvSpPr>
          <p:cNvPr id="7" name="Rectangle 6"/>
          <p:cNvSpPr/>
          <p:nvPr/>
        </p:nvSpPr>
        <p:spPr>
          <a:xfrm>
            <a:off x="9345168" y="0"/>
            <a:ext cx="2843784" cy="6446520"/>
          </a:xfrm>
          <a:prstGeom prst="rect">
            <a:avLst/>
          </a:prstGeom>
          <a:solidFill>
            <a:srgbClr val="E1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8" name="Rectangle 7"/>
          <p:cNvSpPr/>
          <p:nvPr/>
        </p:nvSpPr>
        <p:spPr>
          <a:xfrm rot="1620000">
            <a:off x="10698480" y="-182880"/>
            <a:ext cx="173736" cy="425196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ectangle 8"/>
          <p:cNvSpPr/>
          <p:nvPr/>
        </p:nvSpPr>
        <p:spPr>
          <a:xfrm rot="19980000">
            <a:off x="10076688" y="3675887"/>
            <a:ext cx="173736" cy="297180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Rectangle 9"/>
          <p:cNvSpPr/>
          <p:nvPr/>
        </p:nvSpPr>
        <p:spPr>
          <a:xfrm>
            <a:off x="0" y="6446520"/>
            <a:ext cx="12191695" cy="41148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1" name="TextBox 10"/>
          <p:cNvSpPr txBox="1"/>
          <p:nvPr/>
        </p:nvSpPr>
        <p:spPr>
          <a:xfrm>
            <a:off x="566928" y="6501384"/>
            <a:ext cx="868680" cy="430887"/>
          </a:xfrm>
          <a:prstGeom prst="rect">
            <a:avLst/>
          </a:prstGeom>
          <a:noFill/>
        </p:spPr>
        <p:txBody>
          <a:bodyPr wrap="square" anchor="t">
            <a:spAutoFit/>
          </a:bodyPr>
          <a:lstStyle/>
          <a:p>
            <a:pPr algn="l"/>
            <a:r>
              <a:rPr sz="1100" b="1" i="0" dirty="0">
                <a:solidFill>
                  <a:srgbClr val="FFFFFF"/>
                </a:solidFill>
                <a:latin typeface="Arial" panose="020B0604020202020204" pitchFamily="34" charset="0"/>
                <a:cs typeface="Arial" panose="020B0604020202020204" pitchFamily="34" charset="0"/>
              </a:rPr>
              <a:t>Presenter:</a:t>
            </a:r>
          </a:p>
        </p:txBody>
      </p:sp>
      <p:sp>
        <p:nvSpPr>
          <p:cNvPr id="12" name="Rectangle 11"/>
          <p:cNvSpPr/>
          <p:nvPr/>
        </p:nvSpPr>
        <p:spPr>
          <a:xfrm>
            <a:off x="1435608" y="6492240"/>
            <a:ext cx="18288" cy="246888"/>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TextBox 12"/>
          <p:cNvSpPr txBox="1"/>
          <p:nvPr/>
        </p:nvSpPr>
        <p:spPr>
          <a:xfrm>
            <a:off x="1673352" y="6473952"/>
            <a:ext cx="4297680" cy="338554"/>
          </a:xfrm>
          <a:prstGeom prst="rect">
            <a:avLst/>
          </a:prstGeom>
          <a:noFill/>
        </p:spPr>
        <p:txBody>
          <a:bodyPr wrap="square" anchor="t">
            <a:spAutoFit/>
          </a:bodyPr>
          <a:lstStyle/>
          <a:p>
            <a:pPr algn="l"/>
            <a:r>
              <a:rPr sz="1600" b="1" i="0" dirty="0">
                <a:solidFill>
                  <a:srgbClr val="FFFFFF"/>
                </a:solidFill>
                <a:latin typeface="Arial" panose="020B0604020202020204" pitchFamily="34" charset="0"/>
                <a:cs typeface="Arial" panose="020B0604020202020204" pitchFamily="34" charset="0"/>
              </a:rPr>
              <a:t>Boubacar Sidiki Ouedraogo</a:t>
            </a:r>
          </a:p>
        </p:txBody>
      </p:sp>
      <p:sp>
        <p:nvSpPr>
          <p:cNvPr id="15" name="TextBox 14"/>
          <p:cNvSpPr txBox="1"/>
          <p:nvPr/>
        </p:nvSpPr>
        <p:spPr>
          <a:xfrm>
            <a:off x="566928" y="941832"/>
            <a:ext cx="8641080" cy="492443"/>
          </a:xfrm>
          <a:prstGeom prst="rect">
            <a:avLst/>
          </a:prstGeom>
          <a:noFill/>
        </p:spPr>
        <p:txBody>
          <a:bodyPr wrap="square" anchor="t">
            <a:spAutoFit/>
          </a:bodyPr>
          <a:lstStyle/>
          <a:p>
            <a:pPr algn="l"/>
            <a:r>
              <a:rPr sz="2600" b="1" i="0" dirty="0">
                <a:solidFill>
                  <a:srgbClr val="141414"/>
                </a:solidFill>
                <a:latin typeface="Arial" panose="020B0604020202020204" pitchFamily="34" charset="0"/>
                <a:cs typeface="Arial" panose="020B0604020202020204" pitchFamily="34" charset="0"/>
              </a:rPr>
              <a:t>Policy Design</a:t>
            </a:r>
          </a:p>
        </p:txBody>
      </p:sp>
      <p:sp>
        <p:nvSpPr>
          <p:cNvPr id="16" name="TextBox 15"/>
          <p:cNvSpPr txBox="1"/>
          <p:nvPr/>
        </p:nvSpPr>
        <p:spPr>
          <a:xfrm>
            <a:off x="594360" y="1719072"/>
            <a:ext cx="8458200" cy="369332"/>
          </a:xfrm>
          <a:prstGeom prst="rect">
            <a:avLst/>
          </a:prstGeom>
          <a:noFill/>
        </p:spPr>
        <p:txBody>
          <a:bodyPr wrap="square" anchor="t">
            <a:spAutoFit/>
          </a:bodyPr>
          <a:lstStyle/>
          <a:p>
            <a:pPr algn="l"/>
            <a:r>
              <a:rPr b="1" i="1" dirty="0">
                <a:solidFill>
                  <a:srgbClr val="DB0012"/>
                </a:solidFill>
                <a:latin typeface="Arial" panose="020B0604020202020204" pitchFamily="34" charset="0"/>
                <a:cs typeface="Arial" panose="020B0604020202020204" pitchFamily="34" charset="0"/>
              </a:rPr>
              <a:t>Control and compliance can create a tension with recruitment agility.</a:t>
            </a:r>
          </a:p>
        </p:txBody>
      </p:sp>
      <p:sp>
        <p:nvSpPr>
          <p:cNvPr id="17" name="Rectangle 16"/>
          <p:cNvSpPr/>
          <p:nvPr/>
        </p:nvSpPr>
        <p:spPr>
          <a:xfrm>
            <a:off x="594360" y="2103120"/>
            <a:ext cx="1261872" cy="41148"/>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Rounded Rectangle 17"/>
          <p:cNvSpPr/>
          <p:nvPr/>
        </p:nvSpPr>
        <p:spPr>
          <a:xfrm>
            <a:off x="594360" y="2313432"/>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9" name="Oval 18"/>
          <p:cNvSpPr/>
          <p:nvPr/>
        </p:nvSpPr>
        <p:spPr>
          <a:xfrm>
            <a:off x="749808" y="2514600"/>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0" name="TextBox 19"/>
          <p:cNvSpPr txBox="1"/>
          <p:nvPr/>
        </p:nvSpPr>
        <p:spPr>
          <a:xfrm>
            <a:off x="749808" y="2560320"/>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21" name="TextBox 20"/>
          <p:cNvSpPr txBox="1"/>
          <p:nvPr/>
        </p:nvSpPr>
        <p:spPr>
          <a:xfrm>
            <a:off x="1389888" y="2404872"/>
            <a:ext cx="5394960" cy="369332"/>
          </a:xfrm>
          <a:prstGeom prst="rect">
            <a:avLst/>
          </a:prstGeom>
          <a:noFill/>
        </p:spPr>
        <p:txBody>
          <a:bodyPr wrap="square" anchor="t">
            <a:spAutoFit/>
          </a:bodyPr>
          <a:lstStyle/>
          <a:p>
            <a:pPr algn="l"/>
            <a:r>
              <a:rPr lang="en-GB" b="1" i="0" noProof="1">
                <a:solidFill>
                  <a:srgbClr val="DB0012"/>
                </a:solidFill>
                <a:latin typeface="Arial" panose="020B0604020202020204" pitchFamily="34" charset="0"/>
                <a:cs typeface="Arial" panose="020B0604020202020204" pitchFamily="34" charset="0"/>
              </a:rPr>
              <a:t>Standardisation</a:t>
            </a:r>
          </a:p>
        </p:txBody>
      </p:sp>
      <p:sp>
        <p:nvSpPr>
          <p:cNvPr id="22" name="TextBox 21"/>
          <p:cNvSpPr txBox="1"/>
          <p:nvPr/>
        </p:nvSpPr>
        <p:spPr>
          <a:xfrm>
            <a:off x="1389888" y="2697479"/>
            <a:ext cx="6766560" cy="584775"/>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Structured policies support fairness, consistency and regulatory compliance.</a:t>
            </a:r>
          </a:p>
        </p:txBody>
      </p:sp>
      <p:sp>
        <p:nvSpPr>
          <p:cNvPr id="23" name="TextBox 22"/>
          <p:cNvSpPr txBox="1"/>
          <p:nvPr/>
        </p:nvSpPr>
        <p:spPr>
          <a:xfrm>
            <a:off x="6748272" y="3035808"/>
            <a:ext cx="1965960" cy="261610"/>
          </a:xfrm>
          <a:prstGeom prst="rect">
            <a:avLst/>
          </a:prstGeom>
          <a:noFill/>
        </p:spPr>
        <p:txBody>
          <a:bodyPr wrap="square" anchor="t">
            <a:spAutoFit/>
          </a:bodyPr>
          <a:lstStyle/>
          <a:p>
            <a:pPr algn="r"/>
            <a:r>
              <a:rPr sz="1100" b="1" i="0" dirty="0">
                <a:solidFill>
                  <a:srgbClr val="DB0012"/>
                </a:solidFill>
                <a:latin typeface="Arial" panose="020B0604020202020204" pitchFamily="34" charset="0"/>
                <a:cs typeface="Arial" panose="020B0604020202020204" pitchFamily="34" charset="0"/>
              </a:rPr>
              <a:t>HSBC Holdings plc, 2026a</a:t>
            </a:r>
          </a:p>
        </p:txBody>
      </p:sp>
      <p:sp>
        <p:nvSpPr>
          <p:cNvPr id="24" name="Rounded Rectangle 23"/>
          <p:cNvSpPr/>
          <p:nvPr/>
        </p:nvSpPr>
        <p:spPr>
          <a:xfrm>
            <a:off x="594360" y="3300984"/>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5" name="Oval 24"/>
          <p:cNvSpPr/>
          <p:nvPr/>
        </p:nvSpPr>
        <p:spPr>
          <a:xfrm>
            <a:off x="749808" y="3502152"/>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6" name="TextBox 25"/>
          <p:cNvSpPr txBox="1"/>
          <p:nvPr/>
        </p:nvSpPr>
        <p:spPr>
          <a:xfrm>
            <a:off x="749808" y="3547872"/>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27" name="TextBox 26"/>
          <p:cNvSpPr txBox="1"/>
          <p:nvPr/>
        </p:nvSpPr>
        <p:spPr>
          <a:xfrm>
            <a:off x="1389888" y="3392424"/>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Transformation scale</a:t>
            </a:r>
          </a:p>
        </p:txBody>
      </p:sp>
      <p:sp>
        <p:nvSpPr>
          <p:cNvPr id="28" name="TextBox 27"/>
          <p:cNvSpPr txBox="1"/>
          <p:nvPr/>
        </p:nvSpPr>
        <p:spPr>
          <a:xfrm>
            <a:off x="1389887" y="3685032"/>
            <a:ext cx="7109301" cy="584775"/>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HSBC reported $1.0bn of 2025 notable costs linked to simplification/restructuring.</a:t>
            </a:r>
          </a:p>
        </p:txBody>
      </p:sp>
      <p:sp>
        <p:nvSpPr>
          <p:cNvPr id="29" name="TextBox 28"/>
          <p:cNvSpPr txBox="1"/>
          <p:nvPr/>
        </p:nvSpPr>
        <p:spPr>
          <a:xfrm>
            <a:off x="6748272" y="4023360"/>
            <a:ext cx="1965960" cy="261610"/>
          </a:xfrm>
          <a:prstGeom prst="rect">
            <a:avLst/>
          </a:prstGeom>
          <a:noFill/>
        </p:spPr>
        <p:txBody>
          <a:bodyPr wrap="square" anchor="t">
            <a:spAutoFit/>
          </a:bodyPr>
          <a:lstStyle/>
          <a:p>
            <a:pPr algn="r"/>
            <a:r>
              <a:rPr sz="1100" b="1" i="0" dirty="0">
                <a:solidFill>
                  <a:srgbClr val="DB0012"/>
                </a:solidFill>
                <a:latin typeface="Arial" panose="020B0604020202020204" pitchFamily="34" charset="0"/>
                <a:cs typeface="Arial" panose="020B0604020202020204" pitchFamily="34" charset="0"/>
              </a:rPr>
              <a:t>HSBC Holdings plc, 2026a</a:t>
            </a:r>
          </a:p>
        </p:txBody>
      </p:sp>
      <p:sp>
        <p:nvSpPr>
          <p:cNvPr id="30" name="Rounded Rectangle 29"/>
          <p:cNvSpPr/>
          <p:nvPr/>
        </p:nvSpPr>
        <p:spPr>
          <a:xfrm>
            <a:off x="7040880" y="3419856"/>
            <a:ext cx="1554480" cy="365760"/>
          </a:xfrm>
          <a:prstGeom prst="round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1" name="TextBox 30"/>
          <p:cNvSpPr txBox="1"/>
          <p:nvPr/>
        </p:nvSpPr>
        <p:spPr>
          <a:xfrm>
            <a:off x="7059168" y="3474720"/>
            <a:ext cx="1517904" cy="338554"/>
          </a:xfrm>
          <a:prstGeom prst="rect">
            <a:avLst/>
          </a:prstGeom>
          <a:noFill/>
        </p:spPr>
        <p:txBody>
          <a:bodyPr wrap="square" anchor="t">
            <a:spAutoFit/>
          </a:bodyPr>
          <a:lstStyle/>
          <a:p>
            <a:pPr algn="ctr"/>
            <a:r>
              <a:rPr sz="1600" b="1" i="0" dirty="0">
                <a:solidFill>
                  <a:srgbClr val="FFFFFF"/>
                </a:solidFill>
                <a:latin typeface="Arial" panose="020B0604020202020204" pitchFamily="34" charset="0"/>
                <a:cs typeface="Arial" panose="020B0604020202020204" pitchFamily="34" charset="0"/>
              </a:rPr>
              <a:t>$1.0bn</a:t>
            </a:r>
          </a:p>
        </p:txBody>
      </p:sp>
      <p:sp>
        <p:nvSpPr>
          <p:cNvPr id="32" name="Rounded Rectangle 31"/>
          <p:cNvSpPr/>
          <p:nvPr/>
        </p:nvSpPr>
        <p:spPr>
          <a:xfrm>
            <a:off x="594360" y="4288536"/>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3" name="Oval 32"/>
          <p:cNvSpPr/>
          <p:nvPr/>
        </p:nvSpPr>
        <p:spPr>
          <a:xfrm>
            <a:off x="749808" y="4489703"/>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4" name="TextBox 33"/>
          <p:cNvSpPr txBox="1"/>
          <p:nvPr/>
        </p:nvSpPr>
        <p:spPr>
          <a:xfrm>
            <a:off x="749808" y="4535423"/>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35" name="TextBox 34"/>
          <p:cNvSpPr txBox="1"/>
          <p:nvPr/>
        </p:nvSpPr>
        <p:spPr>
          <a:xfrm>
            <a:off x="1389888" y="4379975"/>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Time-to-hire</a:t>
            </a:r>
          </a:p>
        </p:txBody>
      </p:sp>
      <p:sp>
        <p:nvSpPr>
          <p:cNvPr id="36" name="TextBox 35"/>
          <p:cNvSpPr txBox="1"/>
          <p:nvPr/>
        </p:nvSpPr>
        <p:spPr>
          <a:xfrm>
            <a:off x="1389888" y="4672583"/>
            <a:ext cx="7324344" cy="338554"/>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Additional process complexity can increase the opportunity cost of delay.</a:t>
            </a:r>
          </a:p>
        </p:txBody>
      </p:sp>
      <p:sp>
        <p:nvSpPr>
          <p:cNvPr id="37" name="TextBox 36"/>
          <p:cNvSpPr txBox="1"/>
          <p:nvPr/>
        </p:nvSpPr>
        <p:spPr>
          <a:xfrm>
            <a:off x="6748272" y="5010912"/>
            <a:ext cx="1965960" cy="276999"/>
          </a:xfrm>
          <a:prstGeom prst="rect">
            <a:avLst/>
          </a:prstGeom>
          <a:noFill/>
        </p:spPr>
        <p:txBody>
          <a:bodyPr wrap="square" anchor="t">
            <a:spAutoFit/>
          </a:bodyPr>
          <a:lstStyle/>
          <a:p>
            <a:pPr algn="r"/>
            <a:r>
              <a:rPr sz="1200" b="1" i="0" dirty="0">
                <a:solidFill>
                  <a:srgbClr val="DB0012"/>
                </a:solidFill>
                <a:latin typeface="Arial" panose="020B0604020202020204" pitchFamily="34" charset="0"/>
                <a:cs typeface="Arial" panose="020B0604020202020204" pitchFamily="34" charset="0"/>
              </a:rPr>
              <a:t>Becker &amp; Gerhart, 1996</a:t>
            </a:r>
          </a:p>
        </p:txBody>
      </p:sp>
      <p:sp>
        <p:nvSpPr>
          <p:cNvPr id="38" name="Rounded Rectangle 37"/>
          <p:cNvSpPr/>
          <p:nvPr/>
        </p:nvSpPr>
        <p:spPr>
          <a:xfrm>
            <a:off x="594360" y="5276088"/>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9" name="Oval 38"/>
          <p:cNvSpPr/>
          <p:nvPr/>
        </p:nvSpPr>
        <p:spPr>
          <a:xfrm>
            <a:off x="749808" y="5477255"/>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0" name="TextBox 39"/>
          <p:cNvSpPr txBox="1"/>
          <p:nvPr/>
        </p:nvSpPr>
        <p:spPr>
          <a:xfrm>
            <a:off x="749808" y="5522975"/>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41" name="TextBox 40"/>
          <p:cNvSpPr txBox="1"/>
          <p:nvPr/>
        </p:nvSpPr>
        <p:spPr>
          <a:xfrm>
            <a:off x="1389888" y="5367527"/>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Strategic tension</a:t>
            </a:r>
          </a:p>
        </p:txBody>
      </p:sp>
      <p:sp>
        <p:nvSpPr>
          <p:cNvPr id="42" name="TextBox 41"/>
          <p:cNvSpPr txBox="1"/>
          <p:nvPr/>
        </p:nvSpPr>
        <p:spPr>
          <a:xfrm>
            <a:off x="1389888" y="5660136"/>
            <a:ext cx="6766560" cy="338554"/>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Risk control needs to be balanced with strategic talent acquisition.</a:t>
            </a:r>
          </a:p>
        </p:txBody>
      </p:sp>
      <p:sp>
        <p:nvSpPr>
          <p:cNvPr id="43" name="TextBox 42"/>
          <p:cNvSpPr txBox="1"/>
          <p:nvPr/>
        </p:nvSpPr>
        <p:spPr>
          <a:xfrm>
            <a:off x="6748272" y="5998464"/>
            <a:ext cx="1965960" cy="261610"/>
          </a:xfrm>
          <a:prstGeom prst="rect">
            <a:avLst/>
          </a:prstGeom>
          <a:noFill/>
        </p:spPr>
        <p:txBody>
          <a:bodyPr wrap="square" anchor="t">
            <a:spAutoFit/>
          </a:bodyPr>
          <a:lstStyle/>
          <a:p>
            <a:pPr algn="r"/>
            <a:r>
              <a:rPr sz="1100" b="1" i="0" dirty="0">
                <a:solidFill>
                  <a:srgbClr val="DB0012"/>
                </a:solidFill>
                <a:latin typeface="Arial" panose="020B0604020202020204" pitchFamily="34" charset="0"/>
                <a:cs typeface="Arial" panose="020B0604020202020204" pitchFamily="34" charset="0"/>
              </a:rPr>
              <a:t>Becker &amp; Gerhart, 1996</a:t>
            </a:r>
          </a:p>
        </p:txBody>
      </p:sp>
      <p:sp>
        <p:nvSpPr>
          <p:cNvPr id="44" name="Rounded Rectangle 43"/>
          <p:cNvSpPr/>
          <p:nvPr/>
        </p:nvSpPr>
        <p:spPr>
          <a:xfrm>
            <a:off x="9646920" y="1508760"/>
            <a:ext cx="1691640" cy="2331720"/>
          </a:xfrm>
          <a:prstGeom prst="roundRect">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latin typeface="Arial" panose="020B0604020202020204" pitchFamily="34" charset="0"/>
              <a:cs typeface="Arial" panose="020B0604020202020204" pitchFamily="34" charset="0"/>
            </a:endParaRPr>
          </a:p>
        </p:txBody>
      </p:sp>
      <p:sp>
        <p:nvSpPr>
          <p:cNvPr id="45" name="TextBox 44"/>
          <p:cNvSpPr txBox="1"/>
          <p:nvPr/>
        </p:nvSpPr>
        <p:spPr>
          <a:xfrm>
            <a:off x="9857232" y="1755648"/>
            <a:ext cx="1261872" cy="228600"/>
          </a:xfrm>
          <a:prstGeom prst="rect">
            <a:avLst/>
          </a:prstGeom>
          <a:noFill/>
        </p:spPr>
        <p:txBody>
          <a:bodyPr wrap="square" anchor="t">
            <a:spAutoFit/>
          </a:bodyPr>
          <a:lstStyle/>
          <a:p>
            <a:pPr algn="ctr"/>
            <a:r>
              <a:rPr sz="1300" b="1" i="0" dirty="0">
                <a:solidFill>
                  <a:srgbClr val="DB0012"/>
                </a:solidFill>
                <a:latin typeface="Aptos"/>
              </a:rPr>
              <a:t>POLICY</a:t>
            </a:r>
          </a:p>
        </p:txBody>
      </p:sp>
      <p:sp>
        <p:nvSpPr>
          <p:cNvPr id="46" name="Rectangle 45"/>
          <p:cNvSpPr/>
          <p:nvPr/>
        </p:nvSpPr>
        <p:spPr>
          <a:xfrm>
            <a:off x="9893808" y="2194560"/>
            <a:ext cx="1143000" cy="54864"/>
          </a:xfrm>
          <a:prstGeom prst="rect">
            <a:avLst/>
          </a:prstGeom>
          <a:solidFill>
            <a:srgbClr val="1831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7" name="Rectangle 46"/>
          <p:cNvSpPr/>
          <p:nvPr/>
        </p:nvSpPr>
        <p:spPr>
          <a:xfrm>
            <a:off x="9893808" y="2532888"/>
            <a:ext cx="1143000" cy="54864"/>
          </a:xfrm>
          <a:prstGeom prst="rect">
            <a:avLst/>
          </a:prstGeom>
          <a:solidFill>
            <a:srgbClr val="1831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8" name="Rectangle 47"/>
          <p:cNvSpPr/>
          <p:nvPr/>
        </p:nvSpPr>
        <p:spPr>
          <a:xfrm>
            <a:off x="9893808" y="2871216"/>
            <a:ext cx="1143000" cy="54864"/>
          </a:xfrm>
          <a:prstGeom prst="rect">
            <a:avLst/>
          </a:prstGeom>
          <a:solidFill>
            <a:srgbClr val="1831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9" name="Oval 48"/>
          <p:cNvSpPr/>
          <p:nvPr/>
        </p:nvSpPr>
        <p:spPr>
          <a:xfrm>
            <a:off x="10012680" y="4297680"/>
            <a:ext cx="777240" cy="777240"/>
          </a:xfrm>
          <a:prstGeom prst="ellipse">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latin typeface="Arial" panose="020B0604020202020204" pitchFamily="34" charset="0"/>
              <a:cs typeface="Arial" panose="020B0604020202020204" pitchFamily="34" charset="0"/>
            </a:endParaRPr>
          </a:p>
        </p:txBody>
      </p:sp>
      <p:sp>
        <p:nvSpPr>
          <p:cNvPr id="50" name="TextBox 49"/>
          <p:cNvSpPr txBox="1"/>
          <p:nvPr/>
        </p:nvSpPr>
        <p:spPr>
          <a:xfrm>
            <a:off x="10076688" y="4526280"/>
            <a:ext cx="640080" cy="201168"/>
          </a:xfrm>
          <a:prstGeom prst="rect">
            <a:avLst/>
          </a:prstGeom>
          <a:noFill/>
        </p:spPr>
        <p:txBody>
          <a:bodyPr wrap="square" anchor="t">
            <a:spAutoFit/>
          </a:bodyPr>
          <a:lstStyle/>
          <a:p>
            <a:pPr algn="ctr"/>
            <a:r>
              <a:rPr sz="1100" b="1" i="0" dirty="0">
                <a:solidFill>
                  <a:srgbClr val="DB0012"/>
                </a:solidFill>
                <a:latin typeface="Aptos"/>
              </a:rPr>
              <a:t>$1.0bn</a:t>
            </a:r>
          </a:p>
        </p:txBody>
      </p:sp>
      <p:sp>
        <p:nvSpPr>
          <p:cNvPr id="51" name="TextBox 50"/>
          <p:cNvSpPr txBox="1"/>
          <p:nvPr/>
        </p:nvSpPr>
        <p:spPr>
          <a:xfrm>
            <a:off x="9491472" y="5230368"/>
            <a:ext cx="2560320" cy="954107"/>
          </a:xfrm>
          <a:prstGeom prst="rect">
            <a:avLst/>
          </a:prstGeom>
          <a:noFill/>
        </p:spPr>
        <p:txBody>
          <a:bodyPr wrap="square" anchor="t">
            <a:spAutoFit/>
          </a:bodyPr>
          <a:lstStyle/>
          <a:p>
            <a:pPr algn="ctr"/>
            <a:r>
              <a:rPr sz="1400" b="1" i="0" dirty="0">
                <a:solidFill>
                  <a:srgbClr val="18314E"/>
                </a:solidFill>
                <a:latin typeface="Arial" panose="020B0604020202020204" pitchFamily="34" charset="0"/>
                <a:cs typeface="Arial" panose="020B0604020202020204" pitchFamily="34" charset="0"/>
              </a:rPr>
              <a:t>2025 notable costs linked to </a:t>
            </a:r>
            <a:r>
              <a:rPr lang="en-GB" sz="1400" b="1" i="0" noProof="1">
                <a:solidFill>
                  <a:srgbClr val="18314E"/>
                </a:solidFill>
                <a:latin typeface="Arial" panose="020B0604020202020204" pitchFamily="34" charset="0"/>
                <a:cs typeface="Arial" panose="020B0604020202020204" pitchFamily="34" charset="0"/>
              </a:rPr>
              <a:t>organisational </a:t>
            </a:r>
            <a:r>
              <a:rPr sz="1400" b="1" i="0" dirty="0">
                <a:solidFill>
                  <a:srgbClr val="18314E"/>
                </a:solidFill>
                <a:latin typeface="Arial" panose="020B0604020202020204" pitchFamily="34" charset="0"/>
                <a:cs typeface="Arial" panose="020B0604020202020204" pitchFamily="34" charset="0"/>
              </a:rPr>
              <a:t>simplification &amp; restructuring</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latin typeface="Arial" panose="020B0604020202020204" pitchFamily="34" charset="0"/>
              <a:cs typeface="Arial" panose="020B0604020202020204" pitchFamily="34" charset="0"/>
            </a:endParaRPr>
          </a:p>
        </p:txBody>
      </p:sp>
      <p:sp>
        <p:nvSpPr>
          <p:cNvPr id="3" name="Diamond 2"/>
          <p:cNvSpPr/>
          <p:nvPr/>
        </p:nvSpPr>
        <p:spPr>
          <a:xfrm>
            <a:off x="438912" y="201168"/>
            <a:ext cx="274320" cy="274320"/>
          </a:xfrm>
          <a:prstGeom prst="diamond">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Diamond 3"/>
          <p:cNvSpPr/>
          <p:nvPr/>
        </p:nvSpPr>
        <p:spPr>
          <a:xfrm>
            <a:off x="658368" y="201168"/>
            <a:ext cx="274320" cy="274320"/>
          </a:xfrm>
          <a:prstGeom prst="diamond">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 name="Rectangle 4"/>
          <p:cNvSpPr/>
          <p:nvPr/>
        </p:nvSpPr>
        <p:spPr>
          <a:xfrm>
            <a:off x="521207" y="265176"/>
            <a:ext cx="329184" cy="146304"/>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6" name="TextBox 5"/>
          <p:cNvSpPr txBox="1"/>
          <p:nvPr/>
        </p:nvSpPr>
        <p:spPr>
          <a:xfrm>
            <a:off x="1005840" y="155448"/>
            <a:ext cx="1143000" cy="365760"/>
          </a:xfrm>
          <a:prstGeom prst="rect">
            <a:avLst/>
          </a:prstGeom>
          <a:noFill/>
        </p:spPr>
        <p:txBody>
          <a:bodyPr wrap="square" anchor="t">
            <a:spAutoFit/>
          </a:bodyPr>
          <a:lstStyle/>
          <a:p>
            <a:pPr algn="l"/>
            <a:r>
              <a:rPr sz="1800" b="1" i="0" dirty="0">
                <a:solidFill>
                  <a:srgbClr val="141414"/>
                </a:solidFill>
                <a:latin typeface="Arial" panose="020B0604020202020204" pitchFamily="34" charset="0"/>
                <a:cs typeface="Arial" panose="020B0604020202020204" pitchFamily="34" charset="0"/>
              </a:rPr>
              <a:t>HSBC</a:t>
            </a:r>
          </a:p>
        </p:txBody>
      </p:sp>
      <p:sp>
        <p:nvSpPr>
          <p:cNvPr id="7" name="Rectangle 6"/>
          <p:cNvSpPr/>
          <p:nvPr/>
        </p:nvSpPr>
        <p:spPr>
          <a:xfrm>
            <a:off x="9345168" y="0"/>
            <a:ext cx="2843784" cy="6446520"/>
          </a:xfrm>
          <a:prstGeom prst="rect">
            <a:avLst/>
          </a:prstGeom>
          <a:solidFill>
            <a:srgbClr val="E1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8" name="Rectangle 7"/>
          <p:cNvSpPr/>
          <p:nvPr/>
        </p:nvSpPr>
        <p:spPr>
          <a:xfrm rot="1620000">
            <a:off x="10698480" y="-182880"/>
            <a:ext cx="173736" cy="425196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ectangle 8"/>
          <p:cNvSpPr/>
          <p:nvPr/>
        </p:nvSpPr>
        <p:spPr>
          <a:xfrm rot="19980000">
            <a:off x="10076688" y="3675887"/>
            <a:ext cx="173736" cy="297180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Rectangle 9"/>
          <p:cNvSpPr/>
          <p:nvPr/>
        </p:nvSpPr>
        <p:spPr>
          <a:xfrm>
            <a:off x="0" y="6446520"/>
            <a:ext cx="12191695" cy="41148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1" name="TextBox 10"/>
          <p:cNvSpPr txBox="1"/>
          <p:nvPr/>
        </p:nvSpPr>
        <p:spPr>
          <a:xfrm>
            <a:off x="566928" y="6501384"/>
            <a:ext cx="868680" cy="430887"/>
          </a:xfrm>
          <a:prstGeom prst="rect">
            <a:avLst/>
          </a:prstGeom>
          <a:noFill/>
        </p:spPr>
        <p:txBody>
          <a:bodyPr wrap="square" anchor="t">
            <a:spAutoFit/>
          </a:bodyPr>
          <a:lstStyle/>
          <a:p>
            <a:pPr algn="l"/>
            <a:r>
              <a:rPr sz="1100" b="1" i="0" dirty="0">
                <a:solidFill>
                  <a:srgbClr val="FFFFFF"/>
                </a:solidFill>
                <a:latin typeface="Arial" panose="020B0604020202020204" pitchFamily="34" charset="0"/>
                <a:cs typeface="Arial" panose="020B0604020202020204" pitchFamily="34" charset="0"/>
              </a:rPr>
              <a:t>Presenter:</a:t>
            </a:r>
          </a:p>
        </p:txBody>
      </p:sp>
      <p:sp>
        <p:nvSpPr>
          <p:cNvPr id="12" name="Rectangle 11"/>
          <p:cNvSpPr/>
          <p:nvPr/>
        </p:nvSpPr>
        <p:spPr>
          <a:xfrm>
            <a:off x="1435608" y="6492240"/>
            <a:ext cx="18288" cy="246888"/>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TextBox 12"/>
          <p:cNvSpPr txBox="1"/>
          <p:nvPr/>
        </p:nvSpPr>
        <p:spPr>
          <a:xfrm>
            <a:off x="1673352" y="6473952"/>
            <a:ext cx="4297680" cy="307777"/>
          </a:xfrm>
          <a:prstGeom prst="rect">
            <a:avLst/>
          </a:prstGeom>
          <a:noFill/>
        </p:spPr>
        <p:txBody>
          <a:bodyPr wrap="square" anchor="t">
            <a:spAutoFit/>
          </a:bodyPr>
          <a:lstStyle/>
          <a:p>
            <a:pPr algn="l"/>
            <a:r>
              <a:rPr sz="1400" b="1" i="0" dirty="0">
                <a:solidFill>
                  <a:srgbClr val="FFFFFF"/>
                </a:solidFill>
                <a:latin typeface="Arial" panose="020B0604020202020204" pitchFamily="34" charset="0"/>
                <a:cs typeface="Arial" panose="020B0604020202020204" pitchFamily="34" charset="0"/>
              </a:rPr>
              <a:t>Boubacar Sidiki Ouedraogo</a:t>
            </a:r>
          </a:p>
        </p:txBody>
      </p:sp>
      <p:sp>
        <p:nvSpPr>
          <p:cNvPr id="15" name="TextBox 14"/>
          <p:cNvSpPr txBox="1"/>
          <p:nvPr/>
        </p:nvSpPr>
        <p:spPr>
          <a:xfrm>
            <a:off x="566928" y="941832"/>
            <a:ext cx="8641080" cy="492443"/>
          </a:xfrm>
          <a:prstGeom prst="rect">
            <a:avLst/>
          </a:prstGeom>
          <a:noFill/>
        </p:spPr>
        <p:txBody>
          <a:bodyPr wrap="square" anchor="t">
            <a:spAutoFit/>
          </a:bodyPr>
          <a:lstStyle/>
          <a:p>
            <a:pPr algn="l"/>
            <a:r>
              <a:rPr lang="en-GB" sz="2600" b="1" i="0" noProof="1">
                <a:solidFill>
                  <a:srgbClr val="141414"/>
                </a:solidFill>
                <a:latin typeface="Arial" panose="020B0604020202020204" pitchFamily="34" charset="0"/>
                <a:cs typeface="Arial" panose="020B0604020202020204" pitchFamily="34" charset="0"/>
              </a:rPr>
              <a:t>Organisational</a:t>
            </a:r>
            <a:r>
              <a:rPr sz="2600" b="1" i="0" dirty="0">
                <a:solidFill>
                  <a:srgbClr val="141414"/>
                </a:solidFill>
                <a:latin typeface="Arial" panose="020B0604020202020204" pitchFamily="34" charset="0"/>
                <a:cs typeface="Arial" panose="020B0604020202020204" pitchFamily="34" charset="0"/>
              </a:rPr>
              <a:t> Structure</a:t>
            </a:r>
          </a:p>
        </p:txBody>
      </p:sp>
      <p:sp>
        <p:nvSpPr>
          <p:cNvPr id="16" name="TextBox 15"/>
          <p:cNvSpPr txBox="1"/>
          <p:nvPr/>
        </p:nvSpPr>
        <p:spPr>
          <a:xfrm>
            <a:off x="594360" y="1719072"/>
            <a:ext cx="8458200" cy="369332"/>
          </a:xfrm>
          <a:prstGeom prst="rect">
            <a:avLst/>
          </a:prstGeom>
          <a:noFill/>
        </p:spPr>
        <p:txBody>
          <a:bodyPr wrap="square" anchor="t">
            <a:spAutoFit/>
          </a:bodyPr>
          <a:lstStyle/>
          <a:p>
            <a:pPr algn="l"/>
            <a:r>
              <a:rPr b="1" i="1" dirty="0">
                <a:solidFill>
                  <a:srgbClr val="DB0012"/>
                </a:solidFill>
                <a:latin typeface="Arial" panose="020B0604020202020204" pitchFamily="34" charset="0"/>
                <a:cs typeface="Arial" panose="020B0604020202020204" pitchFamily="34" charset="0"/>
              </a:rPr>
              <a:t>Simplification aims to improve agility, but coordination remains important.</a:t>
            </a:r>
          </a:p>
        </p:txBody>
      </p:sp>
      <p:sp>
        <p:nvSpPr>
          <p:cNvPr id="17" name="Rectangle 16"/>
          <p:cNvSpPr/>
          <p:nvPr/>
        </p:nvSpPr>
        <p:spPr>
          <a:xfrm>
            <a:off x="594360" y="2103120"/>
            <a:ext cx="1261872" cy="41148"/>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Rounded Rectangle 17"/>
          <p:cNvSpPr/>
          <p:nvPr/>
        </p:nvSpPr>
        <p:spPr>
          <a:xfrm>
            <a:off x="594360" y="2313432"/>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latin typeface="Arial" panose="020B0604020202020204" pitchFamily="34" charset="0"/>
              <a:cs typeface="Arial" panose="020B0604020202020204" pitchFamily="34" charset="0"/>
            </a:endParaRPr>
          </a:p>
        </p:txBody>
      </p:sp>
      <p:sp>
        <p:nvSpPr>
          <p:cNvPr id="19" name="Oval 18"/>
          <p:cNvSpPr/>
          <p:nvPr/>
        </p:nvSpPr>
        <p:spPr>
          <a:xfrm>
            <a:off x="749808" y="2514600"/>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0" name="TextBox 19"/>
          <p:cNvSpPr txBox="1"/>
          <p:nvPr/>
        </p:nvSpPr>
        <p:spPr>
          <a:xfrm>
            <a:off x="749808" y="2560320"/>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21" name="TextBox 20"/>
          <p:cNvSpPr txBox="1"/>
          <p:nvPr/>
        </p:nvSpPr>
        <p:spPr>
          <a:xfrm>
            <a:off x="1389888" y="2404872"/>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Operating model</a:t>
            </a:r>
          </a:p>
        </p:txBody>
      </p:sp>
      <p:sp>
        <p:nvSpPr>
          <p:cNvPr id="22" name="TextBox 21"/>
          <p:cNvSpPr txBox="1"/>
          <p:nvPr/>
        </p:nvSpPr>
        <p:spPr>
          <a:xfrm>
            <a:off x="1389888" y="2697479"/>
            <a:ext cx="6766560" cy="584775"/>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Since Jan. 2025, HSBC operates through four core business divisions.</a:t>
            </a:r>
          </a:p>
        </p:txBody>
      </p:sp>
      <p:sp>
        <p:nvSpPr>
          <p:cNvPr id="23" name="TextBox 22"/>
          <p:cNvSpPr txBox="1"/>
          <p:nvPr/>
        </p:nvSpPr>
        <p:spPr>
          <a:xfrm>
            <a:off x="6748272" y="3035808"/>
            <a:ext cx="1965960" cy="261610"/>
          </a:xfrm>
          <a:prstGeom prst="rect">
            <a:avLst/>
          </a:prstGeom>
          <a:noFill/>
        </p:spPr>
        <p:txBody>
          <a:bodyPr wrap="square" anchor="t">
            <a:spAutoFit/>
          </a:bodyPr>
          <a:lstStyle/>
          <a:p>
            <a:pPr algn="r"/>
            <a:r>
              <a:rPr sz="1100" b="1" i="0" dirty="0">
                <a:solidFill>
                  <a:srgbClr val="DB0012"/>
                </a:solidFill>
                <a:latin typeface="Arial" panose="020B0604020202020204" pitchFamily="34" charset="0"/>
                <a:cs typeface="Arial" panose="020B0604020202020204" pitchFamily="34" charset="0"/>
              </a:rPr>
              <a:t>HSBC Holdings plc, 2026a</a:t>
            </a:r>
          </a:p>
        </p:txBody>
      </p:sp>
      <p:sp>
        <p:nvSpPr>
          <p:cNvPr id="25" name="TextBox 24"/>
          <p:cNvSpPr txBox="1"/>
          <p:nvPr/>
        </p:nvSpPr>
        <p:spPr>
          <a:xfrm>
            <a:off x="7059168" y="2487168"/>
            <a:ext cx="1517904" cy="201168"/>
          </a:xfrm>
          <a:prstGeom prst="rect">
            <a:avLst/>
          </a:prstGeom>
          <a:noFill/>
        </p:spPr>
        <p:txBody>
          <a:bodyPr wrap="square" anchor="t">
            <a:spAutoFit/>
          </a:bodyPr>
          <a:lstStyle/>
          <a:p>
            <a:pPr algn="ctr"/>
            <a:r>
              <a:rPr sz="1050" b="1" i="0" dirty="0">
                <a:solidFill>
                  <a:srgbClr val="FFFFFF"/>
                </a:solidFill>
                <a:latin typeface="Aptos"/>
              </a:rPr>
              <a:t>4</a:t>
            </a:r>
          </a:p>
        </p:txBody>
      </p:sp>
      <p:sp>
        <p:nvSpPr>
          <p:cNvPr id="26" name="Rounded Rectangle 25"/>
          <p:cNvSpPr/>
          <p:nvPr/>
        </p:nvSpPr>
        <p:spPr>
          <a:xfrm>
            <a:off x="594360" y="3300984"/>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7" name="Oval 26"/>
          <p:cNvSpPr/>
          <p:nvPr/>
        </p:nvSpPr>
        <p:spPr>
          <a:xfrm>
            <a:off x="749808" y="3502152"/>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8" name="TextBox 27"/>
          <p:cNvSpPr txBox="1"/>
          <p:nvPr/>
        </p:nvSpPr>
        <p:spPr>
          <a:xfrm>
            <a:off x="749808" y="3547872"/>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29" name="TextBox 28"/>
          <p:cNvSpPr txBox="1"/>
          <p:nvPr/>
        </p:nvSpPr>
        <p:spPr>
          <a:xfrm>
            <a:off x="1389888" y="3392424"/>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Coordination</a:t>
            </a:r>
          </a:p>
        </p:txBody>
      </p:sp>
      <p:sp>
        <p:nvSpPr>
          <p:cNvPr id="30" name="TextBox 29"/>
          <p:cNvSpPr txBox="1"/>
          <p:nvPr/>
        </p:nvSpPr>
        <p:spPr>
          <a:xfrm>
            <a:off x="1389888" y="3685032"/>
            <a:ext cx="6766560" cy="584775"/>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Local and global requirements can still create multiple decision points.</a:t>
            </a:r>
          </a:p>
        </p:txBody>
      </p:sp>
      <p:sp>
        <p:nvSpPr>
          <p:cNvPr id="31" name="TextBox 30"/>
          <p:cNvSpPr txBox="1"/>
          <p:nvPr/>
        </p:nvSpPr>
        <p:spPr>
          <a:xfrm>
            <a:off x="6748272" y="4023360"/>
            <a:ext cx="1965960" cy="261610"/>
          </a:xfrm>
          <a:prstGeom prst="rect">
            <a:avLst/>
          </a:prstGeom>
          <a:noFill/>
        </p:spPr>
        <p:txBody>
          <a:bodyPr wrap="square" anchor="t">
            <a:spAutoFit/>
          </a:bodyPr>
          <a:lstStyle/>
          <a:p>
            <a:pPr algn="r"/>
            <a:r>
              <a:rPr sz="1100" b="1" i="0" dirty="0">
                <a:solidFill>
                  <a:srgbClr val="DB0012"/>
                </a:solidFill>
                <a:latin typeface="Arial" panose="020B0604020202020204" pitchFamily="34" charset="0"/>
                <a:cs typeface="Arial" panose="020B0604020202020204" pitchFamily="34" charset="0"/>
              </a:rPr>
              <a:t>HSBC Holdings plc, 2026a</a:t>
            </a:r>
          </a:p>
        </p:txBody>
      </p:sp>
      <p:sp>
        <p:nvSpPr>
          <p:cNvPr id="32" name="Rounded Rectangle 31"/>
          <p:cNvSpPr/>
          <p:nvPr/>
        </p:nvSpPr>
        <p:spPr>
          <a:xfrm>
            <a:off x="594360" y="4288536"/>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latin typeface="Arial" panose="020B0604020202020204" pitchFamily="34" charset="0"/>
              <a:cs typeface="Arial" panose="020B0604020202020204" pitchFamily="34" charset="0"/>
            </a:endParaRPr>
          </a:p>
        </p:txBody>
      </p:sp>
      <p:sp>
        <p:nvSpPr>
          <p:cNvPr id="33" name="Oval 32"/>
          <p:cNvSpPr/>
          <p:nvPr/>
        </p:nvSpPr>
        <p:spPr>
          <a:xfrm>
            <a:off x="749808" y="4489703"/>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4" name="TextBox 33"/>
          <p:cNvSpPr txBox="1"/>
          <p:nvPr/>
        </p:nvSpPr>
        <p:spPr>
          <a:xfrm>
            <a:off x="749808" y="4535423"/>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35" name="TextBox 34"/>
          <p:cNvSpPr txBox="1"/>
          <p:nvPr/>
        </p:nvSpPr>
        <p:spPr>
          <a:xfrm>
            <a:off x="1389888" y="4379975"/>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Decision speed</a:t>
            </a:r>
          </a:p>
        </p:txBody>
      </p:sp>
      <p:sp>
        <p:nvSpPr>
          <p:cNvPr id="36" name="TextBox 35"/>
          <p:cNvSpPr txBox="1"/>
          <p:nvPr/>
        </p:nvSpPr>
        <p:spPr>
          <a:xfrm>
            <a:off x="1389888" y="4672583"/>
            <a:ext cx="6766560" cy="338554"/>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Structural interdependence can extend recruitment timelines.</a:t>
            </a:r>
          </a:p>
        </p:txBody>
      </p:sp>
      <p:sp>
        <p:nvSpPr>
          <p:cNvPr id="37" name="TextBox 36"/>
          <p:cNvSpPr txBox="1"/>
          <p:nvPr/>
        </p:nvSpPr>
        <p:spPr>
          <a:xfrm>
            <a:off x="6748272" y="5010912"/>
            <a:ext cx="1965960" cy="261610"/>
          </a:xfrm>
          <a:prstGeom prst="rect">
            <a:avLst/>
          </a:prstGeom>
          <a:noFill/>
        </p:spPr>
        <p:txBody>
          <a:bodyPr wrap="square" anchor="t">
            <a:spAutoFit/>
          </a:bodyPr>
          <a:lstStyle/>
          <a:p>
            <a:pPr algn="r"/>
            <a:r>
              <a:rPr sz="1100" b="1" i="0" dirty="0">
                <a:solidFill>
                  <a:srgbClr val="DB0012"/>
                </a:solidFill>
                <a:latin typeface="Arial" panose="020B0604020202020204" pitchFamily="34" charset="0"/>
                <a:cs typeface="Arial" panose="020B0604020202020204" pitchFamily="34" charset="0"/>
              </a:rPr>
              <a:t>Armstrong &amp; Taylor, 2023</a:t>
            </a:r>
          </a:p>
        </p:txBody>
      </p:sp>
      <p:sp>
        <p:nvSpPr>
          <p:cNvPr id="38" name="Rounded Rectangle 37"/>
          <p:cNvSpPr/>
          <p:nvPr/>
        </p:nvSpPr>
        <p:spPr>
          <a:xfrm>
            <a:off x="594360" y="5276088"/>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9" name="Oval 38"/>
          <p:cNvSpPr/>
          <p:nvPr/>
        </p:nvSpPr>
        <p:spPr>
          <a:xfrm>
            <a:off x="749808" y="5477255"/>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0" name="TextBox 39"/>
          <p:cNvSpPr txBox="1"/>
          <p:nvPr/>
        </p:nvSpPr>
        <p:spPr>
          <a:xfrm>
            <a:off x="749808" y="5522975"/>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41" name="TextBox 40"/>
          <p:cNvSpPr txBox="1"/>
          <p:nvPr/>
        </p:nvSpPr>
        <p:spPr>
          <a:xfrm>
            <a:off x="1389888" y="5367527"/>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Agility</a:t>
            </a:r>
          </a:p>
        </p:txBody>
      </p:sp>
      <p:sp>
        <p:nvSpPr>
          <p:cNvPr id="42" name="TextBox 41"/>
          <p:cNvSpPr txBox="1"/>
          <p:nvPr/>
        </p:nvSpPr>
        <p:spPr>
          <a:xfrm>
            <a:off x="1389888" y="5660136"/>
            <a:ext cx="6766560" cy="584775"/>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Simplification is intended to accelerate delivery against strategic priorities.</a:t>
            </a:r>
          </a:p>
        </p:txBody>
      </p:sp>
      <p:sp>
        <p:nvSpPr>
          <p:cNvPr id="43" name="TextBox 42"/>
          <p:cNvSpPr txBox="1"/>
          <p:nvPr/>
        </p:nvSpPr>
        <p:spPr>
          <a:xfrm>
            <a:off x="6748272" y="5998464"/>
            <a:ext cx="1965960" cy="261610"/>
          </a:xfrm>
          <a:prstGeom prst="rect">
            <a:avLst/>
          </a:prstGeom>
          <a:noFill/>
        </p:spPr>
        <p:txBody>
          <a:bodyPr wrap="square" anchor="t">
            <a:spAutoFit/>
          </a:bodyPr>
          <a:lstStyle/>
          <a:p>
            <a:pPr algn="r"/>
            <a:r>
              <a:rPr sz="1100" b="1" i="0" dirty="0">
                <a:solidFill>
                  <a:srgbClr val="DB0012"/>
                </a:solidFill>
                <a:latin typeface="Arial" panose="020B0604020202020204" pitchFamily="34" charset="0"/>
                <a:cs typeface="Arial" panose="020B0604020202020204" pitchFamily="34" charset="0"/>
              </a:rPr>
              <a:t>HSBC Holdings plc, 2026a</a:t>
            </a:r>
          </a:p>
        </p:txBody>
      </p:sp>
      <p:sp>
        <p:nvSpPr>
          <p:cNvPr id="44" name="Oval 43"/>
          <p:cNvSpPr/>
          <p:nvPr/>
        </p:nvSpPr>
        <p:spPr>
          <a:xfrm>
            <a:off x="10131552" y="1417320"/>
            <a:ext cx="731520" cy="502920"/>
          </a:xfrm>
          <a:prstGeom prst="ellipse">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5" name="TextBox 44"/>
          <p:cNvSpPr txBox="1"/>
          <p:nvPr/>
        </p:nvSpPr>
        <p:spPr>
          <a:xfrm>
            <a:off x="10012680" y="1554480"/>
            <a:ext cx="960120" cy="307777"/>
          </a:xfrm>
          <a:prstGeom prst="rect">
            <a:avLst/>
          </a:prstGeom>
          <a:noFill/>
        </p:spPr>
        <p:txBody>
          <a:bodyPr wrap="square" anchor="t">
            <a:spAutoFit/>
          </a:bodyPr>
          <a:lstStyle/>
          <a:p>
            <a:pPr algn="ctr"/>
            <a:r>
              <a:rPr sz="1400" b="1" i="0" dirty="0">
                <a:solidFill>
                  <a:srgbClr val="18314E"/>
                </a:solidFill>
                <a:latin typeface="Arial" panose="020B0604020202020204" pitchFamily="34" charset="0"/>
                <a:cs typeface="Arial" panose="020B0604020202020204" pitchFamily="34" charset="0"/>
              </a:rPr>
              <a:t>GLOBAL</a:t>
            </a:r>
          </a:p>
        </p:txBody>
      </p:sp>
      <p:sp>
        <p:nvSpPr>
          <p:cNvPr id="46" name="Oval 45"/>
          <p:cNvSpPr/>
          <p:nvPr/>
        </p:nvSpPr>
        <p:spPr>
          <a:xfrm>
            <a:off x="9601200" y="2743200"/>
            <a:ext cx="548640" cy="438912"/>
          </a:xfrm>
          <a:prstGeom prst="ellipse">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7" name="Oval 46"/>
          <p:cNvSpPr/>
          <p:nvPr/>
        </p:nvSpPr>
        <p:spPr>
          <a:xfrm>
            <a:off x="10287000" y="2743200"/>
            <a:ext cx="548640" cy="438912"/>
          </a:xfrm>
          <a:prstGeom prst="ellipse">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8" name="Oval 47"/>
          <p:cNvSpPr/>
          <p:nvPr/>
        </p:nvSpPr>
        <p:spPr>
          <a:xfrm>
            <a:off x="10972800" y="2743200"/>
            <a:ext cx="548640" cy="438912"/>
          </a:xfrm>
          <a:prstGeom prst="ellipse">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9" name="Oval 48"/>
          <p:cNvSpPr/>
          <p:nvPr/>
        </p:nvSpPr>
        <p:spPr>
          <a:xfrm>
            <a:off x="9491472" y="4251960"/>
            <a:ext cx="384048" cy="329184"/>
          </a:xfrm>
          <a:prstGeom prst="ellipse">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0" name="Oval 49"/>
          <p:cNvSpPr/>
          <p:nvPr/>
        </p:nvSpPr>
        <p:spPr>
          <a:xfrm>
            <a:off x="10040112" y="4251960"/>
            <a:ext cx="384048" cy="329184"/>
          </a:xfrm>
          <a:prstGeom prst="ellipse">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1" name="Oval 50"/>
          <p:cNvSpPr/>
          <p:nvPr/>
        </p:nvSpPr>
        <p:spPr>
          <a:xfrm>
            <a:off x="10588752" y="4251960"/>
            <a:ext cx="384048" cy="329184"/>
          </a:xfrm>
          <a:prstGeom prst="ellipse">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2" name="Oval 51"/>
          <p:cNvSpPr/>
          <p:nvPr/>
        </p:nvSpPr>
        <p:spPr>
          <a:xfrm>
            <a:off x="11137392" y="4251960"/>
            <a:ext cx="384048" cy="329184"/>
          </a:xfrm>
          <a:prstGeom prst="ellipse">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3" name="TextBox 52"/>
          <p:cNvSpPr txBox="1"/>
          <p:nvPr/>
        </p:nvSpPr>
        <p:spPr>
          <a:xfrm>
            <a:off x="9509760" y="5029200"/>
            <a:ext cx="2423160" cy="369332"/>
          </a:xfrm>
          <a:prstGeom prst="rect">
            <a:avLst/>
          </a:prstGeom>
          <a:noFill/>
        </p:spPr>
        <p:txBody>
          <a:bodyPr wrap="square" anchor="t">
            <a:spAutoFit/>
          </a:bodyPr>
          <a:lstStyle/>
          <a:p>
            <a:pPr algn="ctr"/>
            <a:r>
              <a:rPr sz="1800" b="1" i="0" dirty="0">
                <a:solidFill>
                  <a:srgbClr val="DB0012"/>
                </a:solidFill>
                <a:latin typeface="Arial" panose="020B0604020202020204" pitchFamily="34" charset="0"/>
                <a:cs typeface="Arial" panose="020B0604020202020204" pitchFamily="34" charset="0"/>
              </a:rPr>
              <a:t>4 business divisions</a:t>
            </a:r>
          </a:p>
        </p:txBody>
      </p:sp>
      <p:sp>
        <p:nvSpPr>
          <p:cNvPr id="54" name="TextBox 53"/>
          <p:cNvSpPr txBox="1"/>
          <p:nvPr/>
        </p:nvSpPr>
        <p:spPr>
          <a:xfrm>
            <a:off x="9464040" y="5577840"/>
            <a:ext cx="2514600" cy="523220"/>
          </a:xfrm>
          <a:prstGeom prst="rect">
            <a:avLst/>
          </a:prstGeom>
          <a:noFill/>
        </p:spPr>
        <p:txBody>
          <a:bodyPr wrap="square" anchor="t">
            <a:spAutoFit/>
          </a:bodyPr>
          <a:lstStyle/>
          <a:p>
            <a:pPr algn="ctr"/>
            <a:r>
              <a:rPr sz="1400" b="1" i="0" dirty="0">
                <a:solidFill>
                  <a:srgbClr val="18314E"/>
                </a:solidFill>
                <a:latin typeface="Arial" panose="020B0604020202020204" pitchFamily="34" charset="0"/>
                <a:cs typeface="Arial" panose="020B0604020202020204" pitchFamily="34" charset="0"/>
              </a:rPr>
              <a:t>Simplification intended to accelerate delivery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Diamond 2"/>
          <p:cNvSpPr/>
          <p:nvPr/>
        </p:nvSpPr>
        <p:spPr>
          <a:xfrm>
            <a:off x="438912" y="201168"/>
            <a:ext cx="274320" cy="274320"/>
          </a:xfrm>
          <a:prstGeom prst="diamond">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Diamond 3"/>
          <p:cNvSpPr/>
          <p:nvPr/>
        </p:nvSpPr>
        <p:spPr>
          <a:xfrm>
            <a:off x="658368" y="201168"/>
            <a:ext cx="274320" cy="274320"/>
          </a:xfrm>
          <a:prstGeom prst="diamond">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 name="Rectangle 4"/>
          <p:cNvSpPr/>
          <p:nvPr/>
        </p:nvSpPr>
        <p:spPr>
          <a:xfrm>
            <a:off x="521207" y="265176"/>
            <a:ext cx="329184" cy="146304"/>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6" name="TextBox 5"/>
          <p:cNvSpPr txBox="1"/>
          <p:nvPr/>
        </p:nvSpPr>
        <p:spPr>
          <a:xfrm>
            <a:off x="1005840" y="155448"/>
            <a:ext cx="1143000" cy="365760"/>
          </a:xfrm>
          <a:prstGeom prst="rect">
            <a:avLst/>
          </a:prstGeom>
          <a:noFill/>
        </p:spPr>
        <p:txBody>
          <a:bodyPr wrap="square" anchor="t">
            <a:spAutoFit/>
          </a:bodyPr>
          <a:lstStyle/>
          <a:p>
            <a:pPr algn="l"/>
            <a:r>
              <a:rPr sz="1800" b="1" i="0" dirty="0">
                <a:solidFill>
                  <a:srgbClr val="141414"/>
                </a:solidFill>
                <a:latin typeface="Aptos"/>
              </a:rPr>
              <a:t>HSBC</a:t>
            </a:r>
          </a:p>
        </p:txBody>
      </p:sp>
      <p:sp>
        <p:nvSpPr>
          <p:cNvPr id="7" name="Rectangle 6"/>
          <p:cNvSpPr/>
          <p:nvPr/>
        </p:nvSpPr>
        <p:spPr>
          <a:xfrm>
            <a:off x="9345168" y="0"/>
            <a:ext cx="2843784" cy="6446520"/>
          </a:xfrm>
          <a:prstGeom prst="rect">
            <a:avLst/>
          </a:prstGeom>
          <a:solidFill>
            <a:srgbClr val="E1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8" name="Rectangle 7"/>
          <p:cNvSpPr/>
          <p:nvPr/>
        </p:nvSpPr>
        <p:spPr>
          <a:xfrm rot="1620000">
            <a:off x="10698480" y="-182880"/>
            <a:ext cx="173736" cy="425196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ectangle 8"/>
          <p:cNvSpPr/>
          <p:nvPr/>
        </p:nvSpPr>
        <p:spPr>
          <a:xfrm rot="19980000">
            <a:off x="10076688" y="3675887"/>
            <a:ext cx="173736" cy="297180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Rectangle 9"/>
          <p:cNvSpPr/>
          <p:nvPr/>
        </p:nvSpPr>
        <p:spPr>
          <a:xfrm>
            <a:off x="0" y="6446520"/>
            <a:ext cx="12191695" cy="41148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1" name="TextBox 10"/>
          <p:cNvSpPr txBox="1"/>
          <p:nvPr/>
        </p:nvSpPr>
        <p:spPr>
          <a:xfrm>
            <a:off x="566928" y="6501384"/>
            <a:ext cx="868680" cy="430887"/>
          </a:xfrm>
          <a:prstGeom prst="rect">
            <a:avLst/>
          </a:prstGeom>
          <a:noFill/>
        </p:spPr>
        <p:txBody>
          <a:bodyPr wrap="square" anchor="t">
            <a:spAutoFit/>
          </a:bodyPr>
          <a:lstStyle/>
          <a:p>
            <a:pPr algn="l"/>
            <a:r>
              <a:rPr sz="1100" b="1" i="0" dirty="0">
                <a:solidFill>
                  <a:srgbClr val="FFFFFF"/>
                </a:solidFill>
                <a:latin typeface="Arial" panose="020B0604020202020204" pitchFamily="34" charset="0"/>
                <a:cs typeface="Arial" panose="020B0604020202020204" pitchFamily="34" charset="0"/>
              </a:rPr>
              <a:t>Presenter:</a:t>
            </a:r>
          </a:p>
        </p:txBody>
      </p:sp>
      <p:sp>
        <p:nvSpPr>
          <p:cNvPr id="12" name="Rectangle 11"/>
          <p:cNvSpPr/>
          <p:nvPr/>
        </p:nvSpPr>
        <p:spPr>
          <a:xfrm>
            <a:off x="1435608" y="6492240"/>
            <a:ext cx="18288" cy="246888"/>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TextBox 12"/>
          <p:cNvSpPr txBox="1"/>
          <p:nvPr/>
        </p:nvSpPr>
        <p:spPr>
          <a:xfrm>
            <a:off x="1673352" y="6473952"/>
            <a:ext cx="4297680" cy="338554"/>
          </a:xfrm>
          <a:prstGeom prst="rect">
            <a:avLst/>
          </a:prstGeom>
          <a:noFill/>
        </p:spPr>
        <p:txBody>
          <a:bodyPr wrap="square" anchor="t">
            <a:spAutoFit/>
          </a:bodyPr>
          <a:lstStyle/>
          <a:p>
            <a:pPr algn="l"/>
            <a:r>
              <a:rPr sz="1600" b="1" i="0" dirty="0">
                <a:solidFill>
                  <a:srgbClr val="FFFFFF"/>
                </a:solidFill>
                <a:latin typeface="Arial" panose="020B0604020202020204" pitchFamily="34" charset="0"/>
                <a:cs typeface="Arial" panose="020B0604020202020204" pitchFamily="34" charset="0"/>
              </a:rPr>
              <a:t>Boubacar Sidiki Ouedraogo</a:t>
            </a:r>
          </a:p>
        </p:txBody>
      </p:sp>
      <p:sp>
        <p:nvSpPr>
          <p:cNvPr id="15" name="TextBox 14"/>
          <p:cNvSpPr txBox="1"/>
          <p:nvPr/>
        </p:nvSpPr>
        <p:spPr>
          <a:xfrm>
            <a:off x="566928" y="941832"/>
            <a:ext cx="8641080" cy="492443"/>
          </a:xfrm>
          <a:prstGeom prst="rect">
            <a:avLst/>
          </a:prstGeom>
          <a:noFill/>
        </p:spPr>
        <p:txBody>
          <a:bodyPr wrap="square" anchor="t">
            <a:spAutoFit/>
          </a:bodyPr>
          <a:lstStyle/>
          <a:p>
            <a:pPr algn="l"/>
            <a:r>
              <a:rPr sz="2600" b="1" i="0" dirty="0">
                <a:solidFill>
                  <a:srgbClr val="141414"/>
                </a:solidFill>
                <a:latin typeface="Arial" panose="020B0604020202020204" pitchFamily="34" charset="0"/>
                <a:cs typeface="Arial" panose="020B0604020202020204" pitchFamily="34" charset="0"/>
              </a:rPr>
              <a:t>Leadership</a:t>
            </a:r>
            <a:r>
              <a:rPr lang="en-GB" sz="2600" b="1" i="0" dirty="0">
                <a:solidFill>
                  <a:srgbClr val="141414"/>
                </a:solidFill>
                <a:latin typeface="Arial" panose="020B0604020202020204" pitchFamily="34" charset="0"/>
                <a:cs typeface="Arial" panose="020B0604020202020204" pitchFamily="34" charset="0"/>
              </a:rPr>
              <a:t> </a:t>
            </a:r>
            <a:r>
              <a:rPr lang="en-GB" sz="2600" b="1" i="0" noProof="1">
                <a:solidFill>
                  <a:srgbClr val="141414"/>
                </a:solidFill>
                <a:latin typeface="Arial" panose="020B0604020202020204" pitchFamily="34" charset="0"/>
                <a:cs typeface="Arial" panose="020B0604020202020204" pitchFamily="34" charset="0"/>
              </a:rPr>
              <a:t>Behaviour</a:t>
            </a:r>
            <a:endParaRPr sz="2600" b="1" i="0" dirty="0">
              <a:solidFill>
                <a:srgbClr val="141414"/>
              </a:solidFill>
              <a:latin typeface="Arial" panose="020B0604020202020204" pitchFamily="34" charset="0"/>
              <a:cs typeface="Arial" panose="020B0604020202020204" pitchFamily="34" charset="0"/>
            </a:endParaRPr>
          </a:p>
        </p:txBody>
      </p:sp>
      <p:sp>
        <p:nvSpPr>
          <p:cNvPr id="16" name="TextBox 15"/>
          <p:cNvSpPr txBox="1"/>
          <p:nvPr/>
        </p:nvSpPr>
        <p:spPr>
          <a:xfrm>
            <a:off x="594360" y="1719072"/>
            <a:ext cx="8458200" cy="369332"/>
          </a:xfrm>
          <a:prstGeom prst="rect">
            <a:avLst/>
          </a:prstGeom>
          <a:noFill/>
        </p:spPr>
        <p:txBody>
          <a:bodyPr wrap="square" anchor="t">
            <a:spAutoFit/>
          </a:bodyPr>
          <a:lstStyle/>
          <a:p>
            <a:pPr algn="l"/>
            <a:r>
              <a:rPr b="1" i="1" dirty="0">
                <a:solidFill>
                  <a:srgbClr val="DB0012"/>
                </a:solidFill>
                <a:latin typeface="Arial" panose="020B0604020202020204" pitchFamily="34" charset="0"/>
                <a:cs typeface="Arial" panose="020B0604020202020204" pitchFamily="34" charset="0"/>
              </a:rPr>
              <a:t>Scale increases the importance of consistent managerial implementation.</a:t>
            </a:r>
          </a:p>
        </p:txBody>
      </p:sp>
      <p:sp>
        <p:nvSpPr>
          <p:cNvPr id="17" name="Rectangle 16"/>
          <p:cNvSpPr/>
          <p:nvPr/>
        </p:nvSpPr>
        <p:spPr>
          <a:xfrm>
            <a:off x="594360" y="2103120"/>
            <a:ext cx="1261872" cy="41148"/>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Rounded Rectangle 17"/>
          <p:cNvSpPr/>
          <p:nvPr/>
        </p:nvSpPr>
        <p:spPr>
          <a:xfrm>
            <a:off x="594360" y="2313432"/>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9" name="Oval 18"/>
          <p:cNvSpPr/>
          <p:nvPr/>
        </p:nvSpPr>
        <p:spPr>
          <a:xfrm>
            <a:off x="749808" y="2514600"/>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0" name="TextBox 19"/>
          <p:cNvSpPr txBox="1"/>
          <p:nvPr/>
        </p:nvSpPr>
        <p:spPr>
          <a:xfrm>
            <a:off x="749808" y="2560320"/>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21" name="TextBox 20"/>
          <p:cNvSpPr txBox="1"/>
          <p:nvPr/>
        </p:nvSpPr>
        <p:spPr>
          <a:xfrm>
            <a:off x="1389888" y="2404872"/>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Implementation</a:t>
            </a:r>
          </a:p>
        </p:txBody>
      </p:sp>
      <p:sp>
        <p:nvSpPr>
          <p:cNvPr id="22" name="TextBox 21"/>
          <p:cNvSpPr txBox="1"/>
          <p:nvPr/>
        </p:nvSpPr>
        <p:spPr>
          <a:xfrm>
            <a:off x="1389888" y="2697479"/>
            <a:ext cx="6766560" cy="584775"/>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Managers translate centrally designed HR policies into day-to-day decisions.</a:t>
            </a:r>
          </a:p>
        </p:txBody>
      </p:sp>
      <p:sp>
        <p:nvSpPr>
          <p:cNvPr id="23" name="TextBox 22"/>
          <p:cNvSpPr txBox="1"/>
          <p:nvPr/>
        </p:nvSpPr>
        <p:spPr>
          <a:xfrm>
            <a:off x="6748272" y="3035808"/>
            <a:ext cx="1965960" cy="276999"/>
          </a:xfrm>
          <a:prstGeom prst="rect">
            <a:avLst/>
          </a:prstGeom>
          <a:noFill/>
        </p:spPr>
        <p:txBody>
          <a:bodyPr wrap="square" anchor="t">
            <a:spAutoFit/>
          </a:bodyPr>
          <a:lstStyle/>
          <a:p>
            <a:pPr algn="r"/>
            <a:r>
              <a:rPr sz="1200" b="1" i="0" dirty="0" err="1">
                <a:solidFill>
                  <a:srgbClr val="DB0012"/>
                </a:solidFill>
                <a:latin typeface="Arial" panose="020B0604020202020204" pitchFamily="34" charset="0"/>
                <a:cs typeface="Arial" panose="020B0604020202020204" pitchFamily="34" charset="0"/>
              </a:rPr>
              <a:t>Huselid</a:t>
            </a:r>
            <a:r>
              <a:rPr sz="1200" b="1" i="0" dirty="0">
                <a:solidFill>
                  <a:srgbClr val="DB0012"/>
                </a:solidFill>
                <a:latin typeface="Arial" panose="020B0604020202020204" pitchFamily="34" charset="0"/>
                <a:cs typeface="Arial" panose="020B0604020202020204" pitchFamily="34" charset="0"/>
              </a:rPr>
              <a:t>, 1995</a:t>
            </a:r>
          </a:p>
        </p:txBody>
      </p:sp>
      <p:sp>
        <p:nvSpPr>
          <p:cNvPr id="24" name="Rounded Rectangle 23"/>
          <p:cNvSpPr/>
          <p:nvPr/>
        </p:nvSpPr>
        <p:spPr>
          <a:xfrm>
            <a:off x="594360" y="3300984"/>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5" name="Oval 24"/>
          <p:cNvSpPr/>
          <p:nvPr/>
        </p:nvSpPr>
        <p:spPr>
          <a:xfrm>
            <a:off x="749808" y="3502152"/>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6" name="TextBox 25"/>
          <p:cNvSpPr txBox="1"/>
          <p:nvPr/>
        </p:nvSpPr>
        <p:spPr>
          <a:xfrm>
            <a:off x="749808" y="3547872"/>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27" name="TextBox 26"/>
          <p:cNvSpPr txBox="1"/>
          <p:nvPr/>
        </p:nvSpPr>
        <p:spPr>
          <a:xfrm>
            <a:off x="1389888" y="3392424"/>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Operational pressure</a:t>
            </a:r>
          </a:p>
        </p:txBody>
      </p:sp>
      <p:sp>
        <p:nvSpPr>
          <p:cNvPr id="28" name="TextBox 27"/>
          <p:cNvSpPr txBox="1"/>
          <p:nvPr/>
        </p:nvSpPr>
        <p:spPr>
          <a:xfrm>
            <a:off x="1389888" y="3685032"/>
            <a:ext cx="6766560" cy="338554"/>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Immediate vacancy filling may outweigh longer-term potential.</a:t>
            </a:r>
          </a:p>
        </p:txBody>
      </p:sp>
      <p:sp>
        <p:nvSpPr>
          <p:cNvPr id="29" name="TextBox 28"/>
          <p:cNvSpPr txBox="1"/>
          <p:nvPr/>
        </p:nvSpPr>
        <p:spPr>
          <a:xfrm>
            <a:off x="6748272" y="4023360"/>
            <a:ext cx="1965960" cy="261610"/>
          </a:xfrm>
          <a:prstGeom prst="rect">
            <a:avLst/>
          </a:prstGeom>
          <a:noFill/>
        </p:spPr>
        <p:txBody>
          <a:bodyPr wrap="square" anchor="t">
            <a:spAutoFit/>
          </a:bodyPr>
          <a:lstStyle/>
          <a:p>
            <a:pPr algn="r"/>
            <a:r>
              <a:rPr sz="1100" b="1" i="0" dirty="0">
                <a:solidFill>
                  <a:srgbClr val="DB0012"/>
                </a:solidFill>
                <a:latin typeface="Arial" panose="020B0604020202020204" pitchFamily="34" charset="0"/>
                <a:cs typeface="Arial" panose="020B0604020202020204" pitchFamily="34" charset="0"/>
              </a:rPr>
              <a:t>HSBC UK Bank plc, 2026</a:t>
            </a:r>
          </a:p>
        </p:txBody>
      </p:sp>
      <p:sp>
        <p:nvSpPr>
          <p:cNvPr id="30" name="Rounded Rectangle 29"/>
          <p:cNvSpPr/>
          <p:nvPr/>
        </p:nvSpPr>
        <p:spPr>
          <a:xfrm>
            <a:off x="594360" y="4288536"/>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1" name="Oval 30"/>
          <p:cNvSpPr/>
          <p:nvPr/>
        </p:nvSpPr>
        <p:spPr>
          <a:xfrm>
            <a:off x="749808" y="4489703"/>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2" name="TextBox 31"/>
          <p:cNvSpPr txBox="1"/>
          <p:nvPr/>
        </p:nvSpPr>
        <p:spPr>
          <a:xfrm>
            <a:off x="749808" y="4535423"/>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33" name="TextBox 32"/>
          <p:cNvSpPr txBox="1"/>
          <p:nvPr/>
        </p:nvSpPr>
        <p:spPr>
          <a:xfrm>
            <a:off x="1389888" y="4379975"/>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Scale</a:t>
            </a:r>
          </a:p>
        </p:txBody>
      </p:sp>
      <p:sp>
        <p:nvSpPr>
          <p:cNvPr id="34" name="TextBox 33"/>
          <p:cNvSpPr txBox="1"/>
          <p:nvPr/>
        </p:nvSpPr>
        <p:spPr>
          <a:xfrm>
            <a:off x="1389888" y="4672583"/>
            <a:ext cx="6766560" cy="584775"/>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HSBC UK has more than 18,000 FTE and serves over 15.3m customers.</a:t>
            </a:r>
          </a:p>
        </p:txBody>
      </p:sp>
      <p:sp>
        <p:nvSpPr>
          <p:cNvPr id="35" name="TextBox 34"/>
          <p:cNvSpPr txBox="1"/>
          <p:nvPr/>
        </p:nvSpPr>
        <p:spPr>
          <a:xfrm>
            <a:off x="6748272" y="5010912"/>
            <a:ext cx="1965960" cy="261610"/>
          </a:xfrm>
          <a:prstGeom prst="rect">
            <a:avLst/>
          </a:prstGeom>
          <a:noFill/>
        </p:spPr>
        <p:txBody>
          <a:bodyPr wrap="square" anchor="t">
            <a:spAutoFit/>
          </a:bodyPr>
          <a:lstStyle/>
          <a:p>
            <a:pPr algn="r"/>
            <a:r>
              <a:rPr sz="1100" b="1" i="0" dirty="0">
                <a:solidFill>
                  <a:srgbClr val="DB0012"/>
                </a:solidFill>
                <a:latin typeface="Arial" panose="020B0604020202020204" pitchFamily="34" charset="0"/>
                <a:cs typeface="Arial" panose="020B0604020202020204" pitchFamily="34" charset="0"/>
              </a:rPr>
              <a:t>HSBC UK Bank plc, 2026</a:t>
            </a:r>
          </a:p>
        </p:txBody>
      </p:sp>
      <p:sp>
        <p:nvSpPr>
          <p:cNvPr id="36" name="Rounded Rectangle 35"/>
          <p:cNvSpPr/>
          <p:nvPr/>
        </p:nvSpPr>
        <p:spPr>
          <a:xfrm>
            <a:off x="7040880" y="4407407"/>
            <a:ext cx="1554480" cy="365760"/>
          </a:xfrm>
          <a:prstGeom prst="round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7" name="TextBox 36"/>
          <p:cNvSpPr txBox="1"/>
          <p:nvPr/>
        </p:nvSpPr>
        <p:spPr>
          <a:xfrm>
            <a:off x="7059168" y="4462272"/>
            <a:ext cx="1517904" cy="307777"/>
          </a:xfrm>
          <a:prstGeom prst="rect">
            <a:avLst/>
          </a:prstGeom>
          <a:noFill/>
        </p:spPr>
        <p:txBody>
          <a:bodyPr wrap="square" anchor="t">
            <a:spAutoFit/>
          </a:bodyPr>
          <a:lstStyle/>
          <a:p>
            <a:pPr algn="ctr"/>
            <a:r>
              <a:rPr sz="1400" b="1" i="0" dirty="0">
                <a:solidFill>
                  <a:srgbClr val="FFFFFF"/>
                </a:solidFill>
                <a:latin typeface="Arial" panose="020B0604020202020204" pitchFamily="34" charset="0"/>
                <a:cs typeface="Arial" panose="020B0604020202020204" pitchFamily="34" charset="0"/>
              </a:rPr>
              <a:t>18k+ / 15.3m+</a:t>
            </a:r>
          </a:p>
        </p:txBody>
      </p:sp>
      <p:sp>
        <p:nvSpPr>
          <p:cNvPr id="38" name="Rounded Rectangle 37"/>
          <p:cNvSpPr/>
          <p:nvPr/>
        </p:nvSpPr>
        <p:spPr>
          <a:xfrm>
            <a:off x="594360" y="5276088"/>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9" name="Oval 38"/>
          <p:cNvSpPr/>
          <p:nvPr/>
        </p:nvSpPr>
        <p:spPr>
          <a:xfrm>
            <a:off x="749808" y="5477255"/>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0" name="TextBox 39"/>
          <p:cNvSpPr txBox="1"/>
          <p:nvPr/>
        </p:nvSpPr>
        <p:spPr>
          <a:xfrm>
            <a:off x="749808" y="5522975"/>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41" name="TextBox 40"/>
          <p:cNvSpPr txBox="1"/>
          <p:nvPr/>
        </p:nvSpPr>
        <p:spPr>
          <a:xfrm>
            <a:off x="1389888" y="5367527"/>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Consistency</a:t>
            </a:r>
          </a:p>
        </p:txBody>
      </p:sp>
      <p:sp>
        <p:nvSpPr>
          <p:cNvPr id="42" name="TextBox 41"/>
          <p:cNvSpPr txBox="1"/>
          <p:nvPr/>
        </p:nvSpPr>
        <p:spPr>
          <a:xfrm>
            <a:off x="1389888" y="5660136"/>
            <a:ext cx="6766560" cy="584775"/>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Variation in managerial judgement can weaken HR practice effectiveness.</a:t>
            </a:r>
          </a:p>
        </p:txBody>
      </p:sp>
      <p:sp>
        <p:nvSpPr>
          <p:cNvPr id="43" name="TextBox 42"/>
          <p:cNvSpPr txBox="1"/>
          <p:nvPr/>
        </p:nvSpPr>
        <p:spPr>
          <a:xfrm>
            <a:off x="6748272" y="5998464"/>
            <a:ext cx="1965960" cy="276999"/>
          </a:xfrm>
          <a:prstGeom prst="rect">
            <a:avLst/>
          </a:prstGeom>
          <a:noFill/>
        </p:spPr>
        <p:txBody>
          <a:bodyPr wrap="square" anchor="t">
            <a:spAutoFit/>
          </a:bodyPr>
          <a:lstStyle/>
          <a:p>
            <a:pPr algn="r"/>
            <a:r>
              <a:rPr lang="en-GB" sz="1200" b="1" i="0" noProof="1">
                <a:solidFill>
                  <a:srgbClr val="DB0012"/>
                </a:solidFill>
                <a:latin typeface="Arial" panose="020B0604020202020204" pitchFamily="34" charset="0"/>
                <a:cs typeface="Arial" panose="020B0604020202020204" pitchFamily="34" charset="0"/>
              </a:rPr>
              <a:t>Huselid</a:t>
            </a:r>
            <a:r>
              <a:rPr sz="1200" b="1" i="0" dirty="0">
                <a:solidFill>
                  <a:srgbClr val="DB0012"/>
                </a:solidFill>
                <a:latin typeface="Arial" panose="020B0604020202020204" pitchFamily="34" charset="0"/>
                <a:cs typeface="Arial" panose="020B0604020202020204" pitchFamily="34" charset="0"/>
              </a:rPr>
              <a:t>, 1995</a:t>
            </a:r>
          </a:p>
        </p:txBody>
      </p:sp>
      <p:sp>
        <p:nvSpPr>
          <p:cNvPr id="44" name="Oval 43"/>
          <p:cNvSpPr/>
          <p:nvPr/>
        </p:nvSpPr>
        <p:spPr>
          <a:xfrm>
            <a:off x="10104120" y="1508760"/>
            <a:ext cx="502920" cy="502920"/>
          </a:xfrm>
          <a:prstGeom prst="ellipse">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5" name="Rounded Rectangle 44"/>
          <p:cNvSpPr/>
          <p:nvPr/>
        </p:nvSpPr>
        <p:spPr>
          <a:xfrm>
            <a:off x="9948672" y="2057400"/>
            <a:ext cx="822960" cy="1325880"/>
          </a:xfrm>
          <a:prstGeom prst="roundRect">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6" name="Oval 45"/>
          <p:cNvSpPr/>
          <p:nvPr/>
        </p:nvSpPr>
        <p:spPr>
          <a:xfrm>
            <a:off x="9555480" y="3840480"/>
            <a:ext cx="411480" cy="411480"/>
          </a:xfrm>
          <a:prstGeom prst="ellipse">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7" name="Rounded Rectangle 46"/>
          <p:cNvSpPr/>
          <p:nvPr/>
        </p:nvSpPr>
        <p:spPr>
          <a:xfrm>
            <a:off x="9445752" y="4315968"/>
            <a:ext cx="640080" cy="1097280"/>
          </a:xfrm>
          <a:prstGeom prst="roundRect">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8" name="Oval 47"/>
          <p:cNvSpPr/>
          <p:nvPr/>
        </p:nvSpPr>
        <p:spPr>
          <a:xfrm>
            <a:off x="10469880" y="3840480"/>
            <a:ext cx="411480" cy="411480"/>
          </a:xfrm>
          <a:prstGeom prst="ellipse">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9" name="Rounded Rectangle 48"/>
          <p:cNvSpPr/>
          <p:nvPr/>
        </p:nvSpPr>
        <p:spPr>
          <a:xfrm>
            <a:off x="10360152" y="4315968"/>
            <a:ext cx="640080" cy="1097280"/>
          </a:xfrm>
          <a:prstGeom prst="roundRect">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0" name="TextBox 49"/>
          <p:cNvSpPr txBox="1"/>
          <p:nvPr/>
        </p:nvSpPr>
        <p:spPr>
          <a:xfrm>
            <a:off x="9083040" y="5637536"/>
            <a:ext cx="2514600" cy="284693"/>
          </a:xfrm>
          <a:prstGeom prst="rect">
            <a:avLst/>
          </a:prstGeom>
          <a:noFill/>
        </p:spPr>
        <p:txBody>
          <a:bodyPr wrap="square" anchor="t">
            <a:spAutoFit/>
          </a:bodyPr>
          <a:lstStyle/>
          <a:p>
            <a:pPr algn="ctr"/>
            <a:r>
              <a:rPr sz="1250" b="1" i="0" dirty="0">
                <a:solidFill>
                  <a:srgbClr val="DB0012"/>
                </a:solidFill>
                <a:latin typeface="Arial" panose="020B0604020202020204" pitchFamily="34" charset="0"/>
                <a:cs typeface="Arial" panose="020B0604020202020204" pitchFamily="34" charset="0"/>
              </a:rPr>
              <a:t>18,000+ HSBC UK FTE</a:t>
            </a:r>
          </a:p>
        </p:txBody>
      </p:sp>
      <p:sp>
        <p:nvSpPr>
          <p:cNvPr id="51" name="TextBox 50"/>
          <p:cNvSpPr txBox="1"/>
          <p:nvPr/>
        </p:nvSpPr>
        <p:spPr>
          <a:xfrm>
            <a:off x="9464040" y="5879592"/>
            <a:ext cx="2514600" cy="261610"/>
          </a:xfrm>
          <a:prstGeom prst="rect">
            <a:avLst/>
          </a:prstGeom>
          <a:noFill/>
        </p:spPr>
        <p:txBody>
          <a:bodyPr wrap="square" anchor="t">
            <a:spAutoFit/>
          </a:bodyPr>
          <a:lstStyle/>
          <a:p>
            <a:pPr algn="ctr"/>
            <a:r>
              <a:rPr sz="1100" b="1" i="0" dirty="0">
                <a:solidFill>
                  <a:srgbClr val="18314E"/>
                </a:solidFill>
                <a:latin typeface="Arial" panose="020B0604020202020204" pitchFamily="34" charset="0"/>
                <a:cs typeface="Arial" panose="020B0604020202020204" pitchFamily="34" charset="0"/>
              </a:rPr>
              <a:t>15.3m+ customers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Diamond 2"/>
          <p:cNvSpPr/>
          <p:nvPr/>
        </p:nvSpPr>
        <p:spPr>
          <a:xfrm>
            <a:off x="438912" y="201168"/>
            <a:ext cx="274320" cy="274320"/>
          </a:xfrm>
          <a:prstGeom prst="diamond">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Diamond 3"/>
          <p:cNvSpPr/>
          <p:nvPr/>
        </p:nvSpPr>
        <p:spPr>
          <a:xfrm>
            <a:off x="658368" y="201168"/>
            <a:ext cx="274320" cy="274320"/>
          </a:xfrm>
          <a:prstGeom prst="diamond">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 name="Rectangle 4"/>
          <p:cNvSpPr/>
          <p:nvPr/>
        </p:nvSpPr>
        <p:spPr>
          <a:xfrm>
            <a:off x="521207" y="265176"/>
            <a:ext cx="329184" cy="146304"/>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6" name="TextBox 5"/>
          <p:cNvSpPr txBox="1"/>
          <p:nvPr/>
        </p:nvSpPr>
        <p:spPr>
          <a:xfrm>
            <a:off x="1005840" y="155448"/>
            <a:ext cx="1143000" cy="365760"/>
          </a:xfrm>
          <a:prstGeom prst="rect">
            <a:avLst/>
          </a:prstGeom>
          <a:noFill/>
        </p:spPr>
        <p:txBody>
          <a:bodyPr wrap="square" anchor="t">
            <a:spAutoFit/>
          </a:bodyPr>
          <a:lstStyle/>
          <a:p>
            <a:pPr algn="l"/>
            <a:r>
              <a:rPr sz="1800" b="1" i="0" dirty="0">
                <a:solidFill>
                  <a:srgbClr val="141414"/>
                </a:solidFill>
                <a:latin typeface="Aptos"/>
              </a:rPr>
              <a:t>HSBC</a:t>
            </a:r>
          </a:p>
        </p:txBody>
      </p:sp>
      <p:sp>
        <p:nvSpPr>
          <p:cNvPr id="7" name="Rectangle 6"/>
          <p:cNvSpPr/>
          <p:nvPr/>
        </p:nvSpPr>
        <p:spPr>
          <a:xfrm>
            <a:off x="9345168" y="0"/>
            <a:ext cx="2843784" cy="6446520"/>
          </a:xfrm>
          <a:prstGeom prst="rect">
            <a:avLst/>
          </a:prstGeom>
          <a:solidFill>
            <a:srgbClr val="E1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8" name="Rectangle 7"/>
          <p:cNvSpPr/>
          <p:nvPr/>
        </p:nvSpPr>
        <p:spPr>
          <a:xfrm rot="1620000">
            <a:off x="10698480" y="-182880"/>
            <a:ext cx="173736" cy="425196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ectangle 8"/>
          <p:cNvSpPr/>
          <p:nvPr/>
        </p:nvSpPr>
        <p:spPr>
          <a:xfrm rot="19980000">
            <a:off x="10076688" y="3675887"/>
            <a:ext cx="173736" cy="297180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Rectangle 9"/>
          <p:cNvSpPr/>
          <p:nvPr/>
        </p:nvSpPr>
        <p:spPr>
          <a:xfrm>
            <a:off x="0" y="6446520"/>
            <a:ext cx="12191695" cy="41148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1" name="TextBox 10"/>
          <p:cNvSpPr txBox="1"/>
          <p:nvPr/>
        </p:nvSpPr>
        <p:spPr>
          <a:xfrm>
            <a:off x="566928" y="6501384"/>
            <a:ext cx="868680" cy="430887"/>
          </a:xfrm>
          <a:prstGeom prst="rect">
            <a:avLst/>
          </a:prstGeom>
          <a:noFill/>
        </p:spPr>
        <p:txBody>
          <a:bodyPr wrap="square" anchor="t">
            <a:spAutoFit/>
          </a:bodyPr>
          <a:lstStyle/>
          <a:p>
            <a:pPr algn="l"/>
            <a:r>
              <a:rPr sz="1100" b="1" i="0" dirty="0">
                <a:solidFill>
                  <a:srgbClr val="FFFFFF"/>
                </a:solidFill>
                <a:latin typeface="Arial" panose="020B0604020202020204" pitchFamily="34" charset="0"/>
                <a:cs typeface="Arial" panose="020B0604020202020204" pitchFamily="34" charset="0"/>
              </a:rPr>
              <a:t>Presenter:</a:t>
            </a:r>
          </a:p>
        </p:txBody>
      </p:sp>
      <p:sp>
        <p:nvSpPr>
          <p:cNvPr id="12" name="Rectangle 11"/>
          <p:cNvSpPr/>
          <p:nvPr/>
        </p:nvSpPr>
        <p:spPr>
          <a:xfrm>
            <a:off x="1435608" y="6492240"/>
            <a:ext cx="18288" cy="246888"/>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TextBox 12"/>
          <p:cNvSpPr txBox="1"/>
          <p:nvPr/>
        </p:nvSpPr>
        <p:spPr>
          <a:xfrm>
            <a:off x="1673352" y="6473952"/>
            <a:ext cx="4297680" cy="338554"/>
          </a:xfrm>
          <a:prstGeom prst="rect">
            <a:avLst/>
          </a:prstGeom>
          <a:noFill/>
        </p:spPr>
        <p:txBody>
          <a:bodyPr wrap="square" anchor="t">
            <a:spAutoFit/>
          </a:bodyPr>
          <a:lstStyle/>
          <a:p>
            <a:pPr algn="l"/>
            <a:r>
              <a:rPr sz="1600" b="1" i="0" dirty="0">
                <a:solidFill>
                  <a:srgbClr val="FFFFFF"/>
                </a:solidFill>
                <a:latin typeface="Arial" panose="020B0604020202020204" pitchFamily="34" charset="0"/>
                <a:cs typeface="Arial" panose="020B0604020202020204" pitchFamily="34" charset="0"/>
              </a:rPr>
              <a:t>Boubacar Sidiki Ouedraogo</a:t>
            </a:r>
          </a:p>
        </p:txBody>
      </p:sp>
      <p:sp>
        <p:nvSpPr>
          <p:cNvPr id="14" name="TextBox 13"/>
          <p:cNvSpPr txBox="1"/>
          <p:nvPr/>
        </p:nvSpPr>
        <p:spPr>
          <a:xfrm>
            <a:off x="566928" y="658368"/>
            <a:ext cx="1234440" cy="274320"/>
          </a:xfrm>
          <a:prstGeom prst="rect">
            <a:avLst/>
          </a:prstGeom>
          <a:noFill/>
        </p:spPr>
        <p:txBody>
          <a:bodyPr wrap="square" anchor="t">
            <a:spAutoFit/>
          </a:bodyPr>
          <a:lstStyle/>
          <a:p>
            <a:pPr algn="l"/>
            <a:r>
              <a:rPr sz="1500" b="1" i="0" dirty="0">
                <a:solidFill>
                  <a:srgbClr val="DB0012"/>
                </a:solidFill>
                <a:latin typeface="Aptos"/>
              </a:rPr>
              <a:t>4.5</a:t>
            </a:r>
          </a:p>
        </p:txBody>
      </p:sp>
      <p:sp>
        <p:nvSpPr>
          <p:cNvPr id="15" name="TextBox 14"/>
          <p:cNvSpPr txBox="1"/>
          <p:nvPr/>
        </p:nvSpPr>
        <p:spPr>
          <a:xfrm>
            <a:off x="566928" y="941832"/>
            <a:ext cx="8641080" cy="492443"/>
          </a:xfrm>
          <a:prstGeom prst="rect">
            <a:avLst/>
          </a:prstGeom>
          <a:noFill/>
        </p:spPr>
        <p:txBody>
          <a:bodyPr wrap="square" anchor="t">
            <a:spAutoFit/>
          </a:bodyPr>
          <a:lstStyle/>
          <a:p>
            <a:pPr algn="l"/>
            <a:r>
              <a:rPr lang="en-GB" sz="2600" b="1" i="0" noProof="1">
                <a:solidFill>
                  <a:srgbClr val="141414"/>
                </a:solidFill>
                <a:latin typeface="Arial" panose="020B0604020202020204" pitchFamily="34" charset="0"/>
                <a:cs typeface="Arial" panose="020B0604020202020204" pitchFamily="34" charset="0"/>
              </a:rPr>
              <a:t>Organisational</a:t>
            </a:r>
            <a:r>
              <a:rPr sz="2600" b="1" i="0" dirty="0">
                <a:solidFill>
                  <a:srgbClr val="141414"/>
                </a:solidFill>
                <a:latin typeface="Arial" panose="020B0604020202020204" pitchFamily="34" charset="0"/>
                <a:cs typeface="Arial" panose="020B0604020202020204" pitchFamily="34" charset="0"/>
              </a:rPr>
              <a:t> Culture</a:t>
            </a:r>
          </a:p>
        </p:txBody>
      </p:sp>
      <p:sp>
        <p:nvSpPr>
          <p:cNvPr id="16" name="TextBox 15"/>
          <p:cNvSpPr txBox="1"/>
          <p:nvPr/>
        </p:nvSpPr>
        <p:spPr>
          <a:xfrm>
            <a:off x="594360" y="1719072"/>
            <a:ext cx="8458200" cy="369332"/>
          </a:xfrm>
          <a:prstGeom prst="rect">
            <a:avLst/>
          </a:prstGeom>
          <a:noFill/>
        </p:spPr>
        <p:txBody>
          <a:bodyPr wrap="square" anchor="t">
            <a:spAutoFit/>
          </a:bodyPr>
          <a:lstStyle/>
          <a:p>
            <a:pPr algn="l"/>
            <a:r>
              <a:rPr b="1" i="1" dirty="0">
                <a:solidFill>
                  <a:srgbClr val="DB0012"/>
                </a:solidFill>
                <a:latin typeface="Arial" panose="020B0604020202020204" pitchFamily="34" charset="0"/>
                <a:cs typeface="Arial" panose="020B0604020202020204" pitchFamily="34" charset="0"/>
              </a:rPr>
              <a:t>Risk management is central to HSBC’s </a:t>
            </a:r>
            <a:r>
              <a:rPr lang="en-GB" b="1" i="1" noProof="1">
                <a:solidFill>
                  <a:srgbClr val="DB0012"/>
                </a:solidFill>
                <a:latin typeface="Arial" panose="020B0604020202020204" pitchFamily="34" charset="0"/>
                <a:cs typeface="Arial" panose="020B0604020202020204" pitchFamily="34" charset="0"/>
              </a:rPr>
              <a:t>organisational behaviour.</a:t>
            </a:r>
            <a:endParaRPr b="1" i="1" dirty="0">
              <a:solidFill>
                <a:srgbClr val="DB0012"/>
              </a:solidFill>
              <a:latin typeface="Arial" panose="020B0604020202020204" pitchFamily="34" charset="0"/>
              <a:cs typeface="Arial" panose="020B0604020202020204" pitchFamily="34" charset="0"/>
            </a:endParaRPr>
          </a:p>
        </p:txBody>
      </p:sp>
      <p:sp>
        <p:nvSpPr>
          <p:cNvPr id="17" name="Rectangle 16"/>
          <p:cNvSpPr/>
          <p:nvPr/>
        </p:nvSpPr>
        <p:spPr>
          <a:xfrm>
            <a:off x="594360" y="2103120"/>
            <a:ext cx="1261872" cy="41148"/>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Rounded Rectangle 17"/>
          <p:cNvSpPr/>
          <p:nvPr/>
        </p:nvSpPr>
        <p:spPr>
          <a:xfrm>
            <a:off x="594360" y="2313432"/>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9" name="Oval 18"/>
          <p:cNvSpPr/>
          <p:nvPr/>
        </p:nvSpPr>
        <p:spPr>
          <a:xfrm>
            <a:off x="749808" y="2514600"/>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0" name="TextBox 19"/>
          <p:cNvSpPr txBox="1"/>
          <p:nvPr/>
        </p:nvSpPr>
        <p:spPr>
          <a:xfrm>
            <a:off x="749808" y="2560320"/>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21" name="TextBox 20"/>
          <p:cNvSpPr txBox="1"/>
          <p:nvPr/>
        </p:nvSpPr>
        <p:spPr>
          <a:xfrm>
            <a:off x="1389888" y="2404872"/>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Risk culture</a:t>
            </a:r>
          </a:p>
        </p:txBody>
      </p:sp>
      <p:sp>
        <p:nvSpPr>
          <p:cNvPr id="22" name="TextBox 21"/>
          <p:cNvSpPr txBox="1"/>
          <p:nvPr/>
        </p:nvSpPr>
        <p:spPr>
          <a:xfrm>
            <a:off x="1389888" y="2697479"/>
            <a:ext cx="6766560" cy="584775"/>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Risk culture shapes awareness, risk-taking and risk management </a:t>
            </a:r>
            <a:r>
              <a:rPr lang="en-GB" sz="1600" b="1" i="0" noProof="1">
                <a:solidFill>
                  <a:srgbClr val="141414"/>
                </a:solidFill>
                <a:latin typeface="Arial" panose="020B0604020202020204" pitchFamily="34" charset="0"/>
                <a:cs typeface="Arial" panose="020B0604020202020204" pitchFamily="34" charset="0"/>
              </a:rPr>
              <a:t>behaviours</a:t>
            </a:r>
            <a:r>
              <a:rPr sz="1600" b="1" i="0" dirty="0">
                <a:solidFill>
                  <a:srgbClr val="141414"/>
                </a:solidFill>
                <a:latin typeface="Arial" panose="020B0604020202020204" pitchFamily="34" charset="0"/>
                <a:cs typeface="Arial" panose="020B0604020202020204" pitchFamily="34" charset="0"/>
              </a:rPr>
              <a:t>.</a:t>
            </a:r>
          </a:p>
        </p:txBody>
      </p:sp>
      <p:sp>
        <p:nvSpPr>
          <p:cNvPr id="23" name="TextBox 22"/>
          <p:cNvSpPr txBox="1"/>
          <p:nvPr/>
        </p:nvSpPr>
        <p:spPr>
          <a:xfrm>
            <a:off x="6748272" y="3035808"/>
            <a:ext cx="1965960" cy="261610"/>
          </a:xfrm>
          <a:prstGeom prst="rect">
            <a:avLst/>
          </a:prstGeom>
          <a:noFill/>
        </p:spPr>
        <p:txBody>
          <a:bodyPr wrap="square" anchor="t">
            <a:spAutoFit/>
          </a:bodyPr>
          <a:lstStyle/>
          <a:p>
            <a:pPr algn="r"/>
            <a:r>
              <a:rPr sz="1100" b="1" i="0" dirty="0">
                <a:solidFill>
                  <a:srgbClr val="DB0012"/>
                </a:solidFill>
                <a:latin typeface="Arial" panose="020B0604020202020204" pitchFamily="34" charset="0"/>
                <a:cs typeface="Arial" panose="020B0604020202020204" pitchFamily="34" charset="0"/>
              </a:rPr>
              <a:t>HSBC Holdings plc, 2026b</a:t>
            </a:r>
          </a:p>
        </p:txBody>
      </p:sp>
      <p:sp>
        <p:nvSpPr>
          <p:cNvPr id="24" name="Rounded Rectangle 23"/>
          <p:cNvSpPr/>
          <p:nvPr/>
        </p:nvSpPr>
        <p:spPr>
          <a:xfrm>
            <a:off x="594360" y="3300984"/>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5" name="Oval 24"/>
          <p:cNvSpPr/>
          <p:nvPr/>
        </p:nvSpPr>
        <p:spPr>
          <a:xfrm>
            <a:off x="749808" y="3502152"/>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6" name="TextBox 25"/>
          <p:cNvSpPr txBox="1"/>
          <p:nvPr/>
        </p:nvSpPr>
        <p:spPr>
          <a:xfrm>
            <a:off x="749808" y="3547872"/>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27" name="TextBox 26"/>
          <p:cNvSpPr txBox="1"/>
          <p:nvPr/>
        </p:nvSpPr>
        <p:spPr>
          <a:xfrm>
            <a:off x="1389888" y="3392424"/>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Protection</a:t>
            </a:r>
          </a:p>
        </p:txBody>
      </p:sp>
      <p:sp>
        <p:nvSpPr>
          <p:cNvPr id="28" name="TextBox 27"/>
          <p:cNvSpPr txBox="1"/>
          <p:nvPr/>
        </p:nvSpPr>
        <p:spPr>
          <a:xfrm>
            <a:off x="1389888" y="3685032"/>
            <a:ext cx="6766560" cy="584775"/>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Strong controls protect customers, colleagues, shareholders and communities.</a:t>
            </a:r>
          </a:p>
        </p:txBody>
      </p:sp>
      <p:sp>
        <p:nvSpPr>
          <p:cNvPr id="29" name="TextBox 28"/>
          <p:cNvSpPr txBox="1"/>
          <p:nvPr/>
        </p:nvSpPr>
        <p:spPr>
          <a:xfrm>
            <a:off x="6748272" y="4023360"/>
            <a:ext cx="1965960" cy="261610"/>
          </a:xfrm>
          <a:prstGeom prst="rect">
            <a:avLst/>
          </a:prstGeom>
          <a:noFill/>
        </p:spPr>
        <p:txBody>
          <a:bodyPr wrap="square" anchor="t">
            <a:spAutoFit/>
          </a:bodyPr>
          <a:lstStyle/>
          <a:p>
            <a:pPr algn="r"/>
            <a:r>
              <a:rPr sz="1100" b="1" i="0" dirty="0">
                <a:solidFill>
                  <a:srgbClr val="DB0012"/>
                </a:solidFill>
                <a:latin typeface="Arial" panose="020B0604020202020204" pitchFamily="34" charset="0"/>
                <a:cs typeface="Arial" panose="020B0604020202020204" pitchFamily="34" charset="0"/>
              </a:rPr>
              <a:t>HSBC Holdings plc, 2026b</a:t>
            </a:r>
          </a:p>
        </p:txBody>
      </p:sp>
      <p:sp>
        <p:nvSpPr>
          <p:cNvPr id="30" name="Rounded Rectangle 29"/>
          <p:cNvSpPr/>
          <p:nvPr/>
        </p:nvSpPr>
        <p:spPr>
          <a:xfrm>
            <a:off x="594360" y="4288536"/>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1" name="Oval 30"/>
          <p:cNvSpPr/>
          <p:nvPr/>
        </p:nvSpPr>
        <p:spPr>
          <a:xfrm>
            <a:off x="749808" y="4489703"/>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2" name="TextBox 31"/>
          <p:cNvSpPr txBox="1"/>
          <p:nvPr/>
        </p:nvSpPr>
        <p:spPr>
          <a:xfrm>
            <a:off x="749808" y="4535423"/>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33" name="TextBox 32"/>
          <p:cNvSpPr txBox="1"/>
          <p:nvPr/>
        </p:nvSpPr>
        <p:spPr>
          <a:xfrm>
            <a:off x="1389888" y="4379975"/>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Risk aversion</a:t>
            </a:r>
          </a:p>
        </p:txBody>
      </p:sp>
      <p:sp>
        <p:nvSpPr>
          <p:cNvPr id="34" name="TextBox 33"/>
          <p:cNvSpPr txBox="1"/>
          <p:nvPr/>
        </p:nvSpPr>
        <p:spPr>
          <a:xfrm>
            <a:off x="1389888" y="4672583"/>
            <a:ext cx="6766560" cy="338554"/>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Low-risk preferences may </a:t>
            </a:r>
            <a:r>
              <a:rPr lang="en-GB" sz="1600" b="1" i="0" noProof="1">
                <a:solidFill>
                  <a:srgbClr val="141414"/>
                </a:solidFill>
                <a:latin typeface="Arial" panose="020B0604020202020204" pitchFamily="34" charset="0"/>
                <a:cs typeface="Arial" panose="020B0604020202020204" pitchFamily="34" charset="0"/>
              </a:rPr>
              <a:t>favour</a:t>
            </a:r>
            <a:r>
              <a:rPr sz="1600" b="1" i="0" dirty="0">
                <a:solidFill>
                  <a:srgbClr val="141414"/>
                </a:solidFill>
                <a:latin typeface="Arial" panose="020B0604020202020204" pitchFamily="34" charset="0"/>
                <a:cs typeface="Arial" panose="020B0604020202020204" pitchFamily="34" charset="0"/>
              </a:rPr>
              <a:t> safer profiles over innovators.</a:t>
            </a:r>
          </a:p>
        </p:txBody>
      </p:sp>
      <p:sp>
        <p:nvSpPr>
          <p:cNvPr id="35" name="TextBox 34"/>
          <p:cNvSpPr txBox="1"/>
          <p:nvPr/>
        </p:nvSpPr>
        <p:spPr>
          <a:xfrm>
            <a:off x="6748272" y="5010912"/>
            <a:ext cx="1965960" cy="261610"/>
          </a:xfrm>
          <a:prstGeom prst="rect">
            <a:avLst/>
          </a:prstGeom>
          <a:noFill/>
        </p:spPr>
        <p:txBody>
          <a:bodyPr wrap="square" anchor="t">
            <a:spAutoFit/>
          </a:bodyPr>
          <a:lstStyle/>
          <a:p>
            <a:pPr algn="r"/>
            <a:r>
              <a:rPr sz="1100" b="1" i="0" dirty="0">
                <a:solidFill>
                  <a:srgbClr val="DB0012"/>
                </a:solidFill>
                <a:latin typeface="Arial" panose="020B0604020202020204" pitchFamily="34" charset="0"/>
                <a:cs typeface="Arial" panose="020B0604020202020204" pitchFamily="34" charset="0"/>
              </a:rPr>
              <a:t>Becker &amp; Gerhart, 1996</a:t>
            </a:r>
          </a:p>
        </p:txBody>
      </p:sp>
      <p:sp>
        <p:nvSpPr>
          <p:cNvPr id="36" name="Rounded Rectangle 35"/>
          <p:cNvSpPr/>
          <p:nvPr/>
        </p:nvSpPr>
        <p:spPr>
          <a:xfrm>
            <a:off x="594360" y="5276088"/>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7" name="Oval 36"/>
          <p:cNvSpPr/>
          <p:nvPr/>
        </p:nvSpPr>
        <p:spPr>
          <a:xfrm>
            <a:off x="749808" y="5477255"/>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8" name="TextBox 37"/>
          <p:cNvSpPr txBox="1"/>
          <p:nvPr/>
        </p:nvSpPr>
        <p:spPr>
          <a:xfrm>
            <a:off x="749808" y="5522975"/>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39" name="TextBox 38"/>
          <p:cNvSpPr txBox="1"/>
          <p:nvPr/>
        </p:nvSpPr>
        <p:spPr>
          <a:xfrm>
            <a:off x="1389888" y="5367527"/>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Capability mix</a:t>
            </a:r>
          </a:p>
        </p:txBody>
      </p:sp>
      <p:sp>
        <p:nvSpPr>
          <p:cNvPr id="40" name="TextBox 39"/>
          <p:cNvSpPr txBox="1"/>
          <p:nvPr/>
        </p:nvSpPr>
        <p:spPr>
          <a:xfrm>
            <a:off x="1389888" y="5660136"/>
            <a:ext cx="6766560" cy="584775"/>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The tension can constrain adaptability, innovation and skills diversity.</a:t>
            </a:r>
          </a:p>
        </p:txBody>
      </p:sp>
      <p:sp>
        <p:nvSpPr>
          <p:cNvPr id="41" name="TextBox 40"/>
          <p:cNvSpPr txBox="1"/>
          <p:nvPr/>
        </p:nvSpPr>
        <p:spPr>
          <a:xfrm>
            <a:off x="6748272" y="5998464"/>
            <a:ext cx="1965960" cy="261610"/>
          </a:xfrm>
          <a:prstGeom prst="rect">
            <a:avLst/>
          </a:prstGeom>
          <a:noFill/>
        </p:spPr>
        <p:txBody>
          <a:bodyPr wrap="square" anchor="t">
            <a:spAutoFit/>
          </a:bodyPr>
          <a:lstStyle/>
          <a:p>
            <a:pPr algn="r"/>
            <a:r>
              <a:rPr sz="1100" b="1" i="0" dirty="0">
                <a:solidFill>
                  <a:srgbClr val="DB0012"/>
                </a:solidFill>
                <a:latin typeface="Arial" panose="020B0604020202020204" pitchFamily="34" charset="0"/>
                <a:cs typeface="Arial" panose="020B0604020202020204" pitchFamily="34" charset="0"/>
              </a:rPr>
              <a:t>Becker &amp; Gerhart, 1996</a:t>
            </a:r>
          </a:p>
        </p:txBody>
      </p:sp>
      <p:sp>
        <p:nvSpPr>
          <p:cNvPr id="42" name="Hexagon 41"/>
          <p:cNvSpPr/>
          <p:nvPr/>
        </p:nvSpPr>
        <p:spPr>
          <a:xfrm>
            <a:off x="9802368" y="1417320"/>
            <a:ext cx="1417320" cy="1691640"/>
          </a:xfrm>
          <a:prstGeom prst="hexagon">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3" name="TextBox 42"/>
          <p:cNvSpPr txBox="1"/>
          <p:nvPr/>
        </p:nvSpPr>
        <p:spPr>
          <a:xfrm>
            <a:off x="9985248" y="1810512"/>
            <a:ext cx="1051560" cy="274320"/>
          </a:xfrm>
          <a:prstGeom prst="rect">
            <a:avLst/>
          </a:prstGeom>
          <a:noFill/>
        </p:spPr>
        <p:txBody>
          <a:bodyPr wrap="square" anchor="t">
            <a:spAutoFit/>
          </a:bodyPr>
          <a:lstStyle/>
          <a:p>
            <a:pPr algn="ctr"/>
            <a:r>
              <a:rPr sz="1700" b="1" i="0" dirty="0">
                <a:solidFill>
                  <a:srgbClr val="DB0012"/>
                </a:solidFill>
                <a:latin typeface="Aptos"/>
              </a:rPr>
              <a:t>RISK</a:t>
            </a:r>
          </a:p>
        </p:txBody>
      </p:sp>
      <p:sp>
        <p:nvSpPr>
          <p:cNvPr id="44" name="Rectangle 43"/>
          <p:cNvSpPr/>
          <p:nvPr/>
        </p:nvSpPr>
        <p:spPr>
          <a:xfrm>
            <a:off x="10442448" y="3401568"/>
            <a:ext cx="45720" cy="1234440"/>
          </a:xfrm>
          <a:prstGeom prst="rect">
            <a:avLst/>
          </a:prstGeom>
          <a:solidFill>
            <a:srgbClr val="1831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5" name="Rectangle 44"/>
          <p:cNvSpPr/>
          <p:nvPr/>
        </p:nvSpPr>
        <p:spPr>
          <a:xfrm>
            <a:off x="10012680" y="3675887"/>
            <a:ext cx="914400" cy="45720"/>
          </a:xfrm>
          <a:prstGeom prst="rect">
            <a:avLst/>
          </a:prstGeom>
          <a:solidFill>
            <a:srgbClr val="1831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6" name="TextBox 45"/>
          <p:cNvSpPr txBox="1"/>
          <p:nvPr/>
        </p:nvSpPr>
        <p:spPr>
          <a:xfrm>
            <a:off x="9491472" y="4800600"/>
            <a:ext cx="2514600" cy="307777"/>
          </a:xfrm>
          <a:prstGeom prst="rect">
            <a:avLst/>
          </a:prstGeom>
          <a:noFill/>
        </p:spPr>
        <p:txBody>
          <a:bodyPr wrap="square" anchor="t">
            <a:spAutoFit/>
          </a:bodyPr>
          <a:lstStyle/>
          <a:p>
            <a:pPr algn="ctr"/>
            <a:r>
              <a:rPr sz="1400" b="1" i="0" dirty="0">
                <a:solidFill>
                  <a:srgbClr val="18314E"/>
                </a:solidFill>
                <a:latin typeface="Arial" panose="020B0604020202020204" pitchFamily="34" charset="0"/>
                <a:cs typeface="Arial" panose="020B0604020202020204" pitchFamily="34" charset="0"/>
              </a:rPr>
              <a:t>Governance + compliance</a:t>
            </a:r>
          </a:p>
        </p:txBody>
      </p:sp>
      <p:sp>
        <p:nvSpPr>
          <p:cNvPr id="47" name="TextBox 46"/>
          <p:cNvSpPr txBox="1"/>
          <p:nvPr/>
        </p:nvSpPr>
        <p:spPr>
          <a:xfrm>
            <a:off x="9491472" y="5212080"/>
            <a:ext cx="2514600" cy="307777"/>
          </a:xfrm>
          <a:prstGeom prst="rect">
            <a:avLst/>
          </a:prstGeom>
          <a:noFill/>
        </p:spPr>
        <p:txBody>
          <a:bodyPr wrap="square" anchor="t">
            <a:spAutoFit/>
          </a:bodyPr>
          <a:lstStyle/>
          <a:p>
            <a:pPr algn="ctr"/>
            <a:r>
              <a:rPr sz="1400" b="1" i="0" dirty="0">
                <a:solidFill>
                  <a:srgbClr val="DB0012"/>
                </a:solidFill>
                <a:latin typeface="Aptos"/>
              </a:rPr>
              <a:t>vs innovation + adaptability</a:t>
            </a:r>
          </a:p>
        </p:txBody>
      </p:sp>
      <p:sp>
        <p:nvSpPr>
          <p:cNvPr id="48" name="TextBox 47"/>
          <p:cNvSpPr txBox="1"/>
          <p:nvPr/>
        </p:nvSpPr>
        <p:spPr>
          <a:xfrm>
            <a:off x="9464040" y="5806440"/>
            <a:ext cx="2514600" cy="584775"/>
          </a:xfrm>
          <a:prstGeom prst="rect">
            <a:avLst/>
          </a:prstGeom>
          <a:noFill/>
        </p:spPr>
        <p:txBody>
          <a:bodyPr wrap="square" anchor="t">
            <a:spAutoFit/>
          </a:bodyPr>
          <a:lstStyle/>
          <a:p>
            <a:pPr algn="ctr"/>
            <a:r>
              <a:rPr sz="1600" b="1" i="0" dirty="0">
                <a:solidFill>
                  <a:srgbClr val="18314E"/>
                </a:solidFill>
                <a:latin typeface="Arial" panose="020B0604020202020204" pitchFamily="34" charset="0"/>
                <a:cs typeface="Arial" panose="020B0604020202020204" pitchFamily="34" charset="0"/>
              </a:rPr>
              <a:t>Risk culture is embedded in </a:t>
            </a:r>
            <a:r>
              <a:rPr lang="en-GB" sz="1600" b="1" i="0" noProof="1">
                <a:solidFill>
                  <a:srgbClr val="18314E"/>
                </a:solidFill>
                <a:latin typeface="Arial" panose="020B0604020202020204" pitchFamily="34" charset="0"/>
                <a:cs typeface="Arial" panose="020B0604020202020204" pitchFamily="34" charset="0"/>
              </a:rPr>
              <a:t>behaviour</a:t>
            </a:r>
            <a:endParaRPr sz="1600" b="1" i="0" dirty="0">
              <a:solidFill>
                <a:srgbClr val="18314E"/>
              </a:solidFill>
              <a:latin typeface="Arial" panose="020B0604020202020204" pitchFamily="34" charset="0"/>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Diamond 2"/>
          <p:cNvSpPr/>
          <p:nvPr/>
        </p:nvSpPr>
        <p:spPr>
          <a:xfrm>
            <a:off x="438912" y="201168"/>
            <a:ext cx="274320" cy="274320"/>
          </a:xfrm>
          <a:prstGeom prst="diamond">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Diamond 3"/>
          <p:cNvSpPr/>
          <p:nvPr/>
        </p:nvSpPr>
        <p:spPr>
          <a:xfrm>
            <a:off x="658368" y="201168"/>
            <a:ext cx="274320" cy="274320"/>
          </a:xfrm>
          <a:prstGeom prst="diamond">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 name="Rectangle 4"/>
          <p:cNvSpPr/>
          <p:nvPr/>
        </p:nvSpPr>
        <p:spPr>
          <a:xfrm>
            <a:off x="521207" y="265176"/>
            <a:ext cx="329184" cy="146304"/>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6" name="TextBox 5"/>
          <p:cNvSpPr txBox="1"/>
          <p:nvPr/>
        </p:nvSpPr>
        <p:spPr>
          <a:xfrm>
            <a:off x="1005840" y="155448"/>
            <a:ext cx="1143000" cy="365760"/>
          </a:xfrm>
          <a:prstGeom prst="rect">
            <a:avLst/>
          </a:prstGeom>
          <a:noFill/>
        </p:spPr>
        <p:txBody>
          <a:bodyPr wrap="square" anchor="t">
            <a:spAutoFit/>
          </a:bodyPr>
          <a:lstStyle/>
          <a:p>
            <a:pPr algn="l"/>
            <a:r>
              <a:rPr sz="1800" b="1" i="0" dirty="0">
                <a:solidFill>
                  <a:srgbClr val="141414"/>
                </a:solidFill>
                <a:latin typeface="Aptos"/>
              </a:rPr>
              <a:t>HSBC</a:t>
            </a:r>
          </a:p>
        </p:txBody>
      </p:sp>
      <p:sp>
        <p:nvSpPr>
          <p:cNvPr id="7" name="Rectangle 6"/>
          <p:cNvSpPr/>
          <p:nvPr/>
        </p:nvSpPr>
        <p:spPr>
          <a:xfrm>
            <a:off x="9345168" y="0"/>
            <a:ext cx="2843784" cy="6446520"/>
          </a:xfrm>
          <a:prstGeom prst="rect">
            <a:avLst/>
          </a:prstGeom>
          <a:solidFill>
            <a:srgbClr val="E1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8" name="Rectangle 7"/>
          <p:cNvSpPr/>
          <p:nvPr/>
        </p:nvSpPr>
        <p:spPr>
          <a:xfrm rot="1620000">
            <a:off x="10698480" y="-182880"/>
            <a:ext cx="173736" cy="425196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ectangle 8"/>
          <p:cNvSpPr/>
          <p:nvPr/>
        </p:nvSpPr>
        <p:spPr>
          <a:xfrm rot="19980000">
            <a:off x="10076688" y="3675887"/>
            <a:ext cx="173736" cy="297180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Rectangle 9"/>
          <p:cNvSpPr/>
          <p:nvPr/>
        </p:nvSpPr>
        <p:spPr>
          <a:xfrm>
            <a:off x="0" y="6446520"/>
            <a:ext cx="12191695" cy="41148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1" name="TextBox 10"/>
          <p:cNvSpPr txBox="1"/>
          <p:nvPr/>
        </p:nvSpPr>
        <p:spPr>
          <a:xfrm>
            <a:off x="566928" y="6501384"/>
            <a:ext cx="868680" cy="430887"/>
          </a:xfrm>
          <a:prstGeom prst="rect">
            <a:avLst/>
          </a:prstGeom>
          <a:noFill/>
        </p:spPr>
        <p:txBody>
          <a:bodyPr wrap="square" anchor="t">
            <a:spAutoFit/>
          </a:bodyPr>
          <a:lstStyle/>
          <a:p>
            <a:pPr algn="l"/>
            <a:r>
              <a:rPr sz="1100" b="1" i="0" dirty="0">
                <a:solidFill>
                  <a:srgbClr val="FFFFFF"/>
                </a:solidFill>
                <a:latin typeface="Arial" panose="020B0604020202020204" pitchFamily="34" charset="0"/>
                <a:cs typeface="Arial" panose="020B0604020202020204" pitchFamily="34" charset="0"/>
              </a:rPr>
              <a:t>Presenter:</a:t>
            </a:r>
          </a:p>
        </p:txBody>
      </p:sp>
      <p:sp>
        <p:nvSpPr>
          <p:cNvPr id="12" name="Rectangle 11"/>
          <p:cNvSpPr/>
          <p:nvPr/>
        </p:nvSpPr>
        <p:spPr>
          <a:xfrm>
            <a:off x="1435608" y="6492240"/>
            <a:ext cx="18288" cy="246888"/>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TextBox 12"/>
          <p:cNvSpPr txBox="1"/>
          <p:nvPr/>
        </p:nvSpPr>
        <p:spPr>
          <a:xfrm>
            <a:off x="1673352" y="6473952"/>
            <a:ext cx="4297680" cy="338554"/>
          </a:xfrm>
          <a:prstGeom prst="rect">
            <a:avLst/>
          </a:prstGeom>
          <a:noFill/>
        </p:spPr>
        <p:txBody>
          <a:bodyPr wrap="square" anchor="t">
            <a:spAutoFit/>
          </a:bodyPr>
          <a:lstStyle/>
          <a:p>
            <a:pPr algn="l"/>
            <a:r>
              <a:rPr sz="1600" b="1" i="0" dirty="0">
                <a:solidFill>
                  <a:srgbClr val="FFFFFF"/>
                </a:solidFill>
                <a:latin typeface="Arial" panose="020B0604020202020204" pitchFamily="34" charset="0"/>
                <a:cs typeface="Arial" panose="020B0604020202020204" pitchFamily="34" charset="0"/>
              </a:rPr>
              <a:t>Boubacar Sidiki Ouedraogo</a:t>
            </a:r>
          </a:p>
        </p:txBody>
      </p:sp>
      <p:sp>
        <p:nvSpPr>
          <p:cNvPr id="15" name="TextBox 14"/>
          <p:cNvSpPr txBox="1"/>
          <p:nvPr/>
        </p:nvSpPr>
        <p:spPr>
          <a:xfrm>
            <a:off x="566928" y="941832"/>
            <a:ext cx="8641080" cy="492443"/>
          </a:xfrm>
          <a:prstGeom prst="rect">
            <a:avLst/>
          </a:prstGeom>
          <a:noFill/>
        </p:spPr>
        <p:txBody>
          <a:bodyPr wrap="square" anchor="t">
            <a:spAutoFit/>
          </a:bodyPr>
          <a:lstStyle/>
          <a:p>
            <a:pPr algn="l"/>
            <a:r>
              <a:rPr sz="2600" b="1" i="0" dirty="0">
                <a:solidFill>
                  <a:srgbClr val="141414"/>
                </a:solidFill>
                <a:latin typeface="Arial" panose="020B0604020202020204" pitchFamily="34" charset="0"/>
                <a:cs typeface="Arial" panose="020B0604020202020204" pitchFamily="34" charset="0"/>
              </a:rPr>
              <a:t>Technology</a:t>
            </a:r>
          </a:p>
        </p:txBody>
      </p:sp>
      <p:sp>
        <p:nvSpPr>
          <p:cNvPr id="16" name="TextBox 15"/>
          <p:cNvSpPr txBox="1"/>
          <p:nvPr/>
        </p:nvSpPr>
        <p:spPr>
          <a:xfrm>
            <a:off x="594360" y="1719072"/>
            <a:ext cx="8458200" cy="369332"/>
          </a:xfrm>
          <a:prstGeom prst="rect">
            <a:avLst/>
          </a:prstGeom>
          <a:noFill/>
        </p:spPr>
        <p:txBody>
          <a:bodyPr wrap="square" anchor="t">
            <a:spAutoFit/>
          </a:bodyPr>
          <a:lstStyle/>
          <a:p>
            <a:pPr algn="l"/>
            <a:r>
              <a:rPr b="1" i="1" dirty="0">
                <a:solidFill>
                  <a:srgbClr val="DB0012"/>
                </a:solidFill>
                <a:latin typeface="Arial" panose="020B0604020202020204" pitchFamily="34" charset="0"/>
                <a:cs typeface="Arial" panose="020B0604020202020204" pitchFamily="34" charset="0"/>
              </a:rPr>
              <a:t>Digital efficiency must remain balanced with human integration.</a:t>
            </a:r>
          </a:p>
        </p:txBody>
      </p:sp>
      <p:sp>
        <p:nvSpPr>
          <p:cNvPr id="17" name="Rectangle 16"/>
          <p:cNvSpPr/>
          <p:nvPr/>
        </p:nvSpPr>
        <p:spPr>
          <a:xfrm>
            <a:off x="594360" y="2103120"/>
            <a:ext cx="1261872" cy="41148"/>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Rounded Rectangle 17"/>
          <p:cNvSpPr/>
          <p:nvPr/>
        </p:nvSpPr>
        <p:spPr>
          <a:xfrm>
            <a:off x="594360" y="2313432"/>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9" name="Oval 18"/>
          <p:cNvSpPr/>
          <p:nvPr/>
        </p:nvSpPr>
        <p:spPr>
          <a:xfrm>
            <a:off x="749808" y="2514600"/>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0" name="TextBox 19"/>
          <p:cNvSpPr txBox="1"/>
          <p:nvPr/>
        </p:nvSpPr>
        <p:spPr>
          <a:xfrm>
            <a:off x="749808" y="2560320"/>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21" name="TextBox 20"/>
          <p:cNvSpPr txBox="1"/>
          <p:nvPr/>
        </p:nvSpPr>
        <p:spPr>
          <a:xfrm>
            <a:off x="1389888" y="2404872"/>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Digital RSO</a:t>
            </a:r>
          </a:p>
        </p:txBody>
      </p:sp>
      <p:sp>
        <p:nvSpPr>
          <p:cNvPr id="22" name="TextBox 21"/>
          <p:cNvSpPr txBox="1"/>
          <p:nvPr/>
        </p:nvSpPr>
        <p:spPr>
          <a:xfrm>
            <a:off x="1389888" y="2697479"/>
            <a:ext cx="6766560" cy="584775"/>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ATS, online assessment and digital learning support efficiency and consistency.</a:t>
            </a:r>
          </a:p>
        </p:txBody>
      </p:sp>
      <p:sp>
        <p:nvSpPr>
          <p:cNvPr id="23" name="TextBox 22"/>
          <p:cNvSpPr txBox="1"/>
          <p:nvPr/>
        </p:nvSpPr>
        <p:spPr>
          <a:xfrm>
            <a:off x="6748272" y="3035808"/>
            <a:ext cx="1965960" cy="261610"/>
          </a:xfrm>
          <a:prstGeom prst="rect">
            <a:avLst/>
          </a:prstGeom>
          <a:noFill/>
        </p:spPr>
        <p:txBody>
          <a:bodyPr wrap="square" anchor="t">
            <a:spAutoFit/>
          </a:bodyPr>
          <a:lstStyle/>
          <a:p>
            <a:pPr algn="r"/>
            <a:r>
              <a:rPr sz="1100" b="1" i="0" dirty="0">
                <a:solidFill>
                  <a:srgbClr val="DB0012"/>
                </a:solidFill>
                <a:latin typeface="Arial" panose="020B0604020202020204" pitchFamily="34" charset="0"/>
                <a:cs typeface="Arial" panose="020B0604020202020204" pitchFamily="34" charset="0"/>
              </a:rPr>
              <a:t>Ulrich, 1998</a:t>
            </a:r>
          </a:p>
        </p:txBody>
      </p:sp>
      <p:sp>
        <p:nvSpPr>
          <p:cNvPr id="24" name="Rounded Rectangle 23"/>
          <p:cNvSpPr/>
          <p:nvPr/>
        </p:nvSpPr>
        <p:spPr>
          <a:xfrm>
            <a:off x="594360" y="3300984"/>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5" name="Oval 24"/>
          <p:cNvSpPr/>
          <p:nvPr/>
        </p:nvSpPr>
        <p:spPr>
          <a:xfrm>
            <a:off x="749808" y="3502152"/>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6" name="TextBox 25"/>
          <p:cNvSpPr txBox="1"/>
          <p:nvPr/>
        </p:nvSpPr>
        <p:spPr>
          <a:xfrm>
            <a:off x="749808" y="3547872"/>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27" name="TextBox 26"/>
          <p:cNvSpPr txBox="1"/>
          <p:nvPr/>
        </p:nvSpPr>
        <p:spPr>
          <a:xfrm>
            <a:off x="1389888" y="3392424"/>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Compliance</a:t>
            </a:r>
          </a:p>
        </p:txBody>
      </p:sp>
      <p:sp>
        <p:nvSpPr>
          <p:cNvPr id="28" name="TextBox 27"/>
          <p:cNvSpPr txBox="1"/>
          <p:nvPr/>
        </p:nvSpPr>
        <p:spPr>
          <a:xfrm>
            <a:off x="1389888" y="3685032"/>
            <a:ext cx="6766560" cy="584775"/>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Digital learning is particularly valuable for regulated mandatory training.</a:t>
            </a:r>
          </a:p>
        </p:txBody>
      </p:sp>
      <p:sp>
        <p:nvSpPr>
          <p:cNvPr id="29" name="TextBox 28"/>
          <p:cNvSpPr txBox="1"/>
          <p:nvPr/>
        </p:nvSpPr>
        <p:spPr>
          <a:xfrm>
            <a:off x="6748272" y="4023360"/>
            <a:ext cx="1965960" cy="261610"/>
          </a:xfrm>
          <a:prstGeom prst="rect">
            <a:avLst/>
          </a:prstGeom>
          <a:noFill/>
        </p:spPr>
        <p:txBody>
          <a:bodyPr wrap="square" anchor="t">
            <a:spAutoFit/>
          </a:bodyPr>
          <a:lstStyle/>
          <a:p>
            <a:pPr algn="r"/>
            <a:r>
              <a:rPr sz="1100" b="1" i="0" dirty="0">
                <a:solidFill>
                  <a:srgbClr val="DB0012"/>
                </a:solidFill>
                <a:latin typeface="Arial" panose="020B0604020202020204" pitchFamily="34" charset="0"/>
                <a:cs typeface="Arial" panose="020B0604020202020204" pitchFamily="34" charset="0"/>
              </a:rPr>
              <a:t>HSBC UK Bank plc, 2026</a:t>
            </a:r>
          </a:p>
        </p:txBody>
      </p:sp>
      <p:sp>
        <p:nvSpPr>
          <p:cNvPr id="30" name="Rounded Rectangle 29"/>
          <p:cNvSpPr/>
          <p:nvPr/>
        </p:nvSpPr>
        <p:spPr>
          <a:xfrm>
            <a:off x="594360" y="4288536"/>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1" name="Oval 30"/>
          <p:cNvSpPr/>
          <p:nvPr/>
        </p:nvSpPr>
        <p:spPr>
          <a:xfrm>
            <a:off x="749808" y="4489703"/>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2" name="TextBox 31"/>
          <p:cNvSpPr txBox="1"/>
          <p:nvPr/>
        </p:nvSpPr>
        <p:spPr>
          <a:xfrm>
            <a:off x="749808" y="4535423"/>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33" name="TextBox 32"/>
          <p:cNvSpPr txBox="1"/>
          <p:nvPr/>
        </p:nvSpPr>
        <p:spPr>
          <a:xfrm>
            <a:off x="1389888" y="4379975"/>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Investment</a:t>
            </a:r>
          </a:p>
        </p:txBody>
      </p:sp>
      <p:sp>
        <p:nvSpPr>
          <p:cNvPr id="34" name="TextBox 33"/>
          <p:cNvSpPr txBox="1"/>
          <p:nvPr/>
        </p:nvSpPr>
        <p:spPr>
          <a:xfrm>
            <a:off x="1389888" y="4672583"/>
            <a:ext cx="6766560" cy="584775"/>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Technology and </a:t>
            </a:r>
            <a:r>
              <a:rPr lang="en-GB" sz="1600" b="1" i="0" noProof="1">
                <a:solidFill>
                  <a:srgbClr val="141414"/>
                </a:solidFill>
                <a:latin typeface="Arial" panose="020B0604020202020204" pitchFamily="34" charset="0"/>
                <a:cs typeface="Arial" panose="020B0604020202020204" pitchFamily="34" charset="0"/>
              </a:rPr>
              <a:t>digitisation</a:t>
            </a:r>
            <a:r>
              <a:rPr sz="1600" b="1" i="0" dirty="0">
                <a:solidFill>
                  <a:srgbClr val="141414"/>
                </a:solidFill>
                <a:latin typeface="Arial" panose="020B0604020202020204" pitchFamily="34" charset="0"/>
                <a:cs typeface="Arial" panose="020B0604020202020204" pitchFamily="34" charset="0"/>
              </a:rPr>
              <a:t> are central to HSBC’s future-ready strategy.</a:t>
            </a:r>
          </a:p>
        </p:txBody>
      </p:sp>
      <p:sp>
        <p:nvSpPr>
          <p:cNvPr id="35" name="TextBox 34"/>
          <p:cNvSpPr txBox="1"/>
          <p:nvPr/>
        </p:nvSpPr>
        <p:spPr>
          <a:xfrm>
            <a:off x="6748272" y="5010912"/>
            <a:ext cx="1965960" cy="261610"/>
          </a:xfrm>
          <a:prstGeom prst="rect">
            <a:avLst/>
          </a:prstGeom>
          <a:noFill/>
        </p:spPr>
        <p:txBody>
          <a:bodyPr wrap="square" anchor="t">
            <a:spAutoFit/>
          </a:bodyPr>
          <a:lstStyle/>
          <a:p>
            <a:pPr algn="r"/>
            <a:r>
              <a:rPr sz="1100" b="1" i="0" dirty="0">
                <a:solidFill>
                  <a:srgbClr val="DB0012"/>
                </a:solidFill>
                <a:latin typeface="Arial" panose="020B0604020202020204" pitchFamily="34" charset="0"/>
                <a:cs typeface="Arial" panose="020B0604020202020204" pitchFamily="34" charset="0"/>
              </a:rPr>
              <a:t>HSBC Holdings plc, 2026a</a:t>
            </a:r>
          </a:p>
        </p:txBody>
      </p:sp>
      <p:sp>
        <p:nvSpPr>
          <p:cNvPr id="36" name="Rounded Rectangle 35"/>
          <p:cNvSpPr/>
          <p:nvPr/>
        </p:nvSpPr>
        <p:spPr>
          <a:xfrm>
            <a:off x="594360" y="5276088"/>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7" name="Oval 36"/>
          <p:cNvSpPr/>
          <p:nvPr/>
        </p:nvSpPr>
        <p:spPr>
          <a:xfrm>
            <a:off x="749808" y="5477255"/>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8" name="TextBox 37"/>
          <p:cNvSpPr txBox="1"/>
          <p:nvPr/>
        </p:nvSpPr>
        <p:spPr>
          <a:xfrm>
            <a:off x="749808" y="5522975"/>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39" name="TextBox 38"/>
          <p:cNvSpPr txBox="1"/>
          <p:nvPr/>
        </p:nvSpPr>
        <p:spPr>
          <a:xfrm>
            <a:off x="1389888" y="5367527"/>
            <a:ext cx="5394960" cy="400110"/>
          </a:xfrm>
          <a:prstGeom prst="rect">
            <a:avLst/>
          </a:prstGeom>
          <a:noFill/>
        </p:spPr>
        <p:txBody>
          <a:bodyPr wrap="square" anchor="t">
            <a:spAutoFit/>
          </a:bodyPr>
          <a:lstStyle/>
          <a:p>
            <a:pPr algn="l"/>
            <a:r>
              <a:rPr sz="2000" b="1" i="0" dirty="0">
                <a:solidFill>
                  <a:srgbClr val="DB0012"/>
                </a:solidFill>
                <a:latin typeface="Arial" panose="020B0604020202020204" pitchFamily="34" charset="0"/>
                <a:cs typeface="Arial" panose="020B0604020202020204" pitchFamily="34" charset="0"/>
              </a:rPr>
              <a:t>Human factor</a:t>
            </a:r>
          </a:p>
        </p:txBody>
      </p:sp>
      <p:sp>
        <p:nvSpPr>
          <p:cNvPr id="40" name="TextBox 39"/>
          <p:cNvSpPr txBox="1"/>
          <p:nvPr/>
        </p:nvSpPr>
        <p:spPr>
          <a:xfrm>
            <a:off x="1389888" y="5660136"/>
            <a:ext cx="6766560" cy="584775"/>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Technology alone cannot replace mentoring, informal learning and social integration.</a:t>
            </a:r>
          </a:p>
        </p:txBody>
      </p:sp>
      <p:sp>
        <p:nvSpPr>
          <p:cNvPr id="41" name="TextBox 40"/>
          <p:cNvSpPr txBox="1"/>
          <p:nvPr/>
        </p:nvSpPr>
        <p:spPr>
          <a:xfrm>
            <a:off x="6748272" y="5998464"/>
            <a:ext cx="1965960" cy="261610"/>
          </a:xfrm>
          <a:prstGeom prst="rect">
            <a:avLst/>
          </a:prstGeom>
          <a:noFill/>
        </p:spPr>
        <p:txBody>
          <a:bodyPr wrap="square" anchor="t">
            <a:spAutoFit/>
          </a:bodyPr>
          <a:lstStyle/>
          <a:p>
            <a:pPr algn="r"/>
            <a:r>
              <a:rPr sz="1100" b="1" i="0" dirty="0">
                <a:solidFill>
                  <a:srgbClr val="DB0012"/>
                </a:solidFill>
                <a:latin typeface="Arial" panose="020B0604020202020204" pitchFamily="34" charset="0"/>
                <a:cs typeface="Arial" panose="020B0604020202020204" pitchFamily="34" charset="0"/>
              </a:rPr>
              <a:t>Ulrich, 1998</a:t>
            </a:r>
          </a:p>
        </p:txBody>
      </p:sp>
      <p:sp>
        <p:nvSpPr>
          <p:cNvPr id="42" name="Rectangle 41"/>
          <p:cNvSpPr/>
          <p:nvPr/>
        </p:nvSpPr>
        <p:spPr>
          <a:xfrm>
            <a:off x="9646920" y="1828800"/>
            <a:ext cx="1874519" cy="1234440"/>
          </a:xfrm>
          <a:prstGeom prst="rect">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3" name="Rectangle 42"/>
          <p:cNvSpPr/>
          <p:nvPr/>
        </p:nvSpPr>
        <p:spPr>
          <a:xfrm>
            <a:off x="9491472" y="3108960"/>
            <a:ext cx="2194560" cy="91440"/>
          </a:xfrm>
          <a:prstGeom prst="rect">
            <a:avLst/>
          </a:prstGeom>
          <a:solidFill>
            <a:srgbClr val="1831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4" name="Rounded Rectangle 43"/>
          <p:cNvSpPr/>
          <p:nvPr/>
        </p:nvSpPr>
        <p:spPr>
          <a:xfrm>
            <a:off x="10195560" y="2148840"/>
            <a:ext cx="777240" cy="594360"/>
          </a:xfrm>
          <a:prstGeom prst="roundRect">
            <a:avLst/>
          </a:prstGeom>
          <a:solidFill>
            <a:srgbClr val="E1EEF8"/>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5" name="TextBox 44"/>
          <p:cNvSpPr txBox="1"/>
          <p:nvPr/>
        </p:nvSpPr>
        <p:spPr>
          <a:xfrm>
            <a:off x="10195560" y="2313432"/>
            <a:ext cx="777240" cy="228600"/>
          </a:xfrm>
          <a:prstGeom prst="rect">
            <a:avLst/>
          </a:prstGeom>
          <a:noFill/>
        </p:spPr>
        <p:txBody>
          <a:bodyPr wrap="square" anchor="t">
            <a:spAutoFit/>
          </a:bodyPr>
          <a:lstStyle/>
          <a:p>
            <a:pPr algn="ctr"/>
            <a:r>
              <a:rPr sz="1500" b="1" i="0" dirty="0">
                <a:solidFill>
                  <a:srgbClr val="18314E"/>
                </a:solidFill>
                <a:latin typeface="Aptos"/>
              </a:rPr>
              <a:t>ATS</a:t>
            </a:r>
          </a:p>
        </p:txBody>
      </p:sp>
      <p:sp>
        <p:nvSpPr>
          <p:cNvPr id="46" name="TextBox 45"/>
          <p:cNvSpPr txBox="1"/>
          <p:nvPr/>
        </p:nvSpPr>
        <p:spPr>
          <a:xfrm>
            <a:off x="9509760" y="3794760"/>
            <a:ext cx="2514600" cy="584775"/>
          </a:xfrm>
          <a:prstGeom prst="rect">
            <a:avLst/>
          </a:prstGeom>
          <a:noFill/>
        </p:spPr>
        <p:txBody>
          <a:bodyPr wrap="square" anchor="t">
            <a:spAutoFit/>
          </a:bodyPr>
          <a:lstStyle/>
          <a:p>
            <a:pPr algn="ctr"/>
            <a:r>
              <a:rPr sz="1600" b="1" i="0" dirty="0">
                <a:solidFill>
                  <a:srgbClr val="18314E"/>
                </a:solidFill>
                <a:latin typeface="Arial" panose="020B0604020202020204" pitchFamily="34" charset="0"/>
                <a:cs typeface="Arial" panose="020B0604020202020204" pitchFamily="34" charset="0"/>
              </a:rPr>
              <a:t>Digital learning + compliance</a:t>
            </a:r>
          </a:p>
        </p:txBody>
      </p:sp>
      <p:sp>
        <p:nvSpPr>
          <p:cNvPr id="47" name="Oval 46"/>
          <p:cNvSpPr/>
          <p:nvPr/>
        </p:nvSpPr>
        <p:spPr>
          <a:xfrm>
            <a:off x="9857232" y="4617720"/>
            <a:ext cx="411480" cy="411480"/>
          </a:xfrm>
          <a:prstGeom prst="ellipse">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8" name="Oval 47"/>
          <p:cNvSpPr/>
          <p:nvPr/>
        </p:nvSpPr>
        <p:spPr>
          <a:xfrm>
            <a:off x="10744200" y="4617720"/>
            <a:ext cx="411480" cy="411480"/>
          </a:xfrm>
          <a:prstGeom prst="ellipse">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9" name="Rounded Rectangle 48"/>
          <p:cNvSpPr/>
          <p:nvPr/>
        </p:nvSpPr>
        <p:spPr>
          <a:xfrm>
            <a:off x="9674352" y="5074920"/>
            <a:ext cx="777240" cy="640080"/>
          </a:xfrm>
          <a:prstGeom prst="roundRect">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0" name="Rounded Rectangle 49"/>
          <p:cNvSpPr/>
          <p:nvPr/>
        </p:nvSpPr>
        <p:spPr>
          <a:xfrm>
            <a:off x="10561320" y="5074920"/>
            <a:ext cx="777240" cy="640080"/>
          </a:xfrm>
          <a:prstGeom prst="roundRect">
            <a:avLst/>
          </a:prstGeom>
          <a:solidFill>
            <a:srgbClr val="FFFFFF"/>
          </a:solidFill>
          <a:ln>
            <a:solidFill>
              <a:srgbClr val="18314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1" name="TextBox 50"/>
          <p:cNvSpPr txBox="1"/>
          <p:nvPr/>
        </p:nvSpPr>
        <p:spPr>
          <a:xfrm>
            <a:off x="9464040" y="5925312"/>
            <a:ext cx="2514600" cy="523220"/>
          </a:xfrm>
          <a:prstGeom prst="rect">
            <a:avLst/>
          </a:prstGeom>
          <a:noFill/>
        </p:spPr>
        <p:txBody>
          <a:bodyPr wrap="square" anchor="t">
            <a:spAutoFit/>
          </a:bodyPr>
          <a:lstStyle/>
          <a:p>
            <a:pPr algn="ctr"/>
            <a:r>
              <a:rPr sz="1400" b="1" i="0" dirty="0">
                <a:solidFill>
                  <a:srgbClr val="18314E"/>
                </a:solidFill>
                <a:latin typeface="Arial" panose="020B0604020202020204" pitchFamily="34" charset="0"/>
                <a:cs typeface="Arial" panose="020B0604020202020204" pitchFamily="34" charset="0"/>
              </a:rPr>
              <a:t>Technology + human support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Diamond 2"/>
          <p:cNvSpPr/>
          <p:nvPr/>
        </p:nvSpPr>
        <p:spPr>
          <a:xfrm>
            <a:off x="438912" y="201168"/>
            <a:ext cx="274320" cy="274320"/>
          </a:xfrm>
          <a:prstGeom prst="diamond">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Diamond 3"/>
          <p:cNvSpPr/>
          <p:nvPr/>
        </p:nvSpPr>
        <p:spPr>
          <a:xfrm>
            <a:off x="658368" y="201168"/>
            <a:ext cx="274320" cy="274320"/>
          </a:xfrm>
          <a:prstGeom prst="diamond">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 name="Rectangle 4"/>
          <p:cNvSpPr/>
          <p:nvPr/>
        </p:nvSpPr>
        <p:spPr>
          <a:xfrm>
            <a:off x="521207" y="265176"/>
            <a:ext cx="329184" cy="146304"/>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6" name="TextBox 5"/>
          <p:cNvSpPr txBox="1"/>
          <p:nvPr/>
        </p:nvSpPr>
        <p:spPr>
          <a:xfrm>
            <a:off x="1005840" y="155448"/>
            <a:ext cx="1143000" cy="365760"/>
          </a:xfrm>
          <a:prstGeom prst="rect">
            <a:avLst/>
          </a:prstGeom>
          <a:noFill/>
        </p:spPr>
        <p:txBody>
          <a:bodyPr wrap="square" anchor="t">
            <a:spAutoFit/>
          </a:bodyPr>
          <a:lstStyle/>
          <a:p>
            <a:pPr algn="l"/>
            <a:r>
              <a:rPr sz="1800" b="1" i="0" dirty="0">
                <a:solidFill>
                  <a:srgbClr val="141414"/>
                </a:solidFill>
                <a:latin typeface="Aptos"/>
              </a:rPr>
              <a:t>HSBC</a:t>
            </a:r>
          </a:p>
        </p:txBody>
      </p:sp>
      <p:sp>
        <p:nvSpPr>
          <p:cNvPr id="7" name="Rectangle 6"/>
          <p:cNvSpPr/>
          <p:nvPr/>
        </p:nvSpPr>
        <p:spPr>
          <a:xfrm>
            <a:off x="9345168" y="0"/>
            <a:ext cx="2843784" cy="6446520"/>
          </a:xfrm>
          <a:prstGeom prst="rect">
            <a:avLst/>
          </a:prstGeom>
          <a:solidFill>
            <a:srgbClr val="E1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8" name="Rectangle 7"/>
          <p:cNvSpPr/>
          <p:nvPr/>
        </p:nvSpPr>
        <p:spPr>
          <a:xfrm rot="1620000">
            <a:off x="10698480" y="-182880"/>
            <a:ext cx="173736" cy="425196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ectangle 8"/>
          <p:cNvSpPr/>
          <p:nvPr/>
        </p:nvSpPr>
        <p:spPr>
          <a:xfrm rot="19980000">
            <a:off x="10076688" y="3675887"/>
            <a:ext cx="173736" cy="297180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Rectangle 9"/>
          <p:cNvSpPr/>
          <p:nvPr/>
        </p:nvSpPr>
        <p:spPr>
          <a:xfrm>
            <a:off x="0" y="6446520"/>
            <a:ext cx="12191695" cy="41148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1" name="TextBox 10"/>
          <p:cNvSpPr txBox="1"/>
          <p:nvPr/>
        </p:nvSpPr>
        <p:spPr>
          <a:xfrm>
            <a:off x="566928" y="6501384"/>
            <a:ext cx="868680" cy="430887"/>
          </a:xfrm>
          <a:prstGeom prst="rect">
            <a:avLst/>
          </a:prstGeom>
          <a:noFill/>
        </p:spPr>
        <p:txBody>
          <a:bodyPr wrap="square" anchor="t">
            <a:spAutoFit/>
          </a:bodyPr>
          <a:lstStyle/>
          <a:p>
            <a:pPr algn="l"/>
            <a:r>
              <a:rPr sz="1100" b="1" i="0" dirty="0">
                <a:solidFill>
                  <a:srgbClr val="FFFFFF"/>
                </a:solidFill>
                <a:latin typeface="Arial" panose="020B0604020202020204" pitchFamily="34" charset="0"/>
                <a:cs typeface="Arial" panose="020B0604020202020204" pitchFamily="34" charset="0"/>
              </a:rPr>
              <a:t>Presenter:</a:t>
            </a:r>
          </a:p>
        </p:txBody>
      </p:sp>
      <p:sp>
        <p:nvSpPr>
          <p:cNvPr id="12" name="Rectangle 11"/>
          <p:cNvSpPr/>
          <p:nvPr/>
        </p:nvSpPr>
        <p:spPr>
          <a:xfrm>
            <a:off x="1435608" y="6492240"/>
            <a:ext cx="18288" cy="246888"/>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TextBox 12"/>
          <p:cNvSpPr txBox="1"/>
          <p:nvPr/>
        </p:nvSpPr>
        <p:spPr>
          <a:xfrm>
            <a:off x="1673352" y="6473952"/>
            <a:ext cx="4297680" cy="338554"/>
          </a:xfrm>
          <a:prstGeom prst="rect">
            <a:avLst/>
          </a:prstGeom>
          <a:noFill/>
        </p:spPr>
        <p:txBody>
          <a:bodyPr wrap="square" anchor="t">
            <a:spAutoFit/>
          </a:bodyPr>
          <a:lstStyle/>
          <a:p>
            <a:pPr algn="l"/>
            <a:r>
              <a:rPr sz="1600" b="1" i="0" dirty="0">
                <a:solidFill>
                  <a:srgbClr val="FFFFFF"/>
                </a:solidFill>
                <a:latin typeface="Arial" panose="020B0604020202020204" pitchFamily="34" charset="0"/>
                <a:cs typeface="Arial" panose="020B0604020202020204" pitchFamily="34" charset="0"/>
              </a:rPr>
              <a:t>Boubacar Sidiki Ouedraogo</a:t>
            </a:r>
          </a:p>
        </p:txBody>
      </p:sp>
      <p:sp>
        <p:nvSpPr>
          <p:cNvPr id="15" name="TextBox 14"/>
          <p:cNvSpPr txBox="1"/>
          <p:nvPr/>
        </p:nvSpPr>
        <p:spPr>
          <a:xfrm>
            <a:off x="566928" y="941832"/>
            <a:ext cx="8641080" cy="492443"/>
          </a:xfrm>
          <a:prstGeom prst="rect">
            <a:avLst/>
          </a:prstGeom>
          <a:noFill/>
        </p:spPr>
        <p:txBody>
          <a:bodyPr wrap="square" anchor="t">
            <a:spAutoFit/>
          </a:bodyPr>
          <a:lstStyle/>
          <a:p>
            <a:pPr algn="l"/>
            <a:r>
              <a:rPr sz="2600" b="1" i="0" dirty="0">
                <a:solidFill>
                  <a:srgbClr val="141414"/>
                </a:solidFill>
                <a:latin typeface="Arial" panose="020B0604020202020204" pitchFamily="34" charset="0"/>
                <a:cs typeface="Arial" panose="020B0604020202020204" pitchFamily="34" charset="0"/>
              </a:rPr>
              <a:t>Synthesis: The RCA Interconnection Matrix</a:t>
            </a:r>
          </a:p>
        </p:txBody>
      </p:sp>
      <p:sp>
        <p:nvSpPr>
          <p:cNvPr id="16" name="TextBox 15"/>
          <p:cNvSpPr txBox="1"/>
          <p:nvPr/>
        </p:nvSpPr>
        <p:spPr>
          <a:xfrm>
            <a:off x="594360" y="1719072"/>
            <a:ext cx="8458200" cy="369332"/>
          </a:xfrm>
          <a:prstGeom prst="rect">
            <a:avLst/>
          </a:prstGeom>
          <a:noFill/>
        </p:spPr>
        <p:txBody>
          <a:bodyPr wrap="square" anchor="t">
            <a:spAutoFit/>
          </a:bodyPr>
          <a:lstStyle/>
          <a:p>
            <a:pPr algn="l"/>
            <a:r>
              <a:rPr b="1" i="1" dirty="0">
                <a:solidFill>
                  <a:srgbClr val="DB0012"/>
                </a:solidFill>
                <a:latin typeface="Arial" panose="020B0604020202020204" pitchFamily="34" charset="0"/>
                <a:cs typeface="Arial" panose="020B0604020202020204" pitchFamily="34" charset="0"/>
              </a:rPr>
              <a:t>The evidence links three RSO outcomes to six interacting root causes.</a:t>
            </a:r>
          </a:p>
        </p:txBody>
      </p:sp>
      <p:sp>
        <p:nvSpPr>
          <p:cNvPr id="17" name="Rectangle 16"/>
          <p:cNvSpPr/>
          <p:nvPr/>
        </p:nvSpPr>
        <p:spPr>
          <a:xfrm>
            <a:off x="594360" y="2103120"/>
            <a:ext cx="1261872" cy="41148"/>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Rounded Rectangle 17"/>
          <p:cNvSpPr/>
          <p:nvPr/>
        </p:nvSpPr>
        <p:spPr>
          <a:xfrm>
            <a:off x="594360" y="2313432"/>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9" name="Oval 18"/>
          <p:cNvSpPr/>
          <p:nvPr/>
        </p:nvSpPr>
        <p:spPr>
          <a:xfrm>
            <a:off x="749808" y="2514600"/>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0" name="TextBox 19"/>
          <p:cNvSpPr txBox="1"/>
          <p:nvPr/>
        </p:nvSpPr>
        <p:spPr>
          <a:xfrm>
            <a:off x="749808" y="2560320"/>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21" name="TextBox 20"/>
          <p:cNvSpPr txBox="1"/>
          <p:nvPr/>
        </p:nvSpPr>
        <p:spPr>
          <a:xfrm>
            <a:off x="1389888" y="2404872"/>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Recruitment</a:t>
            </a:r>
          </a:p>
        </p:txBody>
      </p:sp>
      <p:sp>
        <p:nvSpPr>
          <p:cNvPr id="22" name="TextBox 21"/>
          <p:cNvSpPr txBox="1"/>
          <p:nvPr/>
        </p:nvSpPr>
        <p:spPr>
          <a:xfrm>
            <a:off x="1389888" y="2697479"/>
            <a:ext cx="6766560" cy="584775"/>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External competition + controlled processes → difficulty attracting scarce skills.</a:t>
            </a:r>
          </a:p>
        </p:txBody>
      </p:sp>
      <p:sp>
        <p:nvSpPr>
          <p:cNvPr id="23" name="TextBox 22"/>
          <p:cNvSpPr txBox="1"/>
          <p:nvPr/>
        </p:nvSpPr>
        <p:spPr>
          <a:xfrm>
            <a:off x="5971032" y="3035808"/>
            <a:ext cx="2743200" cy="253916"/>
          </a:xfrm>
          <a:prstGeom prst="rect">
            <a:avLst/>
          </a:prstGeom>
          <a:noFill/>
        </p:spPr>
        <p:txBody>
          <a:bodyPr wrap="square" anchor="t">
            <a:spAutoFit/>
          </a:bodyPr>
          <a:lstStyle/>
          <a:p>
            <a:pPr algn="r"/>
            <a:r>
              <a:rPr sz="1050" b="1" i="0" dirty="0">
                <a:solidFill>
                  <a:srgbClr val="DB0012"/>
                </a:solidFill>
                <a:latin typeface="Arial" panose="020B0604020202020204" pitchFamily="34" charset="0"/>
                <a:cs typeface="Arial" panose="020B0604020202020204" pitchFamily="34" charset="0"/>
              </a:rPr>
              <a:t>HSBC, 2025; Armstrong &amp; Taylor, 2023</a:t>
            </a:r>
          </a:p>
        </p:txBody>
      </p:sp>
      <p:sp>
        <p:nvSpPr>
          <p:cNvPr id="24" name="Rounded Rectangle 23"/>
          <p:cNvSpPr/>
          <p:nvPr/>
        </p:nvSpPr>
        <p:spPr>
          <a:xfrm>
            <a:off x="594360" y="3300984"/>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5" name="Oval 24"/>
          <p:cNvSpPr/>
          <p:nvPr/>
        </p:nvSpPr>
        <p:spPr>
          <a:xfrm>
            <a:off x="749808" y="3502152"/>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6" name="TextBox 25"/>
          <p:cNvSpPr txBox="1"/>
          <p:nvPr/>
        </p:nvSpPr>
        <p:spPr>
          <a:xfrm>
            <a:off x="749808" y="3547872"/>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27" name="TextBox 26"/>
          <p:cNvSpPr txBox="1"/>
          <p:nvPr/>
        </p:nvSpPr>
        <p:spPr>
          <a:xfrm>
            <a:off x="1389888" y="3392424"/>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Selection</a:t>
            </a:r>
          </a:p>
        </p:txBody>
      </p:sp>
      <p:sp>
        <p:nvSpPr>
          <p:cNvPr id="28" name="TextBox 27"/>
          <p:cNvSpPr txBox="1"/>
          <p:nvPr/>
        </p:nvSpPr>
        <p:spPr>
          <a:xfrm>
            <a:off x="1389888" y="3685032"/>
            <a:ext cx="6766560" cy="584775"/>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Structure + managerial variation → delayed or inconsistent decisions.</a:t>
            </a:r>
          </a:p>
        </p:txBody>
      </p:sp>
      <p:sp>
        <p:nvSpPr>
          <p:cNvPr id="29" name="TextBox 28"/>
          <p:cNvSpPr txBox="1"/>
          <p:nvPr/>
        </p:nvSpPr>
        <p:spPr>
          <a:xfrm>
            <a:off x="5971032" y="4023360"/>
            <a:ext cx="2743200" cy="246221"/>
          </a:xfrm>
          <a:prstGeom prst="rect">
            <a:avLst/>
          </a:prstGeom>
          <a:noFill/>
        </p:spPr>
        <p:txBody>
          <a:bodyPr wrap="square" anchor="t">
            <a:spAutoFit/>
          </a:bodyPr>
          <a:lstStyle/>
          <a:p>
            <a:pPr algn="r"/>
            <a:r>
              <a:rPr sz="1000" b="1" i="0" dirty="0">
                <a:solidFill>
                  <a:srgbClr val="DB0012"/>
                </a:solidFill>
                <a:latin typeface="Arial" panose="020B0604020202020204" pitchFamily="34" charset="0"/>
                <a:cs typeface="Arial" panose="020B0604020202020204" pitchFamily="34" charset="0"/>
              </a:rPr>
              <a:t>HSBC Holdings plc, 2026a;,</a:t>
            </a:r>
            <a:r>
              <a:rPr lang="en-GB" sz="1000" b="1" dirty="0">
                <a:solidFill>
                  <a:srgbClr val="DB0012"/>
                </a:solidFill>
                <a:latin typeface="Arial" panose="020B0604020202020204" pitchFamily="34" charset="0"/>
                <a:cs typeface="Arial" panose="020B0604020202020204" pitchFamily="34" charset="0"/>
              </a:rPr>
              <a:t> Huselid</a:t>
            </a:r>
            <a:r>
              <a:rPr sz="1000" b="1" i="0" dirty="0">
                <a:solidFill>
                  <a:srgbClr val="DB0012"/>
                </a:solidFill>
                <a:latin typeface="Arial" panose="020B0604020202020204" pitchFamily="34" charset="0"/>
                <a:cs typeface="Arial" panose="020B0604020202020204" pitchFamily="34" charset="0"/>
              </a:rPr>
              <a:t> 1995</a:t>
            </a:r>
          </a:p>
        </p:txBody>
      </p:sp>
      <p:sp>
        <p:nvSpPr>
          <p:cNvPr id="30" name="Rounded Rectangle 29"/>
          <p:cNvSpPr/>
          <p:nvPr/>
        </p:nvSpPr>
        <p:spPr>
          <a:xfrm>
            <a:off x="594360" y="4288536"/>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1" name="Oval 30"/>
          <p:cNvSpPr/>
          <p:nvPr/>
        </p:nvSpPr>
        <p:spPr>
          <a:xfrm>
            <a:off x="749808" y="4489703"/>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2" name="TextBox 31"/>
          <p:cNvSpPr txBox="1"/>
          <p:nvPr/>
        </p:nvSpPr>
        <p:spPr>
          <a:xfrm>
            <a:off x="749808" y="4535423"/>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33" name="TextBox 32"/>
          <p:cNvSpPr txBox="1"/>
          <p:nvPr/>
        </p:nvSpPr>
        <p:spPr>
          <a:xfrm>
            <a:off x="1389888" y="4379975"/>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Orientation</a:t>
            </a:r>
          </a:p>
        </p:txBody>
      </p:sp>
      <p:sp>
        <p:nvSpPr>
          <p:cNvPr id="34" name="TextBox 33"/>
          <p:cNvSpPr txBox="1"/>
          <p:nvPr/>
        </p:nvSpPr>
        <p:spPr>
          <a:xfrm>
            <a:off x="1389888" y="4672583"/>
            <a:ext cx="6766560" cy="338554"/>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Digital compliance + risk culture → weaker early social integration.</a:t>
            </a:r>
          </a:p>
        </p:txBody>
      </p:sp>
      <p:sp>
        <p:nvSpPr>
          <p:cNvPr id="35" name="TextBox 34"/>
          <p:cNvSpPr txBox="1"/>
          <p:nvPr/>
        </p:nvSpPr>
        <p:spPr>
          <a:xfrm>
            <a:off x="5466080" y="5010912"/>
            <a:ext cx="3248152" cy="261610"/>
          </a:xfrm>
          <a:prstGeom prst="rect">
            <a:avLst/>
          </a:prstGeom>
          <a:noFill/>
        </p:spPr>
        <p:txBody>
          <a:bodyPr wrap="square" anchor="t">
            <a:spAutoFit/>
          </a:bodyPr>
          <a:lstStyle/>
          <a:p>
            <a:pPr algn="r"/>
            <a:r>
              <a:rPr sz="1100" b="1" i="0" dirty="0">
                <a:solidFill>
                  <a:srgbClr val="DB0012"/>
                </a:solidFill>
                <a:latin typeface="Arial" panose="020B0604020202020204" pitchFamily="34" charset="0"/>
                <a:cs typeface="Arial" panose="020B0604020202020204" pitchFamily="34" charset="0"/>
              </a:rPr>
              <a:t>Ulrich, 1998; HSBC Holdings plc, 2026b</a:t>
            </a:r>
          </a:p>
        </p:txBody>
      </p:sp>
      <p:sp>
        <p:nvSpPr>
          <p:cNvPr id="36" name="Rounded Rectangle 35"/>
          <p:cNvSpPr/>
          <p:nvPr/>
        </p:nvSpPr>
        <p:spPr>
          <a:xfrm>
            <a:off x="594360" y="5276088"/>
            <a:ext cx="8321040" cy="941832"/>
          </a:xfrm>
          <a:prstGeom prst="roundRect">
            <a:avLst/>
          </a:prstGeom>
          <a:solidFill>
            <a:srgbClr val="F7F8F9"/>
          </a:solidFill>
          <a:ln>
            <a:solidFill>
              <a:srgbClr val="E1E3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7" name="Oval 36"/>
          <p:cNvSpPr/>
          <p:nvPr/>
        </p:nvSpPr>
        <p:spPr>
          <a:xfrm>
            <a:off x="749808" y="5477255"/>
            <a:ext cx="502920" cy="502920"/>
          </a:xfrm>
          <a:prstGeom prst="ellipse">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8" name="TextBox 37"/>
          <p:cNvSpPr txBox="1"/>
          <p:nvPr/>
        </p:nvSpPr>
        <p:spPr>
          <a:xfrm>
            <a:off x="749808" y="5522975"/>
            <a:ext cx="502920" cy="365760"/>
          </a:xfrm>
          <a:prstGeom prst="rect">
            <a:avLst/>
          </a:prstGeom>
          <a:noFill/>
        </p:spPr>
        <p:txBody>
          <a:bodyPr wrap="square" anchor="t">
            <a:spAutoFit/>
          </a:bodyPr>
          <a:lstStyle/>
          <a:p>
            <a:pPr algn="ctr"/>
            <a:r>
              <a:rPr sz="2000" b="1" i="0" dirty="0">
                <a:solidFill>
                  <a:srgbClr val="FFFFFF"/>
                </a:solidFill>
                <a:latin typeface="Aptos"/>
              </a:rPr>
              <a:t>◆</a:t>
            </a:r>
          </a:p>
        </p:txBody>
      </p:sp>
      <p:sp>
        <p:nvSpPr>
          <p:cNvPr id="39" name="TextBox 38"/>
          <p:cNvSpPr txBox="1"/>
          <p:nvPr/>
        </p:nvSpPr>
        <p:spPr>
          <a:xfrm>
            <a:off x="1389888" y="5367527"/>
            <a:ext cx="5394960" cy="369332"/>
          </a:xfrm>
          <a:prstGeom prst="rect">
            <a:avLst/>
          </a:prstGeom>
          <a:noFill/>
        </p:spPr>
        <p:txBody>
          <a:bodyPr wrap="square" anchor="t">
            <a:spAutoFit/>
          </a:bodyPr>
          <a:lstStyle/>
          <a:p>
            <a:pPr algn="l"/>
            <a:r>
              <a:rPr b="1" i="0" dirty="0">
                <a:solidFill>
                  <a:srgbClr val="DB0012"/>
                </a:solidFill>
                <a:latin typeface="Arial" panose="020B0604020202020204" pitchFamily="34" charset="0"/>
                <a:cs typeface="Arial" panose="020B0604020202020204" pitchFamily="34" charset="0"/>
              </a:rPr>
              <a:t>Overall RCA</a:t>
            </a:r>
          </a:p>
        </p:txBody>
      </p:sp>
      <p:sp>
        <p:nvSpPr>
          <p:cNvPr id="40" name="TextBox 39"/>
          <p:cNvSpPr txBox="1"/>
          <p:nvPr/>
        </p:nvSpPr>
        <p:spPr>
          <a:xfrm>
            <a:off x="1389888" y="5660136"/>
            <a:ext cx="6766560" cy="338554"/>
          </a:xfrm>
          <a:prstGeom prst="rect">
            <a:avLst/>
          </a:prstGeom>
          <a:noFill/>
        </p:spPr>
        <p:txBody>
          <a:bodyPr wrap="square" anchor="t">
            <a:spAutoFit/>
          </a:bodyPr>
          <a:lstStyle/>
          <a:p>
            <a:pPr algn="l"/>
            <a:r>
              <a:rPr sz="1600" b="1" i="0" dirty="0">
                <a:solidFill>
                  <a:srgbClr val="141414"/>
                </a:solidFill>
                <a:latin typeface="Arial" panose="020B0604020202020204" pitchFamily="34" charset="0"/>
                <a:cs typeface="Arial" panose="020B0604020202020204" pitchFamily="34" charset="0"/>
              </a:rPr>
              <a:t>External pressures, systems and </a:t>
            </a:r>
            <a:r>
              <a:rPr lang="en-GB" sz="1600" b="1" i="0" noProof="1">
                <a:solidFill>
                  <a:srgbClr val="141414"/>
                </a:solidFill>
                <a:latin typeface="Arial" panose="020B0604020202020204" pitchFamily="34" charset="0"/>
                <a:cs typeface="Arial" panose="020B0604020202020204" pitchFamily="34" charset="0"/>
              </a:rPr>
              <a:t>behaviours</a:t>
            </a:r>
            <a:r>
              <a:rPr sz="1600" b="1" i="0" dirty="0">
                <a:solidFill>
                  <a:srgbClr val="141414"/>
                </a:solidFill>
                <a:latin typeface="Arial" panose="020B0604020202020204" pitchFamily="34" charset="0"/>
                <a:cs typeface="Arial" panose="020B0604020202020204" pitchFamily="34" charset="0"/>
              </a:rPr>
              <a:t> reinforce one another.</a:t>
            </a:r>
          </a:p>
        </p:txBody>
      </p:sp>
      <p:sp>
        <p:nvSpPr>
          <p:cNvPr id="41" name="TextBox 40"/>
          <p:cNvSpPr txBox="1"/>
          <p:nvPr/>
        </p:nvSpPr>
        <p:spPr>
          <a:xfrm>
            <a:off x="3769360" y="5998465"/>
            <a:ext cx="4944872" cy="261610"/>
          </a:xfrm>
          <a:prstGeom prst="rect">
            <a:avLst/>
          </a:prstGeom>
          <a:noFill/>
        </p:spPr>
        <p:txBody>
          <a:bodyPr wrap="square" anchor="t">
            <a:spAutoFit/>
          </a:bodyPr>
          <a:lstStyle/>
          <a:p>
            <a:pPr algn="r"/>
            <a:r>
              <a:rPr sz="1100" b="1" i="0" dirty="0">
                <a:solidFill>
                  <a:srgbClr val="DB0012"/>
                </a:solidFill>
                <a:latin typeface="Arial" panose="020B0604020202020204" pitchFamily="34" charset="0"/>
                <a:cs typeface="Arial" panose="020B0604020202020204" pitchFamily="34" charset="0"/>
              </a:rPr>
              <a:t>Becker &amp; Gerhart, 1996; Armstrong &amp; Taylor, 2023</a:t>
            </a:r>
          </a:p>
        </p:txBody>
      </p:sp>
      <p:sp>
        <p:nvSpPr>
          <p:cNvPr id="42" name="Oval 41"/>
          <p:cNvSpPr/>
          <p:nvPr/>
        </p:nvSpPr>
        <p:spPr>
          <a:xfrm>
            <a:off x="9582912" y="1874519"/>
            <a:ext cx="868680" cy="658368"/>
          </a:xfrm>
          <a:prstGeom prst="ellipse">
            <a:avLst/>
          </a:prstGeom>
          <a:solidFill>
            <a:srgbClr val="FFFFFF"/>
          </a:solidFill>
          <a:ln>
            <a:solidFill>
              <a:srgbClr val="DB001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3" name="TextBox 42"/>
          <p:cNvSpPr txBox="1"/>
          <p:nvPr/>
        </p:nvSpPr>
        <p:spPr>
          <a:xfrm>
            <a:off x="9601200" y="2093976"/>
            <a:ext cx="832104" cy="261610"/>
          </a:xfrm>
          <a:prstGeom prst="rect">
            <a:avLst/>
          </a:prstGeom>
          <a:noFill/>
        </p:spPr>
        <p:txBody>
          <a:bodyPr wrap="square" anchor="t">
            <a:spAutoFit/>
          </a:bodyPr>
          <a:lstStyle/>
          <a:p>
            <a:pPr algn="ctr"/>
            <a:r>
              <a:rPr sz="1100" b="1" i="0" dirty="0">
                <a:solidFill>
                  <a:srgbClr val="DB0012"/>
                </a:solidFill>
                <a:latin typeface="Arial" panose="020B0604020202020204" pitchFamily="34" charset="0"/>
                <a:cs typeface="Arial" panose="020B0604020202020204" pitchFamily="34" charset="0"/>
              </a:rPr>
              <a:t>RECRUIT</a:t>
            </a:r>
          </a:p>
        </p:txBody>
      </p:sp>
      <p:sp>
        <p:nvSpPr>
          <p:cNvPr id="44" name="Oval 43"/>
          <p:cNvSpPr/>
          <p:nvPr/>
        </p:nvSpPr>
        <p:spPr>
          <a:xfrm>
            <a:off x="10561320" y="1874519"/>
            <a:ext cx="868680" cy="658368"/>
          </a:xfrm>
          <a:prstGeom prst="ellipse">
            <a:avLst/>
          </a:prstGeom>
          <a:solidFill>
            <a:srgbClr val="FFFFFF"/>
          </a:solidFill>
          <a:ln>
            <a:solidFill>
              <a:srgbClr val="DB001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5" name="TextBox 44"/>
          <p:cNvSpPr txBox="1"/>
          <p:nvPr/>
        </p:nvSpPr>
        <p:spPr>
          <a:xfrm>
            <a:off x="10579608" y="2093976"/>
            <a:ext cx="832104" cy="276999"/>
          </a:xfrm>
          <a:prstGeom prst="rect">
            <a:avLst/>
          </a:prstGeom>
          <a:noFill/>
        </p:spPr>
        <p:txBody>
          <a:bodyPr wrap="square" anchor="t">
            <a:spAutoFit/>
          </a:bodyPr>
          <a:lstStyle/>
          <a:p>
            <a:pPr algn="ctr"/>
            <a:r>
              <a:rPr sz="1200" b="1" i="0" dirty="0">
                <a:solidFill>
                  <a:srgbClr val="DB0012"/>
                </a:solidFill>
                <a:latin typeface="Arial" panose="020B0604020202020204" pitchFamily="34" charset="0"/>
                <a:cs typeface="Arial" panose="020B0604020202020204" pitchFamily="34" charset="0"/>
              </a:rPr>
              <a:t>SELECT</a:t>
            </a:r>
          </a:p>
        </p:txBody>
      </p:sp>
      <p:sp>
        <p:nvSpPr>
          <p:cNvPr id="46" name="Oval 45"/>
          <p:cNvSpPr/>
          <p:nvPr/>
        </p:nvSpPr>
        <p:spPr>
          <a:xfrm>
            <a:off x="10076688" y="3794760"/>
            <a:ext cx="868680" cy="658368"/>
          </a:xfrm>
          <a:prstGeom prst="ellipse">
            <a:avLst/>
          </a:prstGeom>
          <a:solidFill>
            <a:srgbClr val="FFFFFF"/>
          </a:solidFill>
          <a:ln>
            <a:solidFill>
              <a:srgbClr val="DB001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7" name="TextBox 46"/>
          <p:cNvSpPr txBox="1"/>
          <p:nvPr/>
        </p:nvSpPr>
        <p:spPr>
          <a:xfrm>
            <a:off x="10094976" y="4014216"/>
            <a:ext cx="832104" cy="261610"/>
          </a:xfrm>
          <a:prstGeom prst="rect">
            <a:avLst/>
          </a:prstGeom>
          <a:noFill/>
        </p:spPr>
        <p:txBody>
          <a:bodyPr wrap="square" anchor="t">
            <a:spAutoFit/>
          </a:bodyPr>
          <a:lstStyle/>
          <a:p>
            <a:pPr algn="ctr"/>
            <a:r>
              <a:rPr sz="1100" b="1" i="0" dirty="0">
                <a:solidFill>
                  <a:srgbClr val="DB0012"/>
                </a:solidFill>
                <a:latin typeface="Arial" panose="020B0604020202020204" pitchFamily="34" charset="0"/>
                <a:cs typeface="Arial" panose="020B0604020202020204" pitchFamily="34" charset="0"/>
              </a:rPr>
              <a:t>ORIENT</a:t>
            </a:r>
          </a:p>
        </p:txBody>
      </p:sp>
      <p:cxnSp>
        <p:nvCxnSpPr>
          <p:cNvPr id="48" name="Connector 47"/>
          <p:cNvCxnSpPr/>
          <p:nvPr/>
        </p:nvCxnSpPr>
        <p:spPr>
          <a:xfrm>
            <a:off x="10040112" y="2203704"/>
            <a:ext cx="521208" cy="0"/>
          </a:xfrm>
          <a:prstGeom prst="line">
            <a:avLst/>
          </a:prstGeom>
          <a:ln>
            <a:solidFill>
              <a:srgbClr val="18314E"/>
            </a:solidFill>
          </a:ln>
        </p:spPr>
        <p:style>
          <a:lnRef idx="2">
            <a:schemeClr val="accent1"/>
          </a:lnRef>
          <a:fillRef idx="0">
            <a:schemeClr val="accent1"/>
          </a:fillRef>
          <a:effectRef idx="1">
            <a:schemeClr val="accent1"/>
          </a:effectRef>
          <a:fontRef idx="minor">
            <a:schemeClr val="tx1"/>
          </a:fontRef>
        </p:style>
      </p:cxnSp>
      <p:cxnSp>
        <p:nvCxnSpPr>
          <p:cNvPr id="49" name="Connector 48"/>
          <p:cNvCxnSpPr/>
          <p:nvPr/>
        </p:nvCxnSpPr>
        <p:spPr>
          <a:xfrm>
            <a:off x="10021824" y="2487168"/>
            <a:ext cx="356616" cy="1307592"/>
          </a:xfrm>
          <a:prstGeom prst="line">
            <a:avLst/>
          </a:prstGeom>
          <a:ln>
            <a:solidFill>
              <a:srgbClr val="18314E"/>
            </a:solidFill>
          </a:ln>
        </p:spPr>
        <p:style>
          <a:lnRef idx="2">
            <a:schemeClr val="accent1"/>
          </a:lnRef>
          <a:fillRef idx="0">
            <a:schemeClr val="accent1"/>
          </a:fillRef>
          <a:effectRef idx="1">
            <a:schemeClr val="accent1"/>
          </a:effectRef>
          <a:fontRef idx="minor">
            <a:schemeClr val="tx1"/>
          </a:fontRef>
        </p:style>
      </p:cxnSp>
      <p:cxnSp>
        <p:nvCxnSpPr>
          <p:cNvPr id="50" name="Connector 49"/>
          <p:cNvCxnSpPr/>
          <p:nvPr/>
        </p:nvCxnSpPr>
        <p:spPr>
          <a:xfrm flipH="1">
            <a:off x="10533888" y="2487168"/>
            <a:ext cx="438912" cy="1307592"/>
          </a:xfrm>
          <a:prstGeom prst="line">
            <a:avLst/>
          </a:prstGeom>
          <a:ln>
            <a:solidFill>
              <a:srgbClr val="18314E"/>
            </a:solidFill>
          </a:ln>
        </p:spPr>
        <p:style>
          <a:lnRef idx="2">
            <a:schemeClr val="accent1"/>
          </a:lnRef>
          <a:fillRef idx="0">
            <a:schemeClr val="accent1"/>
          </a:fillRef>
          <a:effectRef idx="1">
            <a:schemeClr val="accent1"/>
          </a:effectRef>
          <a:fontRef idx="minor">
            <a:schemeClr val="tx1"/>
          </a:fontRef>
        </p:style>
      </p:cxnSp>
      <p:sp>
        <p:nvSpPr>
          <p:cNvPr id="51" name="Oval 50"/>
          <p:cNvSpPr/>
          <p:nvPr/>
        </p:nvSpPr>
        <p:spPr>
          <a:xfrm>
            <a:off x="9857232" y="4956048"/>
            <a:ext cx="1280160" cy="749808"/>
          </a:xfrm>
          <a:prstGeom prst="ellipse">
            <a:avLst/>
          </a:prstGeom>
          <a:solidFill>
            <a:srgbClr val="1831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2" name="TextBox 51"/>
          <p:cNvSpPr txBox="1"/>
          <p:nvPr/>
        </p:nvSpPr>
        <p:spPr>
          <a:xfrm>
            <a:off x="9893808" y="5184648"/>
            <a:ext cx="1207008" cy="182880"/>
          </a:xfrm>
          <a:prstGeom prst="rect">
            <a:avLst/>
          </a:prstGeom>
          <a:noFill/>
        </p:spPr>
        <p:txBody>
          <a:bodyPr wrap="square" anchor="t">
            <a:spAutoFit/>
          </a:bodyPr>
          <a:lstStyle/>
          <a:p>
            <a:pPr algn="ctr"/>
            <a:r>
              <a:rPr sz="1600" b="1" i="0" dirty="0">
                <a:solidFill>
                  <a:srgbClr val="FFFFFF"/>
                </a:solidFill>
                <a:latin typeface="Aptos"/>
              </a:rPr>
              <a:t>RCA</a:t>
            </a:r>
          </a:p>
        </p:txBody>
      </p:sp>
      <p:sp>
        <p:nvSpPr>
          <p:cNvPr id="53" name="TextBox 52"/>
          <p:cNvSpPr txBox="1"/>
          <p:nvPr/>
        </p:nvSpPr>
        <p:spPr>
          <a:xfrm>
            <a:off x="9464040" y="5925312"/>
            <a:ext cx="2514600" cy="584775"/>
          </a:xfrm>
          <a:prstGeom prst="rect">
            <a:avLst/>
          </a:prstGeom>
          <a:noFill/>
        </p:spPr>
        <p:txBody>
          <a:bodyPr wrap="square" anchor="t">
            <a:spAutoFit/>
          </a:bodyPr>
          <a:lstStyle/>
          <a:p>
            <a:pPr algn="ctr"/>
            <a:r>
              <a:rPr sz="1600" b="1" i="0" dirty="0">
                <a:solidFill>
                  <a:srgbClr val="18314E"/>
                </a:solidFill>
                <a:latin typeface="Arial" panose="020B0604020202020204" pitchFamily="34" charset="0"/>
                <a:cs typeface="Arial" panose="020B0604020202020204" pitchFamily="34" charset="0"/>
              </a:rPr>
              <a:t>Six drivers → three RSO outcomes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828800"/>
          </a:xfrm>
          <a:prstGeom prst="rect">
            <a:avLst/>
          </a:prstGeom>
          <a:solidFill>
            <a:srgbClr val="DB0011"/>
          </a:solidFill>
          <a:ln/>
        </p:spPr>
        <p:txBody>
          <a:bodyPr/>
          <a:lstStyle/>
          <a:p>
            <a:endParaRPr lang="en-GB" dirty="0"/>
          </a:p>
        </p:txBody>
      </p:sp>
      <p:sp>
        <p:nvSpPr>
          <p:cNvPr id="3" name="Text 1"/>
          <p:cNvSpPr/>
          <p:nvPr/>
        </p:nvSpPr>
        <p:spPr>
          <a:xfrm>
            <a:off x="548640" y="457200"/>
            <a:ext cx="3657600" cy="457200"/>
          </a:xfrm>
          <a:prstGeom prst="rect">
            <a:avLst/>
          </a:prstGeom>
          <a:noFill/>
          <a:ln/>
        </p:spPr>
        <p:txBody>
          <a:bodyPr wrap="square" lIns="0" tIns="0" rIns="0" bIns="0" rtlCol="0" anchor="ctr"/>
          <a:lstStyle/>
          <a:p>
            <a:pPr marL="0" indent="0">
              <a:buNone/>
            </a:pPr>
            <a:r>
              <a:rPr lang="en-US" b="1" kern="0" spc="150" dirty="0">
                <a:solidFill>
                  <a:srgbClr val="FFFFFF"/>
                </a:solidFill>
                <a:latin typeface="Arial" pitchFamily="34" charset="0"/>
                <a:ea typeface="Arial" pitchFamily="34" charset="-122"/>
                <a:cs typeface="Arial" pitchFamily="34" charset="-120"/>
              </a:rPr>
              <a:t>HSBC</a:t>
            </a:r>
            <a:endParaRPr lang="en-US" dirty="0"/>
          </a:p>
        </p:txBody>
      </p:sp>
      <p:sp>
        <p:nvSpPr>
          <p:cNvPr id="4" name="Text 2"/>
          <p:cNvSpPr/>
          <p:nvPr/>
        </p:nvSpPr>
        <p:spPr>
          <a:xfrm>
            <a:off x="548640" y="2377440"/>
            <a:ext cx="11064240" cy="1005840"/>
          </a:xfrm>
          <a:prstGeom prst="rect">
            <a:avLst/>
          </a:prstGeom>
          <a:noFill/>
          <a:ln/>
        </p:spPr>
        <p:txBody>
          <a:bodyPr wrap="square" lIns="0" tIns="0" rIns="0" bIns="0" rtlCol="0" anchor="ctr"/>
          <a:lstStyle/>
          <a:p>
            <a:pPr marL="0" indent="0">
              <a:buNone/>
            </a:pPr>
            <a:r>
              <a:rPr lang="en-US" sz="3400" b="1" dirty="0">
                <a:solidFill>
                  <a:srgbClr val="1F1F1F"/>
                </a:solidFill>
                <a:latin typeface="Arial" pitchFamily="34" charset="0"/>
                <a:ea typeface="Arial" pitchFamily="34" charset="-122"/>
                <a:cs typeface="Arial" pitchFamily="34" charset="-120"/>
              </a:rPr>
              <a:t>Recruitment, Selection and Orientation at HSBC UK</a:t>
            </a:r>
            <a:endParaRPr lang="en-US" sz="3400" dirty="0"/>
          </a:p>
        </p:txBody>
      </p:sp>
      <p:sp>
        <p:nvSpPr>
          <p:cNvPr id="5" name="Text 3"/>
          <p:cNvSpPr/>
          <p:nvPr/>
        </p:nvSpPr>
        <p:spPr>
          <a:xfrm>
            <a:off x="548640" y="3337560"/>
            <a:ext cx="11064240" cy="548640"/>
          </a:xfrm>
          <a:prstGeom prst="rect">
            <a:avLst/>
          </a:prstGeom>
          <a:noFill/>
          <a:ln/>
        </p:spPr>
        <p:txBody>
          <a:bodyPr wrap="square" lIns="0" tIns="0" rIns="0" bIns="0" rtlCol="0" anchor="ctr"/>
          <a:lstStyle/>
          <a:p>
            <a:pPr marL="0" indent="0">
              <a:buNone/>
            </a:pPr>
            <a:r>
              <a:rPr lang="en-US" sz="1900" b="1" dirty="0">
                <a:solidFill>
                  <a:srgbClr val="DB0011"/>
                </a:solidFill>
                <a:latin typeface="Arial" pitchFamily="34" charset="0"/>
                <a:ea typeface="Arial" pitchFamily="34" charset="-122"/>
                <a:cs typeface="Arial" pitchFamily="34" charset="-120"/>
              </a:rPr>
              <a:t>Evidence-Based Recommendations and Future-of-Work Implications</a:t>
            </a:r>
            <a:endParaRPr lang="en-US" sz="1900" dirty="0"/>
          </a:p>
        </p:txBody>
      </p:sp>
      <p:sp>
        <p:nvSpPr>
          <p:cNvPr id="6" name="Shape 4"/>
          <p:cNvSpPr/>
          <p:nvPr/>
        </p:nvSpPr>
        <p:spPr>
          <a:xfrm>
            <a:off x="548640" y="4069080"/>
            <a:ext cx="2926080" cy="0"/>
          </a:xfrm>
          <a:prstGeom prst="line">
            <a:avLst/>
          </a:prstGeom>
          <a:noFill/>
          <a:ln w="19050">
            <a:solidFill>
              <a:srgbClr val="E2E2E2"/>
            </a:solidFill>
            <a:prstDash val="solid"/>
          </a:ln>
        </p:spPr>
        <p:txBody>
          <a:bodyPr/>
          <a:lstStyle/>
          <a:p>
            <a:endParaRPr lang="en-GB" dirty="0"/>
          </a:p>
        </p:txBody>
      </p:sp>
      <p:sp>
        <p:nvSpPr>
          <p:cNvPr id="7" name="Text 5"/>
          <p:cNvSpPr/>
          <p:nvPr/>
        </p:nvSpPr>
        <p:spPr>
          <a:xfrm>
            <a:off x="548640" y="4297680"/>
            <a:ext cx="10515600" cy="365760"/>
          </a:xfrm>
          <a:prstGeom prst="rect">
            <a:avLst/>
          </a:prstGeom>
          <a:noFill/>
          <a:ln/>
        </p:spPr>
        <p:txBody>
          <a:bodyPr wrap="square" lIns="0" tIns="0" rIns="0" bIns="0" rtlCol="0" anchor="ctr"/>
          <a:lstStyle/>
          <a:p>
            <a:pPr marL="0" indent="0">
              <a:buNone/>
            </a:pPr>
            <a:r>
              <a:rPr lang="en-US" sz="1400" b="1" u="sng" dirty="0">
                <a:solidFill>
                  <a:srgbClr val="1F1F1F"/>
                </a:solidFill>
                <a:latin typeface="Arial" pitchFamily="34" charset="0"/>
                <a:ea typeface="Arial" pitchFamily="34" charset="-122"/>
                <a:cs typeface="Arial" pitchFamily="34" charset="-120"/>
              </a:rPr>
              <a:t>Framework</a:t>
            </a:r>
            <a:r>
              <a:rPr lang="en-US" sz="1400" b="1" dirty="0">
                <a:solidFill>
                  <a:srgbClr val="1F1F1F"/>
                </a:solidFill>
                <a:latin typeface="Arial" pitchFamily="34" charset="0"/>
                <a:ea typeface="Arial" pitchFamily="34" charset="-122"/>
                <a:cs typeface="Arial" pitchFamily="34" charset="-120"/>
              </a:rPr>
              <a:t>:  </a:t>
            </a:r>
            <a:r>
              <a:rPr lang="en-US" sz="1400" b="1" dirty="0">
                <a:solidFill>
                  <a:srgbClr val="5A5A5A"/>
                </a:solidFill>
                <a:latin typeface="Arial" pitchFamily="34" charset="0"/>
                <a:ea typeface="Arial" pitchFamily="34" charset="-122"/>
                <a:cs typeface="Arial" pitchFamily="34" charset="-120"/>
              </a:rPr>
              <a:t>Strategic HRM – Root-Cause Analysis – Evidence-Based Practice</a:t>
            </a:r>
            <a:endParaRPr lang="en-US" sz="1400" b="1" dirty="0"/>
          </a:p>
        </p:txBody>
      </p:sp>
      <p:sp>
        <p:nvSpPr>
          <p:cNvPr id="8" name="Text 6"/>
          <p:cNvSpPr/>
          <p:nvPr/>
        </p:nvSpPr>
        <p:spPr>
          <a:xfrm>
            <a:off x="548640" y="4709160"/>
            <a:ext cx="10515600" cy="640080"/>
          </a:xfrm>
          <a:prstGeom prst="rect">
            <a:avLst/>
          </a:prstGeom>
          <a:noFill/>
          <a:ln/>
        </p:spPr>
        <p:txBody>
          <a:bodyPr wrap="square" lIns="0" tIns="0" rIns="0" bIns="0" rtlCol="0" anchor="ctr"/>
          <a:lstStyle/>
          <a:p>
            <a:pPr marL="0" indent="0">
              <a:lnSpc>
                <a:spcPct val="120000"/>
              </a:lnSpc>
              <a:buNone/>
            </a:pPr>
            <a:r>
              <a:rPr lang="en-US" sz="1400" b="1" u="sng" dirty="0">
                <a:solidFill>
                  <a:srgbClr val="1F1F1F"/>
                </a:solidFill>
                <a:latin typeface="Arial" pitchFamily="34" charset="0"/>
                <a:ea typeface="Arial" pitchFamily="34" charset="-122"/>
                <a:cs typeface="Arial" pitchFamily="34" charset="-120"/>
              </a:rPr>
              <a:t>This section</a:t>
            </a:r>
            <a:r>
              <a:rPr lang="en-US" sz="1400" b="1" dirty="0">
                <a:solidFill>
                  <a:srgbClr val="1F1F1F"/>
                </a:solidFill>
                <a:latin typeface="Arial" pitchFamily="34" charset="0"/>
                <a:ea typeface="Arial" pitchFamily="34" charset="-122"/>
                <a:cs typeface="Arial" pitchFamily="34" charset="-120"/>
              </a:rPr>
              <a:t>:  </a:t>
            </a:r>
            <a:r>
              <a:rPr lang="en-US" sz="1400" b="1" dirty="0">
                <a:solidFill>
                  <a:srgbClr val="5A5A5A"/>
                </a:solidFill>
                <a:latin typeface="Arial" pitchFamily="34" charset="0"/>
                <a:ea typeface="Arial" pitchFamily="34" charset="-122"/>
                <a:cs typeface="Arial" pitchFamily="34" charset="-120"/>
              </a:rPr>
              <a:t>Practical recommendations to close the gaps identified in the current-state analysis, and what HSBC must prepare for over the next 5–10 years.</a:t>
            </a:r>
            <a:endParaRPr lang="en-US" sz="1400" b="1" dirty="0"/>
          </a:p>
        </p:txBody>
      </p:sp>
      <p:sp>
        <p:nvSpPr>
          <p:cNvPr id="9" name="Text 7"/>
          <p:cNvSpPr/>
          <p:nvPr/>
        </p:nvSpPr>
        <p:spPr>
          <a:xfrm>
            <a:off x="548640" y="6309360"/>
            <a:ext cx="4572000" cy="365760"/>
          </a:xfrm>
          <a:prstGeom prst="rect">
            <a:avLst/>
          </a:prstGeom>
          <a:noFill/>
          <a:ln/>
        </p:spPr>
        <p:txBody>
          <a:bodyPr wrap="square" lIns="0" tIns="0" rIns="0" bIns="0" rtlCol="0" anchor="ctr"/>
          <a:lstStyle/>
          <a:p>
            <a:pPr marL="0" indent="0">
              <a:buNone/>
            </a:pPr>
            <a:r>
              <a:rPr lang="en-US" sz="1200" dirty="0">
                <a:solidFill>
                  <a:srgbClr val="5A5A5A"/>
                </a:solidFill>
                <a:latin typeface="Arial" pitchFamily="34" charset="0"/>
                <a:ea typeface="Arial" pitchFamily="34" charset="-122"/>
                <a:cs typeface="Arial" pitchFamily="34" charset="-120"/>
              </a:rPr>
              <a:t>Presenter</a:t>
            </a:r>
            <a:r>
              <a:rPr lang="en-US" sz="1200" b="1" dirty="0">
                <a:solidFill>
                  <a:srgbClr val="5A5A5A"/>
                </a:solidFill>
                <a:latin typeface="Arial" pitchFamily="34" charset="0"/>
                <a:ea typeface="Arial" pitchFamily="34" charset="-122"/>
                <a:cs typeface="Arial" pitchFamily="34" charset="-120"/>
              </a:rPr>
              <a:t>: Kristian Nash</a:t>
            </a:r>
            <a:endParaRPr lang="en-US" sz="1200" b="1"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48640" y="320040"/>
            <a:ext cx="2743200" cy="320040"/>
          </a:xfrm>
          <a:prstGeom prst="rect">
            <a:avLst/>
          </a:prstGeom>
          <a:noFill/>
          <a:ln/>
        </p:spPr>
        <p:txBody>
          <a:bodyPr wrap="square" lIns="0" tIns="0" rIns="0" bIns="0" rtlCol="0" anchor="ctr"/>
          <a:lstStyle/>
          <a:p>
            <a:pPr marL="0" indent="0">
              <a:buNone/>
            </a:pPr>
            <a:r>
              <a:rPr lang="en-US" sz="1300" b="1" kern="0" spc="100" dirty="0">
                <a:solidFill>
                  <a:srgbClr val="DB0011"/>
                </a:solidFill>
                <a:latin typeface="Arial" pitchFamily="34" charset="0"/>
                <a:ea typeface="Arial" pitchFamily="34" charset="-122"/>
                <a:cs typeface="Arial" pitchFamily="34" charset="-120"/>
              </a:rPr>
              <a:t>HSBC</a:t>
            </a:r>
            <a:endParaRPr lang="en-US" sz="1300" dirty="0"/>
          </a:p>
        </p:txBody>
      </p:sp>
      <p:sp>
        <p:nvSpPr>
          <p:cNvPr id="3" name="Text 1"/>
          <p:cNvSpPr/>
          <p:nvPr/>
        </p:nvSpPr>
        <p:spPr>
          <a:xfrm>
            <a:off x="548640" y="777240"/>
            <a:ext cx="9601200" cy="320040"/>
          </a:xfrm>
          <a:prstGeom prst="rect">
            <a:avLst/>
          </a:prstGeom>
          <a:noFill/>
          <a:ln/>
        </p:spPr>
        <p:txBody>
          <a:bodyPr wrap="square" lIns="0" tIns="0" rIns="0" bIns="0" rtlCol="0" anchor="ctr"/>
          <a:lstStyle/>
          <a:p>
            <a:pPr marL="0" indent="0">
              <a:buNone/>
            </a:pPr>
            <a:r>
              <a:rPr lang="en-US" b="1" kern="0" spc="120" dirty="0">
                <a:solidFill>
                  <a:srgbClr val="DB0011"/>
                </a:solidFill>
                <a:latin typeface="Arial" pitchFamily="34" charset="0"/>
                <a:ea typeface="Arial" pitchFamily="34" charset="-122"/>
                <a:cs typeface="Arial" pitchFamily="34" charset="-120"/>
              </a:rPr>
              <a:t>RECOMMENDATION 1</a:t>
            </a:r>
            <a:endParaRPr lang="en-US" dirty="0"/>
          </a:p>
        </p:txBody>
      </p:sp>
      <p:sp>
        <p:nvSpPr>
          <p:cNvPr id="4" name="Text 2"/>
          <p:cNvSpPr/>
          <p:nvPr/>
        </p:nvSpPr>
        <p:spPr>
          <a:xfrm>
            <a:off x="548640" y="1078992"/>
            <a:ext cx="10789920" cy="777240"/>
          </a:xfrm>
          <a:prstGeom prst="rect">
            <a:avLst/>
          </a:prstGeom>
          <a:noFill/>
          <a:ln/>
        </p:spPr>
        <p:txBody>
          <a:bodyPr wrap="square" lIns="0" tIns="0" rIns="0" bIns="0" rtlCol="0" anchor="t"/>
          <a:lstStyle/>
          <a:p>
            <a:pPr marL="0" indent="0">
              <a:buNone/>
            </a:pPr>
            <a:r>
              <a:rPr lang="en-US" sz="2800" b="1" dirty="0">
                <a:solidFill>
                  <a:srgbClr val="1F1F1F"/>
                </a:solidFill>
                <a:latin typeface="Arial" pitchFamily="34" charset="0"/>
                <a:ea typeface="Arial" pitchFamily="34" charset="-122"/>
                <a:cs typeface="Arial" pitchFamily="34" charset="-120"/>
              </a:rPr>
              <a:t>Keep the Speed of Skills-First Hiring, Without Losing Control</a:t>
            </a:r>
            <a:endParaRPr lang="en-US" sz="2800" dirty="0"/>
          </a:p>
        </p:txBody>
      </p:sp>
      <p:sp>
        <p:nvSpPr>
          <p:cNvPr id="5" name="Shape 3"/>
          <p:cNvSpPr/>
          <p:nvPr/>
        </p:nvSpPr>
        <p:spPr>
          <a:xfrm>
            <a:off x="548640" y="2286000"/>
            <a:ext cx="420624" cy="420624"/>
          </a:xfrm>
          <a:prstGeom prst="ellipse">
            <a:avLst/>
          </a:prstGeom>
          <a:solidFill>
            <a:srgbClr val="DB0011"/>
          </a:solidFill>
          <a:ln/>
        </p:spPr>
        <p:txBody>
          <a:bodyPr/>
          <a:lstStyle/>
          <a:p>
            <a:endParaRPr lang="en-GB" dirty="0"/>
          </a:p>
        </p:txBody>
      </p:sp>
      <p:sp>
        <p:nvSpPr>
          <p:cNvPr id="6" name="Text 4"/>
          <p:cNvSpPr/>
          <p:nvPr/>
        </p:nvSpPr>
        <p:spPr>
          <a:xfrm>
            <a:off x="548640" y="2286000"/>
            <a:ext cx="420624" cy="42062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1</a:t>
            </a:r>
            <a:endParaRPr lang="en-US" sz="1600" dirty="0"/>
          </a:p>
        </p:txBody>
      </p:sp>
      <p:sp>
        <p:nvSpPr>
          <p:cNvPr id="7" name="Text 5"/>
          <p:cNvSpPr/>
          <p:nvPr/>
        </p:nvSpPr>
        <p:spPr>
          <a:xfrm>
            <a:off x="1243584" y="2194560"/>
            <a:ext cx="10369296" cy="1188720"/>
          </a:xfrm>
          <a:prstGeom prst="rect">
            <a:avLst/>
          </a:prstGeom>
          <a:noFill/>
          <a:ln/>
        </p:spPr>
        <p:txBody>
          <a:bodyPr wrap="square" lIns="0" tIns="0" rIns="0" bIns="0" rtlCol="0" anchor="t"/>
          <a:lstStyle/>
          <a:p>
            <a:pPr marL="0" indent="0">
              <a:lnSpc>
                <a:spcPct val="120000"/>
              </a:lnSpc>
              <a:buNone/>
            </a:pPr>
            <a:r>
              <a:rPr lang="en-US" sz="1600" b="1" u="sng" dirty="0">
                <a:solidFill>
                  <a:srgbClr val="1F1F1F"/>
                </a:solidFill>
                <a:latin typeface="Arial" pitchFamily="34" charset="0"/>
                <a:ea typeface="Arial" pitchFamily="34" charset="-122"/>
                <a:cs typeface="Arial" pitchFamily="34" charset="-120"/>
              </a:rPr>
              <a:t>Formalise a hub-and-spoke model</a:t>
            </a:r>
            <a:r>
              <a:rPr lang="en-US" sz="1600" b="1" dirty="0">
                <a:solidFill>
                  <a:srgbClr val="1F1F1F"/>
                </a:solidFill>
                <a:latin typeface="Arial" pitchFamily="34" charset="0"/>
                <a:ea typeface="Arial" pitchFamily="34" charset="-122"/>
                <a:cs typeface="Arial" pitchFamily="34" charset="-120"/>
              </a:rPr>
              <a:t>:  </a:t>
            </a:r>
            <a:r>
              <a:rPr lang="en-US" sz="1600" b="1" dirty="0">
                <a:solidFill>
                  <a:srgbClr val="5A5A5A"/>
                </a:solidFill>
                <a:latin typeface="Arial" pitchFamily="34" charset="0"/>
                <a:ea typeface="Arial" pitchFamily="34" charset="-122"/>
                <a:cs typeface="Arial" pitchFamily="34" charset="-120"/>
              </a:rPr>
              <a:t>give UK business units ownership of local hiring decisions while a central Global HR team sets skills standards and shares talent data — the same shift HSBC has already started, moving from separated, recruiter-heavy hiring to talent hubs (Accenture, 2026).</a:t>
            </a:r>
            <a:endParaRPr lang="en-US" sz="1600" b="1" dirty="0"/>
          </a:p>
        </p:txBody>
      </p:sp>
      <p:sp>
        <p:nvSpPr>
          <p:cNvPr id="8" name="Shape 6"/>
          <p:cNvSpPr/>
          <p:nvPr/>
        </p:nvSpPr>
        <p:spPr>
          <a:xfrm>
            <a:off x="548640" y="3703320"/>
            <a:ext cx="420624" cy="420624"/>
          </a:xfrm>
          <a:prstGeom prst="ellipse">
            <a:avLst/>
          </a:prstGeom>
          <a:solidFill>
            <a:srgbClr val="DB0011"/>
          </a:solidFill>
          <a:ln/>
        </p:spPr>
        <p:txBody>
          <a:bodyPr/>
          <a:lstStyle/>
          <a:p>
            <a:endParaRPr lang="en-GB" dirty="0"/>
          </a:p>
        </p:txBody>
      </p:sp>
      <p:sp>
        <p:nvSpPr>
          <p:cNvPr id="9" name="Text 7"/>
          <p:cNvSpPr/>
          <p:nvPr/>
        </p:nvSpPr>
        <p:spPr>
          <a:xfrm>
            <a:off x="548640" y="3703320"/>
            <a:ext cx="420624" cy="42062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2</a:t>
            </a:r>
            <a:endParaRPr lang="en-US" sz="1600" dirty="0"/>
          </a:p>
        </p:txBody>
      </p:sp>
      <p:sp>
        <p:nvSpPr>
          <p:cNvPr id="10" name="Text 8"/>
          <p:cNvSpPr/>
          <p:nvPr/>
        </p:nvSpPr>
        <p:spPr>
          <a:xfrm>
            <a:off x="1243584" y="3611880"/>
            <a:ext cx="10369296" cy="1188720"/>
          </a:xfrm>
          <a:prstGeom prst="rect">
            <a:avLst/>
          </a:prstGeom>
          <a:noFill/>
          <a:ln/>
        </p:spPr>
        <p:txBody>
          <a:bodyPr wrap="square" lIns="0" tIns="0" rIns="0" bIns="0" rtlCol="0" anchor="t"/>
          <a:lstStyle/>
          <a:p>
            <a:pPr marL="0" indent="0">
              <a:lnSpc>
                <a:spcPct val="120000"/>
              </a:lnSpc>
              <a:buNone/>
            </a:pPr>
            <a:r>
              <a:rPr lang="en-US" sz="1600" b="1" u="sng" dirty="0">
                <a:solidFill>
                  <a:srgbClr val="1F1F1F"/>
                </a:solidFill>
                <a:latin typeface="Arial" pitchFamily="34" charset="0"/>
                <a:ea typeface="Arial" pitchFamily="34" charset="-122"/>
                <a:cs typeface="Arial" pitchFamily="34" charset="-120"/>
              </a:rPr>
              <a:t>Fast-track regulated roles</a:t>
            </a:r>
            <a:r>
              <a:rPr lang="en-US" sz="1600" b="1" dirty="0">
                <a:solidFill>
                  <a:srgbClr val="1F1F1F"/>
                </a:solidFill>
                <a:latin typeface="Arial" pitchFamily="34" charset="0"/>
                <a:ea typeface="Arial" pitchFamily="34" charset="-122"/>
                <a:cs typeface="Arial" pitchFamily="34" charset="-120"/>
              </a:rPr>
              <a:t>:  </a:t>
            </a:r>
            <a:r>
              <a:rPr lang="en-US" sz="1600" b="1" dirty="0">
                <a:solidFill>
                  <a:srgbClr val="5A5A5A"/>
                </a:solidFill>
                <a:latin typeface="Arial" pitchFamily="34" charset="0"/>
                <a:ea typeface="Arial" pitchFamily="34" charset="-122"/>
                <a:cs typeface="Arial" pitchFamily="34" charset="-120"/>
              </a:rPr>
              <a:t>build a lighter, pre-approved sign-off route for standard jobs, reserving full multi-layer approval for senior or high-risk hires, so resourcing stays linked to future business needs rather than sitting in isolated approval chains (Armstrong and Taylor, 2023).</a:t>
            </a:r>
            <a:endParaRPr lang="en-US" sz="1600" b="1" dirty="0"/>
          </a:p>
        </p:txBody>
      </p:sp>
      <p:sp>
        <p:nvSpPr>
          <p:cNvPr id="11" name="Shape 9"/>
          <p:cNvSpPr/>
          <p:nvPr/>
        </p:nvSpPr>
        <p:spPr>
          <a:xfrm>
            <a:off x="548640" y="5029200"/>
            <a:ext cx="420624" cy="420624"/>
          </a:xfrm>
          <a:prstGeom prst="ellipse">
            <a:avLst/>
          </a:prstGeom>
          <a:solidFill>
            <a:srgbClr val="DB0011"/>
          </a:solidFill>
          <a:ln/>
        </p:spPr>
        <p:txBody>
          <a:bodyPr/>
          <a:lstStyle/>
          <a:p>
            <a:endParaRPr lang="en-GB" dirty="0"/>
          </a:p>
        </p:txBody>
      </p:sp>
      <p:sp>
        <p:nvSpPr>
          <p:cNvPr id="12" name="Text 10"/>
          <p:cNvSpPr/>
          <p:nvPr/>
        </p:nvSpPr>
        <p:spPr>
          <a:xfrm>
            <a:off x="548640" y="5029200"/>
            <a:ext cx="420624" cy="42062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3</a:t>
            </a:r>
            <a:endParaRPr lang="en-US" sz="1600" dirty="0"/>
          </a:p>
        </p:txBody>
      </p:sp>
      <p:sp>
        <p:nvSpPr>
          <p:cNvPr id="13" name="Text 11"/>
          <p:cNvSpPr/>
          <p:nvPr/>
        </p:nvSpPr>
        <p:spPr>
          <a:xfrm>
            <a:off x="1243584" y="4937760"/>
            <a:ext cx="10369296" cy="1188720"/>
          </a:xfrm>
          <a:prstGeom prst="rect">
            <a:avLst/>
          </a:prstGeom>
          <a:noFill/>
          <a:ln/>
        </p:spPr>
        <p:txBody>
          <a:bodyPr wrap="square" lIns="0" tIns="0" rIns="0" bIns="0" rtlCol="0" anchor="t"/>
          <a:lstStyle/>
          <a:p>
            <a:pPr marL="0" indent="0">
              <a:lnSpc>
                <a:spcPct val="120000"/>
              </a:lnSpc>
              <a:buNone/>
            </a:pPr>
            <a:r>
              <a:rPr lang="en-US" sz="1600" b="1" u="sng" dirty="0">
                <a:solidFill>
                  <a:srgbClr val="1F1F1F"/>
                </a:solidFill>
                <a:latin typeface="Arial" pitchFamily="34" charset="0"/>
                <a:ea typeface="Arial" pitchFamily="34" charset="-122"/>
                <a:cs typeface="Arial" pitchFamily="34" charset="-120"/>
              </a:rPr>
              <a:t>Measure what matters</a:t>
            </a:r>
            <a:r>
              <a:rPr lang="en-US" sz="1600" b="1" dirty="0">
                <a:solidFill>
                  <a:srgbClr val="1F1F1F"/>
                </a:solidFill>
                <a:latin typeface="Arial" pitchFamily="34" charset="0"/>
                <a:ea typeface="Arial" pitchFamily="34" charset="-122"/>
                <a:cs typeface="Arial" pitchFamily="34" charset="-120"/>
              </a:rPr>
              <a:t>:  </a:t>
            </a:r>
            <a:r>
              <a:rPr lang="en-US" sz="1600" b="1" dirty="0">
                <a:solidFill>
                  <a:srgbClr val="5A5A5A"/>
                </a:solidFill>
                <a:latin typeface="Arial" pitchFamily="34" charset="0"/>
                <a:ea typeface="Arial" pitchFamily="34" charset="-122"/>
                <a:cs typeface="Arial" pitchFamily="34" charset="-120"/>
              </a:rPr>
              <a:t>track time-to-hire and candidate-experience scores alongside compliance metrics, so speed and control are managed as one balanced scorecard.</a:t>
            </a:r>
            <a:endParaRPr lang="en-US" sz="1600" b="1" dirty="0"/>
          </a:p>
        </p:txBody>
      </p:sp>
      <p:sp>
        <p:nvSpPr>
          <p:cNvPr id="14" name="Text 12"/>
          <p:cNvSpPr/>
          <p:nvPr/>
        </p:nvSpPr>
        <p:spPr>
          <a:xfrm>
            <a:off x="548640" y="6492240"/>
            <a:ext cx="4572000" cy="274320"/>
          </a:xfrm>
          <a:prstGeom prst="rect">
            <a:avLst/>
          </a:prstGeom>
          <a:noFill/>
          <a:ln/>
        </p:spPr>
        <p:txBody>
          <a:bodyPr wrap="square" lIns="0" tIns="0" rIns="0" bIns="0" rtlCol="0" anchor="ctr"/>
          <a:lstStyle/>
          <a:p>
            <a:pPr marL="0" indent="0">
              <a:buNone/>
            </a:pPr>
            <a:r>
              <a:rPr lang="en-US" sz="1000" dirty="0">
                <a:solidFill>
                  <a:srgbClr val="5A5A5A"/>
                </a:solidFill>
                <a:latin typeface="Arial" pitchFamily="34" charset="0"/>
                <a:ea typeface="Arial" pitchFamily="34" charset="-122"/>
                <a:cs typeface="Arial" pitchFamily="34" charset="-120"/>
              </a:rPr>
              <a:t>Presenter: Kristian Nash</a:t>
            </a:r>
            <a:endParaRPr lang="en-US" sz="1000" dirty="0"/>
          </a:p>
        </p:txBody>
      </p:sp>
      <p:sp>
        <p:nvSpPr>
          <p:cNvPr id="15" name="Shape 13"/>
          <p:cNvSpPr/>
          <p:nvPr/>
        </p:nvSpPr>
        <p:spPr>
          <a:xfrm>
            <a:off x="11292840" y="6428232"/>
            <a:ext cx="310896" cy="310896"/>
          </a:xfrm>
          <a:prstGeom prst="ellipse">
            <a:avLst/>
          </a:prstGeom>
          <a:solidFill>
            <a:srgbClr val="DB0011"/>
          </a:solidFill>
          <a:ln/>
        </p:spPr>
        <p:txBody>
          <a:bodyPr/>
          <a:lstStyle/>
          <a:p>
            <a:endParaRPr lang="en-GB" dirty="0"/>
          </a:p>
        </p:txBody>
      </p:sp>
      <p:sp>
        <p:nvSpPr>
          <p:cNvPr id="16" name="Text 14"/>
          <p:cNvSpPr/>
          <p:nvPr/>
        </p:nvSpPr>
        <p:spPr>
          <a:xfrm>
            <a:off x="11292840" y="6428232"/>
            <a:ext cx="310896" cy="310896"/>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2</a:t>
            </a:r>
            <a:endParaRPr lang="en-US" sz="12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48640" y="320040"/>
            <a:ext cx="2743200" cy="320040"/>
          </a:xfrm>
          <a:prstGeom prst="rect">
            <a:avLst/>
          </a:prstGeom>
          <a:noFill/>
          <a:ln/>
        </p:spPr>
        <p:txBody>
          <a:bodyPr wrap="square" lIns="0" tIns="0" rIns="0" bIns="0" rtlCol="0" anchor="ctr"/>
          <a:lstStyle/>
          <a:p>
            <a:pPr marL="0" indent="0">
              <a:buNone/>
            </a:pPr>
            <a:r>
              <a:rPr lang="en-US" sz="1300" b="1" kern="0" spc="100" dirty="0">
                <a:solidFill>
                  <a:srgbClr val="DB0011"/>
                </a:solidFill>
                <a:latin typeface="Arial" pitchFamily="34" charset="0"/>
                <a:ea typeface="Arial" pitchFamily="34" charset="-122"/>
                <a:cs typeface="Arial" pitchFamily="34" charset="-120"/>
              </a:rPr>
              <a:t>HSBC</a:t>
            </a:r>
            <a:endParaRPr lang="en-US" sz="1300" dirty="0"/>
          </a:p>
        </p:txBody>
      </p:sp>
      <p:sp>
        <p:nvSpPr>
          <p:cNvPr id="3" name="Text 1"/>
          <p:cNvSpPr/>
          <p:nvPr/>
        </p:nvSpPr>
        <p:spPr>
          <a:xfrm>
            <a:off x="548640" y="777240"/>
            <a:ext cx="9601200" cy="320040"/>
          </a:xfrm>
          <a:prstGeom prst="rect">
            <a:avLst/>
          </a:prstGeom>
          <a:noFill/>
          <a:ln/>
        </p:spPr>
        <p:txBody>
          <a:bodyPr wrap="square" lIns="0" tIns="0" rIns="0" bIns="0" rtlCol="0" anchor="ctr"/>
          <a:lstStyle/>
          <a:p>
            <a:pPr marL="0" indent="0">
              <a:buNone/>
            </a:pPr>
            <a:r>
              <a:rPr lang="en-US" b="1" kern="0" spc="120" dirty="0">
                <a:solidFill>
                  <a:srgbClr val="DB0011"/>
                </a:solidFill>
                <a:latin typeface="Arial" pitchFamily="34" charset="0"/>
                <a:ea typeface="Arial" pitchFamily="34" charset="-122"/>
                <a:cs typeface="Arial" pitchFamily="34" charset="-120"/>
              </a:rPr>
              <a:t>RECOMMENDATION 2</a:t>
            </a:r>
            <a:endParaRPr lang="en-US" dirty="0"/>
          </a:p>
        </p:txBody>
      </p:sp>
      <p:sp>
        <p:nvSpPr>
          <p:cNvPr id="4" name="Text 2"/>
          <p:cNvSpPr/>
          <p:nvPr/>
        </p:nvSpPr>
        <p:spPr>
          <a:xfrm>
            <a:off x="548640" y="1078992"/>
            <a:ext cx="10789920" cy="777240"/>
          </a:xfrm>
          <a:prstGeom prst="rect">
            <a:avLst/>
          </a:prstGeom>
          <a:noFill/>
          <a:ln/>
        </p:spPr>
        <p:txBody>
          <a:bodyPr wrap="square" lIns="0" tIns="0" rIns="0" bIns="0" rtlCol="0" anchor="t"/>
          <a:lstStyle/>
          <a:p>
            <a:pPr marL="0" indent="0">
              <a:buNone/>
            </a:pPr>
            <a:r>
              <a:rPr lang="en-US" sz="2800" b="1" dirty="0">
                <a:solidFill>
                  <a:srgbClr val="1F1F1F"/>
                </a:solidFill>
                <a:latin typeface="Arial" pitchFamily="34" charset="0"/>
                <a:ea typeface="Arial" pitchFamily="34" charset="-122"/>
                <a:cs typeface="Arial" pitchFamily="34" charset="-120"/>
              </a:rPr>
              <a:t>Govern the AI, Don't Just Deploy It</a:t>
            </a:r>
            <a:endParaRPr lang="en-US" sz="2800" dirty="0"/>
          </a:p>
        </p:txBody>
      </p:sp>
      <p:sp>
        <p:nvSpPr>
          <p:cNvPr id="5" name="Shape 3"/>
          <p:cNvSpPr/>
          <p:nvPr/>
        </p:nvSpPr>
        <p:spPr>
          <a:xfrm>
            <a:off x="548640" y="2286000"/>
            <a:ext cx="420624" cy="420624"/>
          </a:xfrm>
          <a:prstGeom prst="ellipse">
            <a:avLst/>
          </a:prstGeom>
          <a:solidFill>
            <a:srgbClr val="DB0011"/>
          </a:solidFill>
          <a:ln/>
        </p:spPr>
        <p:txBody>
          <a:bodyPr/>
          <a:lstStyle/>
          <a:p>
            <a:endParaRPr lang="en-GB" dirty="0"/>
          </a:p>
        </p:txBody>
      </p:sp>
      <p:sp>
        <p:nvSpPr>
          <p:cNvPr id="6" name="Text 4"/>
          <p:cNvSpPr/>
          <p:nvPr/>
        </p:nvSpPr>
        <p:spPr>
          <a:xfrm>
            <a:off x="548640" y="2286000"/>
            <a:ext cx="420624" cy="42062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1</a:t>
            </a:r>
            <a:endParaRPr lang="en-US" sz="1600" dirty="0"/>
          </a:p>
        </p:txBody>
      </p:sp>
      <p:sp>
        <p:nvSpPr>
          <p:cNvPr id="7" name="Text 5"/>
          <p:cNvSpPr/>
          <p:nvPr/>
        </p:nvSpPr>
        <p:spPr>
          <a:xfrm>
            <a:off x="1243584" y="2194560"/>
            <a:ext cx="10369296" cy="1188720"/>
          </a:xfrm>
          <a:prstGeom prst="rect">
            <a:avLst/>
          </a:prstGeom>
          <a:noFill/>
          <a:ln/>
        </p:spPr>
        <p:txBody>
          <a:bodyPr wrap="square" lIns="0" tIns="0" rIns="0" bIns="0" rtlCol="0" anchor="t"/>
          <a:lstStyle/>
          <a:p>
            <a:pPr marL="0" indent="0">
              <a:lnSpc>
                <a:spcPct val="120000"/>
              </a:lnSpc>
              <a:buNone/>
            </a:pPr>
            <a:r>
              <a:rPr lang="en-US" sz="1600" b="1" u="sng" dirty="0">
                <a:solidFill>
                  <a:srgbClr val="1F1F1F"/>
                </a:solidFill>
                <a:latin typeface="Arial" pitchFamily="34" charset="0"/>
                <a:ea typeface="Arial" pitchFamily="34" charset="-122"/>
                <a:cs typeface="Arial" pitchFamily="34" charset="-120"/>
              </a:rPr>
              <a:t>Mandatory bias audits</a:t>
            </a:r>
            <a:r>
              <a:rPr lang="en-US" sz="1600" b="1" dirty="0">
                <a:solidFill>
                  <a:srgbClr val="1F1F1F"/>
                </a:solidFill>
                <a:latin typeface="Arial" pitchFamily="34" charset="0"/>
                <a:ea typeface="Arial" pitchFamily="34" charset="-122"/>
                <a:cs typeface="Arial" pitchFamily="34" charset="-120"/>
              </a:rPr>
              <a:t>:  </a:t>
            </a:r>
            <a:r>
              <a:rPr lang="en-US" sz="1600" b="1" dirty="0">
                <a:solidFill>
                  <a:srgbClr val="5A5A5A"/>
                </a:solidFill>
                <a:latin typeface="Arial" pitchFamily="34" charset="0"/>
                <a:ea typeface="Arial" pitchFamily="34" charset="-122"/>
                <a:cs typeface="Arial" pitchFamily="34" charset="-120"/>
              </a:rPr>
              <a:t>schedule independent reviews of the data and scoring logic behind every AI tool before it touches candidates — HSBC's own leadership already frames technology as a support to judgement, not a replacement for it (HSBC Holdings plc, 2026c).</a:t>
            </a:r>
            <a:endParaRPr lang="en-US" sz="1600" b="1" dirty="0"/>
          </a:p>
        </p:txBody>
      </p:sp>
      <p:sp>
        <p:nvSpPr>
          <p:cNvPr id="8" name="Shape 6"/>
          <p:cNvSpPr/>
          <p:nvPr/>
        </p:nvSpPr>
        <p:spPr>
          <a:xfrm>
            <a:off x="548640" y="3703320"/>
            <a:ext cx="420624" cy="420624"/>
          </a:xfrm>
          <a:prstGeom prst="ellipse">
            <a:avLst/>
          </a:prstGeom>
          <a:solidFill>
            <a:srgbClr val="DB0011"/>
          </a:solidFill>
          <a:ln/>
        </p:spPr>
        <p:txBody>
          <a:bodyPr/>
          <a:lstStyle/>
          <a:p>
            <a:endParaRPr lang="en-GB" dirty="0"/>
          </a:p>
        </p:txBody>
      </p:sp>
      <p:sp>
        <p:nvSpPr>
          <p:cNvPr id="9" name="Text 7"/>
          <p:cNvSpPr/>
          <p:nvPr/>
        </p:nvSpPr>
        <p:spPr>
          <a:xfrm>
            <a:off x="548640" y="3703320"/>
            <a:ext cx="420624" cy="42062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2</a:t>
            </a:r>
            <a:endParaRPr lang="en-US" sz="1600" dirty="0"/>
          </a:p>
        </p:txBody>
      </p:sp>
      <p:sp>
        <p:nvSpPr>
          <p:cNvPr id="10" name="Text 8"/>
          <p:cNvSpPr/>
          <p:nvPr/>
        </p:nvSpPr>
        <p:spPr>
          <a:xfrm>
            <a:off x="1289349" y="3611880"/>
            <a:ext cx="10369296" cy="1188720"/>
          </a:xfrm>
          <a:prstGeom prst="rect">
            <a:avLst/>
          </a:prstGeom>
          <a:noFill/>
          <a:ln/>
        </p:spPr>
        <p:txBody>
          <a:bodyPr wrap="square" lIns="0" tIns="0" rIns="0" bIns="0" rtlCol="0" anchor="t"/>
          <a:lstStyle/>
          <a:p>
            <a:pPr marL="0" indent="0">
              <a:lnSpc>
                <a:spcPct val="120000"/>
              </a:lnSpc>
              <a:buNone/>
            </a:pPr>
            <a:r>
              <a:rPr lang="en-US" sz="1600" b="1" u="sng" dirty="0">
                <a:solidFill>
                  <a:srgbClr val="1F1F1F"/>
                </a:solidFill>
                <a:latin typeface="Arial" pitchFamily="34" charset="0"/>
                <a:ea typeface="Arial" pitchFamily="34" charset="-122"/>
                <a:cs typeface="Arial" pitchFamily="34" charset="-120"/>
              </a:rPr>
              <a:t>Human sign-off, always</a:t>
            </a:r>
            <a:r>
              <a:rPr lang="en-US" sz="1600" b="1" dirty="0">
                <a:solidFill>
                  <a:srgbClr val="1F1F1F"/>
                </a:solidFill>
                <a:latin typeface="Arial" pitchFamily="34" charset="0"/>
                <a:ea typeface="Arial" pitchFamily="34" charset="-122"/>
                <a:cs typeface="Arial" pitchFamily="34" charset="-120"/>
              </a:rPr>
              <a:t>:  </a:t>
            </a:r>
            <a:r>
              <a:rPr lang="en-US" sz="1600" b="1" dirty="0">
                <a:solidFill>
                  <a:srgbClr val="5A5A5A"/>
                </a:solidFill>
                <a:latin typeface="Arial" pitchFamily="34" charset="0"/>
                <a:ea typeface="Arial" pitchFamily="34" charset="-122"/>
                <a:cs typeface="Arial" pitchFamily="34" charset="-120"/>
              </a:rPr>
              <a:t>require a trained recruiter to review and approve every AI-generated shortlist; most employers using AI in hiring only see real efficiency gains where adoption is paired with proper oversight (CIPD, 2024).</a:t>
            </a:r>
            <a:endParaRPr lang="en-US" sz="1600" b="1" dirty="0"/>
          </a:p>
        </p:txBody>
      </p:sp>
      <p:sp>
        <p:nvSpPr>
          <p:cNvPr id="11" name="Shape 9"/>
          <p:cNvSpPr/>
          <p:nvPr/>
        </p:nvSpPr>
        <p:spPr>
          <a:xfrm>
            <a:off x="548640" y="5029200"/>
            <a:ext cx="420624" cy="420624"/>
          </a:xfrm>
          <a:prstGeom prst="ellipse">
            <a:avLst/>
          </a:prstGeom>
          <a:solidFill>
            <a:srgbClr val="DB0011"/>
          </a:solidFill>
          <a:ln/>
        </p:spPr>
        <p:txBody>
          <a:bodyPr/>
          <a:lstStyle/>
          <a:p>
            <a:endParaRPr lang="en-GB" dirty="0"/>
          </a:p>
        </p:txBody>
      </p:sp>
      <p:sp>
        <p:nvSpPr>
          <p:cNvPr id="12" name="Text 10"/>
          <p:cNvSpPr/>
          <p:nvPr/>
        </p:nvSpPr>
        <p:spPr>
          <a:xfrm>
            <a:off x="548640" y="5029200"/>
            <a:ext cx="420624" cy="42062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3</a:t>
            </a:r>
            <a:endParaRPr lang="en-US" sz="1600" dirty="0"/>
          </a:p>
        </p:txBody>
      </p:sp>
      <p:sp>
        <p:nvSpPr>
          <p:cNvPr id="13" name="Text 11"/>
          <p:cNvSpPr/>
          <p:nvPr/>
        </p:nvSpPr>
        <p:spPr>
          <a:xfrm>
            <a:off x="1243584" y="4937760"/>
            <a:ext cx="10369296" cy="1188720"/>
          </a:xfrm>
          <a:prstGeom prst="rect">
            <a:avLst/>
          </a:prstGeom>
          <a:noFill/>
          <a:ln/>
        </p:spPr>
        <p:txBody>
          <a:bodyPr wrap="square" lIns="0" tIns="0" rIns="0" bIns="0" rtlCol="0" anchor="t"/>
          <a:lstStyle/>
          <a:p>
            <a:pPr marL="0" indent="0">
              <a:lnSpc>
                <a:spcPct val="120000"/>
              </a:lnSpc>
              <a:buNone/>
            </a:pPr>
            <a:r>
              <a:rPr lang="en-US" sz="1600" b="1" u="sng" dirty="0">
                <a:solidFill>
                  <a:srgbClr val="1F1F1F"/>
                </a:solidFill>
                <a:latin typeface="Arial" pitchFamily="34" charset="0"/>
                <a:ea typeface="Arial" pitchFamily="34" charset="-122"/>
                <a:cs typeface="Arial" pitchFamily="34" charset="-120"/>
              </a:rPr>
              <a:t>Scale the training, not just the tool</a:t>
            </a:r>
            <a:r>
              <a:rPr lang="en-US" sz="1600" b="1" dirty="0">
                <a:solidFill>
                  <a:srgbClr val="1F1F1F"/>
                </a:solidFill>
                <a:latin typeface="Arial" pitchFamily="34" charset="0"/>
                <a:ea typeface="Arial" pitchFamily="34" charset="-122"/>
                <a:cs typeface="Arial" pitchFamily="34" charset="-120"/>
              </a:rPr>
              <a:t>:  </a:t>
            </a:r>
            <a:r>
              <a:rPr lang="en-US" sz="1600" b="1" dirty="0">
                <a:solidFill>
                  <a:srgbClr val="5A5A5A"/>
                </a:solidFill>
                <a:latin typeface="Arial" pitchFamily="34" charset="0"/>
                <a:ea typeface="Arial" pitchFamily="34" charset="-122"/>
                <a:cs typeface="Arial" pitchFamily="34" charset="-120"/>
              </a:rPr>
              <a:t>extend responsible-AI training to every colleague involved in hiring, matching the pace of the technology, building on HSBC's existing AI Academy (HSBC Holdings plc, 2026c).</a:t>
            </a:r>
            <a:endParaRPr lang="en-US" sz="1600" b="1" dirty="0"/>
          </a:p>
        </p:txBody>
      </p:sp>
      <p:sp>
        <p:nvSpPr>
          <p:cNvPr id="14" name="Text 12"/>
          <p:cNvSpPr/>
          <p:nvPr/>
        </p:nvSpPr>
        <p:spPr>
          <a:xfrm>
            <a:off x="548640" y="6492240"/>
            <a:ext cx="4572000" cy="274320"/>
          </a:xfrm>
          <a:prstGeom prst="rect">
            <a:avLst/>
          </a:prstGeom>
          <a:noFill/>
          <a:ln/>
        </p:spPr>
        <p:txBody>
          <a:bodyPr wrap="square" lIns="0" tIns="0" rIns="0" bIns="0" rtlCol="0" anchor="ctr"/>
          <a:lstStyle/>
          <a:p>
            <a:pPr marL="0" indent="0">
              <a:buNone/>
            </a:pPr>
            <a:r>
              <a:rPr lang="en-US" sz="1000" dirty="0">
                <a:solidFill>
                  <a:srgbClr val="5A5A5A"/>
                </a:solidFill>
                <a:latin typeface="Arial" pitchFamily="34" charset="0"/>
                <a:ea typeface="Arial" pitchFamily="34" charset="-122"/>
                <a:cs typeface="Arial" pitchFamily="34" charset="-120"/>
              </a:rPr>
              <a:t>Presenter: Kristian Nash</a:t>
            </a:r>
            <a:endParaRPr lang="en-US" sz="1000" dirty="0"/>
          </a:p>
        </p:txBody>
      </p:sp>
      <p:sp>
        <p:nvSpPr>
          <p:cNvPr id="15" name="Shape 13"/>
          <p:cNvSpPr/>
          <p:nvPr/>
        </p:nvSpPr>
        <p:spPr>
          <a:xfrm>
            <a:off x="11292840" y="6428232"/>
            <a:ext cx="310896" cy="310896"/>
          </a:xfrm>
          <a:prstGeom prst="ellipse">
            <a:avLst/>
          </a:prstGeom>
          <a:solidFill>
            <a:srgbClr val="DB0011"/>
          </a:solidFill>
          <a:ln/>
        </p:spPr>
        <p:txBody>
          <a:bodyPr/>
          <a:lstStyle/>
          <a:p>
            <a:endParaRPr lang="en-GB" dirty="0"/>
          </a:p>
        </p:txBody>
      </p:sp>
      <p:sp>
        <p:nvSpPr>
          <p:cNvPr id="16" name="Text 14"/>
          <p:cNvSpPr/>
          <p:nvPr/>
        </p:nvSpPr>
        <p:spPr>
          <a:xfrm>
            <a:off x="11292840" y="6428232"/>
            <a:ext cx="310896" cy="310896"/>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3</a:t>
            </a:r>
            <a:endParaRPr lang="en-US" sz="12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48640" y="320040"/>
            <a:ext cx="2743200" cy="320040"/>
          </a:xfrm>
          <a:prstGeom prst="rect">
            <a:avLst/>
          </a:prstGeom>
          <a:noFill/>
          <a:ln/>
        </p:spPr>
        <p:txBody>
          <a:bodyPr wrap="square" lIns="0" tIns="0" rIns="0" bIns="0" rtlCol="0" anchor="ctr"/>
          <a:lstStyle/>
          <a:p>
            <a:pPr marL="0" indent="0">
              <a:buNone/>
            </a:pPr>
            <a:r>
              <a:rPr lang="en-US" sz="1300" b="1" kern="0" spc="100" dirty="0">
                <a:solidFill>
                  <a:srgbClr val="DB0011"/>
                </a:solidFill>
                <a:latin typeface="Arial" pitchFamily="34" charset="0"/>
                <a:ea typeface="Arial" pitchFamily="34" charset="-122"/>
                <a:cs typeface="Arial" pitchFamily="34" charset="-120"/>
              </a:rPr>
              <a:t>HSBC</a:t>
            </a:r>
            <a:endParaRPr lang="en-US" sz="1300" dirty="0"/>
          </a:p>
        </p:txBody>
      </p:sp>
      <p:sp>
        <p:nvSpPr>
          <p:cNvPr id="3" name="Text 1"/>
          <p:cNvSpPr/>
          <p:nvPr/>
        </p:nvSpPr>
        <p:spPr>
          <a:xfrm>
            <a:off x="548640" y="777240"/>
            <a:ext cx="9601200" cy="320040"/>
          </a:xfrm>
          <a:prstGeom prst="rect">
            <a:avLst/>
          </a:prstGeom>
          <a:noFill/>
          <a:ln/>
        </p:spPr>
        <p:txBody>
          <a:bodyPr wrap="square" lIns="0" tIns="0" rIns="0" bIns="0" rtlCol="0" anchor="ctr"/>
          <a:lstStyle/>
          <a:p>
            <a:pPr marL="0" indent="0">
              <a:buNone/>
            </a:pPr>
            <a:r>
              <a:rPr lang="en-US" b="1" kern="0" spc="120" dirty="0">
                <a:solidFill>
                  <a:srgbClr val="DB0011"/>
                </a:solidFill>
                <a:latin typeface="Arial" pitchFamily="34" charset="0"/>
                <a:ea typeface="Arial" pitchFamily="34" charset="-122"/>
                <a:cs typeface="Arial" pitchFamily="34" charset="-120"/>
              </a:rPr>
              <a:t>RECOMMENDATION 3</a:t>
            </a:r>
            <a:endParaRPr lang="en-US" dirty="0"/>
          </a:p>
        </p:txBody>
      </p:sp>
      <p:sp>
        <p:nvSpPr>
          <p:cNvPr id="4" name="Text 2"/>
          <p:cNvSpPr/>
          <p:nvPr/>
        </p:nvSpPr>
        <p:spPr>
          <a:xfrm>
            <a:off x="548640" y="1078992"/>
            <a:ext cx="10789920" cy="777240"/>
          </a:xfrm>
          <a:prstGeom prst="rect">
            <a:avLst/>
          </a:prstGeom>
          <a:noFill/>
          <a:ln/>
        </p:spPr>
        <p:txBody>
          <a:bodyPr wrap="square" lIns="0" tIns="0" rIns="0" bIns="0" rtlCol="0" anchor="t"/>
          <a:lstStyle/>
          <a:p>
            <a:pPr marL="0" indent="0">
              <a:buNone/>
            </a:pPr>
            <a:r>
              <a:rPr lang="en-US" sz="2800" b="1" dirty="0">
                <a:solidFill>
                  <a:srgbClr val="1F1F1F"/>
                </a:solidFill>
                <a:latin typeface="Arial" pitchFamily="34" charset="0"/>
                <a:ea typeface="Arial" pitchFamily="34" charset="-122"/>
                <a:cs typeface="Arial" pitchFamily="34" charset="-120"/>
              </a:rPr>
              <a:t>Rebuild Onboarding Around the ‘Four Cs’</a:t>
            </a:r>
            <a:endParaRPr lang="en-US" sz="2800" dirty="0"/>
          </a:p>
        </p:txBody>
      </p:sp>
      <p:sp>
        <p:nvSpPr>
          <p:cNvPr id="5" name="Shape 3"/>
          <p:cNvSpPr/>
          <p:nvPr/>
        </p:nvSpPr>
        <p:spPr>
          <a:xfrm>
            <a:off x="548640" y="2286000"/>
            <a:ext cx="420624" cy="420624"/>
          </a:xfrm>
          <a:prstGeom prst="ellipse">
            <a:avLst/>
          </a:prstGeom>
          <a:solidFill>
            <a:srgbClr val="DB0011"/>
          </a:solidFill>
          <a:ln/>
        </p:spPr>
        <p:txBody>
          <a:bodyPr/>
          <a:lstStyle/>
          <a:p>
            <a:endParaRPr lang="en-GB" dirty="0"/>
          </a:p>
        </p:txBody>
      </p:sp>
      <p:sp>
        <p:nvSpPr>
          <p:cNvPr id="6" name="Text 4"/>
          <p:cNvSpPr/>
          <p:nvPr/>
        </p:nvSpPr>
        <p:spPr>
          <a:xfrm>
            <a:off x="548640" y="2286000"/>
            <a:ext cx="420624" cy="42062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1</a:t>
            </a:r>
            <a:endParaRPr lang="en-US" sz="1600" dirty="0"/>
          </a:p>
        </p:txBody>
      </p:sp>
      <p:sp>
        <p:nvSpPr>
          <p:cNvPr id="7" name="Text 5"/>
          <p:cNvSpPr/>
          <p:nvPr/>
        </p:nvSpPr>
        <p:spPr>
          <a:xfrm>
            <a:off x="1243584" y="2194560"/>
            <a:ext cx="10369296" cy="1188720"/>
          </a:xfrm>
          <a:prstGeom prst="rect">
            <a:avLst/>
          </a:prstGeom>
          <a:noFill/>
          <a:ln/>
        </p:spPr>
        <p:txBody>
          <a:bodyPr wrap="square" lIns="0" tIns="0" rIns="0" bIns="0" rtlCol="0" anchor="t"/>
          <a:lstStyle/>
          <a:p>
            <a:pPr marL="0" indent="0">
              <a:lnSpc>
                <a:spcPct val="120000"/>
              </a:lnSpc>
              <a:buNone/>
            </a:pPr>
            <a:r>
              <a:rPr lang="en-US" sz="1600" b="1" u="sng" dirty="0">
                <a:solidFill>
                  <a:srgbClr val="1F1F1F"/>
                </a:solidFill>
                <a:latin typeface="Arial" pitchFamily="34" charset="0"/>
                <a:ea typeface="Arial" pitchFamily="34" charset="-122"/>
                <a:cs typeface="Arial" pitchFamily="34" charset="-120"/>
              </a:rPr>
              <a:t>Keep compliance and clarification digital</a:t>
            </a:r>
            <a:r>
              <a:rPr lang="en-US" sz="1600" b="1" dirty="0">
                <a:solidFill>
                  <a:srgbClr val="1F1F1F"/>
                </a:solidFill>
                <a:latin typeface="Arial" pitchFamily="34" charset="0"/>
                <a:ea typeface="Arial" pitchFamily="34" charset="-122"/>
                <a:cs typeface="Arial" pitchFamily="34" charset="-120"/>
              </a:rPr>
              <a:t>:  </a:t>
            </a:r>
            <a:r>
              <a:rPr lang="en-US" sz="1600" b="1" dirty="0">
                <a:solidFill>
                  <a:srgbClr val="5A5A5A"/>
                </a:solidFill>
                <a:latin typeface="Arial" pitchFamily="34" charset="0"/>
                <a:ea typeface="Arial" pitchFamily="34" charset="-122"/>
                <a:cs typeface="Arial" pitchFamily="34" charset="-120"/>
              </a:rPr>
              <a:t>the ‘Life at HSBC’ platform already handles contracts, KYC and role expectations well.</a:t>
            </a:r>
            <a:endParaRPr lang="en-US" sz="1600" b="1" dirty="0"/>
          </a:p>
        </p:txBody>
      </p:sp>
      <p:sp>
        <p:nvSpPr>
          <p:cNvPr id="8" name="Shape 6"/>
          <p:cNvSpPr/>
          <p:nvPr/>
        </p:nvSpPr>
        <p:spPr>
          <a:xfrm>
            <a:off x="548640" y="3703320"/>
            <a:ext cx="420624" cy="420624"/>
          </a:xfrm>
          <a:prstGeom prst="ellipse">
            <a:avLst/>
          </a:prstGeom>
          <a:solidFill>
            <a:srgbClr val="DB0011"/>
          </a:solidFill>
          <a:ln/>
        </p:spPr>
        <p:txBody>
          <a:bodyPr/>
          <a:lstStyle/>
          <a:p>
            <a:endParaRPr lang="en-GB" dirty="0"/>
          </a:p>
        </p:txBody>
      </p:sp>
      <p:sp>
        <p:nvSpPr>
          <p:cNvPr id="9" name="Text 7"/>
          <p:cNvSpPr/>
          <p:nvPr/>
        </p:nvSpPr>
        <p:spPr>
          <a:xfrm>
            <a:off x="548640" y="3703320"/>
            <a:ext cx="420624" cy="42062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2</a:t>
            </a:r>
            <a:endParaRPr lang="en-US" sz="1600" dirty="0"/>
          </a:p>
        </p:txBody>
      </p:sp>
      <p:sp>
        <p:nvSpPr>
          <p:cNvPr id="10" name="Text 8"/>
          <p:cNvSpPr/>
          <p:nvPr/>
        </p:nvSpPr>
        <p:spPr>
          <a:xfrm>
            <a:off x="1243584" y="3611880"/>
            <a:ext cx="10369296" cy="1188720"/>
          </a:xfrm>
          <a:prstGeom prst="rect">
            <a:avLst/>
          </a:prstGeom>
          <a:noFill/>
          <a:ln/>
        </p:spPr>
        <p:txBody>
          <a:bodyPr wrap="square" lIns="0" tIns="0" rIns="0" bIns="0" rtlCol="0" anchor="t"/>
          <a:lstStyle/>
          <a:p>
            <a:pPr marL="0" indent="0">
              <a:lnSpc>
                <a:spcPct val="120000"/>
              </a:lnSpc>
              <a:buNone/>
            </a:pPr>
            <a:r>
              <a:rPr lang="en-US" sz="1600" b="1" u="sng" dirty="0">
                <a:solidFill>
                  <a:srgbClr val="1F1F1F"/>
                </a:solidFill>
                <a:latin typeface="Arial" pitchFamily="34" charset="0"/>
                <a:ea typeface="Arial" pitchFamily="34" charset="-122"/>
                <a:cs typeface="Arial" pitchFamily="34" charset="-120"/>
              </a:rPr>
              <a:t>Add culture and connection</a:t>
            </a:r>
            <a:r>
              <a:rPr lang="en-US" sz="1600" b="1" dirty="0">
                <a:solidFill>
                  <a:srgbClr val="1F1F1F"/>
                </a:solidFill>
                <a:latin typeface="Arial" pitchFamily="34" charset="0"/>
                <a:ea typeface="Arial" pitchFamily="34" charset="-122"/>
                <a:cs typeface="Arial" pitchFamily="34" charset="-120"/>
              </a:rPr>
              <a:t>:  </a:t>
            </a:r>
            <a:r>
              <a:rPr lang="en-US" sz="1600" b="1" dirty="0">
                <a:solidFill>
                  <a:srgbClr val="5A5A5A"/>
                </a:solidFill>
                <a:latin typeface="Arial" pitchFamily="34" charset="0"/>
                <a:ea typeface="Arial" pitchFamily="34" charset="-122"/>
                <a:cs typeface="Arial" pitchFamily="34" charset="-120"/>
              </a:rPr>
              <a:t>introduce a structured 90-day buddy and mentoring scheme so new hires build real relationships, not just digital checklists, closing the gap between paperwork and belonging.</a:t>
            </a:r>
            <a:endParaRPr lang="en-US" sz="1600" b="1" dirty="0"/>
          </a:p>
        </p:txBody>
      </p:sp>
      <p:sp>
        <p:nvSpPr>
          <p:cNvPr id="11" name="Shape 9"/>
          <p:cNvSpPr/>
          <p:nvPr/>
        </p:nvSpPr>
        <p:spPr>
          <a:xfrm>
            <a:off x="548640" y="5029200"/>
            <a:ext cx="420624" cy="420624"/>
          </a:xfrm>
          <a:prstGeom prst="ellipse">
            <a:avLst/>
          </a:prstGeom>
          <a:solidFill>
            <a:srgbClr val="DB0011"/>
          </a:solidFill>
          <a:ln/>
        </p:spPr>
        <p:txBody>
          <a:bodyPr/>
          <a:lstStyle/>
          <a:p>
            <a:endParaRPr lang="en-GB" dirty="0"/>
          </a:p>
        </p:txBody>
      </p:sp>
      <p:sp>
        <p:nvSpPr>
          <p:cNvPr id="12" name="Text 10"/>
          <p:cNvSpPr/>
          <p:nvPr/>
        </p:nvSpPr>
        <p:spPr>
          <a:xfrm>
            <a:off x="548640" y="5029200"/>
            <a:ext cx="420624" cy="42062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3</a:t>
            </a:r>
            <a:endParaRPr lang="en-US" sz="1600" dirty="0"/>
          </a:p>
        </p:txBody>
      </p:sp>
      <p:sp>
        <p:nvSpPr>
          <p:cNvPr id="13" name="Text 11"/>
          <p:cNvSpPr/>
          <p:nvPr/>
        </p:nvSpPr>
        <p:spPr>
          <a:xfrm>
            <a:off x="1243584" y="4937760"/>
            <a:ext cx="10369296" cy="1188720"/>
          </a:xfrm>
          <a:prstGeom prst="rect">
            <a:avLst/>
          </a:prstGeom>
          <a:noFill/>
          <a:ln/>
        </p:spPr>
        <p:txBody>
          <a:bodyPr wrap="square" lIns="0" tIns="0" rIns="0" bIns="0" rtlCol="0" anchor="t"/>
          <a:lstStyle/>
          <a:p>
            <a:pPr>
              <a:lnSpc>
                <a:spcPct val="120000"/>
              </a:lnSpc>
            </a:pPr>
            <a:r>
              <a:rPr lang="en-US" sz="1600" b="1" u="sng" dirty="0">
                <a:solidFill>
                  <a:srgbClr val="1F1F1F"/>
                </a:solidFill>
                <a:latin typeface="Arial" pitchFamily="34" charset="0"/>
                <a:ea typeface="Arial" pitchFamily="34" charset="-122"/>
                <a:cs typeface="Arial" pitchFamily="34" charset="-120"/>
              </a:rPr>
              <a:t>One accountable owner</a:t>
            </a:r>
            <a:r>
              <a:rPr lang="en-US" sz="1600" b="1" dirty="0">
                <a:solidFill>
                  <a:srgbClr val="1F1F1F"/>
                </a:solidFill>
                <a:latin typeface="Arial" pitchFamily="34" charset="0"/>
                <a:ea typeface="Arial" pitchFamily="34" charset="-122"/>
                <a:cs typeface="Arial" pitchFamily="34" charset="-120"/>
              </a:rPr>
              <a:t>:</a:t>
            </a:r>
            <a:r>
              <a:rPr lang="en-GB" sz="1600" b="1" dirty="0">
                <a:solidFill>
                  <a:srgbClr val="1F1F1F"/>
                </a:solidFill>
                <a:latin typeface="Arial" pitchFamily="34" charset="0"/>
                <a:ea typeface="Arial" pitchFamily="34" charset="-122"/>
                <a:cs typeface="Arial" pitchFamily="34" charset="-120"/>
              </a:rPr>
              <a:t> assign each new starter a single onboarding sponsor who is </a:t>
            </a:r>
            <a:r>
              <a:rPr lang="en-US" sz="1600" b="1" dirty="0">
                <a:solidFill>
                  <a:srgbClr val="5A5A5A"/>
                </a:solidFill>
                <a:latin typeface="Arial" pitchFamily="34" charset="0"/>
                <a:ea typeface="Arial" pitchFamily="34" charset="-122"/>
                <a:cs typeface="Arial" pitchFamily="34" charset="-120"/>
              </a:rPr>
              <a:t>responsible for all four elements, not just the paperwork.</a:t>
            </a:r>
            <a:endParaRPr lang="en-US" sz="1600" b="1" dirty="0"/>
          </a:p>
        </p:txBody>
      </p:sp>
      <p:sp>
        <p:nvSpPr>
          <p:cNvPr id="14" name="Text 12"/>
          <p:cNvSpPr/>
          <p:nvPr/>
        </p:nvSpPr>
        <p:spPr>
          <a:xfrm>
            <a:off x="548640" y="6492240"/>
            <a:ext cx="4572000" cy="274320"/>
          </a:xfrm>
          <a:prstGeom prst="rect">
            <a:avLst/>
          </a:prstGeom>
          <a:noFill/>
          <a:ln/>
        </p:spPr>
        <p:txBody>
          <a:bodyPr wrap="square" lIns="0" tIns="0" rIns="0" bIns="0" rtlCol="0" anchor="ctr"/>
          <a:lstStyle/>
          <a:p>
            <a:pPr marL="0" indent="0">
              <a:buNone/>
            </a:pPr>
            <a:r>
              <a:rPr lang="en-US" sz="1000" dirty="0">
                <a:solidFill>
                  <a:srgbClr val="5A5A5A"/>
                </a:solidFill>
                <a:latin typeface="Arial" pitchFamily="34" charset="0"/>
                <a:ea typeface="Arial" pitchFamily="34" charset="-122"/>
                <a:cs typeface="Arial" pitchFamily="34" charset="-120"/>
              </a:rPr>
              <a:t>Presenter: </a:t>
            </a:r>
            <a:r>
              <a:rPr lang="en-US" sz="1000" b="1" dirty="0">
                <a:solidFill>
                  <a:srgbClr val="5A5A5A"/>
                </a:solidFill>
                <a:latin typeface="Arial" pitchFamily="34" charset="0"/>
                <a:ea typeface="Arial" pitchFamily="34" charset="-122"/>
                <a:cs typeface="Arial" pitchFamily="34" charset="-120"/>
              </a:rPr>
              <a:t>Kristian Nash</a:t>
            </a:r>
            <a:endParaRPr lang="en-US" sz="1000" b="1" dirty="0"/>
          </a:p>
        </p:txBody>
      </p:sp>
      <p:sp>
        <p:nvSpPr>
          <p:cNvPr id="15" name="Shape 13"/>
          <p:cNvSpPr/>
          <p:nvPr/>
        </p:nvSpPr>
        <p:spPr>
          <a:xfrm>
            <a:off x="11292840" y="6428232"/>
            <a:ext cx="310896" cy="310896"/>
          </a:xfrm>
          <a:prstGeom prst="ellipse">
            <a:avLst/>
          </a:prstGeom>
          <a:solidFill>
            <a:srgbClr val="DB0011"/>
          </a:solidFill>
          <a:ln/>
        </p:spPr>
        <p:txBody>
          <a:bodyPr/>
          <a:lstStyle/>
          <a:p>
            <a:endParaRPr lang="en-GB" dirty="0"/>
          </a:p>
        </p:txBody>
      </p:sp>
      <p:sp>
        <p:nvSpPr>
          <p:cNvPr id="16" name="Text 14"/>
          <p:cNvSpPr/>
          <p:nvPr/>
        </p:nvSpPr>
        <p:spPr>
          <a:xfrm>
            <a:off x="11292840" y="6428232"/>
            <a:ext cx="310896" cy="310896"/>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4</a:t>
            </a:r>
            <a:endParaRPr lang="en-US" sz="12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48640" y="320040"/>
            <a:ext cx="2743200" cy="320040"/>
          </a:xfrm>
          <a:prstGeom prst="rect">
            <a:avLst/>
          </a:prstGeom>
          <a:noFill/>
          <a:ln/>
        </p:spPr>
        <p:txBody>
          <a:bodyPr wrap="square" lIns="0" tIns="0" rIns="0" bIns="0" rtlCol="0" anchor="ctr"/>
          <a:lstStyle/>
          <a:p>
            <a:pPr marL="0" indent="0">
              <a:buNone/>
            </a:pPr>
            <a:r>
              <a:rPr lang="en-US" sz="1300" b="1" kern="0" spc="100" dirty="0">
                <a:solidFill>
                  <a:srgbClr val="DB0011"/>
                </a:solidFill>
                <a:latin typeface="Arial" pitchFamily="34" charset="0"/>
                <a:ea typeface="Arial" pitchFamily="34" charset="-122"/>
                <a:cs typeface="Arial" pitchFamily="34" charset="-120"/>
              </a:rPr>
              <a:t>HSBC</a:t>
            </a:r>
            <a:endParaRPr lang="en-US" sz="1300" dirty="0"/>
          </a:p>
        </p:txBody>
      </p:sp>
      <p:sp>
        <p:nvSpPr>
          <p:cNvPr id="3" name="Text 1"/>
          <p:cNvSpPr/>
          <p:nvPr/>
        </p:nvSpPr>
        <p:spPr>
          <a:xfrm>
            <a:off x="548640" y="777240"/>
            <a:ext cx="9601200" cy="320040"/>
          </a:xfrm>
          <a:prstGeom prst="rect">
            <a:avLst/>
          </a:prstGeom>
          <a:noFill/>
          <a:ln/>
        </p:spPr>
        <p:txBody>
          <a:bodyPr wrap="square" lIns="0" tIns="0" rIns="0" bIns="0" rtlCol="0" anchor="ctr"/>
          <a:lstStyle/>
          <a:p>
            <a:pPr marL="0" indent="0">
              <a:buNone/>
            </a:pPr>
            <a:r>
              <a:rPr lang="en-US" b="1" kern="0" spc="120" dirty="0">
                <a:solidFill>
                  <a:srgbClr val="DB0011"/>
                </a:solidFill>
                <a:latin typeface="Arial" pitchFamily="34" charset="0"/>
                <a:ea typeface="Arial" pitchFamily="34" charset="-122"/>
                <a:cs typeface="Arial" pitchFamily="34" charset="-120"/>
              </a:rPr>
              <a:t>FUTURE OF WORK – NEXT 5–10 YEARS</a:t>
            </a:r>
            <a:endParaRPr lang="en-US" dirty="0"/>
          </a:p>
        </p:txBody>
      </p:sp>
      <p:sp>
        <p:nvSpPr>
          <p:cNvPr id="4" name="Text 2"/>
          <p:cNvSpPr/>
          <p:nvPr/>
        </p:nvSpPr>
        <p:spPr>
          <a:xfrm>
            <a:off x="548640" y="1078992"/>
            <a:ext cx="10789920" cy="777240"/>
          </a:xfrm>
          <a:prstGeom prst="rect">
            <a:avLst/>
          </a:prstGeom>
          <a:noFill/>
          <a:ln/>
        </p:spPr>
        <p:txBody>
          <a:bodyPr wrap="square" lIns="0" tIns="0" rIns="0" bIns="0" rtlCol="0" anchor="t"/>
          <a:lstStyle/>
          <a:p>
            <a:pPr marL="0" indent="0">
              <a:buNone/>
            </a:pPr>
            <a:r>
              <a:rPr lang="en-US" sz="2800" b="1" dirty="0">
                <a:solidFill>
                  <a:srgbClr val="1F1F1F"/>
                </a:solidFill>
                <a:latin typeface="Arial" pitchFamily="34" charset="0"/>
                <a:ea typeface="Arial" pitchFamily="34" charset="-122"/>
                <a:cs typeface="Arial" pitchFamily="34" charset="-120"/>
              </a:rPr>
              <a:t>From Filling Roles to Deploying Skills</a:t>
            </a:r>
            <a:endParaRPr lang="en-US" sz="2800" dirty="0"/>
          </a:p>
        </p:txBody>
      </p:sp>
      <p:sp>
        <p:nvSpPr>
          <p:cNvPr id="5" name="Shape 3"/>
          <p:cNvSpPr/>
          <p:nvPr/>
        </p:nvSpPr>
        <p:spPr>
          <a:xfrm>
            <a:off x="548640" y="2286000"/>
            <a:ext cx="420624" cy="420624"/>
          </a:xfrm>
          <a:prstGeom prst="ellipse">
            <a:avLst/>
          </a:prstGeom>
          <a:solidFill>
            <a:srgbClr val="DB0011"/>
          </a:solidFill>
          <a:ln/>
        </p:spPr>
        <p:txBody>
          <a:bodyPr/>
          <a:lstStyle/>
          <a:p>
            <a:endParaRPr lang="en-GB" dirty="0"/>
          </a:p>
        </p:txBody>
      </p:sp>
      <p:sp>
        <p:nvSpPr>
          <p:cNvPr id="6" name="Text 4"/>
          <p:cNvSpPr/>
          <p:nvPr/>
        </p:nvSpPr>
        <p:spPr>
          <a:xfrm>
            <a:off x="548640" y="2286000"/>
            <a:ext cx="420624" cy="42062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1</a:t>
            </a:r>
            <a:endParaRPr lang="en-US" sz="1600" dirty="0"/>
          </a:p>
        </p:txBody>
      </p:sp>
      <p:sp>
        <p:nvSpPr>
          <p:cNvPr id="7" name="Text 5"/>
          <p:cNvSpPr/>
          <p:nvPr/>
        </p:nvSpPr>
        <p:spPr>
          <a:xfrm>
            <a:off x="1243584" y="2194560"/>
            <a:ext cx="10369296" cy="1188720"/>
          </a:xfrm>
          <a:prstGeom prst="rect">
            <a:avLst/>
          </a:prstGeom>
          <a:noFill/>
          <a:ln/>
        </p:spPr>
        <p:txBody>
          <a:bodyPr wrap="square" lIns="0" tIns="0" rIns="0" bIns="0" rtlCol="0" anchor="t"/>
          <a:lstStyle/>
          <a:p>
            <a:pPr marL="0" indent="0">
              <a:lnSpc>
                <a:spcPct val="120000"/>
              </a:lnSpc>
              <a:buNone/>
            </a:pPr>
            <a:r>
              <a:rPr lang="en-US" sz="1600" b="1" u="sng" dirty="0">
                <a:solidFill>
                  <a:srgbClr val="1F1F1F"/>
                </a:solidFill>
                <a:latin typeface="Arial" pitchFamily="34" charset="0"/>
                <a:ea typeface="Arial" pitchFamily="34" charset="-122"/>
                <a:cs typeface="Arial" pitchFamily="34" charset="-120"/>
              </a:rPr>
              <a:t>Clerical roles will continue to shrink</a:t>
            </a:r>
            <a:r>
              <a:rPr lang="en-US" sz="1600" b="1" dirty="0">
                <a:solidFill>
                  <a:srgbClr val="1F1F1F"/>
                </a:solidFill>
                <a:latin typeface="Arial" pitchFamily="34" charset="0"/>
                <a:ea typeface="Arial" pitchFamily="34" charset="-122"/>
                <a:cs typeface="Arial" pitchFamily="34" charset="-120"/>
              </a:rPr>
              <a:t>; </a:t>
            </a:r>
            <a:r>
              <a:rPr lang="en-US" sz="1600" b="1" dirty="0">
                <a:solidFill>
                  <a:srgbClr val="5A5A5A"/>
                </a:solidFill>
                <a:latin typeface="Arial" pitchFamily="34" charset="0"/>
                <a:ea typeface="Arial" pitchFamily="34" charset="-122"/>
                <a:cs typeface="Arial" pitchFamily="34" charset="-120"/>
              </a:rPr>
              <a:t>bank tellers and data-entry roles are among the fastest-declining jobs this decade (World Economic Forum, 2025).</a:t>
            </a:r>
            <a:endParaRPr lang="en-US" sz="1600" b="1" dirty="0"/>
          </a:p>
        </p:txBody>
      </p:sp>
      <p:sp>
        <p:nvSpPr>
          <p:cNvPr id="8" name="Shape 6"/>
          <p:cNvSpPr/>
          <p:nvPr/>
        </p:nvSpPr>
        <p:spPr>
          <a:xfrm>
            <a:off x="548640" y="3703320"/>
            <a:ext cx="420624" cy="420624"/>
          </a:xfrm>
          <a:prstGeom prst="ellipse">
            <a:avLst/>
          </a:prstGeom>
          <a:solidFill>
            <a:srgbClr val="DB0011"/>
          </a:solidFill>
          <a:ln/>
        </p:spPr>
        <p:txBody>
          <a:bodyPr/>
          <a:lstStyle/>
          <a:p>
            <a:endParaRPr lang="en-GB" dirty="0"/>
          </a:p>
        </p:txBody>
      </p:sp>
      <p:sp>
        <p:nvSpPr>
          <p:cNvPr id="9" name="Text 7"/>
          <p:cNvSpPr/>
          <p:nvPr/>
        </p:nvSpPr>
        <p:spPr>
          <a:xfrm>
            <a:off x="548640" y="3703320"/>
            <a:ext cx="420624" cy="42062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2</a:t>
            </a:r>
            <a:endParaRPr lang="en-US" sz="1600" dirty="0"/>
          </a:p>
        </p:txBody>
      </p:sp>
      <p:sp>
        <p:nvSpPr>
          <p:cNvPr id="10" name="Text 8"/>
          <p:cNvSpPr/>
          <p:nvPr/>
        </p:nvSpPr>
        <p:spPr>
          <a:xfrm>
            <a:off x="1243584" y="3611880"/>
            <a:ext cx="10369296" cy="1188720"/>
          </a:xfrm>
          <a:prstGeom prst="rect">
            <a:avLst/>
          </a:prstGeom>
          <a:noFill/>
          <a:ln/>
        </p:spPr>
        <p:txBody>
          <a:bodyPr wrap="square" lIns="0" tIns="0" rIns="0" bIns="0" rtlCol="0" anchor="t"/>
          <a:lstStyle/>
          <a:p>
            <a:pPr marL="0" indent="0">
              <a:lnSpc>
                <a:spcPct val="120000"/>
              </a:lnSpc>
              <a:buNone/>
            </a:pPr>
            <a:r>
              <a:rPr lang="en-US" sz="1600" b="1" u="sng" dirty="0">
                <a:solidFill>
                  <a:srgbClr val="1F1F1F"/>
                </a:solidFill>
                <a:latin typeface="Arial" pitchFamily="34" charset="0"/>
                <a:ea typeface="Arial" pitchFamily="34" charset="-122"/>
                <a:cs typeface="Arial" pitchFamily="34" charset="-120"/>
              </a:rPr>
              <a:t>Nearly 4 in 10 skills will change</a:t>
            </a:r>
            <a:r>
              <a:rPr lang="en-US" sz="1600" b="1" dirty="0">
                <a:solidFill>
                  <a:srgbClr val="1F1F1F"/>
                </a:solidFill>
                <a:latin typeface="Arial" pitchFamily="34" charset="0"/>
                <a:ea typeface="Arial" pitchFamily="34" charset="-122"/>
                <a:cs typeface="Arial" pitchFamily="34" charset="-120"/>
              </a:rPr>
              <a:t>:  </a:t>
            </a:r>
            <a:r>
              <a:rPr lang="en-US" sz="1600" b="1" dirty="0">
                <a:solidFill>
                  <a:srgbClr val="5A5A5A"/>
                </a:solidFill>
                <a:latin typeface="Arial" pitchFamily="34" charset="0"/>
                <a:ea typeface="Arial" pitchFamily="34" charset="-122"/>
                <a:cs typeface="Arial" pitchFamily="34" charset="-120"/>
              </a:rPr>
              <a:t>employers expect 39% of core skills to be transformed or obsolete by 2030 (World Economic Forum, 2025) — recruitment must hire for adaptability, not just current jobs.</a:t>
            </a:r>
            <a:endParaRPr lang="en-US" sz="1600" b="1" dirty="0"/>
          </a:p>
        </p:txBody>
      </p:sp>
      <p:sp>
        <p:nvSpPr>
          <p:cNvPr id="11" name="Shape 9"/>
          <p:cNvSpPr/>
          <p:nvPr/>
        </p:nvSpPr>
        <p:spPr>
          <a:xfrm>
            <a:off x="548640" y="5029200"/>
            <a:ext cx="420624" cy="420624"/>
          </a:xfrm>
          <a:prstGeom prst="ellipse">
            <a:avLst/>
          </a:prstGeom>
          <a:solidFill>
            <a:srgbClr val="DB0011"/>
          </a:solidFill>
          <a:ln/>
        </p:spPr>
        <p:txBody>
          <a:bodyPr/>
          <a:lstStyle/>
          <a:p>
            <a:endParaRPr lang="en-GB" dirty="0"/>
          </a:p>
        </p:txBody>
      </p:sp>
      <p:sp>
        <p:nvSpPr>
          <p:cNvPr id="12" name="Text 10"/>
          <p:cNvSpPr/>
          <p:nvPr/>
        </p:nvSpPr>
        <p:spPr>
          <a:xfrm>
            <a:off x="548640" y="5029200"/>
            <a:ext cx="420624" cy="42062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3</a:t>
            </a:r>
            <a:endParaRPr lang="en-US" sz="1600" dirty="0"/>
          </a:p>
        </p:txBody>
      </p:sp>
      <p:sp>
        <p:nvSpPr>
          <p:cNvPr id="13" name="Text 11"/>
          <p:cNvSpPr/>
          <p:nvPr/>
        </p:nvSpPr>
        <p:spPr>
          <a:xfrm>
            <a:off x="1243584" y="4937760"/>
            <a:ext cx="10369296" cy="1188720"/>
          </a:xfrm>
          <a:prstGeom prst="rect">
            <a:avLst/>
          </a:prstGeom>
          <a:noFill/>
          <a:ln/>
        </p:spPr>
        <p:txBody>
          <a:bodyPr wrap="square" lIns="0" tIns="0" rIns="0" bIns="0" rtlCol="0" anchor="t"/>
          <a:lstStyle/>
          <a:p>
            <a:pPr marL="0" indent="0">
              <a:lnSpc>
                <a:spcPct val="120000"/>
              </a:lnSpc>
              <a:buNone/>
            </a:pPr>
            <a:r>
              <a:rPr lang="en-US" sz="1600" b="1" u="sng" dirty="0">
                <a:solidFill>
                  <a:srgbClr val="1F1F1F"/>
                </a:solidFill>
                <a:latin typeface="Arial" pitchFamily="34" charset="0"/>
                <a:ea typeface="Arial" pitchFamily="34" charset="-122"/>
                <a:cs typeface="Arial" pitchFamily="34" charset="-120"/>
              </a:rPr>
              <a:t>Selection criteria will shift</a:t>
            </a:r>
            <a:r>
              <a:rPr lang="en-US" sz="1600" dirty="0">
                <a:solidFill>
                  <a:srgbClr val="1F1F1F"/>
                </a:solidFill>
                <a:latin typeface="Arial" pitchFamily="34" charset="0"/>
                <a:ea typeface="Arial" pitchFamily="34" charset="-122"/>
                <a:cs typeface="Arial" pitchFamily="34" charset="-120"/>
              </a:rPr>
              <a:t>:  </a:t>
            </a:r>
            <a:r>
              <a:rPr lang="en-US" sz="1600" b="1" dirty="0">
                <a:solidFill>
                  <a:srgbClr val="5A5A5A"/>
                </a:solidFill>
                <a:latin typeface="Arial" pitchFamily="34" charset="0"/>
                <a:ea typeface="Arial" pitchFamily="34" charset="-122"/>
                <a:cs typeface="Arial" pitchFamily="34" charset="-120"/>
              </a:rPr>
              <a:t>AI and data literacy move to the centre of assessment, alongside enduring human skills like judgement and relationship-building.</a:t>
            </a:r>
            <a:endParaRPr lang="en-US" sz="1600" b="1" dirty="0"/>
          </a:p>
        </p:txBody>
      </p:sp>
      <p:sp>
        <p:nvSpPr>
          <p:cNvPr id="14" name="Text 12"/>
          <p:cNvSpPr/>
          <p:nvPr/>
        </p:nvSpPr>
        <p:spPr>
          <a:xfrm>
            <a:off x="548640" y="6492240"/>
            <a:ext cx="4572000" cy="274320"/>
          </a:xfrm>
          <a:prstGeom prst="rect">
            <a:avLst/>
          </a:prstGeom>
          <a:noFill/>
          <a:ln/>
        </p:spPr>
        <p:txBody>
          <a:bodyPr wrap="square" lIns="0" tIns="0" rIns="0" bIns="0" rtlCol="0" anchor="ctr"/>
          <a:lstStyle/>
          <a:p>
            <a:pPr marL="0" indent="0">
              <a:buNone/>
            </a:pPr>
            <a:r>
              <a:rPr lang="en-US" sz="1000" dirty="0">
                <a:solidFill>
                  <a:srgbClr val="5A5A5A"/>
                </a:solidFill>
                <a:latin typeface="Arial" pitchFamily="34" charset="0"/>
                <a:ea typeface="Arial" pitchFamily="34" charset="-122"/>
                <a:cs typeface="Arial" pitchFamily="34" charset="-120"/>
              </a:rPr>
              <a:t>Presenter</a:t>
            </a:r>
            <a:r>
              <a:rPr lang="en-US" sz="1000" b="1" dirty="0">
                <a:solidFill>
                  <a:srgbClr val="5A5A5A"/>
                </a:solidFill>
                <a:latin typeface="Arial" pitchFamily="34" charset="0"/>
                <a:ea typeface="Arial" pitchFamily="34" charset="-122"/>
                <a:cs typeface="Arial" pitchFamily="34" charset="-120"/>
              </a:rPr>
              <a:t>: Kristian Nash</a:t>
            </a:r>
            <a:endParaRPr lang="en-US" sz="1000" b="1" dirty="0"/>
          </a:p>
        </p:txBody>
      </p:sp>
      <p:sp>
        <p:nvSpPr>
          <p:cNvPr id="15" name="Shape 13"/>
          <p:cNvSpPr/>
          <p:nvPr/>
        </p:nvSpPr>
        <p:spPr>
          <a:xfrm>
            <a:off x="11292840" y="6428232"/>
            <a:ext cx="310896" cy="310896"/>
          </a:xfrm>
          <a:prstGeom prst="ellipse">
            <a:avLst/>
          </a:prstGeom>
          <a:solidFill>
            <a:srgbClr val="DB0011"/>
          </a:solidFill>
          <a:ln/>
        </p:spPr>
        <p:txBody>
          <a:bodyPr/>
          <a:lstStyle/>
          <a:p>
            <a:endParaRPr lang="en-GB" dirty="0"/>
          </a:p>
        </p:txBody>
      </p:sp>
      <p:sp>
        <p:nvSpPr>
          <p:cNvPr id="16" name="Text 14"/>
          <p:cNvSpPr/>
          <p:nvPr/>
        </p:nvSpPr>
        <p:spPr>
          <a:xfrm>
            <a:off x="11292840" y="6428232"/>
            <a:ext cx="310896" cy="310896"/>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5</a:t>
            </a:r>
            <a:endParaRPr lang="en-US" sz="12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48640" y="320040"/>
            <a:ext cx="2743200" cy="320040"/>
          </a:xfrm>
          <a:prstGeom prst="rect">
            <a:avLst/>
          </a:prstGeom>
          <a:noFill/>
          <a:ln/>
        </p:spPr>
        <p:txBody>
          <a:bodyPr wrap="square" lIns="0" tIns="0" rIns="0" bIns="0" rtlCol="0" anchor="ctr"/>
          <a:lstStyle/>
          <a:p>
            <a:pPr marL="0" indent="0">
              <a:buNone/>
            </a:pPr>
            <a:r>
              <a:rPr lang="en-US" sz="1300" b="1" kern="0" spc="100" dirty="0">
                <a:solidFill>
                  <a:srgbClr val="DB0011"/>
                </a:solidFill>
                <a:latin typeface="Arial" pitchFamily="34" charset="0"/>
                <a:ea typeface="Arial" pitchFamily="34" charset="-122"/>
                <a:cs typeface="Arial" pitchFamily="34" charset="-120"/>
              </a:rPr>
              <a:t>HSBC</a:t>
            </a:r>
            <a:endParaRPr lang="en-US" sz="1300" dirty="0"/>
          </a:p>
        </p:txBody>
      </p:sp>
      <p:sp>
        <p:nvSpPr>
          <p:cNvPr id="3" name="Text 1"/>
          <p:cNvSpPr/>
          <p:nvPr/>
        </p:nvSpPr>
        <p:spPr>
          <a:xfrm>
            <a:off x="548640" y="777240"/>
            <a:ext cx="9601200" cy="320040"/>
          </a:xfrm>
          <a:prstGeom prst="rect">
            <a:avLst/>
          </a:prstGeom>
          <a:noFill/>
          <a:ln/>
        </p:spPr>
        <p:txBody>
          <a:bodyPr wrap="square" lIns="0" tIns="0" rIns="0" bIns="0" rtlCol="0" anchor="ctr"/>
          <a:lstStyle/>
          <a:p>
            <a:pPr marL="0" indent="0">
              <a:buNone/>
            </a:pPr>
            <a:r>
              <a:rPr lang="en-US" b="1" kern="0" spc="120" dirty="0">
                <a:solidFill>
                  <a:srgbClr val="DB0011"/>
                </a:solidFill>
                <a:latin typeface="Arial" pitchFamily="34" charset="0"/>
                <a:ea typeface="Arial" pitchFamily="34" charset="-122"/>
                <a:cs typeface="Arial" pitchFamily="34" charset="-120"/>
              </a:rPr>
              <a:t>FUTURE OF WORK – WHAT HSBC MUST PREPARE FOR</a:t>
            </a:r>
          </a:p>
          <a:p>
            <a:pPr marL="0" indent="0">
              <a:buNone/>
            </a:pPr>
            <a:endParaRPr lang="en-US" dirty="0"/>
          </a:p>
        </p:txBody>
      </p:sp>
      <p:sp>
        <p:nvSpPr>
          <p:cNvPr id="4" name="Text 2"/>
          <p:cNvSpPr/>
          <p:nvPr/>
        </p:nvSpPr>
        <p:spPr>
          <a:xfrm>
            <a:off x="548640" y="1078992"/>
            <a:ext cx="10789920" cy="777240"/>
          </a:xfrm>
          <a:prstGeom prst="rect">
            <a:avLst/>
          </a:prstGeom>
          <a:noFill/>
          <a:ln/>
        </p:spPr>
        <p:txBody>
          <a:bodyPr wrap="square" lIns="0" tIns="0" rIns="0" bIns="0" rtlCol="0" anchor="t"/>
          <a:lstStyle/>
          <a:p>
            <a:pPr marL="0" indent="0">
              <a:buNone/>
            </a:pPr>
            <a:r>
              <a:rPr lang="en-US" sz="2800" b="1" dirty="0">
                <a:solidFill>
                  <a:srgbClr val="1F1F1F"/>
                </a:solidFill>
                <a:latin typeface="Arial" pitchFamily="34" charset="0"/>
                <a:ea typeface="Arial" pitchFamily="34" charset="-122"/>
                <a:cs typeface="Arial" pitchFamily="34" charset="-120"/>
              </a:rPr>
              <a:t>Building the Infrastructure Behind the Strategy</a:t>
            </a:r>
            <a:endParaRPr lang="en-US" sz="2800" dirty="0"/>
          </a:p>
        </p:txBody>
      </p:sp>
      <p:sp>
        <p:nvSpPr>
          <p:cNvPr id="5" name="Shape 3"/>
          <p:cNvSpPr/>
          <p:nvPr/>
        </p:nvSpPr>
        <p:spPr>
          <a:xfrm>
            <a:off x="548640" y="2286000"/>
            <a:ext cx="420624" cy="420624"/>
          </a:xfrm>
          <a:prstGeom prst="ellipse">
            <a:avLst/>
          </a:prstGeom>
          <a:solidFill>
            <a:srgbClr val="DB0011"/>
          </a:solidFill>
          <a:ln/>
        </p:spPr>
        <p:txBody>
          <a:bodyPr/>
          <a:lstStyle/>
          <a:p>
            <a:endParaRPr lang="en-GB" dirty="0"/>
          </a:p>
        </p:txBody>
      </p:sp>
      <p:sp>
        <p:nvSpPr>
          <p:cNvPr id="6" name="Text 4"/>
          <p:cNvSpPr/>
          <p:nvPr/>
        </p:nvSpPr>
        <p:spPr>
          <a:xfrm>
            <a:off x="548640" y="2286000"/>
            <a:ext cx="420624" cy="42062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1</a:t>
            </a:r>
            <a:endParaRPr lang="en-US" sz="1600" dirty="0"/>
          </a:p>
        </p:txBody>
      </p:sp>
      <p:sp>
        <p:nvSpPr>
          <p:cNvPr id="7" name="Text 5"/>
          <p:cNvSpPr/>
          <p:nvPr/>
        </p:nvSpPr>
        <p:spPr>
          <a:xfrm>
            <a:off x="1243584" y="2194560"/>
            <a:ext cx="10369296" cy="1188720"/>
          </a:xfrm>
          <a:prstGeom prst="rect">
            <a:avLst/>
          </a:prstGeom>
          <a:noFill/>
          <a:ln/>
        </p:spPr>
        <p:txBody>
          <a:bodyPr wrap="square" lIns="0" tIns="0" rIns="0" bIns="0" rtlCol="0" anchor="t"/>
          <a:lstStyle/>
          <a:p>
            <a:pPr>
              <a:lnSpc>
                <a:spcPct val="120000"/>
              </a:lnSpc>
            </a:pPr>
            <a:r>
              <a:rPr lang="en-US" sz="1600" b="1" u="sng" dirty="0">
                <a:solidFill>
                  <a:srgbClr val="1F1F1F"/>
                </a:solidFill>
                <a:latin typeface="Arial" pitchFamily="34" charset="0"/>
                <a:ea typeface="Arial" pitchFamily="34" charset="-122"/>
                <a:cs typeface="Arial" pitchFamily="34" charset="-120"/>
              </a:rPr>
              <a:t>Reskilling at scale:</a:t>
            </a:r>
            <a:r>
              <a:rPr lang="en-GB" sz="1600" b="1" dirty="0">
                <a:solidFill>
                  <a:srgbClr val="1F1F1F"/>
                </a:solidFill>
                <a:latin typeface="Arial" pitchFamily="34" charset="0"/>
                <a:ea typeface="Arial" pitchFamily="34" charset="-122"/>
                <a:cs typeface="Arial" pitchFamily="34" charset="-120"/>
              </a:rPr>
              <a:t> HSBC's own leadership has committed to retraining around 200,000 colleagues for an AI-driven future (FinTech Magazine, 2026) — recruitment needs a shared skills pipeline to make this a reality</a:t>
            </a:r>
            <a:r>
              <a:rPr lang="en-US" sz="1600" dirty="0">
                <a:solidFill>
                  <a:srgbClr val="5A5A5A"/>
                </a:solidFill>
                <a:latin typeface="Arial" pitchFamily="34" charset="0"/>
                <a:ea typeface="Arial" pitchFamily="34" charset="-122"/>
                <a:cs typeface="Arial" pitchFamily="34" charset="-120"/>
              </a:rPr>
              <a:t>.</a:t>
            </a:r>
            <a:endParaRPr lang="en-US" sz="1600" dirty="0"/>
          </a:p>
        </p:txBody>
      </p:sp>
      <p:sp>
        <p:nvSpPr>
          <p:cNvPr id="8" name="Shape 6"/>
          <p:cNvSpPr/>
          <p:nvPr/>
        </p:nvSpPr>
        <p:spPr>
          <a:xfrm>
            <a:off x="548640" y="3703320"/>
            <a:ext cx="420624" cy="420624"/>
          </a:xfrm>
          <a:prstGeom prst="ellipse">
            <a:avLst/>
          </a:prstGeom>
          <a:solidFill>
            <a:srgbClr val="DB0011"/>
          </a:solidFill>
          <a:ln/>
        </p:spPr>
        <p:txBody>
          <a:bodyPr/>
          <a:lstStyle/>
          <a:p>
            <a:endParaRPr lang="en-GB" dirty="0"/>
          </a:p>
        </p:txBody>
      </p:sp>
      <p:sp>
        <p:nvSpPr>
          <p:cNvPr id="9" name="Text 7"/>
          <p:cNvSpPr/>
          <p:nvPr/>
        </p:nvSpPr>
        <p:spPr>
          <a:xfrm>
            <a:off x="548640" y="3703320"/>
            <a:ext cx="420624" cy="42062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2</a:t>
            </a:r>
            <a:endParaRPr lang="en-US" sz="1600" dirty="0"/>
          </a:p>
        </p:txBody>
      </p:sp>
      <p:sp>
        <p:nvSpPr>
          <p:cNvPr id="10" name="Text 8"/>
          <p:cNvSpPr/>
          <p:nvPr/>
        </p:nvSpPr>
        <p:spPr>
          <a:xfrm>
            <a:off x="1274064" y="3598164"/>
            <a:ext cx="10369296" cy="1188720"/>
          </a:xfrm>
          <a:prstGeom prst="rect">
            <a:avLst/>
          </a:prstGeom>
          <a:noFill/>
          <a:ln/>
        </p:spPr>
        <p:txBody>
          <a:bodyPr wrap="square" lIns="0" tIns="0" rIns="0" bIns="0" rtlCol="0" anchor="t"/>
          <a:lstStyle/>
          <a:p>
            <a:pPr marL="0" indent="0">
              <a:lnSpc>
                <a:spcPct val="120000"/>
              </a:lnSpc>
              <a:buNone/>
            </a:pPr>
            <a:r>
              <a:rPr lang="en-US" sz="1600" b="1" u="sng" dirty="0">
                <a:solidFill>
                  <a:srgbClr val="1F1F1F"/>
                </a:solidFill>
                <a:latin typeface="Arial" pitchFamily="34" charset="0"/>
                <a:ea typeface="Arial" pitchFamily="34" charset="-122"/>
                <a:cs typeface="Arial" pitchFamily="34" charset="-120"/>
              </a:rPr>
              <a:t>Maturing AI governance</a:t>
            </a:r>
            <a:r>
              <a:rPr lang="en-US" sz="1600" b="1" dirty="0">
                <a:solidFill>
                  <a:srgbClr val="1F1F1F"/>
                </a:solidFill>
                <a:latin typeface="Arial" pitchFamily="34" charset="0"/>
                <a:ea typeface="Arial" pitchFamily="34" charset="-122"/>
                <a:cs typeface="Arial" pitchFamily="34" charset="-120"/>
              </a:rPr>
              <a:t>:  </a:t>
            </a:r>
            <a:r>
              <a:rPr lang="en-US" sz="1600" b="1" dirty="0">
                <a:latin typeface="Arial" pitchFamily="34" charset="0"/>
                <a:ea typeface="Arial" pitchFamily="34" charset="-122"/>
                <a:cs typeface="Arial" pitchFamily="34" charset="-120"/>
              </a:rPr>
              <a:t>as hiring tools become more autonomous, oversight, audit and transparency requirements will need to grow at the same pace.</a:t>
            </a:r>
            <a:endParaRPr lang="en-US" sz="1600" b="1" dirty="0"/>
          </a:p>
        </p:txBody>
      </p:sp>
      <p:sp>
        <p:nvSpPr>
          <p:cNvPr id="11" name="Shape 9"/>
          <p:cNvSpPr/>
          <p:nvPr/>
        </p:nvSpPr>
        <p:spPr>
          <a:xfrm>
            <a:off x="548640" y="5029200"/>
            <a:ext cx="420624" cy="420624"/>
          </a:xfrm>
          <a:prstGeom prst="ellipse">
            <a:avLst/>
          </a:prstGeom>
          <a:solidFill>
            <a:srgbClr val="DB0011"/>
          </a:solidFill>
          <a:ln/>
        </p:spPr>
        <p:txBody>
          <a:bodyPr/>
          <a:lstStyle/>
          <a:p>
            <a:endParaRPr lang="en-GB" dirty="0"/>
          </a:p>
        </p:txBody>
      </p:sp>
      <p:sp>
        <p:nvSpPr>
          <p:cNvPr id="12" name="Text 10"/>
          <p:cNvSpPr/>
          <p:nvPr/>
        </p:nvSpPr>
        <p:spPr>
          <a:xfrm>
            <a:off x="548640" y="5029200"/>
            <a:ext cx="420624" cy="420624"/>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3</a:t>
            </a:r>
            <a:endParaRPr lang="en-US" sz="1600" dirty="0"/>
          </a:p>
        </p:txBody>
      </p:sp>
      <p:sp>
        <p:nvSpPr>
          <p:cNvPr id="13" name="Text 11"/>
          <p:cNvSpPr/>
          <p:nvPr/>
        </p:nvSpPr>
        <p:spPr>
          <a:xfrm>
            <a:off x="1243584" y="4937760"/>
            <a:ext cx="10369296" cy="1188720"/>
          </a:xfrm>
          <a:prstGeom prst="rect">
            <a:avLst/>
          </a:prstGeom>
          <a:noFill/>
          <a:ln/>
        </p:spPr>
        <p:txBody>
          <a:bodyPr wrap="square" lIns="0" tIns="0" rIns="0" bIns="0" rtlCol="0" anchor="t"/>
          <a:lstStyle/>
          <a:p>
            <a:pPr marL="0" indent="0">
              <a:lnSpc>
                <a:spcPct val="120000"/>
              </a:lnSpc>
              <a:buNone/>
            </a:pPr>
            <a:r>
              <a:rPr lang="en-US" sz="1600" b="1" u="sng" dirty="0">
                <a:solidFill>
                  <a:srgbClr val="1F1F1F"/>
                </a:solidFill>
                <a:latin typeface="Arial" pitchFamily="34" charset="0"/>
                <a:ea typeface="Arial" pitchFamily="34" charset="-122"/>
                <a:cs typeface="Arial" pitchFamily="34" charset="-120"/>
              </a:rPr>
              <a:t>Onboarding for hybrid teams</a:t>
            </a:r>
            <a:r>
              <a:rPr lang="en-US" sz="1600" b="1" dirty="0">
                <a:solidFill>
                  <a:srgbClr val="1F1F1F"/>
                </a:solidFill>
                <a:latin typeface="Arial" pitchFamily="34" charset="0"/>
                <a:ea typeface="Arial" pitchFamily="34" charset="-122"/>
                <a:cs typeface="Arial" pitchFamily="34" charset="-120"/>
              </a:rPr>
              <a:t>:  </a:t>
            </a:r>
            <a:r>
              <a:rPr lang="en-US" sz="1600" b="1" dirty="0">
                <a:latin typeface="Arial" pitchFamily="34" charset="0"/>
                <a:ea typeface="Arial" pitchFamily="34" charset="-122"/>
                <a:cs typeface="Arial" pitchFamily="34" charset="-120"/>
              </a:rPr>
              <a:t>new hires will increasingly work with AI tools from day one, building on the platforms HSBC has already invested in (Accenture, 2026).</a:t>
            </a:r>
            <a:endParaRPr lang="en-US" sz="1600" b="1" dirty="0"/>
          </a:p>
        </p:txBody>
      </p:sp>
      <p:sp>
        <p:nvSpPr>
          <p:cNvPr id="14" name="Text 12"/>
          <p:cNvSpPr/>
          <p:nvPr/>
        </p:nvSpPr>
        <p:spPr>
          <a:xfrm>
            <a:off x="548640" y="6492240"/>
            <a:ext cx="4572000" cy="274320"/>
          </a:xfrm>
          <a:prstGeom prst="rect">
            <a:avLst/>
          </a:prstGeom>
          <a:noFill/>
          <a:ln/>
        </p:spPr>
        <p:txBody>
          <a:bodyPr wrap="square" lIns="0" tIns="0" rIns="0" bIns="0" rtlCol="0" anchor="ctr"/>
          <a:lstStyle/>
          <a:p>
            <a:pPr marL="0" indent="0">
              <a:buNone/>
            </a:pPr>
            <a:r>
              <a:rPr lang="en-US" sz="1000" dirty="0">
                <a:solidFill>
                  <a:srgbClr val="5A5A5A"/>
                </a:solidFill>
                <a:latin typeface="Arial" pitchFamily="34" charset="0"/>
                <a:ea typeface="Arial" pitchFamily="34" charset="-122"/>
                <a:cs typeface="Arial" pitchFamily="34" charset="-120"/>
              </a:rPr>
              <a:t>Presenter</a:t>
            </a:r>
            <a:r>
              <a:rPr lang="en-US" sz="1000" b="1" dirty="0">
                <a:solidFill>
                  <a:srgbClr val="5A5A5A"/>
                </a:solidFill>
                <a:latin typeface="Arial" pitchFamily="34" charset="0"/>
                <a:ea typeface="Arial" pitchFamily="34" charset="-122"/>
                <a:cs typeface="Arial" pitchFamily="34" charset="-120"/>
              </a:rPr>
              <a:t>: Kristian Nash</a:t>
            </a:r>
            <a:endParaRPr lang="en-US" sz="1000" b="1" dirty="0"/>
          </a:p>
        </p:txBody>
      </p:sp>
      <p:sp>
        <p:nvSpPr>
          <p:cNvPr id="15" name="Shape 13"/>
          <p:cNvSpPr/>
          <p:nvPr/>
        </p:nvSpPr>
        <p:spPr>
          <a:xfrm>
            <a:off x="11292840" y="6428232"/>
            <a:ext cx="310896" cy="310896"/>
          </a:xfrm>
          <a:prstGeom prst="ellipse">
            <a:avLst/>
          </a:prstGeom>
          <a:solidFill>
            <a:srgbClr val="DB0011"/>
          </a:solidFill>
          <a:ln/>
        </p:spPr>
        <p:txBody>
          <a:bodyPr/>
          <a:lstStyle/>
          <a:p>
            <a:endParaRPr lang="en-GB" dirty="0"/>
          </a:p>
        </p:txBody>
      </p:sp>
      <p:sp>
        <p:nvSpPr>
          <p:cNvPr id="16" name="Text 14"/>
          <p:cNvSpPr/>
          <p:nvPr/>
        </p:nvSpPr>
        <p:spPr>
          <a:xfrm>
            <a:off x="11292840" y="6428232"/>
            <a:ext cx="310896" cy="310896"/>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6</a:t>
            </a:r>
            <a:endParaRPr lang="en-US" sz="12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201168" cy="6858000"/>
            <a:chOff x="0" y="0"/>
            <a:chExt cx="402336" cy="13716000"/>
          </a:xfrm>
        </p:grpSpPr>
        <p:sp>
          <p:nvSpPr>
            <p:cNvPr id="3" name="Freeform 3"/>
            <p:cNvSpPr/>
            <p:nvPr/>
          </p:nvSpPr>
          <p:spPr>
            <a:xfrm>
              <a:off x="0" y="0"/>
              <a:ext cx="402336" cy="13716000"/>
            </a:xfrm>
            <a:custGeom>
              <a:avLst/>
              <a:gdLst/>
              <a:ahLst/>
              <a:cxnLst/>
              <a:rect l="l" t="t" r="r" b="b"/>
              <a:pathLst>
                <a:path w="402336" h="13716000">
                  <a:moveTo>
                    <a:pt x="0" y="0"/>
                  </a:moveTo>
                  <a:lnTo>
                    <a:pt x="402336" y="0"/>
                  </a:lnTo>
                  <a:lnTo>
                    <a:pt x="402336" y="13716000"/>
                  </a:lnTo>
                  <a:lnTo>
                    <a:pt x="0" y="13716000"/>
                  </a:lnTo>
                  <a:close/>
                </a:path>
              </a:pathLst>
            </a:custGeom>
            <a:solidFill>
              <a:srgbClr val="DB0011"/>
            </a:solidFill>
          </p:spPr>
          <p:txBody>
            <a:bodyPr/>
            <a:lstStyle/>
            <a:p>
              <a:endParaRPr lang="en-GB" sz="1200" dirty="0"/>
            </a:p>
          </p:txBody>
        </p:sp>
      </p:grpSp>
      <p:grpSp>
        <p:nvGrpSpPr>
          <p:cNvPr id="4" name="Group 4"/>
          <p:cNvGrpSpPr/>
          <p:nvPr/>
        </p:nvGrpSpPr>
        <p:grpSpPr>
          <a:xfrm>
            <a:off x="502920" y="153562"/>
            <a:ext cx="9296953" cy="547977"/>
            <a:chOff x="0" y="0"/>
            <a:chExt cx="18593907" cy="1095955"/>
          </a:xfrm>
        </p:grpSpPr>
        <p:sp>
          <p:nvSpPr>
            <p:cNvPr id="5" name="Freeform 5"/>
            <p:cNvSpPr/>
            <p:nvPr/>
          </p:nvSpPr>
          <p:spPr>
            <a:xfrm>
              <a:off x="0" y="0"/>
              <a:ext cx="18593907" cy="1095955"/>
            </a:xfrm>
            <a:custGeom>
              <a:avLst/>
              <a:gdLst/>
              <a:ahLst/>
              <a:cxnLst/>
              <a:rect l="l" t="t" r="r" b="b"/>
              <a:pathLst>
                <a:path w="18593907" h="1095955">
                  <a:moveTo>
                    <a:pt x="0" y="0"/>
                  </a:moveTo>
                  <a:lnTo>
                    <a:pt x="18593907" y="0"/>
                  </a:lnTo>
                  <a:lnTo>
                    <a:pt x="18593907" y="1095955"/>
                  </a:lnTo>
                  <a:lnTo>
                    <a:pt x="0" y="1095955"/>
                  </a:lnTo>
                  <a:close/>
                </a:path>
              </a:pathLst>
            </a:custGeom>
            <a:blipFill>
              <a:blip r:embed="rId3">
                <a:alphaModFix amt="0"/>
              </a:blip>
              <a:stretch>
                <a:fillRect t="-291769" r="1645" b="-258516"/>
              </a:stretch>
            </a:blipFill>
          </p:spPr>
          <p:txBody>
            <a:bodyPr/>
            <a:lstStyle/>
            <a:p>
              <a:endParaRPr lang="en-GB" sz="1200" dirty="0"/>
            </a:p>
          </p:txBody>
        </p:sp>
        <p:sp>
          <p:nvSpPr>
            <p:cNvPr id="6" name="TextBox 6"/>
            <p:cNvSpPr txBox="1"/>
            <p:nvPr/>
          </p:nvSpPr>
          <p:spPr>
            <a:xfrm>
              <a:off x="0" y="-19050"/>
              <a:ext cx="18593907" cy="1115005"/>
            </a:xfrm>
            <a:prstGeom prst="rect">
              <a:avLst/>
            </a:prstGeom>
          </p:spPr>
          <p:txBody>
            <a:bodyPr lIns="0" tIns="0" rIns="0" bIns="0" rtlCol="0" anchor="ctr"/>
            <a:lstStyle/>
            <a:p>
              <a:pPr>
                <a:lnSpc>
                  <a:spcPts val="2279"/>
                </a:lnSpc>
              </a:pPr>
              <a:r>
                <a:rPr lang="en-US" sz="1899" b="1" spc="219" dirty="0">
                  <a:solidFill>
                    <a:srgbClr val="DB0011"/>
                  </a:solidFill>
                  <a:latin typeface="Arial Bold"/>
                  <a:ea typeface="Arial Bold"/>
                  <a:cs typeface="Arial Bold"/>
                  <a:sym typeface="Arial Bold"/>
                </a:rPr>
                <a:t>PRESENTATION SUMMARY</a:t>
              </a:r>
            </a:p>
          </p:txBody>
        </p:sp>
      </p:grpSp>
      <p:grpSp>
        <p:nvGrpSpPr>
          <p:cNvPr id="7" name="Group 7"/>
          <p:cNvGrpSpPr/>
          <p:nvPr/>
        </p:nvGrpSpPr>
        <p:grpSpPr>
          <a:xfrm>
            <a:off x="502920" y="658368"/>
            <a:ext cx="11155680" cy="594360"/>
            <a:chOff x="0" y="0"/>
            <a:chExt cx="22311360" cy="1188720"/>
          </a:xfrm>
        </p:grpSpPr>
        <p:sp>
          <p:nvSpPr>
            <p:cNvPr id="8" name="Freeform 8"/>
            <p:cNvSpPr/>
            <p:nvPr/>
          </p:nvSpPr>
          <p:spPr>
            <a:xfrm>
              <a:off x="0" y="0"/>
              <a:ext cx="22311361" cy="1188720"/>
            </a:xfrm>
            <a:custGeom>
              <a:avLst/>
              <a:gdLst/>
              <a:ahLst/>
              <a:cxnLst/>
              <a:rect l="l" t="t" r="r" b="b"/>
              <a:pathLst>
                <a:path w="22311361" h="1188720">
                  <a:moveTo>
                    <a:pt x="0" y="0"/>
                  </a:moveTo>
                  <a:lnTo>
                    <a:pt x="22311361" y="0"/>
                  </a:lnTo>
                  <a:lnTo>
                    <a:pt x="22311361" y="1188720"/>
                  </a:lnTo>
                  <a:lnTo>
                    <a:pt x="0" y="1188720"/>
                  </a:lnTo>
                  <a:close/>
                </a:path>
              </a:pathLst>
            </a:custGeom>
            <a:blipFill>
              <a:blip r:embed="rId3">
                <a:alphaModFix amt="0"/>
              </a:blip>
              <a:stretch>
                <a:fillRect t="-315719" b="-315719"/>
              </a:stretch>
            </a:blipFill>
          </p:spPr>
          <p:txBody>
            <a:bodyPr/>
            <a:lstStyle/>
            <a:p>
              <a:endParaRPr lang="en-GB" sz="1200" dirty="0"/>
            </a:p>
          </p:txBody>
        </p:sp>
        <p:sp>
          <p:nvSpPr>
            <p:cNvPr id="9" name="TextBox 9"/>
            <p:cNvSpPr txBox="1"/>
            <p:nvPr/>
          </p:nvSpPr>
          <p:spPr>
            <a:xfrm>
              <a:off x="0" y="-28575"/>
              <a:ext cx="22311360" cy="1217295"/>
            </a:xfrm>
            <a:prstGeom prst="rect">
              <a:avLst/>
            </a:prstGeom>
          </p:spPr>
          <p:txBody>
            <a:bodyPr lIns="0" tIns="0" rIns="0" bIns="0" rtlCol="0" anchor="ctr"/>
            <a:lstStyle/>
            <a:p>
              <a:pPr>
                <a:lnSpc>
                  <a:spcPts val="2880"/>
                </a:lnSpc>
              </a:pPr>
              <a:r>
                <a:rPr lang="en-US" sz="2400" b="1" dirty="0">
                  <a:solidFill>
                    <a:srgbClr val="1A1A1A"/>
                  </a:solidFill>
                  <a:latin typeface="Arial Bold"/>
                  <a:ea typeface="Arial Bold"/>
                  <a:cs typeface="Arial Bold"/>
                  <a:sym typeface="Arial Bold"/>
                </a:rPr>
                <a:t>HSBC: An Inclusive Hiring Model Under AI-Led Pressure</a:t>
              </a:r>
            </a:p>
          </p:txBody>
        </p:sp>
      </p:grpSp>
      <p:sp>
        <p:nvSpPr>
          <p:cNvPr id="10" name="AutoShape 10"/>
          <p:cNvSpPr/>
          <p:nvPr/>
        </p:nvSpPr>
        <p:spPr>
          <a:xfrm rot="31560">
            <a:off x="490163" y="1292098"/>
            <a:ext cx="2768714" cy="0"/>
          </a:xfrm>
          <a:prstGeom prst="line">
            <a:avLst/>
          </a:prstGeom>
          <a:ln w="19050" cap="rnd">
            <a:solidFill>
              <a:srgbClr val="DB0011"/>
            </a:solidFill>
            <a:prstDash val="solid"/>
            <a:headEnd type="none" w="sm" len="sm"/>
            <a:tailEnd type="none" w="sm" len="sm"/>
          </a:ln>
        </p:spPr>
        <p:txBody>
          <a:bodyPr/>
          <a:lstStyle/>
          <a:p>
            <a:endParaRPr lang="en-GB" sz="1200" dirty="0"/>
          </a:p>
        </p:txBody>
      </p:sp>
      <p:grpSp>
        <p:nvGrpSpPr>
          <p:cNvPr id="11" name="Group 11"/>
          <p:cNvGrpSpPr/>
          <p:nvPr/>
        </p:nvGrpSpPr>
        <p:grpSpPr>
          <a:xfrm>
            <a:off x="441960" y="1252728"/>
            <a:ext cx="5501640" cy="2542032"/>
            <a:chOff x="0" y="0"/>
            <a:chExt cx="10698480" cy="4572000"/>
          </a:xfrm>
        </p:grpSpPr>
        <p:sp>
          <p:nvSpPr>
            <p:cNvPr id="12" name="Freeform 12"/>
            <p:cNvSpPr/>
            <p:nvPr/>
          </p:nvSpPr>
          <p:spPr>
            <a:xfrm>
              <a:off x="0" y="0"/>
              <a:ext cx="10698480" cy="4572000"/>
            </a:xfrm>
            <a:custGeom>
              <a:avLst/>
              <a:gdLst/>
              <a:ahLst/>
              <a:cxnLst/>
              <a:rect l="l" t="t" r="r" b="b"/>
              <a:pathLst>
                <a:path w="10698480" h="4572000">
                  <a:moveTo>
                    <a:pt x="0" y="0"/>
                  </a:moveTo>
                  <a:lnTo>
                    <a:pt x="10698480" y="0"/>
                  </a:lnTo>
                  <a:lnTo>
                    <a:pt x="10698480" y="4572000"/>
                  </a:lnTo>
                  <a:lnTo>
                    <a:pt x="0" y="4572000"/>
                  </a:lnTo>
                  <a:close/>
                </a:path>
              </a:pathLst>
            </a:custGeom>
            <a:solidFill>
              <a:srgbClr val="EDE9E3"/>
            </a:solidFill>
          </p:spPr>
          <p:txBody>
            <a:bodyPr/>
            <a:lstStyle/>
            <a:p>
              <a:endParaRPr lang="en-GB" sz="1200" dirty="0"/>
            </a:p>
          </p:txBody>
        </p:sp>
      </p:grpSp>
      <p:grpSp>
        <p:nvGrpSpPr>
          <p:cNvPr id="13" name="Group 13"/>
          <p:cNvGrpSpPr/>
          <p:nvPr/>
        </p:nvGrpSpPr>
        <p:grpSpPr>
          <a:xfrm>
            <a:off x="594360" y="1508760"/>
            <a:ext cx="5349240" cy="73152"/>
            <a:chOff x="0" y="0"/>
            <a:chExt cx="10698480" cy="146304"/>
          </a:xfrm>
        </p:grpSpPr>
        <p:sp>
          <p:nvSpPr>
            <p:cNvPr id="14" name="Freeform 14"/>
            <p:cNvSpPr/>
            <p:nvPr/>
          </p:nvSpPr>
          <p:spPr>
            <a:xfrm>
              <a:off x="0" y="0"/>
              <a:ext cx="10698480" cy="146304"/>
            </a:xfrm>
            <a:custGeom>
              <a:avLst/>
              <a:gdLst/>
              <a:ahLst/>
              <a:cxnLst/>
              <a:rect l="l" t="t" r="r" b="b"/>
              <a:pathLst>
                <a:path w="10698480" h="146304">
                  <a:moveTo>
                    <a:pt x="0" y="0"/>
                  </a:moveTo>
                  <a:lnTo>
                    <a:pt x="10698480" y="0"/>
                  </a:lnTo>
                  <a:lnTo>
                    <a:pt x="10698480" y="146304"/>
                  </a:lnTo>
                  <a:lnTo>
                    <a:pt x="0" y="146304"/>
                  </a:lnTo>
                  <a:close/>
                </a:path>
              </a:pathLst>
            </a:custGeom>
            <a:solidFill>
              <a:srgbClr val="DB0011"/>
            </a:solidFill>
          </p:spPr>
          <p:txBody>
            <a:bodyPr/>
            <a:lstStyle/>
            <a:p>
              <a:endParaRPr lang="en-GB" sz="1200" dirty="0"/>
            </a:p>
          </p:txBody>
        </p:sp>
      </p:grpSp>
      <p:grpSp>
        <p:nvGrpSpPr>
          <p:cNvPr id="15" name="Group 15"/>
          <p:cNvGrpSpPr/>
          <p:nvPr/>
        </p:nvGrpSpPr>
        <p:grpSpPr>
          <a:xfrm>
            <a:off x="822960" y="1691640"/>
            <a:ext cx="4892040" cy="411480"/>
            <a:chOff x="0" y="0"/>
            <a:chExt cx="9784080" cy="822960"/>
          </a:xfrm>
        </p:grpSpPr>
        <p:sp>
          <p:nvSpPr>
            <p:cNvPr id="16" name="Freeform 16"/>
            <p:cNvSpPr/>
            <p:nvPr/>
          </p:nvSpPr>
          <p:spPr>
            <a:xfrm>
              <a:off x="0" y="0"/>
              <a:ext cx="9784080" cy="822960"/>
            </a:xfrm>
            <a:custGeom>
              <a:avLst/>
              <a:gdLst/>
              <a:ahLst/>
              <a:cxnLst/>
              <a:rect l="l" t="t" r="r" b="b"/>
              <a:pathLst>
                <a:path w="9784080" h="822960">
                  <a:moveTo>
                    <a:pt x="0" y="0"/>
                  </a:moveTo>
                  <a:lnTo>
                    <a:pt x="9784080" y="0"/>
                  </a:lnTo>
                  <a:lnTo>
                    <a:pt x="9784080" y="822960"/>
                  </a:lnTo>
                  <a:lnTo>
                    <a:pt x="0" y="822960"/>
                  </a:lnTo>
                  <a:close/>
                </a:path>
              </a:pathLst>
            </a:custGeom>
            <a:blipFill>
              <a:blip r:embed="rId3">
                <a:alphaModFix amt="0"/>
              </a:blip>
              <a:stretch>
                <a:fillRect t="-181655" b="-181655"/>
              </a:stretch>
            </a:blipFill>
          </p:spPr>
          <p:txBody>
            <a:bodyPr/>
            <a:lstStyle/>
            <a:p>
              <a:endParaRPr lang="en-GB" sz="1200" dirty="0"/>
            </a:p>
          </p:txBody>
        </p:sp>
        <p:sp>
          <p:nvSpPr>
            <p:cNvPr id="17" name="TextBox 17"/>
            <p:cNvSpPr txBox="1"/>
            <p:nvPr/>
          </p:nvSpPr>
          <p:spPr>
            <a:xfrm>
              <a:off x="0" y="-19050"/>
              <a:ext cx="9784080" cy="842010"/>
            </a:xfrm>
            <a:prstGeom prst="rect">
              <a:avLst/>
            </a:prstGeom>
          </p:spPr>
          <p:txBody>
            <a:bodyPr lIns="0" tIns="0" rIns="0" bIns="0" rtlCol="0" anchor="ctr"/>
            <a:lstStyle/>
            <a:p>
              <a:pPr>
                <a:lnSpc>
                  <a:spcPts val="1560"/>
                </a:lnSpc>
              </a:pPr>
              <a:r>
                <a:rPr lang="en-US" sz="1333" b="1" dirty="0">
                  <a:solidFill>
                    <a:srgbClr val="1A1A1A"/>
                  </a:solidFill>
                  <a:latin typeface="Arial Bold"/>
                  <a:ea typeface="Arial Bold"/>
                  <a:cs typeface="Arial Bold"/>
                  <a:sym typeface="Arial Bold"/>
                </a:rPr>
                <a:t>      </a:t>
              </a:r>
              <a:r>
                <a:rPr lang="en-US" sz="1600" b="1" dirty="0">
                  <a:solidFill>
                    <a:srgbClr val="FF0000"/>
                  </a:solidFill>
                  <a:latin typeface="Arial Bold"/>
                  <a:ea typeface="Arial Bold"/>
                  <a:cs typeface="Arial Bold"/>
                  <a:sym typeface="Arial Bold"/>
                </a:rPr>
                <a:t>Current Policies &amp; Practices</a:t>
              </a:r>
            </a:p>
          </p:txBody>
        </p:sp>
      </p:grpSp>
      <p:sp>
        <p:nvSpPr>
          <p:cNvPr id="18" name="TextBox 18"/>
          <p:cNvSpPr txBox="1"/>
          <p:nvPr/>
        </p:nvSpPr>
        <p:spPr>
          <a:xfrm>
            <a:off x="883920" y="2148332"/>
            <a:ext cx="4770120" cy="1436291"/>
          </a:xfrm>
          <a:prstGeom prst="rect">
            <a:avLst/>
          </a:prstGeom>
        </p:spPr>
        <p:txBody>
          <a:bodyPr lIns="0" tIns="0" rIns="0" bIns="0" rtlCol="0" anchor="t">
            <a:spAutoFit/>
          </a:bodyPr>
          <a:lstStyle/>
          <a:p>
            <a:pPr marL="214164" lvl="1" indent="-107082">
              <a:lnSpc>
                <a:spcPts val="1419"/>
              </a:lnSpc>
              <a:buFont typeface="Arial"/>
              <a:buChar char="•"/>
            </a:pPr>
            <a:r>
              <a:rPr lang="en-US" sz="1200" b="1" dirty="0">
                <a:solidFill>
                  <a:srgbClr val="2A2A2A"/>
                </a:solidFill>
                <a:latin typeface="Arial Bold"/>
                <a:ea typeface="Arial Bold"/>
                <a:cs typeface="Arial Bold"/>
                <a:sym typeface="Arial Bold"/>
              </a:rPr>
              <a:t>Skills-based recruitment; ~30-day cycle; 60%+ non-finance joiners</a:t>
            </a:r>
          </a:p>
          <a:p>
            <a:pPr marL="214164" lvl="1" indent="-107082">
              <a:lnSpc>
                <a:spcPts val="1419"/>
              </a:lnSpc>
              <a:buFont typeface="Arial"/>
              <a:buChar char="•"/>
            </a:pPr>
            <a:endParaRPr lang="en-US" sz="1200" b="1" dirty="0">
              <a:solidFill>
                <a:srgbClr val="2A2A2A"/>
              </a:solidFill>
              <a:latin typeface="Arial Bold"/>
              <a:ea typeface="Arial Bold"/>
              <a:cs typeface="Arial Bold"/>
              <a:sym typeface="Arial Bold"/>
            </a:endParaRPr>
          </a:p>
          <a:p>
            <a:pPr marL="214164" lvl="1" indent="-107082">
              <a:lnSpc>
                <a:spcPts val="1419"/>
              </a:lnSpc>
              <a:buFont typeface="Arial"/>
              <a:buChar char="•"/>
            </a:pPr>
            <a:r>
              <a:rPr lang="en-US" sz="1200" b="1" dirty="0">
                <a:solidFill>
                  <a:srgbClr val="2A2A2A"/>
                </a:solidFill>
                <a:latin typeface="Arial Bold"/>
                <a:ea typeface="Arial Bold"/>
                <a:cs typeface="Arial Bold"/>
                <a:sym typeface="Arial Bold"/>
              </a:rPr>
              <a:t>Inclusion infra: 18 ERGs (8,500+), guaranteed interviews, Stonewall benchmarking</a:t>
            </a:r>
          </a:p>
          <a:p>
            <a:pPr marL="214164" lvl="1" indent="-107082">
              <a:lnSpc>
                <a:spcPts val="1419"/>
              </a:lnSpc>
              <a:buFont typeface="Arial"/>
              <a:buChar char="•"/>
            </a:pPr>
            <a:endParaRPr lang="en-US" sz="1200" b="1" dirty="0">
              <a:solidFill>
                <a:srgbClr val="2A2A2A"/>
              </a:solidFill>
              <a:latin typeface="Arial Bold"/>
              <a:ea typeface="Arial Bold"/>
              <a:cs typeface="Arial Bold"/>
              <a:sym typeface="Arial Bold"/>
            </a:endParaRPr>
          </a:p>
          <a:p>
            <a:pPr marL="214164" lvl="1" indent="-107082">
              <a:lnSpc>
                <a:spcPts val="1419"/>
              </a:lnSpc>
              <a:buFont typeface="Arial"/>
              <a:buChar char="•"/>
            </a:pPr>
            <a:r>
              <a:rPr lang="en-US" sz="1200" b="1" dirty="0">
                <a:solidFill>
                  <a:srgbClr val="2A2A2A"/>
                </a:solidFill>
                <a:latin typeface="Arial Bold"/>
                <a:ea typeface="Arial Bold"/>
                <a:cs typeface="Arial Bold"/>
                <a:sym typeface="Arial Bold"/>
              </a:rPr>
              <a:t>Structured onboarding &amp; apprenticeships with permanent contracts from entry</a:t>
            </a:r>
          </a:p>
        </p:txBody>
      </p:sp>
      <p:grpSp>
        <p:nvGrpSpPr>
          <p:cNvPr id="19" name="Group 19"/>
          <p:cNvGrpSpPr/>
          <p:nvPr/>
        </p:nvGrpSpPr>
        <p:grpSpPr>
          <a:xfrm>
            <a:off x="6156960" y="1192058"/>
            <a:ext cx="5654040" cy="2723352"/>
            <a:chOff x="0" y="0"/>
            <a:chExt cx="10698480" cy="4572000"/>
          </a:xfrm>
        </p:grpSpPr>
        <p:sp>
          <p:nvSpPr>
            <p:cNvPr id="20" name="Freeform 20"/>
            <p:cNvSpPr/>
            <p:nvPr/>
          </p:nvSpPr>
          <p:spPr>
            <a:xfrm>
              <a:off x="0" y="0"/>
              <a:ext cx="10698480" cy="4572000"/>
            </a:xfrm>
            <a:custGeom>
              <a:avLst/>
              <a:gdLst/>
              <a:ahLst/>
              <a:cxnLst/>
              <a:rect l="l" t="t" r="r" b="b"/>
              <a:pathLst>
                <a:path w="10698480" h="4572000">
                  <a:moveTo>
                    <a:pt x="0" y="0"/>
                  </a:moveTo>
                  <a:lnTo>
                    <a:pt x="10698480" y="0"/>
                  </a:lnTo>
                  <a:lnTo>
                    <a:pt x="10698480" y="4572000"/>
                  </a:lnTo>
                  <a:lnTo>
                    <a:pt x="0" y="4572000"/>
                  </a:lnTo>
                  <a:close/>
                </a:path>
              </a:pathLst>
            </a:custGeom>
            <a:solidFill>
              <a:srgbClr val="EDE9E3"/>
            </a:solidFill>
          </p:spPr>
          <p:txBody>
            <a:bodyPr/>
            <a:lstStyle/>
            <a:p>
              <a:r>
                <a:rPr lang="en-GB" sz="1200" dirty="0"/>
                <a:t> </a:t>
              </a:r>
            </a:p>
          </p:txBody>
        </p:sp>
      </p:grpSp>
      <p:grpSp>
        <p:nvGrpSpPr>
          <p:cNvPr id="21" name="Group 21"/>
          <p:cNvGrpSpPr/>
          <p:nvPr/>
        </p:nvGrpSpPr>
        <p:grpSpPr>
          <a:xfrm>
            <a:off x="6400800" y="1508760"/>
            <a:ext cx="5349240" cy="73152"/>
            <a:chOff x="0" y="0"/>
            <a:chExt cx="10698480" cy="146304"/>
          </a:xfrm>
        </p:grpSpPr>
        <p:sp>
          <p:nvSpPr>
            <p:cNvPr id="22" name="Freeform 22"/>
            <p:cNvSpPr/>
            <p:nvPr/>
          </p:nvSpPr>
          <p:spPr>
            <a:xfrm>
              <a:off x="0" y="0"/>
              <a:ext cx="10698480" cy="146304"/>
            </a:xfrm>
            <a:custGeom>
              <a:avLst/>
              <a:gdLst/>
              <a:ahLst/>
              <a:cxnLst/>
              <a:rect l="l" t="t" r="r" b="b"/>
              <a:pathLst>
                <a:path w="10698480" h="146304">
                  <a:moveTo>
                    <a:pt x="0" y="0"/>
                  </a:moveTo>
                  <a:lnTo>
                    <a:pt x="10698480" y="0"/>
                  </a:lnTo>
                  <a:lnTo>
                    <a:pt x="10698480" y="146304"/>
                  </a:lnTo>
                  <a:lnTo>
                    <a:pt x="0" y="146304"/>
                  </a:lnTo>
                  <a:close/>
                </a:path>
              </a:pathLst>
            </a:custGeom>
            <a:solidFill>
              <a:srgbClr val="DB0011"/>
            </a:solidFill>
          </p:spPr>
          <p:txBody>
            <a:bodyPr/>
            <a:lstStyle/>
            <a:p>
              <a:endParaRPr lang="en-GB" sz="1200" dirty="0"/>
            </a:p>
          </p:txBody>
        </p:sp>
      </p:grpSp>
      <p:grpSp>
        <p:nvGrpSpPr>
          <p:cNvPr id="23" name="Group 23"/>
          <p:cNvGrpSpPr/>
          <p:nvPr/>
        </p:nvGrpSpPr>
        <p:grpSpPr>
          <a:xfrm>
            <a:off x="6690360" y="1696768"/>
            <a:ext cx="4831080" cy="406353"/>
            <a:chOff x="0" y="0"/>
            <a:chExt cx="9784080" cy="822960"/>
          </a:xfrm>
        </p:grpSpPr>
        <p:sp>
          <p:nvSpPr>
            <p:cNvPr id="24" name="Freeform 24"/>
            <p:cNvSpPr/>
            <p:nvPr/>
          </p:nvSpPr>
          <p:spPr>
            <a:xfrm>
              <a:off x="0" y="0"/>
              <a:ext cx="9784080" cy="822960"/>
            </a:xfrm>
            <a:custGeom>
              <a:avLst/>
              <a:gdLst/>
              <a:ahLst/>
              <a:cxnLst/>
              <a:rect l="l" t="t" r="r" b="b"/>
              <a:pathLst>
                <a:path w="9784080" h="822960">
                  <a:moveTo>
                    <a:pt x="0" y="0"/>
                  </a:moveTo>
                  <a:lnTo>
                    <a:pt x="9784080" y="0"/>
                  </a:lnTo>
                  <a:lnTo>
                    <a:pt x="9784080" y="822960"/>
                  </a:lnTo>
                  <a:lnTo>
                    <a:pt x="0" y="822960"/>
                  </a:lnTo>
                  <a:close/>
                </a:path>
              </a:pathLst>
            </a:custGeom>
            <a:blipFill>
              <a:blip r:embed="rId3">
                <a:alphaModFix amt="0"/>
              </a:blip>
              <a:stretch>
                <a:fillRect t="-181655" b="-181655"/>
              </a:stretch>
            </a:blipFill>
          </p:spPr>
          <p:txBody>
            <a:bodyPr/>
            <a:lstStyle/>
            <a:p>
              <a:endParaRPr lang="en-GB" sz="1200" dirty="0"/>
            </a:p>
          </p:txBody>
        </p:sp>
        <p:sp>
          <p:nvSpPr>
            <p:cNvPr id="25" name="TextBox 25"/>
            <p:cNvSpPr txBox="1"/>
            <p:nvPr/>
          </p:nvSpPr>
          <p:spPr>
            <a:xfrm>
              <a:off x="0" y="-19050"/>
              <a:ext cx="9784080" cy="842010"/>
            </a:xfrm>
            <a:prstGeom prst="rect">
              <a:avLst/>
            </a:prstGeom>
          </p:spPr>
          <p:txBody>
            <a:bodyPr lIns="0" tIns="0" rIns="0" bIns="0" rtlCol="0" anchor="ctr"/>
            <a:lstStyle/>
            <a:p>
              <a:pPr>
                <a:lnSpc>
                  <a:spcPts val="1560"/>
                </a:lnSpc>
              </a:pPr>
              <a:r>
                <a:rPr lang="en-US" sz="1333" b="1" dirty="0">
                  <a:solidFill>
                    <a:srgbClr val="1A1A1A"/>
                  </a:solidFill>
                  <a:latin typeface="Arial Bold"/>
                  <a:ea typeface="Arial Bold"/>
                  <a:cs typeface="Arial Bold"/>
                  <a:sym typeface="Arial Bold"/>
                </a:rPr>
                <a:t>     </a:t>
              </a:r>
              <a:r>
                <a:rPr lang="en-US" sz="1600" b="1" dirty="0">
                  <a:solidFill>
                    <a:srgbClr val="FF0000"/>
                  </a:solidFill>
                  <a:latin typeface="Arial Bold"/>
                  <a:ea typeface="Arial Bold"/>
                  <a:cs typeface="Arial Bold"/>
                  <a:sym typeface="Arial Bold"/>
                </a:rPr>
                <a:t>Opportunities &amp; Challenges</a:t>
              </a:r>
            </a:p>
          </p:txBody>
        </p:sp>
      </p:grpSp>
      <p:sp>
        <p:nvSpPr>
          <p:cNvPr id="26" name="TextBox 26"/>
          <p:cNvSpPr txBox="1"/>
          <p:nvPr/>
        </p:nvSpPr>
        <p:spPr>
          <a:xfrm>
            <a:off x="6690360" y="2148332"/>
            <a:ext cx="4770120" cy="1615827"/>
          </a:xfrm>
          <a:prstGeom prst="rect">
            <a:avLst/>
          </a:prstGeom>
        </p:spPr>
        <p:txBody>
          <a:bodyPr lIns="0" tIns="0" rIns="0" bIns="0" rtlCol="0" anchor="t">
            <a:spAutoFit/>
          </a:bodyPr>
          <a:lstStyle/>
          <a:p>
            <a:pPr marL="214164" lvl="1" indent="-107082">
              <a:lnSpc>
                <a:spcPts val="1419"/>
              </a:lnSpc>
              <a:buFont typeface="Arial"/>
              <a:buChar char="•"/>
            </a:pPr>
            <a:r>
              <a:rPr lang="en-US" sz="1183" b="1" dirty="0">
                <a:solidFill>
                  <a:srgbClr val="2A2A2A"/>
                </a:solidFill>
                <a:latin typeface="Arial Bold"/>
                <a:ea typeface="Arial Bold"/>
                <a:cs typeface="Arial Bold"/>
                <a:sym typeface="Arial Bold"/>
              </a:rPr>
              <a:t>Opportunity: published GenAI-use guidance for candidates — ahead of most employers; apprenticeship pipeline widens access beyond the degree route</a:t>
            </a:r>
          </a:p>
          <a:p>
            <a:pPr marL="214164" lvl="1" indent="-107082">
              <a:lnSpc>
                <a:spcPts val="1419"/>
              </a:lnSpc>
              <a:buFont typeface="Arial"/>
              <a:buChar char="•"/>
            </a:pPr>
            <a:endParaRPr lang="en-US" sz="1183" b="1" dirty="0">
              <a:solidFill>
                <a:srgbClr val="2A2A2A"/>
              </a:solidFill>
              <a:latin typeface="Arial Bold"/>
              <a:ea typeface="Arial Bold"/>
              <a:cs typeface="Arial Bold"/>
              <a:sym typeface="Arial Bold"/>
            </a:endParaRPr>
          </a:p>
          <a:p>
            <a:pPr marL="214164" lvl="1" indent="-107082">
              <a:lnSpc>
                <a:spcPts val="1419"/>
              </a:lnSpc>
              <a:buFont typeface="Arial"/>
              <a:buChar char="•"/>
            </a:pPr>
            <a:r>
              <a:rPr lang="en-US" sz="1183" b="1" dirty="0">
                <a:solidFill>
                  <a:srgbClr val="2A2A2A"/>
                </a:solidFill>
                <a:latin typeface="Arial Bold"/>
                <a:ea typeface="Arial Bold"/>
                <a:cs typeface="Arial Bold"/>
                <a:sym typeface="Arial Bold"/>
              </a:rPr>
              <a:t>Challenge: $1.8bn cost target; ~20,000 roles reportedly under review (unconfirmed)</a:t>
            </a:r>
          </a:p>
          <a:p>
            <a:pPr marL="214164" lvl="1" indent="-107082">
              <a:lnSpc>
                <a:spcPts val="1419"/>
              </a:lnSpc>
              <a:buFont typeface="Arial"/>
              <a:buChar char="•"/>
            </a:pPr>
            <a:endParaRPr lang="en-US" sz="1183" b="1" dirty="0">
              <a:solidFill>
                <a:srgbClr val="2A2A2A"/>
              </a:solidFill>
              <a:latin typeface="Arial Bold"/>
              <a:ea typeface="Arial Bold"/>
              <a:cs typeface="Arial Bold"/>
              <a:sym typeface="Arial Bold"/>
            </a:endParaRPr>
          </a:p>
          <a:p>
            <a:pPr marL="214164" lvl="1" indent="-107082">
              <a:lnSpc>
                <a:spcPts val="1419"/>
              </a:lnSpc>
              <a:buFont typeface="Arial"/>
              <a:buChar char="•"/>
            </a:pPr>
            <a:r>
              <a:rPr lang="en-US" sz="1183" b="1" dirty="0">
                <a:solidFill>
                  <a:srgbClr val="2A2A2A"/>
                </a:solidFill>
                <a:latin typeface="Arial Bold"/>
                <a:ea typeface="Arial Bold"/>
                <a:cs typeface="Arial Bold"/>
                <a:sym typeface="Arial Bold"/>
              </a:rPr>
              <a:t>Messaging gap: AI training rolled out to 200,000 staff alongside unconfirmed cuts</a:t>
            </a:r>
          </a:p>
        </p:txBody>
      </p:sp>
      <p:grpSp>
        <p:nvGrpSpPr>
          <p:cNvPr id="27" name="Group 27"/>
          <p:cNvGrpSpPr/>
          <p:nvPr/>
        </p:nvGrpSpPr>
        <p:grpSpPr>
          <a:xfrm>
            <a:off x="429767" y="3849290"/>
            <a:ext cx="5678424" cy="2460070"/>
            <a:chOff x="0" y="0"/>
            <a:chExt cx="10698480" cy="4572000"/>
          </a:xfrm>
        </p:grpSpPr>
        <p:sp>
          <p:nvSpPr>
            <p:cNvPr id="28" name="Freeform 28"/>
            <p:cNvSpPr/>
            <p:nvPr/>
          </p:nvSpPr>
          <p:spPr>
            <a:xfrm>
              <a:off x="0" y="0"/>
              <a:ext cx="10698480" cy="4572000"/>
            </a:xfrm>
            <a:custGeom>
              <a:avLst/>
              <a:gdLst/>
              <a:ahLst/>
              <a:cxnLst/>
              <a:rect l="l" t="t" r="r" b="b"/>
              <a:pathLst>
                <a:path w="10698480" h="4572000">
                  <a:moveTo>
                    <a:pt x="0" y="0"/>
                  </a:moveTo>
                  <a:lnTo>
                    <a:pt x="10698480" y="0"/>
                  </a:lnTo>
                  <a:lnTo>
                    <a:pt x="10698480" y="4572000"/>
                  </a:lnTo>
                  <a:lnTo>
                    <a:pt x="0" y="4572000"/>
                  </a:lnTo>
                  <a:close/>
                </a:path>
              </a:pathLst>
            </a:custGeom>
            <a:solidFill>
              <a:srgbClr val="EDE9E3"/>
            </a:solidFill>
          </p:spPr>
          <p:txBody>
            <a:bodyPr/>
            <a:lstStyle/>
            <a:p>
              <a:endParaRPr lang="en-GB" sz="1200" dirty="0"/>
            </a:p>
          </p:txBody>
        </p:sp>
      </p:grpSp>
      <p:grpSp>
        <p:nvGrpSpPr>
          <p:cNvPr id="29" name="Group 29"/>
          <p:cNvGrpSpPr/>
          <p:nvPr/>
        </p:nvGrpSpPr>
        <p:grpSpPr>
          <a:xfrm>
            <a:off x="594360" y="4023360"/>
            <a:ext cx="5349240" cy="73152"/>
            <a:chOff x="0" y="0"/>
            <a:chExt cx="10698480" cy="146304"/>
          </a:xfrm>
        </p:grpSpPr>
        <p:sp>
          <p:nvSpPr>
            <p:cNvPr id="30" name="Freeform 30"/>
            <p:cNvSpPr/>
            <p:nvPr/>
          </p:nvSpPr>
          <p:spPr>
            <a:xfrm>
              <a:off x="0" y="0"/>
              <a:ext cx="10698480" cy="146304"/>
            </a:xfrm>
            <a:custGeom>
              <a:avLst/>
              <a:gdLst/>
              <a:ahLst/>
              <a:cxnLst/>
              <a:rect l="l" t="t" r="r" b="b"/>
              <a:pathLst>
                <a:path w="10698480" h="146304">
                  <a:moveTo>
                    <a:pt x="0" y="0"/>
                  </a:moveTo>
                  <a:lnTo>
                    <a:pt x="10698480" y="0"/>
                  </a:lnTo>
                  <a:lnTo>
                    <a:pt x="10698480" y="146304"/>
                  </a:lnTo>
                  <a:lnTo>
                    <a:pt x="0" y="146304"/>
                  </a:lnTo>
                  <a:close/>
                </a:path>
              </a:pathLst>
            </a:custGeom>
            <a:solidFill>
              <a:srgbClr val="DB0011"/>
            </a:solidFill>
          </p:spPr>
          <p:txBody>
            <a:bodyPr/>
            <a:lstStyle/>
            <a:p>
              <a:endParaRPr lang="en-GB" sz="1200" dirty="0"/>
            </a:p>
          </p:txBody>
        </p:sp>
      </p:grpSp>
      <p:grpSp>
        <p:nvGrpSpPr>
          <p:cNvPr id="31" name="Group 31"/>
          <p:cNvGrpSpPr/>
          <p:nvPr/>
        </p:nvGrpSpPr>
        <p:grpSpPr>
          <a:xfrm>
            <a:off x="822960" y="4206240"/>
            <a:ext cx="4892040" cy="411480"/>
            <a:chOff x="0" y="0"/>
            <a:chExt cx="9784080" cy="822960"/>
          </a:xfrm>
        </p:grpSpPr>
        <p:sp>
          <p:nvSpPr>
            <p:cNvPr id="32" name="Freeform 32"/>
            <p:cNvSpPr/>
            <p:nvPr/>
          </p:nvSpPr>
          <p:spPr>
            <a:xfrm>
              <a:off x="0" y="0"/>
              <a:ext cx="9784080" cy="822960"/>
            </a:xfrm>
            <a:custGeom>
              <a:avLst/>
              <a:gdLst/>
              <a:ahLst/>
              <a:cxnLst/>
              <a:rect l="l" t="t" r="r" b="b"/>
              <a:pathLst>
                <a:path w="9784080" h="822960">
                  <a:moveTo>
                    <a:pt x="0" y="0"/>
                  </a:moveTo>
                  <a:lnTo>
                    <a:pt x="9784080" y="0"/>
                  </a:lnTo>
                  <a:lnTo>
                    <a:pt x="9784080" y="822960"/>
                  </a:lnTo>
                  <a:lnTo>
                    <a:pt x="0" y="822960"/>
                  </a:lnTo>
                  <a:close/>
                </a:path>
              </a:pathLst>
            </a:custGeom>
            <a:blipFill>
              <a:blip r:embed="rId3">
                <a:alphaModFix amt="0"/>
              </a:blip>
              <a:stretch>
                <a:fillRect t="-181655" b="-181655"/>
              </a:stretch>
            </a:blipFill>
          </p:spPr>
          <p:txBody>
            <a:bodyPr/>
            <a:lstStyle/>
            <a:p>
              <a:endParaRPr lang="en-GB" sz="1200" dirty="0"/>
            </a:p>
          </p:txBody>
        </p:sp>
        <p:sp>
          <p:nvSpPr>
            <p:cNvPr id="33" name="TextBox 33"/>
            <p:cNvSpPr txBox="1"/>
            <p:nvPr/>
          </p:nvSpPr>
          <p:spPr>
            <a:xfrm>
              <a:off x="0" y="-19050"/>
              <a:ext cx="9784080" cy="842010"/>
            </a:xfrm>
            <a:prstGeom prst="rect">
              <a:avLst/>
            </a:prstGeom>
          </p:spPr>
          <p:txBody>
            <a:bodyPr lIns="0" tIns="0" rIns="0" bIns="0" rtlCol="0" anchor="ctr"/>
            <a:lstStyle/>
            <a:p>
              <a:pPr>
                <a:lnSpc>
                  <a:spcPts val="1560"/>
                </a:lnSpc>
              </a:pPr>
              <a:r>
                <a:rPr lang="en-US" sz="1600" b="1" dirty="0">
                  <a:solidFill>
                    <a:srgbClr val="FF0000"/>
                  </a:solidFill>
                  <a:latin typeface="Arial Bold"/>
                  <a:ea typeface="Arial Bold"/>
                  <a:cs typeface="Arial Bold"/>
                  <a:sym typeface="Arial Bold"/>
                </a:rPr>
                <a:t>      Root Cause Analysis</a:t>
              </a:r>
            </a:p>
          </p:txBody>
        </p:sp>
      </p:grpSp>
      <p:sp>
        <p:nvSpPr>
          <p:cNvPr id="34" name="TextBox 34"/>
          <p:cNvSpPr txBox="1"/>
          <p:nvPr/>
        </p:nvSpPr>
        <p:spPr>
          <a:xfrm>
            <a:off x="883920" y="4662932"/>
            <a:ext cx="4770120" cy="1436291"/>
          </a:xfrm>
          <a:prstGeom prst="rect">
            <a:avLst/>
          </a:prstGeom>
        </p:spPr>
        <p:txBody>
          <a:bodyPr lIns="0" tIns="0" rIns="0" bIns="0" rtlCol="0" anchor="t">
            <a:spAutoFit/>
          </a:bodyPr>
          <a:lstStyle/>
          <a:p>
            <a:pPr marL="214164" lvl="1" indent="-107082">
              <a:lnSpc>
                <a:spcPts val="1419"/>
              </a:lnSpc>
              <a:buFont typeface="Arial"/>
              <a:buChar char="•"/>
            </a:pPr>
            <a:r>
              <a:rPr lang="en-US" sz="1183" b="1" dirty="0">
                <a:solidFill>
                  <a:srgbClr val="2A2A2A"/>
                </a:solidFill>
                <a:latin typeface="Arial Bold"/>
                <a:ea typeface="Arial Bold"/>
                <a:cs typeface="Arial Bold"/>
                <a:sym typeface="Arial Bold"/>
              </a:rPr>
              <a:t>Cost pressure ($1.8bn target) outpacing reskilling infrastructure</a:t>
            </a:r>
          </a:p>
          <a:p>
            <a:pPr marL="214164" lvl="1" indent="-107082">
              <a:lnSpc>
                <a:spcPts val="1419"/>
              </a:lnSpc>
              <a:buFont typeface="Arial"/>
              <a:buChar char="•"/>
            </a:pPr>
            <a:endParaRPr lang="en-US" sz="1183" b="1" dirty="0">
              <a:solidFill>
                <a:srgbClr val="2A2A2A"/>
              </a:solidFill>
              <a:latin typeface="Arial Bold"/>
              <a:ea typeface="Arial Bold"/>
              <a:cs typeface="Arial Bold"/>
              <a:sym typeface="Arial Bold"/>
            </a:endParaRPr>
          </a:p>
          <a:p>
            <a:pPr marL="214164" lvl="1" indent="-107082">
              <a:lnSpc>
                <a:spcPts val="1419"/>
              </a:lnSpc>
              <a:buFont typeface="Arial"/>
              <a:buChar char="•"/>
            </a:pPr>
            <a:r>
              <a:rPr lang="en-US" sz="1183" b="1" dirty="0">
                <a:solidFill>
                  <a:srgbClr val="2A2A2A"/>
                </a:solidFill>
                <a:latin typeface="Arial Bold"/>
                <a:ea typeface="Arial Bold"/>
                <a:cs typeface="Arial Bold"/>
                <a:sym typeface="Arial Bold"/>
              </a:rPr>
              <a:t>Divisional fragmentation — divestments in France, Germany, South Africa send inconsistent signals</a:t>
            </a:r>
          </a:p>
          <a:p>
            <a:pPr marL="214164" lvl="1" indent="-107082">
              <a:lnSpc>
                <a:spcPts val="1419"/>
              </a:lnSpc>
              <a:buFont typeface="Arial"/>
              <a:buChar char="•"/>
            </a:pPr>
            <a:endParaRPr lang="en-US" sz="1183" b="1" dirty="0">
              <a:solidFill>
                <a:srgbClr val="2A2A2A"/>
              </a:solidFill>
              <a:latin typeface="Arial Bold"/>
              <a:ea typeface="Arial Bold"/>
              <a:cs typeface="Arial Bold"/>
              <a:sym typeface="Arial Bold"/>
            </a:endParaRPr>
          </a:p>
          <a:p>
            <a:pPr marL="214164" lvl="1" indent="-107082">
              <a:lnSpc>
                <a:spcPts val="1419"/>
              </a:lnSpc>
              <a:buFont typeface="Arial"/>
              <a:buChar char="•"/>
            </a:pPr>
            <a:r>
              <a:rPr lang="en-US" sz="1183" b="1" dirty="0">
                <a:solidFill>
                  <a:srgbClr val="2A2A2A"/>
                </a:solidFill>
                <a:latin typeface="Arial Bold"/>
                <a:ea typeface="Arial Bold"/>
                <a:cs typeface="Arial Bold"/>
                <a:sym typeface="Arial Bold"/>
              </a:rPr>
              <a:t>Leadership communication lagging the pace of restructuring decisions</a:t>
            </a:r>
          </a:p>
        </p:txBody>
      </p:sp>
      <p:grpSp>
        <p:nvGrpSpPr>
          <p:cNvPr id="35" name="Group 35"/>
          <p:cNvGrpSpPr/>
          <p:nvPr/>
        </p:nvGrpSpPr>
        <p:grpSpPr>
          <a:xfrm>
            <a:off x="6166830" y="3935884"/>
            <a:ext cx="5720661" cy="2202639"/>
            <a:chOff x="0" y="451714"/>
            <a:chExt cx="10558808" cy="4120286"/>
          </a:xfrm>
        </p:grpSpPr>
        <p:sp>
          <p:nvSpPr>
            <p:cNvPr id="36" name="Freeform 36"/>
            <p:cNvSpPr/>
            <p:nvPr/>
          </p:nvSpPr>
          <p:spPr>
            <a:xfrm>
              <a:off x="0" y="451714"/>
              <a:ext cx="10558808" cy="4120286"/>
            </a:xfrm>
            <a:custGeom>
              <a:avLst/>
              <a:gdLst/>
              <a:ahLst/>
              <a:cxnLst/>
              <a:rect l="l" t="t" r="r" b="b"/>
              <a:pathLst>
                <a:path w="10698480" h="4572000">
                  <a:moveTo>
                    <a:pt x="0" y="0"/>
                  </a:moveTo>
                  <a:lnTo>
                    <a:pt x="10698480" y="0"/>
                  </a:lnTo>
                  <a:lnTo>
                    <a:pt x="10698480" y="4572000"/>
                  </a:lnTo>
                  <a:lnTo>
                    <a:pt x="0" y="4572000"/>
                  </a:lnTo>
                  <a:close/>
                </a:path>
              </a:pathLst>
            </a:custGeom>
            <a:solidFill>
              <a:srgbClr val="EDE9E3"/>
            </a:solidFill>
          </p:spPr>
          <p:txBody>
            <a:bodyPr/>
            <a:lstStyle/>
            <a:p>
              <a:endParaRPr lang="en-GB" sz="1200" dirty="0"/>
            </a:p>
          </p:txBody>
        </p:sp>
      </p:grpSp>
      <p:grpSp>
        <p:nvGrpSpPr>
          <p:cNvPr id="37" name="Group 37"/>
          <p:cNvGrpSpPr/>
          <p:nvPr/>
        </p:nvGrpSpPr>
        <p:grpSpPr>
          <a:xfrm>
            <a:off x="6400800" y="4023360"/>
            <a:ext cx="5349240" cy="73152"/>
            <a:chOff x="0" y="0"/>
            <a:chExt cx="10698480" cy="146304"/>
          </a:xfrm>
        </p:grpSpPr>
        <p:sp>
          <p:nvSpPr>
            <p:cNvPr id="38" name="Freeform 38"/>
            <p:cNvSpPr/>
            <p:nvPr/>
          </p:nvSpPr>
          <p:spPr>
            <a:xfrm>
              <a:off x="0" y="0"/>
              <a:ext cx="10698480" cy="146304"/>
            </a:xfrm>
            <a:custGeom>
              <a:avLst/>
              <a:gdLst/>
              <a:ahLst/>
              <a:cxnLst/>
              <a:rect l="l" t="t" r="r" b="b"/>
              <a:pathLst>
                <a:path w="10698480" h="146304">
                  <a:moveTo>
                    <a:pt x="0" y="0"/>
                  </a:moveTo>
                  <a:lnTo>
                    <a:pt x="10698480" y="0"/>
                  </a:lnTo>
                  <a:lnTo>
                    <a:pt x="10698480" y="146304"/>
                  </a:lnTo>
                  <a:lnTo>
                    <a:pt x="0" y="146304"/>
                  </a:lnTo>
                  <a:close/>
                </a:path>
              </a:pathLst>
            </a:custGeom>
            <a:solidFill>
              <a:srgbClr val="DB0011"/>
            </a:solidFill>
          </p:spPr>
          <p:txBody>
            <a:bodyPr/>
            <a:lstStyle/>
            <a:p>
              <a:endParaRPr lang="en-GB" sz="1200" dirty="0"/>
            </a:p>
          </p:txBody>
        </p:sp>
      </p:grpSp>
      <p:grpSp>
        <p:nvGrpSpPr>
          <p:cNvPr id="39" name="Group 39"/>
          <p:cNvGrpSpPr/>
          <p:nvPr/>
        </p:nvGrpSpPr>
        <p:grpSpPr>
          <a:xfrm>
            <a:off x="6629400" y="4206240"/>
            <a:ext cx="4892040" cy="411481"/>
            <a:chOff x="0" y="0"/>
            <a:chExt cx="9784080" cy="822961"/>
          </a:xfrm>
        </p:grpSpPr>
        <p:sp>
          <p:nvSpPr>
            <p:cNvPr id="40" name="Freeform 40"/>
            <p:cNvSpPr/>
            <p:nvPr/>
          </p:nvSpPr>
          <p:spPr>
            <a:xfrm>
              <a:off x="0" y="0"/>
              <a:ext cx="9784080" cy="822960"/>
            </a:xfrm>
            <a:custGeom>
              <a:avLst/>
              <a:gdLst/>
              <a:ahLst/>
              <a:cxnLst/>
              <a:rect l="l" t="t" r="r" b="b"/>
              <a:pathLst>
                <a:path w="9784080" h="822960">
                  <a:moveTo>
                    <a:pt x="0" y="0"/>
                  </a:moveTo>
                  <a:lnTo>
                    <a:pt x="9784080" y="0"/>
                  </a:lnTo>
                  <a:lnTo>
                    <a:pt x="9784080" y="822960"/>
                  </a:lnTo>
                  <a:lnTo>
                    <a:pt x="0" y="822960"/>
                  </a:lnTo>
                  <a:close/>
                </a:path>
              </a:pathLst>
            </a:custGeom>
            <a:blipFill>
              <a:blip r:embed="rId3">
                <a:alphaModFix amt="0"/>
              </a:blip>
              <a:stretch>
                <a:fillRect t="-181655" b="-181655"/>
              </a:stretch>
            </a:blipFill>
          </p:spPr>
          <p:txBody>
            <a:bodyPr/>
            <a:lstStyle/>
            <a:p>
              <a:endParaRPr lang="en-GB" sz="1200" dirty="0"/>
            </a:p>
          </p:txBody>
        </p:sp>
        <p:sp>
          <p:nvSpPr>
            <p:cNvPr id="41" name="TextBox 41"/>
            <p:cNvSpPr txBox="1"/>
            <p:nvPr/>
          </p:nvSpPr>
          <p:spPr>
            <a:xfrm>
              <a:off x="0" y="87884"/>
              <a:ext cx="9784080" cy="735077"/>
            </a:xfrm>
            <a:prstGeom prst="rect">
              <a:avLst/>
            </a:prstGeom>
          </p:spPr>
          <p:txBody>
            <a:bodyPr lIns="0" tIns="0" rIns="0" bIns="0" rtlCol="0" anchor="ctr"/>
            <a:lstStyle/>
            <a:p>
              <a:pPr>
                <a:lnSpc>
                  <a:spcPts val="1560"/>
                </a:lnSpc>
              </a:pPr>
              <a:r>
                <a:rPr lang="en-US" sz="1333" b="1" dirty="0">
                  <a:solidFill>
                    <a:srgbClr val="1A1A1A"/>
                  </a:solidFill>
                  <a:latin typeface="Arial Bold"/>
                  <a:ea typeface="Arial Bold"/>
                  <a:cs typeface="Arial Bold"/>
                  <a:sym typeface="Arial Bold"/>
                </a:rPr>
                <a:t>      </a:t>
              </a:r>
              <a:r>
                <a:rPr lang="en-US" sz="1333" b="1" dirty="0">
                  <a:solidFill>
                    <a:srgbClr val="FF0000"/>
                  </a:solidFill>
                  <a:latin typeface="Arial Bold"/>
                  <a:ea typeface="Arial Bold"/>
                  <a:cs typeface="Arial Bold"/>
                  <a:sym typeface="Arial Bold"/>
                </a:rPr>
                <a:t>Evidence-Based Recommendations &amp; Future of Work</a:t>
              </a:r>
            </a:p>
          </p:txBody>
        </p:sp>
      </p:grpSp>
      <p:sp>
        <p:nvSpPr>
          <p:cNvPr id="42" name="TextBox 42"/>
          <p:cNvSpPr txBox="1"/>
          <p:nvPr/>
        </p:nvSpPr>
        <p:spPr>
          <a:xfrm>
            <a:off x="6690360" y="4662932"/>
            <a:ext cx="4770120" cy="1436291"/>
          </a:xfrm>
          <a:prstGeom prst="rect">
            <a:avLst/>
          </a:prstGeom>
        </p:spPr>
        <p:txBody>
          <a:bodyPr lIns="0" tIns="0" rIns="0" bIns="0" rtlCol="0" anchor="t">
            <a:spAutoFit/>
          </a:bodyPr>
          <a:lstStyle/>
          <a:p>
            <a:pPr marL="214164" lvl="1" indent="-107082">
              <a:lnSpc>
                <a:spcPts val="1419"/>
              </a:lnSpc>
              <a:buFont typeface="Arial"/>
              <a:buChar char="•"/>
            </a:pPr>
            <a:r>
              <a:rPr lang="en-US" sz="1183" b="1" dirty="0">
                <a:solidFill>
                  <a:srgbClr val="2A2A2A"/>
                </a:solidFill>
                <a:latin typeface="Arial Bold"/>
                <a:ea typeface="Arial Bold"/>
                <a:cs typeface="Arial Bold"/>
                <a:sym typeface="Arial Bold"/>
              </a:rPr>
              <a:t>Plan hiring and automation roadmaps jointly; build reskilling into recruitment from day one</a:t>
            </a:r>
          </a:p>
          <a:p>
            <a:pPr marL="214164" lvl="1" indent="-107082">
              <a:lnSpc>
                <a:spcPts val="1419"/>
              </a:lnSpc>
              <a:buFont typeface="Arial"/>
              <a:buChar char="•"/>
            </a:pPr>
            <a:endParaRPr lang="en-US" sz="1183" b="1" dirty="0">
              <a:solidFill>
                <a:srgbClr val="2A2A2A"/>
              </a:solidFill>
              <a:latin typeface="Arial Bold"/>
              <a:ea typeface="Arial Bold"/>
              <a:cs typeface="Arial Bold"/>
              <a:sym typeface="Arial Bold"/>
            </a:endParaRPr>
          </a:p>
          <a:p>
            <a:pPr marL="214164" lvl="1" indent="-107082">
              <a:lnSpc>
                <a:spcPts val="1419"/>
              </a:lnSpc>
              <a:buFont typeface="Arial"/>
              <a:buChar char="•"/>
            </a:pPr>
            <a:r>
              <a:rPr lang="en-GB" sz="1183" b="1" dirty="0">
                <a:solidFill>
                  <a:srgbClr val="2A2A2A"/>
                </a:solidFill>
                <a:latin typeface="Arial Bold"/>
                <a:ea typeface="Arial Bold"/>
                <a:cs typeface="Arial Bold"/>
                <a:sym typeface="Arial Bold"/>
              </a:rPr>
              <a:t>Standardised</a:t>
            </a:r>
            <a:r>
              <a:rPr lang="en-US" sz="1183" b="1" dirty="0">
                <a:solidFill>
                  <a:srgbClr val="2A2A2A"/>
                </a:solidFill>
                <a:latin typeface="Arial Bold"/>
                <a:ea typeface="Arial Bold"/>
                <a:cs typeface="Arial Bold"/>
                <a:sym typeface="Arial Bold"/>
              </a:rPr>
              <a:t> transparent restructuring communication; use apprenticeship/ERG infrastructure for redeployment</a:t>
            </a:r>
          </a:p>
          <a:p>
            <a:pPr marL="214164" lvl="1" indent="-107082">
              <a:lnSpc>
                <a:spcPts val="1419"/>
              </a:lnSpc>
              <a:buFont typeface="Arial"/>
              <a:buChar char="•"/>
            </a:pPr>
            <a:endParaRPr lang="en-US" sz="1183" b="1" dirty="0">
              <a:solidFill>
                <a:srgbClr val="2A2A2A"/>
              </a:solidFill>
              <a:latin typeface="Arial Bold"/>
              <a:ea typeface="Arial Bold"/>
              <a:cs typeface="Arial Bold"/>
              <a:sym typeface="Arial Bold"/>
            </a:endParaRPr>
          </a:p>
          <a:p>
            <a:pPr marL="214164" lvl="1" indent="-107082">
              <a:lnSpc>
                <a:spcPts val="1419"/>
              </a:lnSpc>
              <a:buFont typeface="Arial"/>
              <a:buChar char="•"/>
            </a:pPr>
            <a:r>
              <a:rPr lang="en-US" sz="1183" b="1" dirty="0">
                <a:solidFill>
                  <a:srgbClr val="2A2A2A"/>
                </a:solidFill>
                <a:latin typeface="Arial Bold"/>
                <a:ea typeface="Arial Bold"/>
                <a:cs typeface="Arial Bold"/>
                <a:sym typeface="Arial Bold"/>
              </a:rPr>
              <a:t>5–10yr: recruitment shifts to oversight roles; reskilling becomes core HR function; trust hinges on communication</a:t>
            </a:r>
          </a:p>
        </p:txBody>
      </p:sp>
      <p:grpSp>
        <p:nvGrpSpPr>
          <p:cNvPr id="43" name="Group 43"/>
          <p:cNvGrpSpPr/>
          <p:nvPr/>
        </p:nvGrpSpPr>
        <p:grpSpPr>
          <a:xfrm>
            <a:off x="441960" y="6099223"/>
            <a:ext cx="11750040" cy="1353138"/>
            <a:chOff x="148546" y="-60056"/>
            <a:chExt cx="22162815" cy="1797416"/>
          </a:xfrm>
        </p:grpSpPr>
        <p:sp>
          <p:nvSpPr>
            <p:cNvPr id="44" name="Freeform 44"/>
            <p:cNvSpPr/>
            <p:nvPr/>
          </p:nvSpPr>
          <p:spPr>
            <a:xfrm>
              <a:off x="148546" y="-60056"/>
              <a:ext cx="22162815" cy="1797416"/>
            </a:xfrm>
            <a:custGeom>
              <a:avLst/>
              <a:gdLst/>
              <a:ahLst/>
              <a:cxnLst/>
              <a:rect l="l" t="t" r="r" b="b"/>
              <a:pathLst>
                <a:path w="22311361" h="1737360">
                  <a:moveTo>
                    <a:pt x="0" y="0"/>
                  </a:moveTo>
                  <a:lnTo>
                    <a:pt x="22311361" y="0"/>
                  </a:lnTo>
                  <a:lnTo>
                    <a:pt x="22311361" y="1737360"/>
                  </a:lnTo>
                  <a:lnTo>
                    <a:pt x="0" y="1737360"/>
                  </a:lnTo>
                  <a:close/>
                </a:path>
              </a:pathLst>
            </a:custGeom>
            <a:solidFill>
              <a:srgbClr val="1A1A1A"/>
            </a:solidFill>
          </p:spPr>
          <p:txBody>
            <a:bodyPr/>
            <a:lstStyle/>
            <a:p>
              <a:endParaRPr lang="en-GB" sz="1200" dirty="0"/>
            </a:p>
          </p:txBody>
        </p:sp>
      </p:grpSp>
      <p:grpSp>
        <p:nvGrpSpPr>
          <p:cNvPr id="45" name="Group 45"/>
          <p:cNvGrpSpPr/>
          <p:nvPr/>
        </p:nvGrpSpPr>
        <p:grpSpPr>
          <a:xfrm>
            <a:off x="429768" y="5747962"/>
            <a:ext cx="11788529" cy="1506531"/>
            <a:chOff x="-1427118" y="-1754520"/>
            <a:chExt cx="22390180" cy="2823619"/>
          </a:xfrm>
        </p:grpSpPr>
        <p:sp>
          <p:nvSpPr>
            <p:cNvPr id="46" name="Freeform 46"/>
            <p:cNvSpPr/>
            <p:nvPr/>
          </p:nvSpPr>
          <p:spPr>
            <a:xfrm>
              <a:off x="-1427118" y="-328985"/>
              <a:ext cx="21389711" cy="1292120"/>
            </a:xfrm>
            <a:custGeom>
              <a:avLst/>
              <a:gdLst/>
              <a:ahLst/>
              <a:cxnLst/>
              <a:rect l="l" t="t" r="r" b="b"/>
              <a:pathLst>
                <a:path w="21396961" h="1280160">
                  <a:moveTo>
                    <a:pt x="0" y="0"/>
                  </a:moveTo>
                  <a:lnTo>
                    <a:pt x="21396961" y="0"/>
                  </a:lnTo>
                  <a:lnTo>
                    <a:pt x="21396961" y="1280160"/>
                  </a:lnTo>
                  <a:lnTo>
                    <a:pt x="0" y="1280160"/>
                  </a:lnTo>
                  <a:close/>
                </a:path>
              </a:pathLst>
            </a:custGeom>
            <a:blipFill>
              <a:blip r:embed="rId3">
                <a:alphaModFix amt="0"/>
              </a:blip>
              <a:stretch>
                <a:fillRect t="-275678" b="-275678"/>
              </a:stretch>
            </a:blipFill>
          </p:spPr>
          <p:txBody>
            <a:bodyPr/>
            <a:lstStyle/>
            <a:p>
              <a:endParaRPr lang="en-GB" sz="1200" dirty="0"/>
            </a:p>
          </p:txBody>
        </p:sp>
        <p:sp>
          <p:nvSpPr>
            <p:cNvPr id="47" name="TextBox 47"/>
            <p:cNvSpPr txBox="1"/>
            <p:nvPr/>
          </p:nvSpPr>
          <p:spPr>
            <a:xfrm>
              <a:off x="-1186820" y="-1754520"/>
              <a:ext cx="22149882" cy="2823619"/>
            </a:xfrm>
            <a:prstGeom prst="rect">
              <a:avLst/>
            </a:prstGeom>
          </p:spPr>
          <p:txBody>
            <a:bodyPr lIns="0" tIns="0" rIns="0" bIns="0" rtlCol="0" anchor="ctr"/>
            <a:lstStyle/>
            <a:p>
              <a:pPr algn="l">
                <a:lnSpc>
                  <a:spcPct val="150000"/>
                </a:lnSpc>
              </a:pPr>
              <a:r>
                <a:rPr lang="en-US" sz="1600" b="1" i="1" dirty="0">
                  <a:solidFill>
                    <a:srgbClr val="DB0011"/>
                  </a:solidFill>
                  <a:latin typeface="Arial Bold Italics"/>
                  <a:ea typeface="Arial Bold Italics"/>
                  <a:cs typeface="Arial Bold Italics"/>
                  <a:sym typeface="Arial Bold Italics"/>
                </a:rPr>
                <a:t>Group conclusion</a:t>
              </a:r>
              <a:r>
                <a:rPr lang="en-US" sz="1333" b="1" i="1" dirty="0">
                  <a:solidFill>
                    <a:srgbClr val="DB0011"/>
                  </a:solidFill>
                  <a:latin typeface="Arial Bold Italics"/>
                  <a:ea typeface="Arial Bold Italics"/>
                  <a:cs typeface="Arial Bold Italics"/>
                  <a:sym typeface="Arial Bold Italics"/>
                </a:rPr>
                <a:t>: </a:t>
              </a:r>
              <a:r>
                <a:rPr lang="en-US" sz="1333" b="1" i="1" dirty="0">
                  <a:solidFill>
                    <a:srgbClr val="FFFFFF"/>
                  </a:solidFill>
                  <a:latin typeface="Arial Italics"/>
                  <a:ea typeface="Arial Italics"/>
                  <a:cs typeface="Arial Italics"/>
                  <a:sym typeface="Arial Italics"/>
                </a:rPr>
                <a:t>HSBC's model is progressive and inclusive by design - but recruitment and AI-led restructuring strategy are running on separate tracks, with cost-cutting outpacing reskilling and communication</a:t>
              </a:r>
              <a:r>
                <a:rPr lang="en-US" sz="1333" i="1" dirty="0">
                  <a:solidFill>
                    <a:srgbClr val="FFFFFF"/>
                  </a:solidFill>
                  <a:latin typeface="Arial Italics"/>
                  <a:ea typeface="Arial Italics"/>
                  <a:cs typeface="Arial Italics"/>
                  <a:sym typeface="Arial Italics"/>
                </a:rPr>
                <a:t>.</a:t>
              </a:r>
            </a:p>
          </p:txBody>
        </p:sp>
      </p:gr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166503" y="347472"/>
            <a:ext cx="9144000" cy="320040"/>
          </a:xfrm>
          <a:prstGeom prst="rect">
            <a:avLst/>
          </a:prstGeom>
          <a:noFill/>
          <a:ln/>
        </p:spPr>
        <p:txBody>
          <a:bodyPr wrap="square" rtlCol="0" anchor="ctr"/>
          <a:lstStyle/>
          <a:p>
            <a:pPr marL="0" indent="0">
              <a:buNone/>
            </a:pPr>
            <a:r>
              <a:rPr lang="en-US" sz="2400" b="1" kern="0" spc="150" dirty="0">
                <a:solidFill>
                  <a:srgbClr val="DB0011"/>
                </a:solidFill>
                <a:latin typeface="Arial" pitchFamily="34" charset="0"/>
                <a:ea typeface="Arial" pitchFamily="34" charset="-122"/>
                <a:cs typeface="Arial" pitchFamily="34" charset="-120"/>
              </a:rPr>
              <a:t>   REFERENCES</a:t>
            </a:r>
            <a:endParaRPr lang="en-US" sz="2400" dirty="0"/>
          </a:p>
        </p:txBody>
      </p:sp>
      <p:sp>
        <p:nvSpPr>
          <p:cNvPr id="4" name="Text 2"/>
          <p:cNvSpPr/>
          <p:nvPr/>
        </p:nvSpPr>
        <p:spPr>
          <a:xfrm>
            <a:off x="457200" y="822960"/>
            <a:ext cx="11621069" cy="5687568"/>
          </a:xfrm>
          <a:prstGeom prst="rect">
            <a:avLst/>
          </a:prstGeom>
          <a:solidFill>
            <a:schemeClr val="bg2"/>
          </a:solidFill>
          <a:ln/>
        </p:spPr>
        <p:txBody>
          <a:bodyPr wrap="square" numCol="2" rtlCol="0" anchor="t"/>
          <a:lstStyle/>
          <a:p>
            <a:pPr marL="0" indent="0">
              <a:spcAft>
                <a:spcPts val="1100"/>
              </a:spcAft>
              <a:buNone/>
            </a:pPr>
            <a:r>
              <a:rPr lang="en-US" sz="1250" b="1" dirty="0">
                <a:solidFill>
                  <a:srgbClr val="2A2A2A"/>
                </a:solidFill>
                <a:latin typeface="Arial" pitchFamily="34" charset="0"/>
                <a:ea typeface="Arial" pitchFamily="34" charset="-122"/>
                <a:cs typeface="Arial" pitchFamily="34" charset="-120"/>
              </a:rPr>
              <a:t>Kane, G. (2019) 'The Technology Fallacy: People Are the Real Key to Digital Transformation', </a:t>
            </a:r>
            <a:r>
              <a:rPr lang="en-US" sz="1250" b="1" i="1" dirty="0">
                <a:solidFill>
                  <a:srgbClr val="2A2A2A"/>
                </a:solidFill>
                <a:latin typeface="Arial" pitchFamily="34" charset="0"/>
                <a:ea typeface="Arial" pitchFamily="34" charset="-122"/>
                <a:cs typeface="Arial" pitchFamily="34" charset="-120"/>
              </a:rPr>
              <a:t>Research Technology Management</a:t>
            </a:r>
            <a:r>
              <a:rPr lang="en-US" sz="1250" b="1" dirty="0">
                <a:solidFill>
                  <a:srgbClr val="2A2A2A"/>
                </a:solidFill>
                <a:latin typeface="Arial" pitchFamily="34" charset="0"/>
                <a:ea typeface="Arial" pitchFamily="34" charset="-122"/>
                <a:cs typeface="Arial" pitchFamily="34" charset="-120"/>
              </a:rPr>
              <a:t>, 62(6), pp. 44–49. </a:t>
            </a:r>
            <a:endParaRPr lang="en-US" sz="1250" dirty="0"/>
          </a:p>
          <a:p>
            <a:pPr marL="0" indent="0">
              <a:spcAft>
                <a:spcPts val="1100"/>
              </a:spcAft>
              <a:buNone/>
            </a:pPr>
            <a:r>
              <a:rPr lang="en-US" sz="1250" b="1" dirty="0">
                <a:solidFill>
                  <a:srgbClr val="2A2A2A"/>
                </a:solidFill>
                <a:latin typeface="Arial" pitchFamily="34" charset="0"/>
                <a:ea typeface="Arial" pitchFamily="34" charset="-122"/>
                <a:cs typeface="Arial" pitchFamily="34" charset="-120"/>
              </a:rPr>
              <a:t>Marchington, M., Wilkinson, A., Donnelly, R. and Kynighou, A. (2025) </a:t>
            </a:r>
            <a:r>
              <a:rPr lang="en-US" sz="1250" b="1" i="1" dirty="0">
                <a:solidFill>
                  <a:srgbClr val="2A2A2A"/>
                </a:solidFill>
                <a:latin typeface="Arial" pitchFamily="34" charset="0"/>
                <a:ea typeface="Arial" pitchFamily="34" charset="-122"/>
                <a:cs typeface="Arial" pitchFamily="34" charset="-120"/>
              </a:rPr>
              <a:t>Human Resource Management at Work: The Definitive Guide</a:t>
            </a:r>
            <a:r>
              <a:rPr lang="en-US" sz="1250" b="1" dirty="0">
                <a:solidFill>
                  <a:srgbClr val="2A2A2A"/>
                </a:solidFill>
                <a:latin typeface="Arial" pitchFamily="34" charset="0"/>
                <a:ea typeface="Arial" pitchFamily="34" charset="-122"/>
                <a:cs typeface="Arial" pitchFamily="34" charset="-120"/>
              </a:rPr>
              <a:t>. 8th edn. London: Kogan Page. </a:t>
            </a:r>
          </a:p>
          <a:p>
            <a:pPr marL="0" indent="0">
              <a:spcAft>
                <a:spcPts val="1100"/>
              </a:spcAft>
              <a:buNone/>
            </a:pPr>
            <a:endParaRPr lang="en-US" sz="1250" dirty="0"/>
          </a:p>
          <a:p>
            <a:pPr marL="0" indent="0">
              <a:spcAft>
                <a:spcPts val="1100"/>
              </a:spcAft>
              <a:buNone/>
            </a:pPr>
            <a:r>
              <a:rPr lang="en-US" sz="1250" b="1" dirty="0">
                <a:solidFill>
                  <a:srgbClr val="2A2A2A"/>
                </a:solidFill>
                <a:latin typeface="Arial" pitchFamily="34" charset="0"/>
                <a:ea typeface="Arial" pitchFamily="34" charset="-122"/>
                <a:cs typeface="Arial" pitchFamily="34" charset="-120"/>
              </a:rPr>
              <a:t>Nikolaou, I. and Oostrom, J.K. (eds) (2015) </a:t>
            </a:r>
            <a:r>
              <a:rPr lang="en-US" sz="1250" b="1" i="1" dirty="0">
                <a:solidFill>
                  <a:srgbClr val="2A2A2A"/>
                </a:solidFill>
                <a:latin typeface="Arial" pitchFamily="34" charset="0"/>
                <a:ea typeface="Arial" pitchFamily="34" charset="-122"/>
                <a:cs typeface="Arial" pitchFamily="34" charset="-120"/>
              </a:rPr>
              <a:t>Employee Recruitment, Selection, and Assessment: Contemporary Issues for Theory and Practice</a:t>
            </a:r>
            <a:r>
              <a:rPr lang="en-US" sz="1250" b="1" dirty="0">
                <a:solidFill>
                  <a:srgbClr val="2A2A2A"/>
                </a:solidFill>
                <a:latin typeface="Arial" pitchFamily="34" charset="0"/>
                <a:ea typeface="Arial" pitchFamily="34" charset="-122"/>
                <a:cs typeface="Arial" pitchFamily="34" charset="-120"/>
              </a:rPr>
              <a:t>. Hove: Psychology Press. </a:t>
            </a:r>
          </a:p>
          <a:p>
            <a:pPr marL="0" indent="0">
              <a:spcAft>
                <a:spcPts val="1100"/>
              </a:spcAft>
              <a:buNone/>
            </a:pPr>
            <a:endParaRPr lang="en-US" sz="1250" dirty="0"/>
          </a:p>
          <a:p>
            <a:pPr marL="0" indent="0">
              <a:spcAft>
                <a:spcPts val="1100"/>
              </a:spcAft>
              <a:buNone/>
            </a:pPr>
            <a:r>
              <a:rPr lang="en-US" sz="1250" b="1" dirty="0">
                <a:solidFill>
                  <a:srgbClr val="2A2A2A"/>
                </a:solidFill>
                <a:latin typeface="Arial" pitchFamily="34" charset="0"/>
                <a:ea typeface="Arial" pitchFamily="34" charset="-122"/>
                <a:cs typeface="Arial" pitchFamily="34" charset="-120"/>
              </a:rPr>
              <a:t>OphyAI (2026) HSBC Interview Process 2026: Assessment Centre, SHL Tests &amp; Questions. Available at: ophyai.com/blog/company-guides/hsbc-interview-guide [Accessed: 26/07/2026] </a:t>
            </a:r>
          </a:p>
          <a:p>
            <a:pPr marL="0" indent="0">
              <a:spcAft>
                <a:spcPts val="1100"/>
              </a:spcAft>
              <a:buNone/>
            </a:pPr>
            <a:endParaRPr lang="en-US" sz="1250" dirty="0"/>
          </a:p>
          <a:p>
            <a:pPr marL="0" indent="0">
              <a:spcAft>
                <a:spcPts val="1100"/>
              </a:spcAft>
              <a:buNone/>
            </a:pPr>
            <a:r>
              <a:rPr lang="en-US" sz="1250" b="1" dirty="0">
                <a:solidFill>
                  <a:srgbClr val="2A2A2A"/>
                </a:solidFill>
                <a:latin typeface="Arial" pitchFamily="34" charset="0"/>
                <a:ea typeface="Arial" pitchFamily="34" charset="-122"/>
                <a:cs typeface="Arial" pitchFamily="34" charset="-120"/>
              </a:rPr>
              <a:t>Pilbeam, S. and Corbridge, M. (2010) </a:t>
            </a:r>
            <a:r>
              <a:rPr lang="en-US" sz="1250" b="1" i="1" dirty="0">
                <a:solidFill>
                  <a:srgbClr val="2A2A2A"/>
                </a:solidFill>
                <a:latin typeface="Arial" pitchFamily="34" charset="0"/>
                <a:ea typeface="Arial" pitchFamily="34" charset="-122"/>
                <a:cs typeface="Arial" pitchFamily="34" charset="-120"/>
              </a:rPr>
              <a:t>People Resourcing and Talent Planning: HRM in Practice. </a:t>
            </a:r>
            <a:r>
              <a:rPr lang="en-US" sz="1250" b="1" dirty="0">
                <a:solidFill>
                  <a:srgbClr val="2A2A2A"/>
                </a:solidFill>
                <a:latin typeface="Arial" pitchFamily="34" charset="0"/>
                <a:ea typeface="Arial" pitchFamily="34" charset="-122"/>
                <a:cs typeface="Arial" pitchFamily="34" charset="-120"/>
              </a:rPr>
              <a:t>4th edn. Harlow: Pearson Education. </a:t>
            </a:r>
          </a:p>
          <a:p>
            <a:pPr marL="0" indent="0">
              <a:spcAft>
                <a:spcPts val="1100"/>
              </a:spcAft>
              <a:buNone/>
            </a:pPr>
            <a:endParaRPr lang="en-US" sz="1250" dirty="0"/>
          </a:p>
          <a:p>
            <a:pPr marL="0" indent="0">
              <a:spcAft>
                <a:spcPts val="1100"/>
              </a:spcAft>
              <a:buNone/>
            </a:pPr>
            <a:r>
              <a:rPr lang="en-US" sz="1250" b="1" dirty="0">
                <a:solidFill>
                  <a:srgbClr val="2A2A2A"/>
                </a:solidFill>
                <a:latin typeface="Arial" pitchFamily="34" charset="0"/>
                <a:ea typeface="Arial" pitchFamily="34" charset="-122"/>
                <a:cs typeface="Arial" pitchFamily="34" charset="-120"/>
              </a:rPr>
              <a:t>Statista (2025) HSBC: Number of Employees 2012–2025. Available at: macrotrends.net/stocks/charts/HSBC/hsbc/number-of-employees [Accessed: 26/07/2026]</a:t>
            </a:r>
          </a:p>
          <a:p>
            <a:pPr marL="0" indent="0">
              <a:spcAft>
                <a:spcPts val="1100"/>
              </a:spcAft>
              <a:buNone/>
            </a:pPr>
            <a:endParaRPr lang="en-US" sz="1250" dirty="0"/>
          </a:p>
          <a:p>
            <a:pPr marL="0" indent="0">
              <a:spcAft>
                <a:spcPts val="1100"/>
              </a:spcAft>
              <a:buNone/>
            </a:pPr>
            <a:r>
              <a:rPr lang="en-US" sz="1250" b="1" dirty="0">
                <a:solidFill>
                  <a:srgbClr val="2A2A2A"/>
                </a:solidFill>
                <a:latin typeface="Arial" pitchFamily="34" charset="0"/>
                <a:ea typeface="Arial" pitchFamily="34" charset="-122"/>
                <a:cs typeface="Arial" pitchFamily="34" charset="-120"/>
              </a:rPr>
              <a:t>TargetJobs (2026) HSBC: Graduate Employer Profile. Available at: targetjobs.co.uk/organisations/hsbc   [Accessed: 26/07/2026]</a:t>
            </a:r>
          </a:p>
          <a:p>
            <a:pPr marL="0" indent="0">
              <a:spcAft>
                <a:spcPts val="1100"/>
              </a:spcAft>
              <a:buNone/>
            </a:pPr>
            <a:endParaRPr lang="en-US" sz="1250" b="1" dirty="0"/>
          </a:p>
          <a:p>
            <a:pPr marL="0" indent="0">
              <a:spcAft>
                <a:spcPts val="1100"/>
              </a:spcAft>
              <a:buNone/>
            </a:pPr>
            <a:r>
              <a:rPr lang="en-US" sz="1250" b="1" dirty="0">
                <a:solidFill>
                  <a:srgbClr val="2A2A2A"/>
                </a:solidFill>
                <a:latin typeface="Arial" pitchFamily="34" charset="0"/>
                <a:ea typeface="Arial" pitchFamily="34" charset="-122"/>
                <a:cs typeface="Arial" pitchFamily="34" charset="-120"/>
              </a:rPr>
              <a:t>Tayeb, M. (2004) </a:t>
            </a:r>
            <a:r>
              <a:rPr lang="en-US" sz="1250" b="1" i="1" dirty="0">
                <a:solidFill>
                  <a:srgbClr val="2A2A2A"/>
                </a:solidFill>
                <a:latin typeface="Arial" pitchFamily="34" charset="0"/>
                <a:ea typeface="Arial" pitchFamily="34" charset="-122"/>
                <a:cs typeface="Arial" pitchFamily="34" charset="-120"/>
              </a:rPr>
              <a:t>International Human Resource Management: A Multinational Company Perspective. </a:t>
            </a:r>
            <a:r>
              <a:rPr lang="en-US" sz="1250" b="1" dirty="0">
                <a:solidFill>
                  <a:srgbClr val="2A2A2A"/>
                </a:solidFill>
                <a:latin typeface="Arial" pitchFamily="34" charset="0"/>
                <a:ea typeface="Arial" pitchFamily="34" charset="-122"/>
                <a:cs typeface="Arial" pitchFamily="34" charset="-120"/>
              </a:rPr>
              <a:t>Oxford: Oxford University Press. </a:t>
            </a:r>
            <a:endParaRPr lang="en-US" sz="1250" b="1" dirty="0"/>
          </a:p>
        </p:txBody>
      </p:sp>
      <p:sp>
        <p:nvSpPr>
          <p:cNvPr id="5" name="Text 3"/>
          <p:cNvSpPr/>
          <p:nvPr/>
        </p:nvSpPr>
        <p:spPr>
          <a:xfrm>
            <a:off x="504059" y="6415540"/>
            <a:ext cx="3058007" cy="250436"/>
          </a:xfrm>
          <a:prstGeom prst="rect">
            <a:avLst/>
          </a:prstGeom>
          <a:solidFill>
            <a:srgbClr val="FF0000"/>
          </a:solidFill>
          <a:ln/>
        </p:spPr>
        <p:txBody>
          <a:bodyPr wrap="square" rtlCol="0" anchor="ctr"/>
          <a:lstStyle/>
          <a:p>
            <a:pPr marL="0" indent="0">
              <a:buNone/>
            </a:pPr>
            <a:r>
              <a:rPr lang="en-US" sz="1200" b="1" dirty="0">
                <a:latin typeface="Arial" pitchFamily="34" charset="0"/>
                <a:ea typeface="Arial" pitchFamily="34" charset="-122"/>
                <a:cs typeface="Arial" pitchFamily="34" charset="-120"/>
              </a:rPr>
              <a:t>Presenter: Christine Collins-Mears</a:t>
            </a:r>
            <a:endParaRPr lang="en-US" sz="1200" b="1"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548640" y="502920"/>
            <a:ext cx="9144000" cy="320040"/>
          </a:xfrm>
          <a:prstGeom prst="rect">
            <a:avLst/>
          </a:prstGeom>
          <a:noFill/>
          <a:ln/>
        </p:spPr>
        <p:txBody>
          <a:bodyPr wrap="square" rtlCol="0" anchor="ctr"/>
          <a:lstStyle/>
          <a:p>
            <a:pPr marL="0" indent="0">
              <a:buNone/>
            </a:pPr>
            <a:r>
              <a:rPr lang="en-US" sz="2400" b="1" kern="0" spc="150" dirty="0">
                <a:solidFill>
                  <a:srgbClr val="DB0011"/>
                </a:solidFill>
                <a:latin typeface="Arial" pitchFamily="34" charset="0"/>
                <a:ea typeface="Arial" pitchFamily="34" charset="-122"/>
                <a:cs typeface="Arial" pitchFamily="34" charset="-120"/>
              </a:rPr>
              <a:t>REFERENCES</a:t>
            </a:r>
            <a:endParaRPr lang="en-US" sz="2400" dirty="0"/>
          </a:p>
        </p:txBody>
      </p:sp>
      <p:sp>
        <p:nvSpPr>
          <p:cNvPr id="4" name="Text 2"/>
          <p:cNvSpPr/>
          <p:nvPr/>
        </p:nvSpPr>
        <p:spPr>
          <a:xfrm>
            <a:off x="579120" y="1091821"/>
            <a:ext cx="11064240" cy="5080379"/>
          </a:xfrm>
          <a:prstGeom prst="rect">
            <a:avLst/>
          </a:prstGeom>
          <a:noFill/>
          <a:ln/>
        </p:spPr>
        <p:txBody>
          <a:bodyPr wrap="square" rtlCol="0" anchor="t"/>
          <a:lstStyle/>
          <a:p>
            <a:pPr marL="0" indent="0">
              <a:lnSpc>
                <a:spcPct val="200000"/>
              </a:lnSpc>
              <a:spcAft>
                <a:spcPts val="1100"/>
              </a:spcAft>
              <a:buNone/>
            </a:pPr>
            <a:r>
              <a:rPr lang="en-US" sz="1250" b="1" dirty="0">
                <a:solidFill>
                  <a:srgbClr val="2A2A2A"/>
                </a:solidFill>
                <a:latin typeface="Arial" pitchFamily="34" charset="0"/>
                <a:ea typeface="Arial" pitchFamily="34" charset="-122"/>
                <a:cs typeface="Arial" pitchFamily="34" charset="-120"/>
              </a:rPr>
              <a:t>Armstrong, M. and Taylor, S. (2014</a:t>
            </a:r>
            <a:r>
              <a:rPr lang="en-US" sz="1250" b="1" i="1" dirty="0">
                <a:solidFill>
                  <a:srgbClr val="2A2A2A"/>
                </a:solidFill>
                <a:latin typeface="Arial" pitchFamily="34" charset="0"/>
                <a:ea typeface="Arial" pitchFamily="34" charset="-122"/>
                <a:cs typeface="Arial" pitchFamily="34" charset="-120"/>
              </a:rPr>
              <a:t>) Armstrong's Handbook of Human Resource Management Practice</a:t>
            </a:r>
            <a:r>
              <a:rPr lang="en-US" sz="1250" b="1" dirty="0">
                <a:solidFill>
                  <a:srgbClr val="2A2A2A"/>
                </a:solidFill>
                <a:latin typeface="Arial" pitchFamily="34" charset="0"/>
                <a:ea typeface="Arial" pitchFamily="34" charset="-122"/>
                <a:cs typeface="Arial" pitchFamily="34" charset="-120"/>
              </a:rPr>
              <a:t>. 13th edn. London: Kogan Page</a:t>
            </a:r>
            <a:r>
              <a:rPr lang="en-US" sz="1250" dirty="0">
                <a:solidFill>
                  <a:srgbClr val="2A2A2A"/>
                </a:solidFill>
                <a:latin typeface="Arial" pitchFamily="34" charset="0"/>
                <a:ea typeface="Arial" pitchFamily="34" charset="-122"/>
                <a:cs typeface="Arial" pitchFamily="34" charset="-120"/>
              </a:rPr>
              <a:t>. </a:t>
            </a:r>
            <a:endParaRPr lang="en-US" sz="1250" dirty="0"/>
          </a:p>
          <a:p>
            <a:pPr marL="0" indent="0">
              <a:lnSpc>
                <a:spcPct val="200000"/>
              </a:lnSpc>
              <a:spcAft>
                <a:spcPts val="1100"/>
              </a:spcAft>
              <a:buNone/>
            </a:pPr>
            <a:r>
              <a:rPr lang="en-US" sz="1250" b="1" dirty="0">
                <a:solidFill>
                  <a:srgbClr val="2A2A2A"/>
                </a:solidFill>
                <a:latin typeface="Arial" pitchFamily="34" charset="0"/>
                <a:ea typeface="Arial" pitchFamily="34" charset="-122"/>
                <a:cs typeface="Arial" pitchFamily="34" charset="-120"/>
              </a:rPr>
              <a:t>Baron, A. and Armstrong, M. (2007) </a:t>
            </a:r>
            <a:r>
              <a:rPr lang="en-US" sz="1250" b="1" i="1" dirty="0">
                <a:solidFill>
                  <a:srgbClr val="2A2A2A"/>
                </a:solidFill>
                <a:latin typeface="Arial" pitchFamily="34" charset="0"/>
                <a:ea typeface="Arial" pitchFamily="34" charset="-122"/>
                <a:cs typeface="Arial" pitchFamily="34" charset="-120"/>
              </a:rPr>
              <a:t>Human Capital Management: Achieving Added Value through People</a:t>
            </a:r>
            <a:r>
              <a:rPr lang="en-US" sz="1250" b="1" dirty="0">
                <a:solidFill>
                  <a:srgbClr val="2A2A2A"/>
                </a:solidFill>
                <a:latin typeface="Arial" pitchFamily="34" charset="0"/>
                <a:ea typeface="Arial" pitchFamily="34" charset="-122"/>
                <a:cs typeface="Arial" pitchFamily="34" charset="-120"/>
              </a:rPr>
              <a:t>. London: Kogan Page. </a:t>
            </a:r>
          </a:p>
          <a:p>
            <a:pPr marL="0" indent="0">
              <a:lnSpc>
                <a:spcPct val="200000"/>
              </a:lnSpc>
              <a:spcAft>
                <a:spcPts val="1100"/>
              </a:spcAft>
              <a:buNone/>
            </a:pPr>
            <a:r>
              <a:rPr lang="en-US" sz="1250" b="1" dirty="0">
                <a:solidFill>
                  <a:srgbClr val="2A2A2A"/>
                </a:solidFill>
                <a:latin typeface="Arial" pitchFamily="34" charset="0"/>
                <a:ea typeface="Arial" pitchFamily="34" charset="-122"/>
                <a:cs typeface="Arial" pitchFamily="34" charset="-120"/>
              </a:rPr>
              <a:t>Boxall, P., Purcell, J. and Wright, P. (eds) (2008) </a:t>
            </a:r>
            <a:r>
              <a:rPr lang="en-US" sz="1250" b="1" i="1" dirty="0">
                <a:solidFill>
                  <a:srgbClr val="2A2A2A"/>
                </a:solidFill>
                <a:latin typeface="Arial" pitchFamily="34" charset="0"/>
                <a:ea typeface="Arial" pitchFamily="34" charset="-122"/>
                <a:cs typeface="Arial" pitchFamily="34" charset="-120"/>
              </a:rPr>
              <a:t>The Oxford Handbook of Human Resource Management</a:t>
            </a:r>
            <a:r>
              <a:rPr lang="en-US" sz="1250" b="1" dirty="0">
                <a:solidFill>
                  <a:srgbClr val="2A2A2A"/>
                </a:solidFill>
                <a:latin typeface="Arial" pitchFamily="34" charset="0"/>
                <a:ea typeface="Arial" pitchFamily="34" charset="-122"/>
                <a:cs typeface="Arial" pitchFamily="34" charset="-120"/>
              </a:rPr>
              <a:t>. Oxford: Oxford University Press</a:t>
            </a:r>
            <a:r>
              <a:rPr lang="en-US" sz="1250" dirty="0">
                <a:solidFill>
                  <a:srgbClr val="2A2A2A"/>
                </a:solidFill>
                <a:latin typeface="Arial" pitchFamily="34" charset="0"/>
                <a:ea typeface="Arial" pitchFamily="34" charset="-122"/>
                <a:cs typeface="Arial" pitchFamily="34" charset="-120"/>
              </a:rPr>
              <a:t>. </a:t>
            </a:r>
          </a:p>
          <a:p>
            <a:pPr marL="0" indent="0">
              <a:lnSpc>
                <a:spcPct val="200000"/>
              </a:lnSpc>
              <a:spcAft>
                <a:spcPts val="1100"/>
              </a:spcAft>
              <a:buNone/>
            </a:pPr>
            <a:r>
              <a:rPr lang="en-US" sz="1250" b="1" dirty="0">
                <a:solidFill>
                  <a:srgbClr val="2A2A2A"/>
                </a:solidFill>
                <a:latin typeface="Arial" pitchFamily="34" charset="0"/>
                <a:ea typeface="Arial" pitchFamily="34" charset="-122"/>
                <a:cs typeface="Arial" pitchFamily="34" charset="-120"/>
              </a:rPr>
              <a:t>CIPD (2026) Recruitment: An Introduction. Available at: cipd.org/uk/knowledge/factsheets/recruitment-factsheet [Accessed: 26/07/2026]</a:t>
            </a:r>
          </a:p>
          <a:p>
            <a:pPr marL="0" indent="0">
              <a:lnSpc>
                <a:spcPct val="200000"/>
              </a:lnSpc>
              <a:spcAft>
                <a:spcPts val="1100"/>
              </a:spcAft>
              <a:buNone/>
            </a:pPr>
            <a:r>
              <a:rPr lang="en-US" sz="1250" b="1" dirty="0">
                <a:solidFill>
                  <a:srgbClr val="2A2A2A"/>
                </a:solidFill>
                <a:latin typeface="Arial" pitchFamily="34" charset="0"/>
                <a:ea typeface="Arial" pitchFamily="34" charset="-122"/>
                <a:cs typeface="Arial" pitchFamily="34" charset="-120"/>
              </a:rPr>
              <a:t>Deloitte Insights (2023) 2023 Global Human Capital Trends. Deloitte. Available at: deloitte.com [Accessed: 26/07/2026]</a:t>
            </a:r>
          </a:p>
          <a:p>
            <a:pPr marL="0" indent="0">
              <a:lnSpc>
                <a:spcPct val="200000"/>
              </a:lnSpc>
              <a:spcAft>
                <a:spcPts val="1100"/>
              </a:spcAft>
              <a:buNone/>
            </a:pPr>
            <a:r>
              <a:rPr lang="en-US" sz="1250" b="1" dirty="0">
                <a:solidFill>
                  <a:srgbClr val="2A2A2A"/>
                </a:solidFill>
                <a:latin typeface="Arial" pitchFamily="34" charset="0"/>
                <a:ea typeface="Arial" pitchFamily="34" charset="-122"/>
                <a:cs typeface="Arial" pitchFamily="34" charset="-120"/>
              </a:rPr>
              <a:t>Henderson, I. (2017) </a:t>
            </a:r>
            <a:r>
              <a:rPr lang="en-US" sz="1250" b="1" i="1" dirty="0">
                <a:solidFill>
                  <a:srgbClr val="2A2A2A"/>
                </a:solidFill>
                <a:latin typeface="Arial" pitchFamily="34" charset="0"/>
                <a:ea typeface="Arial" pitchFamily="34" charset="-122"/>
                <a:cs typeface="Arial" pitchFamily="34" charset="-120"/>
              </a:rPr>
              <a:t>Human Resource Management for MBA and Business Masters. 3rd edn. London</a:t>
            </a:r>
            <a:r>
              <a:rPr lang="en-US" sz="1250" b="1" dirty="0">
                <a:solidFill>
                  <a:srgbClr val="2A2A2A"/>
                </a:solidFill>
                <a:latin typeface="Arial" pitchFamily="34" charset="0"/>
                <a:ea typeface="Arial" pitchFamily="34" charset="-122"/>
                <a:cs typeface="Arial" pitchFamily="34" charset="-120"/>
              </a:rPr>
              <a:t>: Chartered Institute of Personnel and Development</a:t>
            </a:r>
            <a:r>
              <a:rPr lang="en-US" sz="1250" dirty="0">
                <a:solidFill>
                  <a:srgbClr val="2A2A2A"/>
                </a:solidFill>
                <a:latin typeface="Arial" pitchFamily="34" charset="0"/>
                <a:ea typeface="Arial" pitchFamily="34" charset="-122"/>
                <a:cs typeface="Arial" pitchFamily="34" charset="-120"/>
              </a:rPr>
              <a:t>. </a:t>
            </a:r>
          </a:p>
          <a:p>
            <a:pPr marL="0" indent="0">
              <a:lnSpc>
                <a:spcPct val="200000"/>
              </a:lnSpc>
              <a:spcAft>
                <a:spcPts val="1100"/>
              </a:spcAft>
              <a:buNone/>
            </a:pPr>
            <a:r>
              <a:rPr lang="en-US" sz="1250" b="1" dirty="0">
                <a:solidFill>
                  <a:srgbClr val="2A2A2A"/>
                </a:solidFill>
                <a:latin typeface="Arial" pitchFamily="34" charset="0"/>
                <a:ea typeface="Arial" pitchFamily="34" charset="-122"/>
                <a:cs typeface="Arial" pitchFamily="34" charset="-120"/>
              </a:rPr>
              <a:t>HSBC Holdings plc (2026) Application Guide: Students and Graduates. Available at: hsbc.com/careers/students-and-graduates/application-guide [Accessed: 26/07/2026]</a:t>
            </a:r>
          </a:p>
          <a:p>
            <a:pPr marL="0" indent="0">
              <a:lnSpc>
                <a:spcPct val="200000"/>
              </a:lnSpc>
              <a:spcAft>
                <a:spcPts val="1100"/>
              </a:spcAft>
              <a:buNone/>
            </a:pPr>
            <a:r>
              <a:rPr lang="en-US" sz="1250" b="1" dirty="0">
                <a:solidFill>
                  <a:srgbClr val="2A2A2A"/>
                </a:solidFill>
                <a:latin typeface="Arial" pitchFamily="34" charset="0"/>
                <a:ea typeface="Arial" pitchFamily="34" charset="-122"/>
                <a:cs typeface="Arial" pitchFamily="34" charset="-120"/>
              </a:rPr>
              <a:t>HSBC Holdings plc (2026) Your Guide to HSBC's Application Process [video transcript]. Available at: hsbc.com [Accessed: 26/07/2026].</a:t>
            </a:r>
            <a:endParaRPr lang="en-US" sz="1250" b="1" dirty="0"/>
          </a:p>
        </p:txBody>
      </p:sp>
      <p:sp>
        <p:nvSpPr>
          <p:cNvPr id="5" name="Text 3"/>
          <p:cNvSpPr/>
          <p:nvPr/>
        </p:nvSpPr>
        <p:spPr>
          <a:xfrm>
            <a:off x="-502920" y="3443194"/>
            <a:ext cx="11247120" cy="274320"/>
          </a:xfrm>
          <a:prstGeom prst="rect">
            <a:avLst/>
          </a:prstGeom>
          <a:noFill/>
          <a:ln/>
        </p:spPr>
        <p:txBody>
          <a:bodyPr wrap="square" rtlCol="0" anchor="ctr"/>
          <a:lstStyle/>
          <a:p>
            <a:pPr marL="0" indent="0">
              <a:buNone/>
            </a:pPr>
            <a:endParaRPr lang="en-US" sz="900" dirty="0"/>
          </a:p>
        </p:txBody>
      </p:sp>
      <p:sp>
        <p:nvSpPr>
          <p:cNvPr id="7" name="TextBox 6">
            <a:extLst>
              <a:ext uri="{FF2B5EF4-FFF2-40B4-BE49-F238E27FC236}">
                <a16:creationId xmlns:a16="http://schemas.microsoft.com/office/drawing/2014/main" id="{B58BCE86-4253-E3FE-6CF5-6C82824D5967}"/>
              </a:ext>
            </a:extLst>
          </p:cNvPr>
          <p:cNvSpPr txBox="1"/>
          <p:nvPr/>
        </p:nvSpPr>
        <p:spPr>
          <a:xfrm>
            <a:off x="548640" y="6172200"/>
            <a:ext cx="4037008" cy="276999"/>
          </a:xfrm>
          <a:prstGeom prst="rect">
            <a:avLst/>
          </a:prstGeom>
          <a:solidFill>
            <a:srgbClr val="FF0000"/>
          </a:solidFill>
        </p:spPr>
        <p:txBody>
          <a:bodyPr wrap="square" rtlCol="0">
            <a:spAutoFit/>
          </a:bodyPr>
          <a:lstStyle/>
          <a:p>
            <a:r>
              <a:rPr lang="en-GB" sz="1200" dirty="0">
                <a:latin typeface="Arial" panose="020B0604020202020204" pitchFamily="34" charset="0"/>
                <a:cs typeface="Arial" panose="020B0604020202020204" pitchFamily="34" charset="0"/>
              </a:rPr>
              <a:t>Presenter: Christine Collins-Mears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3152633" y="1463041"/>
            <a:ext cx="4572000" cy="4572000"/>
          </a:xfrm>
          <a:prstGeom prst="ellipse">
            <a:avLst/>
          </a:prstGeom>
          <a:solidFill>
            <a:srgbClr val="FF0000">
              <a:alpha val="45000"/>
            </a:srgbClr>
          </a:solidFill>
          <a:ln/>
        </p:spPr>
        <p:txBody>
          <a:bodyPr/>
          <a:lstStyle/>
          <a:p>
            <a:endParaRPr lang="en-GB" dirty="0"/>
          </a:p>
        </p:txBody>
      </p:sp>
      <p:sp>
        <p:nvSpPr>
          <p:cNvPr id="3" name="Text 1"/>
          <p:cNvSpPr/>
          <p:nvPr/>
        </p:nvSpPr>
        <p:spPr>
          <a:xfrm>
            <a:off x="548640" y="384048"/>
            <a:ext cx="7315200" cy="320040"/>
          </a:xfrm>
          <a:prstGeom prst="rect">
            <a:avLst/>
          </a:prstGeom>
          <a:noFill/>
          <a:ln/>
        </p:spPr>
        <p:txBody>
          <a:bodyPr wrap="square" rtlCol="0" anchor="ctr"/>
          <a:lstStyle/>
          <a:p>
            <a:pPr marL="0" indent="0">
              <a:buNone/>
            </a:pPr>
            <a:endParaRPr lang="en-US" sz="1600" dirty="0"/>
          </a:p>
        </p:txBody>
      </p:sp>
      <p:sp>
        <p:nvSpPr>
          <p:cNvPr id="4" name="Text 2"/>
          <p:cNvSpPr/>
          <p:nvPr/>
        </p:nvSpPr>
        <p:spPr>
          <a:xfrm>
            <a:off x="548640" y="777240"/>
            <a:ext cx="10972800" cy="822960"/>
          </a:xfrm>
          <a:prstGeom prst="rect">
            <a:avLst/>
          </a:prstGeom>
          <a:noFill/>
          <a:ln/>
        </p:spPr>
        <p:txBody>
          <a:bodyPr wrap="square" rtlCol="0" anchor="ctr"/>
          <a:lstStyle/>
          <a:p>
            <a:pPr marL="0" indent="0">
              <a:buNone/>
            </a:pPr>
            <a:endParaRPr lang="en-US" sz="2600" dirty="0">
              <a:latin typeface="Arial" panose="020B0604020202020204" pitchFamily="34" charset="0"/>
              <a:cs typeface="Arial" panose="020B0604020202020204" pitchFamily="34" charset="0"/>
            </a:endParaRPr>
          </a:p>
        </p:txBody>
      </p:sp>
      <p:sp>
        <p:nvSpPr>
          <p:cNvPr id="6" name="Text 4"/>
          <p:cNvSpPr/>
          <p:nvPr/>
        </p:nvSpPr>
        <p:spPr>
          <a:xfrm>
            <a:off x="1463040" y="758952"/>
            <a:ext cx="5486400" cy="320040"/>
          </a:xfrm>
          <a:prstGeom prst="rect">
            <a:avLst/>
          </a:prstGeom>
          <a:noFill/>
          <a:ln/>
        </p:spPr>
        <p:txBody>
          <a:bodyPr wrap="square" rtlCol="0" anchor="ctr"/>
          <a:lstStyle/>
          <a:p>
            <a:pPr marL="0" indent="0">
              <a:buNone/>
            </a:pPr>
            <a:r>
              <a:rPr lang="en-US" sz="2400" b="1" dirty="0">
                <a:solidFill>
                  <a:srgbClr val="DB0011"/>
                </a:solidFill>
                <a:latin typeface="Cambria" pitchFamily="34" charset="0"/>
                <a:ea typeface="Cambria" pitchFamily="34" charset="-122"/>
                <a:cs typeface="Cambria" pitchFamily="34" charset="-120"/>
              </a:rPr>
              <a:t>References</a:t>
            </a:r>
            <a:r>
              <a:rPr lang="en-US" sz="1500" b="1" dirty="0">
                <a:solidFill>
                  <a:srgbClr val="DB0011"/>
                </a:solidFill>
                <a:latin typeface="Cambria" pitchFamily="34" charset="0"/>
                <a:ea typeface="Cambria" pitchFamily="34" charset="-122"/>
                <a:cs typeface="Cambria" pitchFamily="34" charset="-120"/>
              </a:rPr>
              <a:t> </a:t>
            </a:r>
            <a:endParaRPr lang="en-US" sz="1500" dirty="0"/>
          </a:p>
        </p:txBody>
      </p:sp>
      <p:sp>
        <p:nvSpPr>
          <p:cNvPr id="7" name="Text 5"/>
          <p:cNvSpPr/>
          <p:nvPr/>
        </p:nvSpPr>
        <p:spPr>
          <a:xfrm>
            <a:off x="630868" y="1929384"/>
            <a:ext cx="5321944" cy="1179576"/>
          </a:xfrm>
          <a:prstGeom prst="rect">
            <a:avLst/>
          </a:prstGeom>
          <a:noFill/>
          <a:ln/>
        </p:spPr>
        <p:txBody>
          <a:bodyPr wrap="square" rtlCol="0" anchor="ctr"/>
          <a:lstStyle/>
          <a:p>
            <a:pPr marL="0" indent="0">
              <a:lnSpc>
                <a:spcPct val="115000"/>
              </a:lnSpc>
              <a:buNone/>
            </a:pPr>
            <a:r>
              <a:rPr lang="en-US" sz="1000" b="1" dirty="0">
                <a:latin typeface="Arial" panose="020B0604020202020204" pitchFamily="34" charset="0"/>
                <a:ea typeface="Calibri" pitchFamily="34" charset="-122"/>
                <a:cs typeface="Arial" panose="020B0604020202020204" pitchFamily="34" charset="0"/>
              </a:rPr>
              <a:t>Accenture (2026) HSBC powers talent acquisition for a future-ready workforce. Available at: accenture.com (Accessed: 22 July 2026).</a:t>
            </a:r>
            <a:endParaRPr lang="en-US" sz="1000" b="1" dirty="0">
              <a:latin typeface="Arial" panose="020B0604020202020204" pitchFamily="34" charset="0"/>
              <a:cs typeface="Arial" panose="020B0604020202020204" pitchFamily="34" charset="0"/>
            </a:endParaRPr>
          </a:p>
        </p:txBody>
      </p:sp>
      <p:sp>
        <p:nvSpPr>
          <p:cNvPr id="8" name="Text 6"/>
          <p:cNvSpPr/>
          <p:nvPr/>
        </p:nvSpPr>
        <p:spPr>
          <a:xfrm>
            <a:off x="548640" y="3002508"/>
            <a:ext cx="5486400" cy="1404902"/>
          </a:xfrm>
          <a:prstGeom prst="rect">
            <a:avLst/>
          </a:prstGeom>
          <a:noFill/>
          <a:ln/>
        </p:spPr>
        <p:txBody>
          <a:bodyPr wrap="square" rtlCol="0" anchor="ctr"/>
          <a:lstStyle/>
          <a:p>
            <a:pPr marL="0" indent="0">
              <a:lnSpc>
                <a:spcPct val="115000"/>
              </a:lnSpc>
              <a:buNone/>
            </a:pPr>
            <a:r>
              <a:rPr lang="en-US" sz="1000" b="1" dirty="0">
                <a:latin typeface="Arial" panose="020B0604020202020204" pitchFamily="34" charset="0"/>
                <a:ea typeface="Calibri" pitchFamily="34" charset="-122"/>
                <a:cs typeface="Arial" panose="020B0604020202020204" pitchFamily="34" charset="0"/>
              </a:rPr>
              <a:t>Dutta, D. and Naveen, P.M. (2026) 'Transforming recruitment and selection practices in organizations through discriminative and generative AI adoption: a structuration lens', Human Resource Management, 65(1), pp. 77–115</a:t>
            </a:r>
            <a:r>
              <a:rPr lang="en-US" sz="1000" b="1" dirty="0">
                <a:solidFill>
                  <a:srgbClr val="CFCFCF"/>
                </a:solidFill>
                <a:latin typeface="Arial" panose="020B0604020202020204" pitchFamily="34" charset="0"/>
                <a:ea typeface="Calibri" pitchFamily="34" charset="-122"/>
                <a:cs typeface="Arial" panose="020B0604020202020204" pitchFamily="34" charset="0"/>
              </a:rPr>
              <a:t>.</a:t>
            </a:r>
            <a:endParaRPr lang="en-US" sz="1000" b="1" dirty="0">
              <a:latin typeface="Arial" panose="020B0604020202020204" pitchFamily="34" charset="0"/>
              <a:cs typeface="Arial" panose="020B0604020202020204" pitchFamily="34" charset="0"/>
            </a:endParaRPr>
          </a:p>
        </p:txBody>
      </p:sp>
      <p:sp>
        <p:nvSpPr>
          <p:cNvPr id="9" name="Text 7"/>
          <p:cNvSpPr/>
          <p:nvPr/>
        </p:nvSpPr>
        <p:spPr>
          <a:xfrm>
            <a:off x="594360" y="4288534"/>
            <a:ext cx="5440680" cy="1064596"/>
          </a:xfrm>
          <a:prstGeom prst="rect">
            <a:avLst/>
          </a:prstGeom>
          <a:noFill/>
          <a:ln/>
        </p:spPr>
        <p:txBody>
          <a:bodyPr wrap="square" rtlCol="0" anchor="ctr"/>
          <a:lstStyle/>
          <a:p>
            <a:pPr marL="0" indent="0">
              <a:lnSpc>
                <a:spcPct val="115000"/>
              </a:lnSpc>
              <a:buNone/>
            </a:pPr>
            <a:r>
              <a:rPr lang="en-US" sz="1000" b="1" dirty="0">
                <a:latin typeface="Arial" panose="020B0604020202020204" pitchFamily="34" charset="0"/>
                <a:ea typeface="Calibri" pitchFamily="34" charset="-122"/>
                <a:cs typeface="Arial" panose="020B0604020202020204" pitchFamily="34" charset="0"/>
              </a:rPr>
              <a:t>Falkirk Herald (2025) HSBC: UK bank announces job cuts, delays net-zero targets. Available at: falkirkherald.co.uk (Accessed: 22 July 2026</a:t>
            </a:r>
            <a:r>
              <a:rPr lang="en-US" sz="1000" dirty="0">
                <a:solidFill>
                  <a:srgbClr val="CFCFCF"/>
                </a:solidFill>
                <a:latin typeface="Arial" panose="020B0604020202020204" pitchFamily="34" charset="0"/>
                <a:ea typeface="Calibri" pitchFamily="34" charset="-122"/>
                <a:cs typeface="Arial" panose="020B0604020202020204" pitchFamily="34" charset="0"/>
              </a:rPr>
              <a:t>).</a:t>
            </a:r>
            <a:endParaRPr lang="en-US" sz="1000" dirty="0">
              <a:latin typeface="Arial" panose="020B0604020202020204" pitchFamily="34" charset="0"/>
              <a:cs typeface="Arial" panose="020B0604020202020204" pitchFamily="34" charset="0"/>
            </a:endParaRPr>
          </a:p>
        </p:txBody>
      </p:sp>
      <p:sp>
        <p:nvSpPr>
          <p:cNvPr id="10" name="Text 8"/>
          <p:cNvSpPr/>
          <p:nvPr/>
        </p:nvSpPr>
        <p:spPr>
          <a:xfrm>
            <a:off x="548640" y="5215971"/>
            <a:ext cx="5498683" cy="1175685"/>
          </a:xfrm>
          <a:prstGeom prst="rect">
            <a:avLst/>
          </a:prstGeom>
          <a:noFill/>
          <a:ln/>
        </p:spPr>
        <p:txBody>
          <a:bodyPr wrap="square" rtlCol="0" anchor="ctr"/>
          <a:lstStyle/>
          <a:p>
            <a:pPr marL="0" indent="0">
              <a:lnSpc>
                <a:spcPct val="115000"/>
              </a:lnSpc>
              <a:buNone/>
            </a:pPr>
            <a:r>
              <a:rPr lang="en-US" sz="1000" b="1" dirty="0">
                <a:latin typeface="Arial" panose="020B0604020202020204" pitchFamily="34" charset="0"/>
                <a:ea typeface="Calibri" pitchFamily="34" charset="-122"/>
                <a:cs typeface="Arial" panose="020B0604020202020204" pitchFamily="34" charset="0"/>
              </a:rPr>
              <a:t>Glassdoor (2026) HSBC Graduate Program interview experience &amp; questions. Available at: glassdoor.com (Accessed: 22 July 2026).</a:t>
            </a:r>
            <a:endParaRPr lang="en-US" sz="1000" b="1" dirty="0">
              <a:latin typeface="Arial" panose="020B0604020202020204" pitchFamily="34" charset="0"/>
              <a:cs typeface="Arial" panose="020B0604020202020204" pitchFamily="34" charset="0"/>
            </a:endParaRPr>
          </a:p>
        </p:txBody>
      </p:sp>
      <p:sp>
        <p:nvSpPr>
          <p:cNvPr id="11" name="Text 9"/>
          <p:cNvSpPr/>
          <p:nvPr/>
        </p:nvSpPr>
        <p:spPr>
          <a:xfrm>
            <a:off x="6309360" y="1691640"/>
            <a:ext cx="5486400" cy="1883665"/>
          </a:xfrm>
          <a:prstGeom prst="rect">
            <a:avLst/>
          </a:prstGeom>
          <a:noFill/>
          <a:ln/>
        </p:spPr>
        <p:txBody>
          <a:bodyPr wrap="square" rtlCol="0" anchor="ctr"/>
          <a:lstStyle/>
          <a:p>
            <a:pPr marL="0" indent="0">
              <a:lnSpc>
                <a:spcPct val="115000"/>
              </a:lnSpc>
              <a:buNone/>
            </a:pPr>
            <a:r>
              <a:rPr lang="en-US" sz="1000" b="1" dirty="0">
                <a:latin typeface="Arial" panose="020B0604020202020204" pitchFamily="34" charset="0"/>
                <a:ea typeface="Calibri" pitchFamily="34" charset="-122"/>
                <a:cs typeface="Arial" panose="020B0604020202020204" pitchFamily="34" charset="0"/>
              </a:rPr>
              <a:t>HSBC Holdings plc (2026a) Application hints and tips. Available at: hsbc.com/careers (Accessed: 22 July 2026).</a:t>
            </a:r>
            <a:endParaRPr lang="en-US" sz="1000" b="1" dirty="0">
              <a:latin typeface="Arial" panose="020B0604020202020204" pitchFamily="34" charset="0"/>
              <a:cs typeface="Arial" panose="020B0604020202020204" pitchFamily="34" charset="0"/>
            </a:endParaRPr>
          </a:p>
        </p:txBody>
      </p:sp>
      <p:sp>
        <p:nvSpPr>
          <p:cNvPr id="12" name="Text 10"/>
          <p:cNvSpPr/>
          <p:nvPr/>
        </p:nvSpPr>
        <p:spPr>
          <a:xfrm>
            <a:off x="6309360" y="3002508"/>
            <a:ext cx="5486400" cy="1734084"/>
          </a:xfrm>
          <a:prstGeom prst="rect">
            <a:avLst/>
          </a:prstGeom>
          <a:noFill/>
          <a:ln/>
        </p:spPr>
        <p:txBody>
          <a:bodyPr wrap="square" rtlCol="0" anchor="ctr"/>
          <a:lstStyle/>
          <a:p>
            <a:pPr marL="0" indent="0">
              <a:lnSpc>
                <a:spcPct val="115000"/>
              </a:lnSpc>
              <a:buNone/>
            </a:pPr>
            <a:r>
              <a:rPr lang="en-US" sz="1000" b="1" dirty="0">
                <a:latin typeface="Arial" panose="020B0604020202020204" pitchFamily="34" charset="0"/>
                <a:ea typeface="Calibri" pitchFamily="34" charset="-122"/>
                <a:cs typeface="Arial" panose="020B0604020202020204" pitchFamily="34" charset="0"/>
              </a:rPr>
              <a:t>HSBC Holdings plc (2026b) Students and graduates. Available at: hsbc.com/careers (Accessed: 22 July 2026).</a:t>
            </a:r>
            <a:endParaRPr lang="en-US" sz="1000" b="1" dirty="0">
              <a:latin typeface="Arial" panose="020B0604020202020204" pitchFamily="34" charset="0"/>
              <a:cs typeface="Arial" panose="020B0604020202020204" pitchFamily="34" charset="0"/>
            </a:endParaRPr>
          </a:p>
        </p:txBody>
      </p:sp>
      <p:sp>
        <p:nvSpPr>
          <p:cNvPr id="13" name="Text 11"/>
          <p:cNvSpPr/>
          <p:nvPr/>
        </p:nvSpPr>
        <p:spPr>
          <a:xfrm>
            <a:off x="6156962" y="4383867"/>
            <a:ext cx="5638798" cy="1175685"/>
          </a:xfrm>
          <a:prstGeom prst="rect">
            <a:avLst/>
          </a:prstGeom>
          <a:noFill/>
          <a:ln/>
        </p:spPr>
        <p:txBody>
          <a:bodyPr wrap="square" rtlCol="0" anchor="ctr"/>
          <a:lstStyle/>
          <a:p>
            <a:pPr marL="0" indent="0">
              <a:lnSpc>
                <a:spcPct val="115000"/>
              </a:lnSpc>
              <a:buNone/>
            </a:pPr>
            <a:r>
              <a:rPr lang="en-US" sz="1000" b="1" dirty="0">
                <a:latin typeface="Arial" panose="020B0604020202020204" pitchFamily="34" charset="0"/>
                <a:ea typeface="Calibri" pitchFamily="34" charset="-122"/>
                <a:cs typeface="Arial" panose="020B0604020202020204" pitchFamily="34" charset="0"/>
              </a:rPr>
              <a:t>Institute of Student Employers (2025) How HSBC reduces reneges through global onboarding. Available at: ise.org.uk (Accessed: 22 July 2026).</a:t>
            </a:r>
            <a:endParaRPr lang="en-US" sz="1000" b="1" dirty="0">
              <a:latin typeface="Arial" panose="020B0604020202020204" pitchFamily="34" charset="0"/>
              <a:cs typeface="Arial" panose="020B0604020202020204" pitchFamily="34" charset="0"/>
            </a:endParaRPr>
          </a:p>
        </p:txBody>
      </p:sp>
      <p:sp>
        <p:nvSpPr>
          <p:cNvPr id="14" name="Text 12"/>
          <p:cNvSpPr/>
          <p:nvPr/>
        </p:nvSpPr>
        <p:spPr>
          <a:xfrm>
            <a:off x="6297077" y="5312665"/>
            <a:ext cx="5498683" cy="1069847"/>
          </a:xfrm>
          <a:prstGeom prst="rect">
            <a:avLst/>
          </a:prstGeom>
          <a:noFill/>
          <a:ln/>
        </p:spPr>
        <p:txBody>
          <a:bodyPr wrap="square" rtlCol="0" anchor="ctr"/>
          <a:lstStyle/>
          <a:p>
            <a:pPr marL="0" indent="0">
              <a:lnSpc>
                <a:spcPct val="115000"/>
              </a:lnSpc>
              <a:buNone/>
            </a:pPr>
            <a:r>
              <a:rPr lang="en-US" sz="1000" b="1" dirty="0">
                <a:latin typeface="Arial" panose="020B0604020202020204" pitchFamily="34" charset="0"/>
                <a:ea typeface="Calibri" pitchFamily="34" charset="-122"/>
                <a:cs typeface="Arial" panose="020B0604020202020204" pitchFamily="34" charset="0"/>
              </a:rPr>
              <a:t>Ligeiro, N., Dias, I. and Moreira, A. (2024) 'Recruitment and selection process using artificial intelligence: how do candidates react?', Administrative Sciences, 14(7), p. 155.</a:t>
            </a:r>
            <a:endParaRPr lang="en-US" sz="1000" b="1" dirty="0">
              <a:latin typeface="Arial" panose="020B0604020202020204" pitchFamily="34" charset="0"/>
              <a:cs typeface="Arial" panose="020B0604020202020204" pitchFamily="34" charset="0"/>
            </a:endParaRPr>
          </a:p>
        </p:txBody>
      </p:sp>
      <p:sp>
        <p:nvSpPr>
          <p:cNvPr id="15" name="Text 13"/>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9A9A9A"/>
                </a:solidFill>
                <a:latin typeface="Calibri" pitchFamily="34" charset="0"/>
                <a:ea typeface="Calibri" pitchFamily="34" charset="-122"/>
                <a:cs typeface="Calibri" pitchFamily="34" charset="-120"/>
              </a:rPr>
              <a:t>09</a:t>
            </a:r>
            <a:endParaRPr lang="en-US" sz="1000" dirty="0"/>
          </a:p>
        </p:txBody>
      </p:sp>
      <p:sp>
        <p:nvSpPr>
          <p:cNvPr id="16" name="TextBox 15">
            <a:extLst>
              <a:ext uri="{FF2B5EF4-FFF2-40B4-BE49-F238E27FC236}">
                <a16:creationId xmlns:a16="http://schemas.microsoft.com/office/drawing/2014/main" id="{878C8CD5-35E4-F7EC-EE18-0CFE1605DDFD}"/>
              </a:ext>
            </a:extLst>
          </p:cNvPr>
          <p:cNvSpPr txBox="1"/>
          <p:nvPr/>
        </p:nvSpPr>
        <p:spPr>
          <a:xfrm>
            <a:off x="1091821" y="6492240"/>
            <a:ext cx="2060812" cy="276999"/>
          </a:xfrm>
          <a:prstGeom prst="rect">
            <a:avLst/>
          </a:prstGeom>
          <a:noFill/>
        </p:spPr>
        <p:txBody>
          <a:bodyPr wrap="square" rtlCol="0">
            <a:spAutoFit/>
          </a:bodyPr>
          <a:lstStyle/>
          <a:p>
            <a:r>
              <a:rPr lang="en-GB" sz="1200" b="1" dirty="0"/>
              <a:t>Presenter Nanga Pedro</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3FA9AD-66E1-2E71-D72F-34FAEC3A44B9}"/>
            </a:ext>
          </a:extLst>
        </p:cNvPr>
        <p:cNvGrpSpPr/>
        <p:nvPr/>
      </p:nvGrpSpPr>
      <p:grpSpPr>
        <a:xfrm>
          <a:off x="0" y="0"/>
          <a:ext cx="0" cy="0"/>
          <a:chOff x="0" y="0"/>
          <a:chExt cx="0" cy="0"/>
        </a:xfrm>
      </p:grpSpPr>
      <p:sp>
        <p:nvSpPr>
          <p:cNvPr id="3" name="Diamond 2">
            <a:extLst>
              <a:ext uri="{FF2B5EF4-FFF2-40B4-BE49-F238E27FC236}">
                <a16:creationId xmlns:a16="http://schemas.microsoft.com/office/drawing/2014/main" id="{4C86C6F7-A5CE-0301-88ED-88D53ED117E3}"/>
              </a:ext>
            </a:extLst>
          </p:cNvPr>
          <p:cNvSpPr/>
          <p:nvPr/>
        </p:nvSpPr>
        <p:spPr>
          <a:xfrm>
            <a:off x="438912" y="201168"/>
            <a:ext cx="274320" cy="274320"/>
          </a:xfrm>
          <a:prstGeom prst="diamond">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 name="Diamond 3">
            <a:extLst>
              <a:ext uri="{FF2B5EF4-FFF2-40B4-BE49-F238E27FC236}">
                <a16:creationId xmlns:a16="http://schemas.microsoft.com/office/drawing/2014/main" id="{9A8453AE-C9B5-4B32-6DFA-9A75E2DB4491}"/>
              </a:ext>
            </a:extLst>
          </p:cNvPr>
          <p:cNvSpPr/>
          <p:nvPr/>
        </p:nvSpPr>
        <p:spPr>
          <a:xfrm>
            <a:off x="658368" y="201168"/>
            <a:ext cx="274320" cy="274320"/>
          </a:xfrm>
          <a:prstGeom prst="diamond">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A2B196BE-D06B-6291-9BF8-2A36B3A860DC}"/>
              </a:ext>
            </a:extLst>
          </p:cNvPr>
          <p:cNvSpPr/>
          <p:nvPr/>
        </p:nvSpPr>
        <p:spPr>
          <a:xfrm>
            <a:off x="521207" y="265176"/>
            <a:ext cx="329184" cy="146304"/>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6" name="TextBox 5">
            <a:extLst>
              <a:ext uri="{FF2B5EF4-FFF2-40B4-BE49-F238E27FC236}">
                <a16:creationId xmlns:a16="http://schemas.microsoft.com/office/drawing/2014/main" id="{326D66AE-F20A-DE7A-8546-5FC629C799BC}"/>
              </a:ext>
            </a:extLst>
          </p:cNvPr>
          <p:cNvSpPr txBox="1"/>
          <p:nvPr/>
        </p:nvSpPr>
        <p:spPr>
          <a:xfrm>
            <a:off x="1005840" y="155448"/>
            <a:ext cx="1143000" cy="365760"/>
          </a:xfrm>
          <a:prstGeom prst="rect">
            <a:avLst/>
          </a:prstGeom>
          <a:noFill/>
        </p:spPr>
        <p:txBody>
          <a:bodyPr wrap="square"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800" b="1" i="0" u="none" strike="noStrike" kern="1200" cap="none" spc="0" normalizeH="0" baseline="0" noProof="0" dirty="0">
                <a:ln>
                  <a:noFill/>
                </a:ln>
                <a:solidFill>
                  <a:srgbClr val="141414"/>
                </a:solidFill>
                <a:effectLst/>
                <a:uLnTx/>
                <a:uFillTx/>
                <a:latin typeface="Aptos"/>
                <a:ea typeface="+mn-ea"/>
                <a:cs typeface="+mn-cs"/>
              </a:rPr>
              <a:t>HSBC</a:t>
            </a:r>
          </a:p>
        </p:txBody>
      </p:sp>
      <p:sp>
        <p:nvSpPr>
          <p:cNvPr id="7" name="Rectangle 6">
            <a:extLst>
              <a:ext uri="{FF2B5EF4-FFF2-40B4-BE49-F238E27FC236}">
                <a16:creationId xmlns:a16="http://schemas.microsoft.com/office/drawing/2014/main" id="{A5926521-34FD-401A-5B69-082931F45C86}"/>
              </a:ext>
            </a:extLst>
          </p:cNvPr>
          <p:cNvSpPr/>
          <p:nvPr/>
        </p:nvSpPr>
        <p:spPr>
          <a:xfrm>
            <a:off x="9345168" y="0"/>
            <a:ext cx="2843784" cy="6446520"/>
          </a:xfrm>
          <a:prstGeom prst="rect">
            <a:avLst/>
          </a:prstGeom>
          <a:solidFill>
            <a:srgbClr val="E1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0" name="Rectangle 9">
            <a:extLst>
              <a:ext uri="{FF2B5EF4-FFF2-40B4-BE49-F238E27FC236}">
                <a16:creationId xmlns:a16="http://schemas.microsoft.com/office/drawing/2014/main" id="{A7F28E19-F96B-F126-C9B0-496EF9CE1CD1}"/>
              </a:ext>
            </a:extLst>
          </p:cNvPr>
          <p:cNvSpPr/>
          <p:nvPr/>
        </p:nvSpPr>
        <p:spPr>
          <a:xfrm>
            <a:off x="0" y="6446520"/>
            <a:ext cx="12191695" cy="411480"/>
          </a:xfrm>
          <a:prstGeom prst="rect">
            <a:avLst/>
          </a:prstGeom>
          <a:solidFill>
            <a:srgbClr val="DB00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1" name="TextBox 10">
            <a:extLst>
              <a:ext uri="{FF2B5EF4-FFF2-40B4-BE49-F238E27FC236}">
                <a16:creationId xmlns:a16="http://schemas.microsoft.com/office/drawing/2014/main" id="{5F783A7C-576E-DAB0-4E4C-773BD4AE8A84}"/>
              </a:ext>
            </a:extLst>
          </p:cNvPr>
          <p:cNvSpPr txBox="1"/>
          <p:nvPr/>
        </p:nvSpPr>
        <p:spPr>
          <a:xfrm>
            <a:off x="566928" y="6501384"/>
            <a:ext cx="868680" cy="430887"/>
          </a:xfrm>
          <a:prstGeom prst="rect">
            <a:avLst/>
          </a:prstGeom>
          <a:noFill/>
        </p:spPr>
        <p:txBody>
          <a:bodyPr wrap="square"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1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Presenter:</a:t>
            </a:r>
          </a:p>
        </p:txBody>
      </p:sp>
      <p:sp>
        <p:nvSpPr>
          <p:cNvPr id="12" name="Rectangle 11">
            <a:extLst>
              <a:ext uri="{FF2B5EF4-FFF2-40B4-BE49-F238E27FC236}">
                <a16:creationId xmlns:a16="http://schemas.microsoft.com/office/drawing/2014/main" id="{E7035091-EA37-B324-1536-81D6B4608DDA}"/>
              </a:ext>
            </a:extLst>
          </p:cNvPr>
          <p:cNvSpPr/>
          <p:nvPr/>
        </p:nvSpPr>
        <p:spPr>
          <a:xfrm>
            <a:off x="1435608" y="6492240"/>
            <a:ext cx="18288" cy="246888"/>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3" name="TextBox 12">
            <a:extLst>
              <a:ext uri="{FF2B5EF4-FFF2-40B4-BE49-F238E27FC236}">
                <a16:creationId xmlns:a16="http://schemas.microsoft.com/office/drawing/2014/main" id="{F9134E98-5848-2139-9934-E004810C4933}"/>
              </a:ext>
            </a:extLst>
          </p:cNvPr>
          <p:cNvSpPr txBox="1"/>
          <p:nvPr/>
        </p:nvSpPr>
        <p:spPr>
          <a:xfrm>
            <a:off x="1673352" y="6473952"/>
            <a:ext cx="4297680" cy="338554"/>
          </a:xfrm>
          <a:prstGeom prst="rect">
            <a:avLst/>
          </a:prstGeom>
          <a:noFill/>
        </p:spPr>
        <p:txBody>
          <a:bodyPr wrap="square"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Boubacar Sidiki Ouedraogo</a:t>
            </a:r>
          </a:p>
        </p:txBody>
      </p:sp>
      <p:sp>
        <p:nvSpPr>
          <p:cNvPr id="15" name="TextBox 14">
            <a:extLst>
              <a:ext uri="{FF2B5EF4-FFF2-40B4-BE49-F238E27FC236}">
                <a16:creationId xmlns:a16="http://schemas.microsoft.com/office/drawing/2014/main" id="{5F142CDE-2B9B-DC70-CB18-ACB93D3BC896}"/>
              </a:ext>
            </a:extLst>
          </p:cNvPr>
          <p:cNvSpPr txBox="1"/>
          <p:nvPr/>
        </p:nvSpPr>
        <p:spPr>
          <a:xfrm>
            <a:off x="0" y="565329"/>
            <a:ext cx="9345168" cy="6124754"/>
          </a:xfrm>
          <a:prstGeom prst="rect">
            <a:avLst/>
          </a:prstGeom>
          <a:noFill/>
        </p:spPr>
        <p:txBody>
          <a:bodyPr wrap="square" anchor="t">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References</a:t>
            </a: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just" defTabSz="4572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Armstrong, M. and Taylor, S. (2023)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Armstrong’s handbook of human resource management practice</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16th edn. London: Kogan Page.</a:t>
            </a: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4572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Becker, B. and Gerhart, B. (1996) ‘The impact of human resource management on organisational performance: Progress and prospects’,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Academy of Management Journal</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39(4), pp. 779–801.</a:t>
            </a: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4572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HSBC (2025)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Sustainability Pulse Survey 2025</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London: HSBC.</a:t>
            </a: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4572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HSBC Holdings plc (2026a)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Strategic Report 2025</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London: HSBC Holdings plc.</a:t>
            </a: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4572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HSBC Holdings plc (2026b)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Annual Report and Accounts 2025</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London: HSBC Holdings plc.</a:t>
            </a: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4572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HSBC UK Bank plc (2026)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Annual Report and Accounts 2025</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Birmingham: HSBC UK Bank plc.</a:t>
            </a: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4572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Huselid, M.A. (1995) ‘The impact of human resource management practices on turnover, productivity and corporate financial performance’,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Academy of Management Journal</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38(3), pp. 635–672.</a:t>
            </a: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4572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Ulrich, D. (1998) ‘A new mandate for human resources’,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Harvard Business Review</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76(1), pp. 124–134.</a:t>
            </a: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52" name="TextBox 51">
            <a:extLst>
              <a:ext uri="{FF2B5EF4-FFF2-40B4-BE49-F238E27FC236}">
                <a16:creationId xmlns:a16="http://schemas.microsoft.com/office/drawing/2014/main" id="{FF311BC9-8678-1108-3E4B-4A42E57393FE}"/>
              </a:ext>
            </a:extLst>
          </p:cNvPr>
          <p:cNvSpPr txBox="1"/>
          <p:nvPr/>
        </p:nvSpPr>
        <p:spPr>
          <a:xfrm>
            <a:off x="9893808" y="5184648"/>
            <a:ext cx="1207008" cy="182880"/>
          </a:xfrm>
          <a:prstGeom prst="rect">
            <a:avLst/>
          </a:prstGeom>
          <a:noFill/>
        </p:spPr>
        <p:txBody>
          <a:bodyPr wrap="square" anchor="t">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sz="1600" b="1" i="0" u="none" strike="noStrike" kern="1200" cap="none" spc="0" normalizeH="0" baseline="0" noProof="0" dirty="0">
                <a:ln>
                  <a:noFill/>
                </a:ln>
                <a:solidFill>
                  <a:srgbClr val="FFFFFF"/>
                </a:solidFill>
                <a:effectLst/>
                <a:uLnTx/>
                <a:uFillTx/>
                <a:latin typeface="Aptos"/>
                <a:ea typeface="+mn-ea"/>
                <a:cs typeface="+mn-cs"/>
              </a:rPr>
              <a:t>RCA</a:t>
            </a:r>
          </a:p>
        </p:txBody>
      </p:sp>
    </p:spTree>
    <p:extLst>
      <p:ext uri="{BB962C8B-B14F-4D97-AF65-F5344CB8AC3E}">
        <p14:creationId xmlns:p14="http://schemas.microsoft.com/office/powerpoint/2010/main" val="31119712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48640" y="320040"/>
            <a:ext cx="2743200" cy="320040"/>
          </a:xfrm>
          <a:prstGeom prst="rect">
            <a:avLst/>
          </a:prstGeom>
          <a:noFill/>
          <a:ln/>
        </p:spPr>
        <p:txBody>
          <a:bodyPr wrap="square" lIns="0" tIns="0" rIns="0" bIns="0" rtlCol="0" anchor="ctr"/>
          <a:lstStyle/>
          <a:p>
            <a:pPr marL="0" indent="0">
              <a:buNone/>
            </a:pPr>
            <a:r>
              <a:rPr lang="en-US" sz="1300" b="1" kern="0" spc="100" dirty="0">
                <a:solidFill>
                  <a:srgbClr val="DB0011"/>
                </a:solidFill>
                <a:latin typeface="Arial" pitchFamily="34" charset="0"/>
                <a:ea typeface="Arial" pitchFamily="34" charset="-122"/>
                <a:cs typeface="Arial" pitchFamily="34" charset="-120"/>
              </a:rPr>
              <a:t>HSBC</a:t>
            </a:r>
            <a:endParaRPr lang="en-US" sz="1300" dirty="0"/>
          </a:p>
        </p:txBody>
      </p:sp>
      <p:sp>
        <p:nvSpPr>
          <p:cNvPr id="3" name="Text 1"/>
          <p:cNvSpPr/>
          <p:nvPr/>
        </p:nvSpPr>
        <p:spPr>
          <a:xfrm>
            <a:off x="548640" y="685800"/>
            <a:ext cx="10789920" cy="548640"/>
          </a:xfrm>
          <a:prstGeom prst="rect">
            <a:avLst/>
          </a:prstGeom>
          <a:noFill/>
          <a:ln/>
        </p:spPr>
        <p:txBody>
          <a:bodyPr wrap="square" lIns="0" tIns="0" rIns="0" bIns="0" rtlCol="0" anchor="ctr"/>
          <a:lstStyle/>
          <a:p>
            <a:pPr marL="0" indent="0">
              <a:buNone/>
            </a:pPr>
            <a:r>
              <a:rPr lang="en-US" sz="2600" b="1" dirty="0">
                <a:solidFill>
                  <a:srgbClr val="1F1F1F"/>
                </a:solidFill>
                <a:latin typeface="Arial" pitchFamily="34" charset="0"/>
                <a:ea typeface="Arial" pitchFamily="34" charset="-122"/>
                <a:cs typeface="Arial" pitchFamily="34" charset="-120"/>
              </a:rPr>
              <a:t>References</a:t>
            </a:r>
            <a:endParaRPr lang="en-US" sz="2600" dirty="0"/>
          </a:p>
        </p:txBody>
      </p:sp>
      <p:sp>
        <p:nvSpPr>
          <p:cNvPr id="4" name="Text 2"/>
          <p:cNvSpPr/>
          <p:nvPr/>
        </p:nvSpPr>
        <p:spPr>
          <a:xfrm>
            <a:off x="548640" y="1371600"/>
            <a:ext cx="11064240" cy="5029200"/>
          </a:xfrm>
          <a:prstGeom prst="rect">
            <a:avLst/>
          </a:prstGeom>
          <a:noFill/>
          <a:ln/>
        </p:spPr>
        <p:txBody>
          <a:bodyPr wrap="square" lIns="0" tIns="0" rIns="0" bIns="0" rtlCol="0" anchor="t"/>
          <a:lstStyle/>
          <a:p>
            <a:pPr marL="171450" indent="-171450">
              <a:lnSpc>
                <a:spcPct val="120000"/>
              </a:lnSpc>
              <a:spcAft>
                <a:spcPts val="800"/>
              </a:spcAft>
              <a:buFont typeface="Arial" panose="020B0604020202020204" pitchFamily="34" charset="0"/>
              <a:buChar char="•"/>
            </a:pPr>
            <a:r>
              <a:rPr lang="en-US" sz="1100" dirty="0">
                <a:solidFill>
                  <a:srgbClr val="1F1F1F"/>
                </a:solidFill>
                <a:latin typeface="Arial" pitchFamily="34" charset="0"/>
                <a:ea typeface="Arial" pitchFamily="34" charset="-122"/>
                <a:cs typeface="Arial" pitchFamily="34" charset="-120"/>
              </a:rPr>
              <a:t>Accenture (2026) HSBC Powers Talent Acquisition for a Future-Ready Workforce. Available at: </a:t>
            </a:r>
            <a:r>
              <a:rPr lang="en-US" sz="1100" dirty="0">
                <a:solidFill>
                  <a:srgbClr val="1F1F1F"/>
                </a:solidFill>
                <a:latin typeface="Arial" pitchFamily="34" charset="0"/>
                <a:ea typeface="Arial" pitchFamily="34" charset="-122"/>
                <a:cs typeface="Arial" pitchFamily="34" charset="-120"/>
                <a:hlinkClick r:id="rId3"/>
              </a:rPr>
              <a:t>https://www.accenture.com/us-en/case-studies/talent-organization/hsbc-powers-talent-acquisition-future-ready-workforce</a:t>
            </a:r>
            <a:r>
              <a:rPr lang="en-US" sz="1100" dirty="0">
                <a:solidFill>
                  <a:srgbClr val="1F1F1F"/>
                </a:solidFill>
                <a:latin typeface="Arial" pitchFamily="34" charset="0"/>
                <a:ea typeface="Arial" pitchFamily="34" charset="-122"/>
                <a:cs typeface="Arial" pitchFamily="34" charset="-120"/>
              </a:rPr>
              <a:t>  (Accessed: 22 July 2026).</a:t>
            </a:r>
            <a:endParaRPr lang="en-US" sz="1100" dirty="0"/>
          </a:p>
          <a:p>
            <a:pPr marL="171450" indent="-171450">
              <a:lnSpc>
                <a:spcPct val="120000"/>
              </a:lnSpc>
              <a:spcAft>
                <a:spcPts val="800"/>
              </a:spcAft>
              <a:buFont typeface="Arial" panose="020B0604020202020204" pitchFamily="34" charset="0"/>
              <a:buChar char="•"/>
            </a:pPr>
            <a:r>
              <a:rPr lang="en-US" sz="1100" dirty="0">
                <a:solidFill>
                  <a:srgbClr val="1F1F1F"/>
                </a:solidFill>
                <a:latin typeface="Arial" pitchFamily="34" charset="0"/>
                <a:ea typeface="Arial" pitchFamily="34" charset="-122"/>
                <a:cs typeface="Arial" pitchFamily="34" charset="-120"/>
              </a:rPr>
              <a:t>Armstrong, M. and Taylor, S. (2023) Armstrong's Handbook of Human Resource Management Practice. 16th edn. London: Kogan Page.</a:t>
            </a:r>
            <a:endParaRPr lang="en-US" sz="1100" dirty="0"/>
          </a:p>
          <a:p>
            <a:pPr marL="171450" indent="-171450">
              <a:lnSpc>
                <a:spcPct val="120000"/>
              </a:lnSpc>
              <a:spcAft>
                <a:spcPts val="800"/>
              </a:spcAft>
              <a:buFont typeface="Arial" panose="020B0604020202020204" pitchFamily="34" charset="0"/>
              <a:buChar char="•"/>
            </a:pPr>
            <a:r>
              <a:rPr lang="en-US" sz="1100" dirty="0">
                <a:solidFill>
                  <a:srgbClr val="1F1F1F"/>
                </a:solidFill>
                <a:latin typeface="Arial" pitchFamily="34" charset="0"/>
                <a:ea typeface="Arial" pitchFamily="34" charset="-122"/>
                <a:cs typeface="Arial" pitchFamily="34" charset="-120"/>
              </a:rPr>
              <a:t>CIPD (2024) Resourcing and Talent Planning Report 2024. London: Chartered Institute of Personnel and Development.</a:t>
            </a:r>
            <a:endParaRPr lang="en-US" sz="1100" dirty="0"/>
          </a:p>
          <a:p>
            <a:pPr marL="171450" indent="-171450">
              <a:lnSpc>
                <a:spcPct val="120000"/>
              </a:lnSpc>
              <a:spcAft>
                <a:spcPts val="800"/>
              </a:spcAft>
              <a:buFont typeface="Arial" panose="020B0604020202020204" pitchFamily="34" charset="0"/>
              <a:buChar char="•"/>
            </a:pPr>
            <a:r>
              <a:rPr lang="en-US" sz="1100" dirty="0">
                <a:solidFill>
                  <a:srgbClr val="1F1F1F"/>
                </a:solidFill>
                <a:latin typeface="Arial" pitchFamily="34" charset="0"/>
                <a:ea typeface="Arial" pitchFamily="34" charset="-122"/>
                <a:cs typeface="Arial" pitchFamily="34" charset="-120"/>
              </a:rPr>
              <a:t>FinTech Magazine (2026) HSBC CEO Georges Elhedery Warns AI Will Reshape Banking Jobs. Available at: </a:t>
            </a:r>
            <a:r>
              <a:rPr lang="en-US" sz="1100" dirty="0">
                <a:solidFill>
                  <a:srgbClr val="1F1F1F"/>
                </a:solidFill>
                <a:latin typeface="Arial" pitchFamily="34" charset="0"/>
                <a:ea typeface="Arial" pitchFamily="34" charset="-122"/>
                <a:cs typeface="Arial" pitchFamily="34" charset="-120"/>
                <a:hlinkClick r:id="rId4"/>
              </a:rPr>
              <a:t>https://fintechmagazine.com/news/hsbc-ceo-georges-elhedery-warns-ai-will-reshape-banking-jobs</a:t>
            </a:r>
            <a:r>
              <a:rPr lang="en-US" sz="1100" dirty="0">
                <a:solidFill>
                  <a:srgbClr val="1F1F1F"/>
                </a:solidFill>
                <a:latin typeface="Arial" pitchFamily="34" charset="0"/>
                <a:ea typeface="Arial" pitchFamily="34" charset="-122"/>
                <a:cs typeface="Arial" pitchFamily="34" charset="-120"/>
              </a:rPr>
              <a:t>  (Accessed: 25 July 2026).</a:t>
            </a:r>
            <a:endParaRPr lang="en-US" sz="1100" dirty="0"/>
          </a:p>
          <a:p>
            <a:pPr marL="171450" indent="-171450">
              <a:lnSpc>
                <a:spcPct val="120000"/>
              </a:lnSpc>
              <a:spcAft>
                <a:spcPts val="800"/>
              </a:spcAft>
              <a:buFont typeface="Arial" panose="020B0604020202020204" pitchFamily="34" charset="0"/>
              <a:buChar char="•"/>
            </a:pPr>
            <a:r>
              <a:rPr lang="en-US" sz="1100" dirty="0">
                <a:solidFill>
                  <a:srgbClr val="1F1F1F"/>
                </a:solidFill>
                <a:latin typeface="Arial" pitchFamily="34" charset="0"/>
                <a:ea typeface="Arial" pitchFamily="34" charset="-122"/>
                <a:cs typeface="Arial" pitchFamily="34" charset="-120"/>
              </a:rPr>
              <a:t>HSBC Holdings plc (2025) HSBC Annual Report 2024. London: HSBC Holdings plc.</a:t>
            </a:r>
            <a:endParaRPr lang="en-US" sz="1100" dirty="0"/>
          </a:p>
          <a:p>
            <a:pPr marL="171450" indent="-171450">
              <a:lnSpc>
                <a:spcPct val="120000"/>
              </a:lnSpc>
              <a:spcAft>
                <a:spcPts val="800"/>
              </a:spcAft>
              <a:buFont typeface="Arial" panose="020B0604020202020204" pitchFamily="34" charset="0"/>
              <a:buChar char="•"/>
            </a:pPr>
            <a:r>
              <a:rPr lang="en-US" sz="1100" dirty="0">
                <a:solidFill>
                  <a:srgbClr val="1F1F1F"/>
                </a:solidFill>
                <a:latin typeface="Arial" pitchFamily="34" charset="0"/>
                <a:ea typeface="Arial" pitchFamily="34" charset="-122"/>
                <a:cs typeface="Arial" pitchFamily="34" charset="-120"/>
              </a:rPr>
              <a:t>HSBC Holdings plc (2026c) Transforming HSBC with AI. Available at: </a:t>
            </a:r>
            <a:r>
              <a:rPr lang="en-US" sz="1100" dirty="0">
                <a:solidFill>
                  <a:srgbClr val="1F1F1F"/>
                </a:solidFill>
                <a:latin typeface="Arial" pitchFamily="34" charset="0"/>
                <a:ea typeface="Arial" pitchFamily="34" charset="-122"/>
                <a:cs typeface="Arial" pitchFamily="34" charset="-120"/>
                <a:hlinkClick r:id="rId5"/>
              </a:rPr>
              <a:t>https://www.hsbc.com/who-we-are/hsbc-and-digital/hsbc-and-ai/transforming-hsbc-with-ai</a:t>
            </a:r>
            <a:r>
              <a:rPr lang="en-US" sz="1100" dirty="0">
                <a:solidFill>
                  <a:srgbClr val="1F1F1F"/>
                </a:solidFill>
                <a:latin typeface="Arial" pitchFamily="34" charset="0"/>
                <a:ea typeface="Arial" pitchFamily="34" charset="-122"/>
                <a:cs typeface="Arial" pitchFamily="34" charset="-120"/>
              </a:rPr>
              <a:t>  (Accessed: 25 July 2026).</a:t>
            </a:r>
            <a:endParaRPr lang="en-US" sz="1100" dirty="0"/>
          </a:p>
          <a:p>
            <a:pPr marL="171450" indent="-171450">
              <a:lnSpc>
                <a:spcPct val="120000"/>
              </a:lnSpc>
              <a:spcAft>
                <a:spcPts val="800"/>
              </a:spcAft>
              <a:buFont typeface="Arial" panose="020B0604020202020204" pitchFamily="34" charset="0"/>
              <a:buChar char="•"/>
            </a:pPr>
            <a:r>
              <a:rPr lang="en-US" sz="1100" dirty="0">
                <a:solidFill>
                  <a:srgbClr val="1F1F1F"/>
                </a:solidFill>
                <a:latin typeface="Arial" pitchFamily="34" charset="0"/>
                <a:ea typeface="Arial" pitchFamily="34" charset="-122"/>
                <a:cs typeface="Arial" pitchFamily="34" charset="-120"/>
              </a:rPr>
              <a:t>World Economic Forum (2025) The Future of Jobs Report 2025. Geneva: World Economic Forum. Available at: </a:t>
            </a:r>
            <a:r>
              <a:rPr lang="en-US" sz="1100" dirty="0">
                <a:solidFill>
                  <a:srgbClr val="1F1F1F"/>
                </a:solidFill>
                <a:latin typeface="Arial" pitchFamily="34" charset="0"/>
                <a:ea typeface="Arial" pitchFamily="34" charset="-122"/>
                <a:cs typeface="Arial" pitchFamily="34" charset="-120"/>
                <a:hlinkClick r:id="rId6"/>
              </a:rPr>
              <a:t>https://www.weforum.org/publications/the-future-of-jobs-report-2025/</a:t>
            </a:r>
            <a:r>
              <a:rPr lang="en-US" sz="1100" dirty="0">
                <a:solidFill>
                  <a:srgbClr val="1F1F1F"/>
                </a:solidFill>
                <a:latin typeface="Arial" pitchFamily="34" charset="0"/>
                <a:ea typeface="Arial" pitchFamily="34" charset="-122"/>
                <a:cs typeface="Arial" pitchFamily="34" charset="-120"/>
              </a:rPr>
              <a:t>  (Accessed: 25 July 2026).</a:t>
            </a:r>
            <a:endParaRPr lang="en-US" sz="1100" dirty="0"/>
          </a:p>
        </p:txBody>
      </p:sp>
      <p:sp>
        <p:nvSpPr>
          <p:cNvPr id="5" name="Text 3"/>
          <p:cNvSpPr/>
          <p:nvPr/>
        </p:nvSpPr>
        <p:spPr>
          <a:xfrm>
            <a:off x="548640" y="6492240"/>
            <a:ext cx="4572000" cy="274320"/>
          </a:xfrm>
          <a:prstGeom prst="rect">
            <a:avLst/>
          </a:prstGeom>
          <a:noFill/>
          <a:ln/>
        </p:spPr>
        <p:txBody>
          <a:bodyPr wrap="square" lIns="0" tIns="0" rIns="0" bIns="0" rtlCol="0" anchor="ctr"/>
          <a:lstStyle/>
          <a:p>
            <a:pPr marL="0" indent="0">
              <a:buNone/>
            </a:pPr>
            <a:r>
              <a:rPr lang="en-US" sz="1000" dirty="0">
                <a:solidFill>
                  <a:srgbClr val="5A5A5A"/>
                </a:solidFill>
                <a:latin typeface="Arial" pitchFamily="34" charset="0"/>
                <a:ea typeface="Arial" pitchFamily="34" charset="-122"/>
                <a:cs typeface="Arial" pitchFamily="34" charset="-120"/>
              </a:rPr>
              <a:t>Presenter: </a:t>
            </a:r>
            <a:r>
              <a:rPr lang="en-US" sz="1000" b="1" dirty="0">
                <a:solidFill>
                  <a:srgbClr val="5A5A5A"/>
                </a:solidFill>
                <a:latin typeface="Arial" pitchFamily="34" charset="0"/>
                <a:ea typeface="Arial" pitchFamily="34" charset="-122"/>
                <a:cs typeface="Arial" pitchFamily="34" charset="-120"/>
              </a:rPr>
              <a:t>Kristian Nash</a:t>
            </a:r>
            <a:endParaRPr lang="en-US" sz="1000" b="1" dirty="0"/>
          </a:p>
        </p:txBody>
      </p:sp>
      <p:sp>
        <p:nvSpPr>
          <p:cNvPr id="6" name="Shape 4"/>
          <p:cNvSpPr/>
          <p:nvPr/>
        </p:nvSpPr>
        <p:spPr>
          <a:xfrm>
            <a:off x="11292840" y="6428232"/>
            <a:ext cx="310896" cy="310896"/>
          </a:xfrm>
          <a:prstGeom prst="ellipse">
            <a:avLst/>
          </a:prstGeom>
          <a:solidFill>
            <a:srgbClr val="DB0011"/>
          </a:solidFill>
          <a:ln/>
        </p:spPr>
        <p:txBody>
          <a:bodyPr/>
          <a:lstStyle/>
          <a:p>
            <a:endParaRPr lang="en-GB" dirty="0"/>
          </a:p>
        </p:txBody>
      </p:sp>
      <p:sp>
        <p:nvSpPr>
          <p:cNvPr id="7" name="Text 5"/>
          <p:cNvSpPr/>
          <p:nvPr/>
        </p:nvSpPr>
        <p:spPr>
          <a:xfrm>
            <a:off x="11292840" y="6428232"/>
            <a:ext cx="310896" cy="310896"/>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7</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373125B30C624482E5CCB36DAD3C96" ma:contentTypeVersion="14" ma:contentTypeDescription="Create a new document." ma:contentTypeScope="" ma:versionID="3c3b0a97be2d46072ba6c2b68ab8b3c3">
  <xsd:schema xmlns:xsd="http://www.w3.org/2001/XMLSchema" xmlns:xs="http://www.w3.org/2001/XMLSchema" xmlns:p="http://schemas.microsoft.com/office/2006/metadata/properties" xmlns:ns3="8a4964b5-9709-4dd1-ba39-f7e78650a4ff" xmlns:ns4="41fa4e0a-074b-4f52-8a7a-a9f5c57b5e7f" targetNamespace="http://schemas.microsoft.com/office/2006/metadata/properties" ma:root="true" ma:fieldsID="b627bbb8db79da64edacb563293845a4" ns3:_="" ns4:_="">
    <xsd:import namespace="8a4964b5-9709-4dd1-ba39-f7e78650a4ff"/>
    <xsd:import namespace="41fa4e0a-074b-4f52-8a7a-a9f5c57b5e7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LengthInSeconds" minOccurs="0"/>
                <xsd:element ref="ns3:MediaServiceSystem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4964b5-9709-4dd1-ba39-f7e78650a4f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SystemTags" ma:index="19" nillable="true" ma:displayName="MediaServiceSystemTags" ma:hidden="true" ma:internalName="MediaServiceSystemTags" ma:readOnly="true">
      <xsd:simpleType>
        <xsd:restriction base="dms:Note"/>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1fa4e0a-074b-4f52-8a7a-a9f5c57b5e7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8a4964b5-9709-4dd1-ba39-f7e78650a4ff" xsi:nil="true"/>
  </documentManagement>
</p:properties>
</file>

<file path=customXml/itemProps1.xml><?xml version="1.0" encoding="utf-8"?>
<ds:datastoreItem xmlns:ds="http://schemas.openxmlformats.org/officeDocument/2006/customXml" ds:itemID="{A41061BE-0CC1-4E7D-82F2-A5F404BB6D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a4964b5-9709-4dd1-ba39-f7e78650a4ff"/>
    <ds:schemaRef ds:uri="41fa4e0a-074b-4f52-8a7a-a9f5c57b5e7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0505A56-9A92-4F59-948C-261C799F8157}">
  <ds:schemaRefs>
    <ds:schemaRef ds:uri="http://schemas.microsoft.com/sharepoint/v3/contenttype/forms"/>
  </ds:schemaRefs>
</ds:datastoreItem>
</file>

<file path=customXml/itemProps3.xml><?xml version="1.0" encoding="utf-8"?>
<ds:datastoreItem xmlns:ds="http://schemas.openxmlformats.org/officeDocument/2006/customXml" ds:itemID="{C548CFE5-1477-48F4-8C80-181844ECAE1B}">
  <ds:schemaRefs>
    <ds:schemaRef ds:uri="http://purl.org/dc/dcmitype/"/>
    <ds:schemaRef ds:uri="8a4964b5-9709-4dd1-ba39-f7e78650a4ff"/>
    <ds:schemaRef ds:uri="41fa4e0a-074b-4f52-8a7a-a9f5c57b5e7f"/>
    <ds:schemaRef ds:uri="http://schemas.microsoft.com/office/infopath/2007/PartnerControls"/>
    <ds:schemaRef ds:uri="http://schemas.microsoft.com/office/2006/metadata/properties"/>
    <ds:schemaRef ds:uri="http://purl.org/dc/elements/1.1/"/>
    <ds:schemaRef ds:uri="http://www.w3.org/XML/1998/namespace"/>
    <ds:schemaRef ds:uri="http://schemas.microsoft.com/office/2006/documentManagement/type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5784</TotalTime>
  <Words>4772</Words>
  <Application>Microsoft Office PowerPoint</Application>
  <PresentationFormat>Widescreen</PresentationFormat>
  <Paragraphs>557</Paragraphs>
  <Slides>34</Slides>
  <Notes>27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Aptos</vt:lpstr>
      <vt:lpstr>Arial</vt:lpstr>
      <vt:lpstr>Arial Bold</vt:lpstr>
      <vt:lpstr>Arial Bold Italics</vt:lpstr>
      <vt:lpstr>Arial Italics</vt:lpstr>
      <vt:lpstr>Calibri</vt:lpstr>
      <vt:lpstr>Cambria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Christine Constance Yolandah Collins-Mears (2243935)</cp:lastModifiedBy>
  <cp:revision>8</cp:revision>
  <dcterms:created xsi:type="dcterms:W3CDTF">2026-07-28T04:08:41Z</dcterms:created>
  <dcterms:modified xsi:type="dcterms:W3CDTF">2026-08-02T18:04:13Z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0x01010015373125B30C624482E5CCB36DAD3C96</vt:lpwstr>
  </property>
</Properties>
</file>