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s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970"/>
    <p:restoredTop sz="94650"/>
  </p:normalViewPr>
  <p:slideViewPr>
    <p:cSldViewPr snapToGrid="0">
      <p:cViewPr varScale="1">
        <p:scale>
          <a:sx n="82" d="100"/>
          <a:sy n="82" d="100"/>
        </p:scale>
        <p:origin x="192" y="9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55FDFA-A5BF-1BB1-DF6C-6C599BDE01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GB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C5E414A-1601-B23E-6059-D15C1AD6AD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GB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8BCD9DC-163D-E768-ADFB-4757302EE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BCA59-FB54-AA4C-9021-F8400ACA75B7}" type="datetimeFigureOut">
              <a:rPr lang="es-GB" smtClean="0"/>
              <a:t>18/03/2026</a:t>
            </a:fld>
            <a:endParaRPr lang="es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9D56BEA-C2C0-58B3-2794-E1E6E2D2B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C3DDE32-94C8-3B78-0834-3B8111DF6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9001-748F-604E-B1C2-25D80FCFE558}" type="slidenum">
              <a:rPr lang="es-GB" smtClean="0"/>
              <a:t>‹Nº›</a:t>
            </a:fld>
            <a:endParaRPr lang="es-GB"/>
          </a:p>
        </p:txBody>
      </p:sp>
    </p:spTree>
    <p:extLst>
      <p:ext uri="{BB962C8B-B14F-4D97-AF65-F5344CB8AC3E}">
        <p14:creationId xmlns:p14="http://schemas.microsoft.com/office/powerpoint/2010/main" val="1902289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6358A5-F5ED-031E-C37B-BD903FFC5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GB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6ABC326-E23D-FE17-02B7-E2BF2E43E6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GB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BE10311-5A8F-C9B4-619F-1E899E4B2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BCA59-FB54-AA4C-9021-F8400ACA75B7}" type="datetimeFigureOut">
              <a:rPr lang="es-GB" smtClean="0"/>
              <a:t>18/03/2026</a:t>
            </a:fld>
            <a:endParaRPr lang="es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6C4A2B3-0F00-F2C0-D747-2417C5120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050561E-CD83-CA03-3E39-ABC7C2382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9001-748F-604E-B1C2-25D80FCFE558}" type="slidenum">
              <a:rPr lang="es-GB" smtClean="0"/>
              <a:t>‹Nº›</a:t>
            </a:fld>
            <a:endParaRPr lang="es-GB"/>
          </a:p>
        </p:txBody>
      </p:sp>
    </p:spTree>
    <p:extLst>
      <p:ext uri="{BB962C8B-B14F-4D97-AF65-F5344CB8AC3E}">
        <p14:creationId xmlns:p14="http://schemas.microsoft.com/office/powerpoint/2010/main" val="1520393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C349F6-AF69-1ED3-C3C4-FD57E865A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GB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AB29F84-6250-598E-3EA2-979899604F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055C362-1F70-C3DC-952D-9F1B142B2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BCA59-FB54-AA4C-9021-F8400ACA75B7}" type="datetimeFigureOut">
              <a:rPr lang="es-GB" smtClean="0"/>
              <a:t>18/03/2026</a:t>
            </a:fld>
            <a:endParaRPr lang="es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9C0D985-C4FA-F953-3479-CCDBF2C7E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7E101D0-07E6-F65E-C763-2A9FC92F4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9001-748F-604E-B1C2-25D80FCFE558}" type="slidenum">
              <a:rPr lang="es-GB" smtClean="0"/>
              <a:t>‹Nº›</a:t>
            </a:fld>
            <a:endParaRPr lang="es-GB"/>
          </a:p>
        </p:txBody>
      </p:sp>
    </p:spTree>
    <p:extLst>
      <p:ext uri="{BB962C8B-B14F-4D97-AF65-F5344CB8AC3E}">
        <p14:creationId xmlns:p14="http://schemas.microsoft.com/office/powerpoint/2010/main" val="4051238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11A1AC-13CB-1C67-617F-764908709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GB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8525684-D5D5-7DCB-387F-A6476A425E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GB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972CE12-66F1-95A0-ABFE-A44C50226B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GB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630F427-A51C-D7BC-55EC-B160C139D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BCA59-FB54-AA4C-9021-F8400ACA75B7}" type="datetimeFigureOut">
              <a:rPr lang="es-GB" smtClean="0"/>
              <a:t>18/03/2026</a:t>
            </a:fld>
            <a:endParaRPr lang="es-GB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57DB3E1-6381-DDB7-A0F6-075446CB6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GB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E39151A-9DCA-62F6-52DD-E98BF4411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9001-748F-604E-B1C2-25D80FCFE558}" type="slidenum">
              <a:rPr lang="es-GB" smtClean="0"/>
              <a:t>‹Nº›</a:t>
            </a:fld>
            <a:endParaRPr lang="es-GB"/>
          </a:p>
        </p:txBody>
      </p:sp>
    </p:spTree>
    <p:extLst>
      <p:ext uri="{BB962C8B-B14F-4D97-AF65-F5344CB8AC3E}">
        <p14:creationId xmlns:p14="http://schemas.microsoft.com/office/powerpoint/2010/main" val="2545964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22366-1DB8-2D72-884E-DD60DF77A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GB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3B282F1-853C-AC92-4DFE-A9085DBEC7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A2D3E4B-1615-27DE-EC7E-283BA428E2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GB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08AAC58-90B6-6BD8-A1BD-331261609B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FCF6508-B6B8-D6B7-461D-6303346A87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GB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1F534C0-701E-A176-B16C-CC12FAD2D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BCA59-FB54-AA4C-9021-F8400ACA75B7}" type="datetimeFigureOut">
              <a:rPr lang="es-GB" smtClean="0"/>
              <a:t>18/03/2026</a:t>
            </a:fld>
            <a:endParaRPr lang="es-GB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3DE59A8-4021-E27E-2CEA-8E7520482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GB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751584D-64B8-EFC0-4A37-366E1E9C5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9001-748F-604E-B1C2-25D80FCFE558}" type="slidenum">
              <a:rPr lang="es-GB" smtClean="0"/>
              <a:t>‹Nº›</a:t>
            </a:fld>
            <a:endParaRPr lang="es-GB"/>
          </a:p>
        </p:txBody>
      </p:sp>
    </p:spTree>
    <p:extLst>
      <p:ext uri="{BB962C8B-B14F-4D97-AF65-F5344CB8AC3E}">
        <p14:creationId xmlns:p14="http://schemas.microsoft.com/office/powerpoint/2010/main" val="3073409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64D39F-BCA3-49D2-23F1-06704D9D9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GB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43B654A-874A-5F48-3781-D664068D1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BCA59-FB54-AA4C-9021-F8400ACA75B7}" type="datetimeFigureOut">
              <a:rPr lang="es-GB" smtClean="0"/>
              <a:t>18/03/2026</a:t>
            </a:fld>
            <a:endParaRPr lang="es-GB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E199F87-6486-5F7D-BE6E-DCE9702E0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GB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FBFD14C-8A75-42D0-1B22-F9919DFB1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9001-748F-604E-B1C2-25D80FCFE558}" type="slidenum">
              <a:rPr lang="es-GB" smtClean="0"/>
              <a:t>‹Nº›</a:t>
            </a:fld>
            <a:endParaRPr lang="es-GB"/>
          </a:p>
        </p:txBody>
      </p:sp>
    </p:spTree>
    <p:extLst>
      <p:ext uri="{BB962C8B-B14F-4D97-AF65-F5344CB8AC3E}">
        <p14:creationId xmlns:p14="http://schemas.microsoft.com/office/powerpoint/2010/main" val="1292218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23A95F8-A08A-377C-CA08-708BC24A4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BCA59-FB54-AA4C-9021-F8400ACA75B7}" type="datetimeFigureOut">
              <a:rPr lang="es-GB" smtClean="0"/>
              <a:t>18/03/2026</a:t>
            </a:fld>
            <a:endParaRPr lang="es-GB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1C0488C-CAC9-B6EB-4156-67EC13E6F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GB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FFD4AD7-9E7B-8747-FA43-4FCBEF45B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9001-748F-604E-B1C2-25D80FCFE558}" type="slidenum">
              <a:rPr lang="es-GB" smtClean="0"/>
              <a:t>‹Nº›</a:t>
            </a:fld>
            <a:endParaRPr lang="es-GB"/>
          </a:p>
        </p:txBody>
      </p:sp>
    </p:spTree>
    <p:extLst>
      <p:ext uri="{BB962C8B-B14F-4D97-AF65-F5344CB8AC3E}">
        <p14:creationId xmlns:p14="http://schemas.microsoft.com/office/powerpoint/2010/main" val="2287720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009B93-B553-7DE6-EA4A-B208A07F04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GB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7F27F45-4E02-2EEC-5633-D9069678FC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GB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D71398A-2548-3824-2148-4C6822F35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DD6EF66-0DEC-5186-2364-5A5D04B86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BCA59-FB54-AA4C-9021-F8400ACA75B7}" type="datetimeFigureOut">
              <a:rPr lang="es-GB" smtClean="0"/>
              <a:t>18/03/2026</a:t>
            </a:fld>
            <a:endParaRPr lang="es-GB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D022B00-4EDD-E268-99C2-E49BE321D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GB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69AF7F8-88AD-811F-21E6-DEF62C25E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9001-748F-604E-B1C2-25D80FCFE558}" type="slidenum">
              <a:rPr lang="es-GB" smtClean="0"/>
              <a:t>‹Nº›</a:t>
            </a:fld>
            <a:endParaRPr lang="es-GB"/>
          </a:p>
        </p:txBody>
      </p:sp>
    </p:spTree>
    <p:extLst>
      <p:ext uri="{BB962C8B-B14F-4D97-AF65-F5344CB8AC3E}">
        <p14:creationId xmlns:p14="http://schemas.microsoft.com/office/powerpoint/2010/main" val="3269904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7778EB-C593-3096-C561-AD3772687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GB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FB4658C-4F5C-D8A4-9CC6-DAFF04AEB9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GB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504EA48-6C32-E321-20B3-77714DA005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7593AD6-7071-F2F3-E6D6-BF1AD3C60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BCA59-FB54-AA4C-9021-F8400ACA75B7}" type="datetimeFigureOut">
              <a:rPr lang="es-GB" smtClean="0"/>
              <a:t>18/03/2026</a:t>
            </a:fld>
            <a:endParaRPr lang="es-GB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A5B8E36-A1E9-6CB7-586F-F5996EF8F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GB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2F8525A-C66C-A6C3-D94F-A112653AF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9001-748F-604E-B1C2-25D80FCFE558}" type="slidenum">
              <a:rPr lang="es-GB" smtClean="0"/>
              <a:t>‹Nº›</a:t>
            </a:fld>
            <a:endParaRPr lang="es-GB"/>
          </a:p>
        </p:txBody>
      </p:sp>
    </p:spTree>
    <p:extLst>
      <p:ext uri="{BB962C8B-B14F-4D97-AF65-F5344CB8AC3E}">
        <p14:creationId xmlns:p14="http://schemas.microsoft.com/office/powerpoint/2010/main" val="2007383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3FE3D2-BC82-8963-A322-F6C086E28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GB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DDA377D-DD86-D0EF-3DC0-3038DE3157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GB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E11E161-EE5D-B9A2-EEA4-A5020057C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BCA59-FB54-AA4C-9021-F8400ACA75B7}" type="datetimeFigureOut">
              <a:rPr lang="es-GB" smtClean="0"/>
              <a:t>18/03/2026</a:t>
            </a:fld>
            <a:endParaRPr lang="es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5CC74D2-C932-F51B-CEE7-762B2F1D5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86F0B4C-173A-E41B-044E-73FB3C80D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9001-748F-604E-B1C2-25D80FCFE558}" type="slidenum">
              <a:rPr lang="es-GB" smtClean="0"/>
              <a:t>‹Nº›</a:t>
            </a:fld>
            <a:endParaRPr lang="es-GB"/>
          </a:p>
        </p:txBody>
      </p:sp>
    </p:spTree>
    <p:extLst>
      <p:ext uri="{BB962C8B-B14F-4D97-AF65-F5344CB8AC3E}">
        <p14:creationId xmlns:p14="http://schemas.microsoft.com/office/powerpoint/2010/main" val="1945671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2B78E5F-FBBB-9CCD-3007-6283ADF107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GB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4B2E7E5-5F5F-A3D1-02B3-3008360A7A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GB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6048A50-F55E-5046-397E-D739F0624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BCA59-FB54-AA4C-9021-F8400ACA75B7}" type="datetimeFigureOut">
              <a:rPr lang="es-GB" smtClean="0"/>
              <a:t>18/03/2026</a:t>
            </a:fld>
            <a:endParaRPr lang="es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A71EF6F-8A98-CC94-2E00-01D00E423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F93952F-EA81-34FF-DE82-E7C80993B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9001-748F-604E-B1C2-25D80FCFE558}" type="slidenum">
              <a:rPr lang="es-GB" smtClean="0"/>
              <a:t>‹Nº›</a:t>
            </a:fld>
            <a:endParaRPr lang="es-GB"/>
          </a:p>
        </p:txBody>
      </p:sp>
    </p:spTree>
    <p:extLst>
      <p:ext uri="{BB962C8B-B14F-4D97-AF65-F5344CB8AC3E}">
        <p14:creationId xmlns:p14="http://schemas.microsoft.com/office/powerpoint/2010/main" val="2231417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64B1396-8ECF-4AB7-2B38-DAD193B0C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GB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659F98D-2E61-CB9B-312E-E27F083CDE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GB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65D19CE-7060-1F37-8633-AC813098EC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97BCA59-FB54-AA4C-9021-F8400ACA75B7}" type="datetimeFigureOut">
              <a:rPr lang="es-GB" smtClean="0"/>
              <a:t>18/03/2026</a:t>
            </a:fld>
            <a:endParaRPr lang="es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A0A6A82-227A-9C39-C64B-B5AF2FD9E5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F4284B7-8FBC-13ED-E139-093D781C2F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449001-748F-604E-B1C2-25D80FCFE558}" type="slidenum">
              <a:rPr lang="es-GB" smtClean="0"/>
              <a:t>‹Nº›</a:t>
            </a:fld>
            <a:endParaRPr lang="es-GB"/>
          </a:p>
        </p:txBody>
      </p:sp>
    </p:spTree>
    <p:extLst>
      <p:ext uri="{BB962C8B-B14F-4D97-AF65-F5344CB8AC3E}">
        <p14:creationId xmlns:p14="http://schemas.microsoft.com/office/powerpoint/2010/main" val="3293411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ograph.org.uk/photo/1187881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sa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ograph.org.uk/photo/3905174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ograph.org.uk/photo/1212870" TargetMode="External"/><Relationship Id="rId7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c-nd/3.0/" TargetMode="External"/><Relationship Id="rId5" Type="http://schemas.openxmlformats.org/officeDocument/2006/relationships/hyperlink" Target="https://www.flickr.com/photos/photogold/6050078371/" TargetMode="Externa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ograph.org.uk/photo/2129196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talk2santosh/15706375514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image/457632/free-illustration-vector-question-ask-asking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cpedia.org/keyboard/t/technical-skills.html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climateatlas.ca/downloads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recruitment-search-people-job-2698439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/3.0/" TargetMode="External"/><Relationship Id="rId5" Type="http://schemas.openxmlformats.org/officeDocument/2006/relationships/hyperlink" Target="https://researchleap.com/impact-recruitment-selection-strategy-employees-performance-study-three-selected-manufacturing-companies-nigeria/" TargetMode="Externa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scoplc.com/" TargetMode="External"/><Relationship Id="rId2" Type="http://schemas.openxmlformats.org/officeDocument/2006/relationships/hyperlink" Target="https://www.cipd.co.uk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www.geograph.org.uk/photo/5108752" TargetMode="Externa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714D1198-F65C-5A99-5BB2-94B0AAA5726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auto">
          <a:xfrm>
            <a:off x="418453" y="0"/>
            <a:ext cx="6509289" cy="503694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GB" altLang="es-GB" sz="2800" b="1" i="0" u="sng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Recruitment and Training Development at Tesco</a:t>
            </a:r>
            <a:br>
              <a:rPr kumimoji="0" lang="es-GB" altLang="es-GB" sz="28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</a:br>
            <a:endParaRPr kumimoji="0" lang="es-GB" altLang="es-GB" sz="2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s-GB" altLang="es-GB" sz="2000" b="1" dirty="0"/>
              <a:t>Name:</a:t>
            </a:r>
            <a:r>
              <a:rPr lang="es-GB" altLang="es-GB" sz="2800" dirty="0"/>
              <a:t> </a:t>
            </a:r>
            <a:r>
              <a:rPr lang="es-GB" altLang="es-GB" sz="1800" dirty="0"/>
              <a:t>Silvana Montalvo Riofrio</a:t>
            </a:r>
            <a:br>
              <a:rPr lang="es-GB" altLang="es-GB" sz="2800" dirty="0"/>
            </a:br>
            <a:r>
              <a:rPr lang="es-GB" altLang="es-GB" sz="2800" dirty="0"/>
              <a:t>.</a:t>
            </a:r>
            <a:r>
              <a:rPr kumimoji="0" lang="es-GB" altLang="es-GB" sz="20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Student number: </a:t>
            </a:r>
            <a:r>
              <a:rPr lang="es-GB" sz="1800" dirty="0"/>
              <a:t>2130452</a:t>
            </a:r>
            <a:endParaRPr kumimoji="0" lang="es-GB" altLang="es-GB" sz="1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algn="l">
              <a:buFontTx/>
              <a:buChar char="•"/>
            </a:pPr>
            <a:r>
              <a:rPr kumimoji="0" lang="es-GB" altLang="es-GB" sz="20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Module code </a:t>
            </a:r>
            <a:r>
              <a:rPr lang="es-ES" sz="1800" dirty="0"/>
              <a:t>LCLM5002</a:t>
            </a:r>
            <a:br>
              <a:rPr lang="es-ES" dirty="0"/>
            </a:br>
            <a:r>
              <a:rPr lang="es-GB" sz="2000" b="1" dirty="0"/>
              <a:t>.</a:t>
            </a:r>
            <a:r>
              <a:rPr kumimoji="0" lang="es-GB" altLang="es-GB" sz="20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Lecturer name: </a:t>
            </a:r>
            <a:r>
              <a:rPr lang="es-ES" sz="1800" dirty="0" err="1"/>
              <a:t>Sukhpreet</a:t>
            </a:r>
            <a:r>
              <a:rPr lang="es-ES" sz="1800" dirty="0"/>
              <a:t> </a:t>
            </a:r>
            <a:r>
              <a:rPr lang="es-ES" sz="1800" dirty="0" err="1"/>
              <a:t>Grewal</a:t>
            </a:r>
            <a:endParaRPr kumimoji="0" lang="es-GB" altLang="es-GB" sz="1800" b="1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GB" altLang="es-GB" sz="20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Job role: </a:t>
            </a:r>
            <a:r>
              <a:rPr kumimoji="0" lang="es-GB" altLang="es-GB" sz="2000" b="0" i="1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Customer Service Assistant</a:t>
            </a:r>
            <a:endParaRPr kumimoji="0" lang="es-GB" altLang="es-GB" sz="2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GB" altLang="es-GB" sz="2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21" name="Imagen 20" descr="La fachada de un local comercial&#10;&#10;El contenido generado por IA puede ser incorrecto.">
            <a:extLst>
              <a:ext uri="{FF2B5EF4-FFF2-40B4-BE49-F238E27FC236}">
                <a16:creationId xmlns:a16="http://schemas.microsoft.com/office/drawing/2014/main" id="{FA224448-E770-D7FE-C3EE-CBEBBA480F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2995" r="21795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24A2401A-7A4A-66B8-468F-92D693EF5871}"/>
              </a:ext>
            </a:extLst>
          </p:cNvPr>
          <p:cNvSpPr txBox="1"/>
          <p:nvPr/>
        </p:nvSpPr>
        <p:spPr>
          <a:xfrm>
            <a:off x="9707025" y="6657945"/>
            <a:ext cx="248497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GB" sz="700">
                <a:solidFill>
                  <a:srgbClr val="FFFFFF"/>
                </a:solidFill>
                <a:hlinkClick r:id="rId3" tooltip="https://www.geograph.org.uk/photo/118788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es-GB" sz="700">
                <a:solidFill>
                  <a:srgbClr val="FFFFFF"/>
                </a:solidFill>
              </a:rPr>
              <a:t> de Autor desconocido está bajo licencia </a:t>
            </a:r>
            <a:r>
              <a:rPr lang="es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s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1259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 descr="Avión parado en una carretera&#10;&#10;El contenido generado por IA puede ser incorrecto.">
            <a:extLst>
              <a:ext uri="{FF2B5EF4-FFF2-40B4-BE49-F238E27FC236}">
                <a16:creationId xmlns:a16="http://schemas.microsoft.com/office/drawing/2014/main" id="{AC28AABD-105F-90C2-8D69-070CA4C407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2075" r="2926" b="2"/>
          <a:stretch>
            <a:fillRect/>
          </a:stretch>
        </p:blipFill>
        <p:spPr>
          <a:xfrm>
            <a:off x="505418" y="554151"/>
            <a:ext cx="5742189" cy="5742189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</p:spPr>
      </p:pic>
      <p:sp>
        <p:nvSpPr>
          <p:cNvPr id="16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8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25BF005-5101-C542-8800-44DEAE2663E6}"/>
              </a:ext>
            </a:extLst>
          </p:cNvPr>
          <p:cNvSpPr txBox="1"/>
          <p:nvPr/>
        </p:nvSpPr>
        <p:spPr>
          <a:xfrm>
            <a:off x="6570573" y="1720241"/>
            <a:ext cx="4282816" cy="33937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0" u="none" strike="noStrike" dirty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Introduction to Tesco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0" u="none" strike="noStrike" dirty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Recruitment Process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0" u="none" strike="noStrike" dirty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Job Analysis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0" u="none" strike="noStrike" dirty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Job Description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0" u="none" strike="noStrike" dirty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Person Specification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0" u="none" strike="noStrike" dirty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Learning &amp; Development Needs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0" u="none" strike="noStrike" dirty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Learning Theories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0" u="none" strike="noStrike" dirty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0" u="none" strike="noStrike" dirty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20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2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adroTexto 6">
            <a:extLst>
              <a:ext uri="{FF2B5EF4-FFF2-40B4-BE49-F238E27FC236}">
                <a16:creationId xmlns:a16="http://schemas.microsoft.com/office/drawing/2014/main" id="{ADFD5847-0EB6-FFAF-098A-B6D2948F7B9C}"/>
              </a:ext>
            </a:extLst>
          </p:cNvPr>
          <p:cNvSpPr txBox="1"/>
          <p:nvPr/>
        </p:nvSpPr>
        <p:spPr>
          <a:xfrm>
            <a:off x="9707025" y="6657945"/>
            <a:ext cx="248497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GB" sz="700">
                <a:solidFill>
                  <a:srgbClr val="FFFFFF"/>
                </a:solidFill>
                <a:hlinkClick r:id="rId3" tooltip="https://www.geograph.org.uk/photo/390517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es-GB" sz="700">
                <a:solidFill>
                  <a:srgbClr val="FFFFFF"/>
                </a:solidFill>
              </a:rPr>
              <a:t> de Autor desconocido está bajo licencia </a:t>
            </a:r>
            <a:r>
              <a:rPr lang="es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s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101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1F005CAC-A607-7873-65AD-95F67C277D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1" y="3146156"/>
            <a:ext cx="5092194" cy="303080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i="0" u="none" strike="noStrike" cap="none" normalizeH="0" baseline="0" dirty="0">
                <a:ln>
                  <a:noFill/>
                </a:ln>
                <a:effectLst/>
                <a:cs typeface="Arial" panose="020B0604020202020204" pitchFamily="34" charset="0"/>
              </a:rPr>
              <a:t>Introduction to Tesco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i="0" u="none" strike="noStrike" cap="none" normalizeH="0" baseline="0" dirty="0">
                <a:ln>
                  <a:noFill/>
                </a:ln>
                <a:effectLst/>
                <a:cs typeface="Arial" panose="020B0604020202020204" pitchFamily="34" charset="0"/>
              </a:rPr>
              <a:t>Introduce the </a:t>
            </a:r>
            <a:r>
              <a:rPr kumimoji="0" lang="en-US" altLang="es-GB" i="0" u="none" strike="noStrike" cap="none" normalizeH="0" baseline="0" dirty="0" err="1">
                <a:ln>
                  <a:noFill/>
                </a:ln>
                <a:effectLst/>
                <a:cs typeface="Arial" panose="020B0604020202020204" pitchFamily="34" charset="0"/>
              </a:rPr>
              <a:t>organisation</a:t>
            </a:r>
            <a:r>
              <a:rPr kumimoji="0" lang="en-US" altLang="es-GB" i="0" u="none" strike="noStrike" cap="none" normalizeH="0" baseline="0" dirty="0">
                <a:ln>
                  <a:noFill/>
                </a:ln>
                <a:effectLst/>
                <a:cs typeface="Arial" panose="020B0604020202020204" pitchFamily="34" charset="0"/>
              </a:rPr>
              <a:t>.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i="0" u="none" strike="noStrike" cap="none" normalizeH="0" baseline="0" dirty="0">
                <a:ln>
                  <a:noFill/>
                </a:ln>
                <a:effectLst/>
                <a:cs typeface="Arial" panose="020B0604020202020204" pitchFamily="34" charset="0"/>
              </a:rPr>
              <a:t>Founded in 1919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i="0" u="none" strike="noStrike" cap="none" normalizeH="0" baseline="0" dirty="0">
                <a:ln>
                  <a:noFill/>
                </a:ln>
                <a:effectLst/>
                <a:cs typeface="Arial" panose="020B0604020202020204" pitchFamily="34" charset="0"/>
              </a:rPr>
              <a:t>One of the largest retailers in the UK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i="0" u="none" strike="noStrike" cap="none" normalizeH="0" baseline="0" dirty="0">
                <a:ln>
                  <a:noFill/>
                </a:ln>
                <a:effectLst/>
                <a:cs typeface="Arial" panose="020B0604020202020204" pitchFamily="34" charset="0"/>
              </a:rPr>
              <a:t>Employs thousands of employees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i="0" u="none" strike="noStrike" cap="none" normalizeH="0" baseline="0" dirty="0">
                <a:ln>
                  <a:noFill/>
                </a:ln>
                <a:effectLst/>
                <a:cs typeface="Arial" panose="020B0604020202020204" pitchFamily="34" charset="0"/>
              </a:rPr>
              <a:t>Focuses on customer satisfaction and teamwork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s-GB" b="0" i="0" u="none" strike="noStrike" cap="none" normalizeH="0" baseline="0" dirty="0">
              <a:ln>
                <a:noFill/>
              </a:ln>
              <a:effectLst/>
              <a:latin typeface="+mn-lt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agen 9" descr="Carretera con señales de transito&#10;&#10;El contenido generado por IA puede ser incorrecto.">
            <a:extLst>
              <a:ext uri="{FF2B5EF4-FFF2-40B4-BE49-F238E27FC236}">
                <a16:creationId xmlns:a16="http://schemas.microsoft.com/office/drawing/2014/main" id="{D441B9CA-C989-B134-E970-C61FC9DCC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251" r="17837" b="3"/>
          <a:stretch>
            <a:fillRect/>
          </a:stretch>
        </p:blipFill>
        <p:spPr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20" name="Arc 19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Imagen 6" descr="Tienda con ventanas grandes y letras de colores&#10;&#10;El contenido generado por IA puede ser incorrecto.">
            <a:extLst>
              <a:ext uri="{FF2B5EF4-FFF2-40B4-BE49-F238E27FC236}">
                <a16:creationId xmlns:a16="http://schemas.microsoft.com/office/drawing/2014/main" id="{68E70F2C-C14B-C4DA-EC5D-B0F2AE3DCD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r="12542" b="1"/>
          <a:stretch>
            <a:fillRect/>
          </a:stretch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A470449-9171-BF94-A6C8-1C3366A87C9E}"/>
              </a:ext>
            </a:extLst>
          </p:cNvPr>
          <p:cNvSpPr txBox="1"/>
          <p:nvPr/>
        </p:nvSpPr>
        <p:spPr>
          <a:xfrm>
            <a:off x="9529092" y="6870700"/>
            <a:ext cx="266290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GB" sz="700">
                <a:solidFill>
                  <a:srgbClr val="FFFFFF"/>
                </a:solidFill>
                <a:hlinkClick r:id="rId5" tooltip="https://www.flickr.com/photos/photogold/6050078371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es-GB" sz="700">
                <a:solidFill>
                  <a:srgbClr val="FFFFFF"/>
                </a:solidFill>
              </a:rPr>
              <a:t> de Autor desconocido está bajo licencia </a:t>
            </a:r>
            <a:r>
              <a:rPr lang="es-GB" sz="700">
                <a:solidFill>
                  <a:srgbClr val="FFFFFF"/>
                </a:solidFill>
                <a:hlinkClick r:id="rId6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s-GB" sz="700">
              <a:solidFill>
                <a:srgbClr val="FFFFFF"/>
              </a:solidFill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B5B48DE-AE62-A052-A17F-455C45984621}"/>
              </a:ext>
            </a:extLst>
          </p:cNvPr>
          <p:cNvSpPr txBox="1"/>
          <p:nvPr/>
        </p:nvSpPr>
        <p:spPr>
          <a:xfrm>
            <a:off x="7031417" y="6870700"/>
            <a:ext cx="248497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GB" sz="700">
                <a:solidFill>
                  <a:srgbClr val="FFFFFF"/>
                </a:solidFill>
                <a:hlinkClick r:id="rId3" tooltip="https://www.geograph.org.uk/photo/121287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es-GB" sz="700">
                <a:solidFill>
                  <a:srgbClr val="FFFFFF"/>
                </a:solidFill>
              </a:rPr>
              <a:t> de Autor desconocido está bajo licencia </a:t>
            </a:r>
            <a:r>
              <a:rPr lang="es-GB" sz="700">
                <a:solidFill>
                  <a:srgbClr val="FFFFFF"/>
                </a:solidFill>
                <a:hlinkClick r:id="rId7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s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310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E92FEB64-6EEA-4759-B4A4-BD2C1E66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7393" y="847600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F18FD57-A951-53F7-446F-E978A7F2F6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820880"/>
            <a:ext cx="5257799" cy="48893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Importance of Recruitment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s-GB" b="1" i="0" u="none" strike="noStrike" cap="none" normalizeH="0" baseline="0" dirty="0">
              <a:ln>
                <a:noFill/>
              </a:ln>
              <a:effectLst/>
              <a:latin typeface="+mn-lt"/>
            </a:endParaRPr>
          </a:p>
          <a:p>
            <a:pPr marR="0" lvl="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s-GB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Example points: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Ensures the </a:t>
            </a:r>
            <a:r>
              <a:rPr kumimoji="0" lang="en-US" altLang="es-GB" b="0" i="0" u="none" strike="noStrike" cap="none" normalizeH="0" baseline="0" dirty="0" err="1">
                <a:ln>
                  <a:noFill/>
                </a:ln>
                <a:effectLst/>
                <a:latin typeface="+mn-lt"/>
              </a:rPr>
              <a:t>organisation</a:t>
            </a:r>
            <a:r>
              <a:rPr kumimoji="0" lang="en-US" altLang="es-GB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 hires </a:t>
            </a:r>
            <a:r>
              <a:rPr kumimoji="0" lang="en-US" altLang="es-GB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qualified  employees</a:t>
            </a:r>
            <a:endParaRPr kumimoji="0" lang="en-US" altLang="es-GB" b="0" i="0" u="none" strike="noStrike" cap="none" normalizeH="0" baseline="0" dirty="0">
              <a:ln>
                <a:noFill/>
              </a:ln>
              <a:effectLst/>
              <a:latin typeface="+mn-lt"/>
            </a:endParaRP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Improves </a:t>
            </a:r>
            <a:r>
              <a:rPr kumimoji="0" lang="en-US" altLang="es-GB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team performance</a:t>
            </a:r>
            <a:endParaRPr kumimoji="0" lang="en-US" altLang="es-GB" b="0" i="0" u="none" strike="noStrike" cap="none" normalizeH="0" baseline="0" dirty="0">
              <a:ln>
                <a:noFill/>
              </a:ln>
              <a:effectLst/>
              <a:latin typeface="+mn-lt"/>
            </a:endParaRP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Supports </a:t>
            </a:r>
            <a:r>
              <a:rPr kumimoji="0" lang="en-US" altLang="es-GB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business growth</a:t>
            </a:r>
            <a:endParaRPr kumimoji="0" lang="en-US" altLang="es-GB" b="0" i="0" u="none" strike="noStrike" cap="none" normalizeH="0" baseline="0" dirty="0">
              <a:ln>
                <a:noFill/>
              </a:ln>
              <a:effectLst/>
              <a:latin typeface="+mn-lt"/>
            </a:endParaRP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s-GB" b="0" i="0" u="none" strike="noStrike" cap="none" normalizeH="0" baseline="0" dirty="0">
              <a:ln>
                <a:noFill/>
              </a:ln>
              <a:effectLst/>
              <a:latin typeface="+mn-lt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0505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0" name="Freeform: Shape 20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017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16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 descr="Una estación de trenes&#10;&#10;El contenido generado por IA puede ser incorrecto.">
            <a:extLst>
              <a:ext uri="{FF2B5EF4-FFF2-40B4-BE49-F238E27FC236}">
                <a16:creationId xmlns:a16="http://schemas.microsoft.com/office/drawing/2014/main" id="{0B7909C3-2681-E257-761A-396FD94FE8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5882" b="-1"/>
          <a:stretch>
            <a:fillRect/>
          </a:stretch>
        </p:blipFill>
        <p:spPr>
          <a:xfrm>
            <a:off x="2749294" y="0"/>
            <a:ext cx="9669642" cy="6857990"/>
          </a:xfrm>
          <a:prstGeom prst="rect">
            <a:avLst/>
          </a:prstGeom>
        </p:spPr>
      </p:pic>
      <p:sp>
        <p:nvSpPr>
          <p:cNvPr id="22" name="Rectangle 18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F526581-DC86-342B-B13F-0E57E7C55531}"/>
              </a:ext>
            </a:extLst>
          </p:cNvPr>
          <p:cNvSpPr txBox="1"/>
          <p:nvPr/>
        </p:nvSpPr>
        <p:spPr>
          <a:xfrm>
            <a:off x="326756" y="1642820"/>
            <a:ext cx="3822189" cy="33437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Recruitment Process at Tesco: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Identify job vacancy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Conduct job analysis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Advertise job vacancy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Review applications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Conduct interviews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Select candidate and offer job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2BE0D5D-0BFB-829A-BCC4-5FAAB66856AE}"/>
              </a:ext>
            </a:extLst>
          </p:cNvPr>
          <p:cNvSpPr txBox="1"/>
          <p:nvPr/>
        </p:nvSpPr>
        <p:spPr>
          <a:xfrm>
            <a:off x="9707022" y="6657945"/>
            <a:ext cx="248497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GB" sz="700">
                <a:solidFill>
                  <a:srgbClr val="FFFFFF"/>
                </a:solidFill>
                <a:hlinkClick r:id="rId3" tooltip="https://www.geograph.org.uk/photo/212919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es-GB" sz="700">
                <a:solidFill>
                  <a:srgbClr val="FFFFFF"/>
                </a:solidFill>
              </a:rPr>
              <a:t> de Autor desconocido está bajo licencia </a:t>
            </a:r>
            <a:r>
              <a:rPr lang="es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s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231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 descr="Imagen que contiene exterior, firmar, edificio, señal&#10;&#10;El contenido generado por IA puede ser incorrecto.">
            <a:extLst>
              <a:ext uri="{FF2B5EF4-FFF2-40B4-BE49-F238E27FC236}">
                <a16:creationId xmlns:a16="http://schemas.microsoft.com/office/drawing/2014/main" id="{81D4DAE4-4C42-B6E9-C108-3C8A67C435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392" b="3044"/>
          <a:stretch>
            <a:fillRect/>
          </a:stretch>
        </p:blipFill>
        <p:spPr>
          <a:xfrm>
            <a:off x="4660389" y="0"/>
            <a:ext cx="9669642" cy="685799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30E24B4-4271-82FE-ECB8-FC7E011B68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1" y="976393"/>
            <a:ext cx="2896892" cy="466499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b="1" i="0" u="none" strike="noStrike" cap="none" normalizeH="0" baseline="0" dirty="0">
                <a:ln>
                  <a:noFill/>
                </a:ln>
                <a:effectLst/>
                <a:cs typeface="Arial" panose="020B0604020202020204" pitchFamily="34" charset="0"/>
              </a:rPr>
              <a:t>Job Analys</a:t>
            </a:r>
            <a:r>
              <a:rPr kumimoji="0" lang="en-US" altLang="es-GB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is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s-GB" sz="1400" b="0" i="0" u="none" strike="noStrike" cap="none" normalizeH="0" baseline="0" dirty="0">
              <a:ln>
                <a:noFill/>
              </a:ln>
              <a:effectLst/>
              <a:latin typeface="+mn-lt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861E3B6-60B0-BB31-BC72-EC14D71C8DBA}"/>
              </a:ext>
            </a:extLst>
          </p:cNvPr>
          <p:cNvSpPr txBox="1"/>
          <p:nvPr/>
        </p:nvSpPr>
        <p:spPr>
          <a:xfrm>
            <a:off x="11845056" y="6657935"/>
            <a:ext cx="248497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GB" sz="700">
                <a:solidFill>
                  <a:srgbClr val="FFFFFF"/>
                </a:solidFill>
                <a:hlinkClick r:id="rId3" tooltip="https://www.flickr.com/photos/talk2santosh/15706375514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es-GB" sz="700">
                <a:solidFill>
                  <a:srgbClr val="FFFFFF"/>
                </a:solidFill>
              </a:rPr>
              <a:t> de Autor desconocido está bajo licencia </a:t>
            </a:r>
            <a:r>
              <a:rPr lang="es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s-GB" sz="700">
              <a:solidFill>
                <a:srgbClr val="FFFFFF"/>
              </a:solidFill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263442A7-1F70-D938-F935-F87193D6FB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578" y="1540710"/>
            <a:ext cx="3529498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GB" altLang="es-GB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Definition:</a:t>
            </a:r>
            <a:br>
              <a:rPr kumimoji="0" lang="es-GB" altLang="es-GB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kumimoji="0" lang="es-GB" altLang="es-GB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Job analysis identifies the </a:t>
            </a:r>
            <a:r>
              <a:rPr kumimoji="0" lang="es-GB" altLang="es-GB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tasks, responsibilities and skills required for a job</a:t>
            </a:r>
            <a:r>
              <a:rPr kumimoji="0" lang="es-GB" altLang="es-GB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  <a:endParaRPr kumimoji="0" lang="es-GB" altLang="es-GB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GB" altLang="es-GB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Example for Tesco:</a:t>
            </a:r>
            <a:endParaRPr kumimoji="0" lang="es-GB" altLang="es-GB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GB" altLang="es-GB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Tasks:</a:t>
            </a:r>
            <a:endParaRPr kumimoji="0" lang="es-GB" altLang="es-GB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GB" altLang="es-GB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Assist customers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GB" altLang="es-GB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Operate checkout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GB" altLang="es-GB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Restock shelves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GB" altLang="es-GB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Maintain store cleanliness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GB" altLang="es-GB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1203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n 4" descr="Texto&#10;&#10;El contenido generado por IA puede ser incorrecto.">
            <a:extLst>
              <a:ext uri="{FF2B5EF4-FFF2-40B4-BE49-F238E27FC236}">
                <a16:creationId xmlns:a16="http://schemas.microsoft.com/office/drawing/2014/main" id="{1254C43D-F65B-1812-EB84-B7674D53C7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884" r="-1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6A1AB7B-FA70-B0FB-E3E7-F95FC9DBCA96}"/>
              </a:ext>
            </a:extLst>
          </p:cNvPr>
          <p:cNvSpPr txBox="1"/>
          <p:nvPr/>
        </p:nvSpPr>
        <p:spPr>
          <a:xfrm>
            <a:off x="83820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i="0" u="none" strike="noStrike">
                <a:effectLst/>
              </a:rPr>
              <a:t>Job Description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>
                <a:effectLst/>
              </a:rPr>
              <a:t>Example: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>
                <a:effectLst/>
              </a:rPr>
              <a:t>Job Title: Customer Service Assistant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>
                <a:effectLst/>
              </a:rPr>
              <a:t>Responsibilities: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>
                <a:effectLst/>
              </a:rPr>
              <a:t>Provide excellent customer service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>
                <a:effectLst/>
              </a:rPr>
              <a:t>Operate checkout systems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>
                <a:effectLst/>
              </a:rPr>
              <a:t>Assist customers with enquiries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>
                <a:effectLst/>
              </a:rPr>
              <a:t>Maintain store displays</a:t>
            </a:r>
          </a:p>
        </p:txBody>
      </p:sp>
    </p:spTree>
    <p:extLst>
      <p:ext uri="{BB962C8B-B14F-4D97-AF65-F5344CB8AC3E}">
        <p14:creationId xmlns:p14="http://schemas.microsoft.com/office/powerpoint/2010/main" val="3212373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10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C03FE2D-97E6-3093-9CED-0776AC1CB072}"/>
              </a:ext>
            </a:extLst>
          </p:cNvPr>
          <p:cNvSpPr txBox="1"/>
          <p:nvPr/>
        </p:nvSpPr>
        <p:spPr>
          <a:xfrm>
            <a:off x="838200" y="2333297"/>
            <a:ext cx="4619621" cy="38436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i="0" u="none" strike="noStrike">
                <a:effectLst/>
              </a:rPr>
              <a:t>Person Specification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>
                <a:effectLst/>
              </a:rPr>
              <a:t>Skills required: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>
                <a:effectLst/>
              </a:rPr>
              <a:t>Good communication skills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>
                <a:effectLst/>
              </a:rPr>
              <a:t>Customer service skills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>
                <a:effectLst/>
              </a:rPr>
              <a:t>Teamwork ability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>
                <a:effectLst/>
              </a:rPr>
              <a:t>Basic numeracy skills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>
                <a:effectLst/>
              </a:rPr>
              <a:t>Friendly attitude</a:t>
            </a:r>
          </a:p>
        </p:txBody>
      </p:sp>
      <p:pic>
        <p:nvPicPr>
          <p:cNvPr id="3" name="Imagen 2" descr="Teclado de computadora&#10;&#10;El contenido generado por IA puede ser incorrecto.">
            <a:extLst>
              <a:ext uri="{FF2B5EF4-FFF2-40B4-BE49-F238E27FC236}">
                <a16:creationId xmlns:a16="http://schemas.microsoft.com/office/drawing/2014/main" id="{A5D511E7-E89F-2DD5-3D48-C06239FD7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41962" b="-1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92A6795-0BF6-D2EC-26B6-9B7D31E96909}"/>
              </a:ext>
            </a:extLst>
          </p:cNvPr>
          <p:cNvSpPr txBox="1"/>
          <p:nvPr/>
        </p:nvSpPr>
        <p:spPr>
          <a:xfrm>
            <a:off x="9707025" y="6657945"/>
            <a:ext cx="248497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GB" sz="700">
                <a:solidFill>
                  <a:srgbClr val="FFFFFF"/>
                </a:solidFill>
                <a:hlinkClick r:id="rId3" tooltip="https://www.picpedia.org/keyboard/t/technical-skills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es-GB" sz="700">
                <a:solidFill>
                  <a:srgbClr val="FFFFFF"/>
                </a:solidFill>
              </a:rPr>
              <a:t> de Autor desconocido está bajo licencia </a:t>
            </a:r>
            <a:r>
              <a:rPr lang="es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s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828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F7C99386-60E4-DCA6-0623-B3B37390C8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5999" y="713313"/>
            <a:ext cx="5257801" cy="543137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Learning and Development Needs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Customer service training – ensures excellent interactions with customers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Health and safety training – keeps staff and customers safe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Product knowledge training – helps staff answer queries and guide customers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Communication skills training – improves teamwork and customer engagement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s-GB" sz="2000" b="0" i="0" u="none" strike="noStrike" cap="none" normalizeH="0" baseline="0" dirty="0">
              <a:ln>
                <a:noFill/>
              </a:ln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915106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6">
            <a:extLst>
              <a:ext uri="{FF2B5EF4-FFF2-40B4-BE49-F238E27FC236}">
                <a16:creationId xmlns:a16="http://schemas.microsoft.com/office/drawing/2014/main" id="{3AFE8227-C443-417B-BA91-520EB1EF4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 descr="Diagrama&#10;&#10;El contenido generado por IA puede ser incorrecto.">
            <a:extLst>
              <a:ext uri="{FF2B5EF4-FFF2-40B4-BE49-F238E27FC236}">
                <a16:creationId xmlns:a16="http://schemas.microsoft.com/office/drawing/2014/main" id="{DD1BD871-13DC-0D44-66EE-D848758E5C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327" r="696"/>
          <a:stretch>
            <a:fillRect/>
          </a:stretch>
        </p:blipFill>
        <p:spPr>
          <a:xfrm>
            <a:off x="20" y="431"/>
            <a:ext cx="8115280" cy="640831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6E59AFA-3CCC-9079-4F5E-EC0D511344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43193" y="2418408"/>
            <a:ext cx="2942813" cy="354026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1" i="0" u="none" strike="noStrike" cap="none" normalizeH="0" baseline="0" dirty="0" err="1">
                <a:ln>
                  <a:noFill/>
                </a:ln>
                <a:effectLst/>
                <a:latin typeface="+mn-lt"/>
              </a:rPr>
              <a:t>Behaviourist</a:t>
            </a:r>
            <a:r>
              <a:rPr kumimoji="0" lang="en-US" altLang="es-GB" sz="2000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 Learning Theory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0" i="0" u="none" strike="noStrike" cap="none" normalizeH="0" baseline="0" dirty="0" err="1">
                <a:ln>
                  <a:noFill/>
                </a:ln>
                <a:effectLst/>
                <a:latin typeface="+mn-lt"/>
              </a:rPr>
              <a:t>Behaviourist</a:t>
            </a: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 theory focuses on </a:t>
            </a:r>
            <a:r>
              <a:rPr kumimoji="0" lang="en-US" altLang="es-GB" sz="2000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learning through rewards and reinforcement</a:t>
            </a: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.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Example in Tesco: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Staff receive </a:t>
            </a:r>
            <a:r>
              <a:rPr kumimoji="0" lang="en-US" altLang="es-GB" sz="2000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positive feedback and incentives</a:t>
            </a: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 for good customer service.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s-GB" sz="2000" b="0" i="0" u="none" strike="noStrike" cap="none" normalizeH="0" baseline="0" dirty="0">
              <a:ln>
                <a:noFill/>
              </a:ln>
              <a:effectLst/>
              <a:latin typeface="+mn-lt"/>
            </a:endParaRPr>
          </a:p>
        </p:txBody>
      </p:sp>
      <p:sp>
        <p:nvSpPr>
          <p:cNvPr id="23" name="Rectangle 18">
            <a:extLst>
              <a:ext uri="{FF2B5EF4-FFF2-40B4-BE49-F238E27FC236}">
                <a16:creationId xmlns:a16="http://schemas.microsoft.com/office/drawing/2014/main" id="{907741FC-B544-4A6E-B831-6789D0423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6408741"/>
            <a:ext cx="12191998" cy="45720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F0BE7ED-7814-4273-B18A-F26CC038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6408742"/>
            <a:ext cx="8115300" cy="449258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9988821-B2C3-ED0A-257C-FFE7D3FA063F}"/>
              </a:ext>
            </a:extLst>
          </p:cNvPr>
          <p:cNvSpPr txBox="1"/>
          <p:nvPr/>
        </p:nvSpPr>
        <p:spPr>
          <a:xfrm>
            <a:off x="5452392" y="6208687"/>
            <a:ext cx="266290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GB" sz="700">
                <a:solidFill>
                  <a:srgbClr val="FFFFFF"/>
                </a:solidFill>
                <a:hlinkClick r:id="rId3" tooltip="https://climateatlas.ca/download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es-GB" sz="700">
                <a:solidFill>
                  <a:srgbClr val="FFFFFF"/>
                </a:solidFill>
              </a:rPr>
              <a:t> de Autor desconocido está bajo licencia </a:t>
            </a:r>
            <a:r>
              <a:rPr lang="es-GB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s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1319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ABE5DE0-2E63-782E-6A7A-DC25EC5668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1599" y="2318197"/>
            <a:ext cx="9724031" cy="368335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Cognitivist Learning Theory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Cognitivist learning focuses on </a:t>
            </a:r>
            <a:r>
              <a:rPr kumimoji="0" lang="en-US" altLang="es-GB" sz="2000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understanding and processing information</a:t>
            </a: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.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Tesco example:</a:t>
            </a:r>
            <a:endParaRPr lang="en-US" altLang="es-GB" sz="2000" dirty="0">
              <a:latin typeface="+mn-lt"/>
            </a:endParaRP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Online learning modules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Problem-solving exercises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s-GB" sz="2000" b="0" i="0" u="none" strike="noStrike" cap="none" normalizeH="0" baseline="0" dirty="0">
              <a:ln>
                <a:noFill/>
              </a:ln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47748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B510578-FD66-A8E9-9DBD-625C1D785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1599" y="2318197"/>
            <a:ext cx="9724031" cy="368335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algn="ctr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s-GB" sz="2000" b="1" i="0" u="sng" strike="noStrike" cap="none" normalizeH="0" baseline="0" dirty="0">
                <a:ln>
                  <a:noFill/>
                </a:ln>
                <a:effectLst/>
                <a:latin typeface="+mn-lt"/>
              </a:rPr>
              <a:t>Humanist / Experiential Learning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Learning through </a:t>
            </a:r>
            <a:r>
              <a:rPr kumimoji="0" lang="en-US" altLang="es-GB" sz="2000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experience and reflection</a:t>
            </a:r>
            <a:endParaRPr kumimoji="0" lang="en-US" altLang="es-GB" sz="2000" b="0" i="0" u="none" strike="noStrike" cap="none" normalizeH="0" baseline="0" dirty="0">
              <a:ln>
                <a:noFill/>
              </a:ln>
              <a:effectLst/>
              <a:latin typeface="+mn-lt"/>
            </a:endParaRP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Employees learn best when they </a:t>
            </a:r>
            <a:r>
              <a:rPr kumimoji="0" lang="en-US" altLang="es-GB" sz="2000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actively participate and reflect on their actions</a:t>
            </a:r>
            <a:endParaRPr kumimoji="0" lang="en-US" altLang="es-GB" sz="2000" b="0" i="0" u="none" strike="noStrike" cap="none" normalizeH="0" baseline="0" dirty="0">
              <a:ln>
                <a:noFill/>
              </a:ln>
              <a:effectLst/>
              <a:latin typeface="+mn-lt"/>
            </a:endParaRP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Tesco Examples 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On-the-job training – learning while performing daily tasks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Mentoring by experienced employees – guidance and feedback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Job shadowing – observing experienced staff to learn practical skills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s-GB" sz="2000" b="0" i="0" u="none" strike="noStrike" cap="none" normalizeH="0" baseline="0" dirty="0">
              <a:ln>
                <a:noFill/>
              </a:ln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36091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2">
            <a:extLst>
              <a:ext uri="{FF2B5EF4-FFF2-40B4-BE49-F238E27FC236}">
                <a16:creationId xmlns:a16="http://schemas.microsoft.com/office/drawing/2014/main" id="{74B0B678-CD10-4371-96E5-2706F4579F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14">
            <a:extLst>
              <a:ext uri="{FF2B5EF4-FFF2-40B4-BE49-F238E27FC236}">
                <a16:creationId xmlns:a16="http://schemas.microsoft.com/office/drawing/2014/main" id="{A9270323-9616-4384-857D-E86B78272E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A3838D5-9565-4601-BAC3-D1B5BDB803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16">
              <a:extLst>
                <a:ext uri="{FF2B5EF4-FFF2-40B4-BE49-F238E27FC236}">
                  <a16:creationId xmlns:a16="http://schemas.microsoft.com/office/drawing/2014/main" id="{3349A4B8-3246-4579-922E-FE1155C7F0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517897"/>
            <a:ext cx="11111729" cy="585796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ACCB2A0E-7CD0-2ECD-3CF4-12BD9A9EA9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101382" y="774285"/>
            <a:ext cx="4015158" cy="258117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957331" y="2188548"/>
            <a:ext cx="5041025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n 4" descr="Una caricatura de una persona&#10;&#10;El contenido generado por IA puede ser incorrecto.">
            <a:extLst>
              <a:ext uri="{FF2B5EF4-FFF2-40B4-BE49-F238E27FC236}">
                <a16:creationId xmlns:a16="http://schemas.microsoft.com/office/drawing/2014/main" id="{A13313B8-6DC8-C515-3594-506E9F5985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957983" y="3575074"/>
            <a:ext cx="4301956" cy="2581173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C760C668-8687-0EBA-CE7F-5247964B2A90}"/>
              </a:ext>
            </a:extLst>
          </p:cNvPr>
          <p:cNvSpPr txBox="1"/>
          <p:nvPr/>
        </p:nvSpPr>
        <p:spPr>
          <a:xfrm>
            <a:off x="5868786" y="2508105"/>
            <a:ext cx="5408813" cy="36324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b="1" i="0" u="sng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 err="1">
                <a:effectLst/>
              </a:rPr>
              <a:t>Summarise</a:t>
            </a:r>
            <a:r>
              <a:rPr lang="en-US" sz="2000" b="0" i="0" u="none" strike="noStrike" dirty="0">
                <a:effectLst/>
              </a:rPr>
              <a:t> key points: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</a:rPr>
              <a:t>Effective recruitment helps Tesco hire suitable employees.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</a:rPr>
              <a:t>Job analysis and job descriptions guide the recruitment process.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</a:rPr>
              <a:t>Training and development improve employee performance.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</a:rPr>
              <a:t>Learning theories support effective training </a:t>
            </a:r>
            <a:r>
              <a:rPr lang="en-US" sz="2000" b="0" i="0" u="none" strike="noStrike" dirty="0" err="1">
                <a:effectLst/>
              </a:rPr>
              <a:t>programmes</a:t>
            </a:r>
            <a:r>
              <a:rPr lang="en-US" sz="2000" b="0" i="0" u="none" strike="noStrike" dirty="0">
                <a:effectLst/>
              </a:rPr>
              <a:t>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2E2B408A-E5F0-A78D-A625-3DC88BF3279E}"/>
              </a:ext>
            </a:extLst>
          </p:cNvPr>
          <p:cNvSpPr txBox="1"/>
          <p:nvPr/>
        </p:nvSpPr>
        <p:spPr>
          <a:xfrm>
            <a:off x="2909617" y="5956192"/>
            <a:ext cx="235032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GB" sz="700">
                <a:solidFill>
                  <a:srgbClr val="FFFFFF"/>
                </a:solidFill>
                <a:hlinkClick r:id="rId5" tooltip="https://researchleap.com/impact-recruitment-selection-strategy-employees-performance-study-three-selected-manufacturing-companies-nigeria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es-GB" sz="700">
                <a:solidFill>
                  <a:srgbClr val="FFFFFF"/>
                </a:solidFill>
              </a:rPr>
              <a:t> de Autor desconocido está bajo licencia </a:t>
            </a:r>
            <a:r>
              <a:rPr lang="es-GB" sz="700">
                <a:solidFill>
                  <a:srgbClr val="FFFFFF"/>
                </a:solidFill>
                <a:hlinkClick r:id="rId6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s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8178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2D1637D-9C39-972C-1FE4-8AE9DC8A2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844297"/>
            <a:ext cx="5387502" cy="433266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Autofit/>
          </a:bodyPr>
          <a:lstStyle/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Armstrong, M. (2020) </a:t>
            </a:r>
            <a:r>
              <a:rPr kumimoji="0" lang="en-US" altLang="es-GB" sz="1400" b="0" i="1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Armstrong's Handbook of Human Resource Management Practice</a:t>
            </a: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15th </a:t>
            </a:r>
            <a:r>
              <a:rPr kumimoji="0" lang="en-US" altLang="es-GB" sz="14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London: Kogan Page.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Bratton, J. and Gold, J. (2022) </a:t>
            </a:r>
            <a:r>
              <a:rPr kumimoji="0" lang="en-US" altLang="es-GB" sz="1400" b="0" i="1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Human Resource Management: Theory and Practice</a:t>
            </a: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7th </a:t>
            </a:r>
            <a:r>
              <a:rPr kumimoji="0" lang="en-US" altLang="es-GB" sz="14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London: Palgrave.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CIPD (2023) </a:t>
            </a:r>
            <a:r>
              <a:rPr kumimoji="0" lang="en-US" altLang="es-GB" sz="1400" b="0" i="1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Resourcing </a:t>
            </a: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A. (1984) </a:t>
            </a:r>
            <a:r>
              <a:rPr kumimoji="0" lang="en-US" altLang="es-GB" sz="1400" b="0" i="1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Experiential Learning: Experience as the Source of Land Talent Planning</a:t>
            </a: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London: CIPD. Available at: </a:t>
            </a: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https://www.cipd.co.uk/</a:t>
            </a: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(Accessed: 18 March 2026).</a:t>
            </a:r>
          </a:p>
          <a:p>
            <a:pPr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kumimoji="0" lang="en-US" altLang="es-GB" sz="14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Garavan</a:t>
            </a: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T., Carbery, R. and Rock, A. (2021) </a:t>
            </a:r>
            <a:r>
              <a:rPr kumimoji="0" lang="en-US" altLang="es-GB" sz="1400" b="0" i="1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Strategic Human Resource Development</a:t>
            </a: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2nd </a:t>
            </a:r>
            <a:r>
              <a:rPr kumimoji="0" lang="en-US" altLang="es-GB" sz="14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London: Routledge.</a:t>
            </a:r>
          </a:p>
          <a:p>
            <a:pPr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Kolb, D.</a:t>
            </a:r>
            <a:r>
              <a:rPr kumimoji="0" lang="en-US" altLang="es-GB" sz="1400" b="0" i="1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?|”?</a:t>
            </a:r>
            <a:r>
              <a:rPr kumimoji="0" lang="en-US" altLang="es-GB" sz="1400" b="0" i="1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hild</a:t>
            </a: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London: Routledge.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Skinner, B.F. (1953) </a:t>
            </a:r>
            <a:r>
              <a:rPr kumimoji="0" lang="en-US" altLang="es-GB" sz="1400" b="0" i="1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Science and Human Behavior</a:t>
            </a: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New York: Macmillan.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Tesco (2024) </a:t>
            </a:r>
            <a:r>
              <a:rPr kumimoji="0" lang="en-US" altLang="es-GB" sz="1400" b="0" i="1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About Tesco</a:t>
            </a: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Available at: </a:t>
            </a: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https://www.tescoplc.com/</a:t>
            </a:r>
            <a:r>
              <a:rPr kumimoji="0" lang="en-US" altLang="es-GB" sz="1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(Accessed: 18 March 2026).</a:t>
            </a:r>
          </a:p>
        </p:txBody>
      </p:sp>
      <p:pic>
        <p:nvPicPr>
          <p:cNvPr id="10" name="Imagen 9" descr="Un coche en una calle&#10;&#10;El contenido generado por IA puede ser incorrecto.">
            <a:extLst>
              <a:ext uri="{FF2B5EF4-FFF2-40B4-BE49-F238E27FC236}">
                <a16:creationId xmlns:a16="http://schemas.microsoft.com/office/drawing/2014/main" id="{528AA212-7DC0-1388-038C-94BD8C6891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7836" r="26820" b="2"/>
          <a:stretch>
            <a:fillRect/>
          </a:stretch>
        </p:blipFill>
        <p:spPr>
          <a:xfrm>
            <a:off x="6621294" y="1295416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CC462454-3A98-5829-25BC-B842A2E7C5C3}"/>
              </a:ext>
            </a:extLst>
          </p:cNvPr>
          <p:cNvSpPr txBox="1"/>
          <p:nvPr/>
        </p:nvSpPr>
        <p:spPr>
          <a:xfrm>
            <a:off x="9707025" y="6657945"/>
            <a:ext cx="248497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GB" sz="700">
                <a:solidFill>
                  <a:srgbClr val="FFFFFF"/>
                </a:solidFill>
                <a:hlinkClick r:id="rId5" tooltip="https://www.geograph.org.uk/photo/510875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es-GB" sz="700">
                <a:solidFill>
                  <a:srgbClr val="FFFFFF"/>
                </a:solidFill>
              </a:rPr>
              <a:t> de Autor desconocido está bajo licencia </a:t>
            </a:r>
            <a:r>
              <a:rPr lang="es-GB" sz="700">
                <a:solidFill>
                  <a:srgbClr val="FFFFFF"/>
                </a:solidFill>
                <a:hlinkClick r:id="rId6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s-GB" sz="700">
              <a:solidFill>
                <a:srgbClr val="FFFFFF"/>
              </a:solidFill>
            </a:endParaRPr>
          </a:p>
        </p:txBody>
      </p:sp>
      <p:sp>
        <p:nvSpPr>
          <p:cNvPr id="12" name="Título 11">
            <a:extLst>
              <a:ext uri="{FF2B5EF4-FFF2-40B4-BE49-F238E27FC236}">
                <a16:creationId xmlns:a16="http://schemas.microsoft.com/office/drawing/2014/main" id="{92940806-8EA0-B385-6C1D-F32E0F653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GB" dirty="0"/>
              <a:t>REFERENCE</a:t>
            </a:r>
          </a:p>
        </p:txBody>
      </p:sp>
    </p:spTree>
    <p:extLst>
      <p:ext uri="{BB962C8B-B14F-4D97-AF65-F5344CB8AC3E}">
        <p14:creationId xmlns:p14="http://schemas.microsoft.com/office/powerpoint/2010/main" val="117961029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</TotalTime>
  <Words>657</Words>
  <Application>Microsoft Macintosh PowerPoint</Application>
  <PresentationFormat>Panorámica</PresentationFormat>
  <Paragraphs>100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Aptos</vt:lpstr>
      <vt:lpstr>Aptos Display</vt:lpstr>
      <vt:lpstr>Arial</vt:lpstr>
      <vt:lpstr>Calibri</vt:lpstr>
      <vt:lpstr>Tema de Office</vt:lpstr>
      <vt:lpstr>Recruitment and Training Development at Tesco  Name: Silvana Montalvo Riofrio .Student number: 2130452 Module code LCLM5002 .Lecturer name: Sukhpreet Grewal Job role: Customer Service Assistant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Silvana Montalvo Riofrio (2130452)</dc:creator>
  <cp:lastModifiedBy>Silvana Montalvo Riofrio (2130452)</cp:lastModifiedBy>
  <cp:revision>1</cp:revision>
  <dcterms:created xsi:type="dcterms:W3CDTF">2026-03-18T21:21:36Z</dcterms:created>
  <dcterms:modified xsi:type="dcterms:W3CDTF">2026-03-19T07:47:55Z</dcterms:modified>
</cp:coreProperties>
</file>