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4" r:id="rId22"/>
    <p:sldId id="273" r:id="rId23"/>
    <p:sldId id="27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8225B-4867-4036-9B90-A81E11DFD561}" type="datetimeFigureOut">
              <a:rPr lang="en-GB" smtClean="0"/>
              <a:t>09/10/2024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D0D52-B7B8-4C70-AE2E-EA49A1FAC794}" type="slidenum">
              <a:rPr lang="en-GB" smtClean="0"/>
              <a:t>‹#›</a:t>
            </a:fld>
            <a:endParaRPr lang="en-GB"/>
          </a:p>
        </p:txBody>
      </p:sp>
    </p:spTree>
    <p:extLst>
      <p:ext uri="{BB962C8B-B14F-4D97-AF65-F5344CB8AC3E}">
        <p14:creationId xmlns:p14="http://schemas.microsoft.com/office/powerpoint/2010/main"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t>5</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t>6</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18</a:t>
            </a:fld>
            <a:endParaRPr lang="en-GB"/>
          </a:p>
        </p:txBody>
      </p:sp>
    </p:spTree>
    <p:extLst>
      <p:ext uri="{BB962C8B-B14F-4D97-AF65-F5344CB8AC3E}">
        <p14:creationId xmlns:p14="http://schemas.microsoft.com/office/powerpoint/2010/main" val="69160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BMSK4009</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a:defRPr/>
            </a:pPr>
            <a:r>
              <a:rPr lang="en-GB" altLang="en-US" dirty="0">
                <a:latin typeface="Arial" panose="020B0604020202020204" pitchFamily="34" charset="0"/>
                <a:cs typeface="Arial" panose="020B0604020202020204" pitchFamily="34" charset="0"/>
              </a:rPr>
              <a:t>Belbin’s Team Roles</a:t>
            </a:r>
          </a:p>
          <a:p>
            <a:pPr marL="0" indent="0">
              <a:buNone/>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Strategies for effective team work</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Communication</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Reward &amp; Recognition</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9C92-2E84-46FA-A7EB-97FE5988D143}"/>
              </a:ext>
            </a:extLst>
          </p:cNvPr>
          <p:cNvSpPr>
            <a:spLocks noGrp="1"/>
          </p:cNvSpPr>
          <p:nvPr>
            <p:ph type="title"/>
          </p:nvPr>
        </p:nvSpPr>
        <p:spPr/>
        <p:txBody>
          <a:bodyPr/>
          <a:lstStyle/>
          <a:p>
            <a:r>
              <a:rPr lang="en-GB" dirty="0"/>
              <a:t>Group/Team Development</a:t>
            </a:r>
          </a:p>
        </p:txBody>
      </p:sp>
      <p:sp>
        <p:nvSpPr>
          <p:cNvPr id="4" name="Rectangle 3">
            <a:extLst>
              <a:ext uri="{FF2B5EF4-FFF2-40B4-BE49-F238E27FC236}">
                <a16:creationId xmlns:a16="http://schemas.microsoft.com/office/drawing/2014/main" id="{B7C59DDA-337C-4167-93F8-737B048E45AF}"/>
              </a:ext>
            </a:extLst>
          </p:cNvPr>
          <p:cNvSpPr/>
          <p:nvPr/>
        </p:nvSpPr>
        <p:spPr>
          <a:xfrm>
            <a:off x="323528" y="1700808"/>
            <a:ext cx="5184576" cy="3323987"/>
          </a:xfrm>
          <a:prstGeom prst="rect">
            <a:avLst/>
          </a:prstGeom>
        </p:spPr>
        <p:txBody>
          <a:bodyPr wrap="square">
            <a:spAutoFit/>
          </a:bodyPr>
          <a:lstStyle/>
          <a:p>
            <a:r>
              <a:rPr lang="en-GB" altLang="en-US" sz="3200" b="1" dirty="0">
                <a:cs typeface="Times New Roman" pitchFamily="18" charset="0"/>
              </a:rPr>
              <a:t>R. Meredith Belbin</a:t>
            </a:r>
          </a:p>
          <a:p>
            <a:endParaRPr lang="en-GB" altLang="en-US" b="1" dirty="0">
              <a:cs typeface="Times New Roman" pitchFamily="18" charset="0"/>
            </a:endParaRPr>
          </a:p>
          <a:p>
            <a:r>
              <a:rPr lang="en-GB" altLang="en-US" sz="3200" dirty="0">
                <a:cs typeface="Times New Roman" pitchFamily="18" charset="0"/>
              </a:rPr>
              <a:t>Father of Team 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5" name="Picture 4" descr="R. Meredith Belbin">
            <a:extLst>
              <a:ext uri="{FF2B5EF4-FFF2-40B4-BE49-F238E27FC236}">
                <a16:creationId xmlns:a16="http://schemas.microsoft.com/office/drawing/2014/main" id="{7C017AA6-9FED-40DB-B89B-0B44AFD93A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3763" y="1844824"/>
            <a:ext cx="2713037"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706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85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8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8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333872" y="1268760"/>
            <a:ext cx="8352928" cy="4278094"/>
          </a:xfrm>
          <a:prstGeom prst="rect">
            <a:avLst/>
          </a:prstGeom>
        </p:spPr>
        <p:txBody>
          <a:bodyPr wrap="square">
            <a:spAutoFit/>
          </a:bodyPr>
          <a:lstStyle/>
          <a:p>
            <a:pPr>
              <a:defRPr/>
            </a:pPr>
            <a:r>
              <a:rPr lang="en-GB" altLang="en-US" sz="3200" dirty="0">
                <a:cs typeface="Arial" pitchFamily="34" charset="0"/>
              </a:rPr>
              <a:t>Coordinator			Implementer</a:t>
            </a:r>
          </a:p>
          <a:p>
            <a:pPr>
              <a:defRPr/>
            </a:pPr>
            <a:endParaRPr lang="en-GB" altLang="en-US" sz="3200" dirty="0">
              <a:cs typeface="Arial" pitchFamily="34" charset="0"/>
            </a:endParaRPr>
          </a:p>
          <a:p>
            <a:pPr>
              <a:defRPr/>
            </a:pPr>
            <a:r>
              <a:rPr lang="en-GB" altLang="en-US" sz="3200" dirty="0">
                <a:cs typeface="Arial" pitchFamily="34" charset="0"/>
              </a:rPr>
              <a:t>Plant					Monitor / Evaluator</a:t>
            </a:r>
          </a:p>
          <a:p>
            <a:pPr>
              <a:defRPr/>
            </a:pPr>
            <a:endParaRPr lang="en-GB" altLang="en-US" sz="3200" dirty="0">
              <a:cs typeface="Arial" pitchFamily="34" charset="0"/>
            </a:endParaRPr>
          </a:p>
          <a:p>
            <a:pPr>
              <a:defRPr/>
            </a:pPr>
            <a:r>
              <a:rPr lang="en-GB" altLang="en-US" sz="3200" dirty="0">
                <a:cs typeface="Arial" pitchFamily="34" charset="0"/>
              </a:rPr>
              <a:t>Resource Investigator	Team Worker</a:t>
            </a:r>
          </a:p>
          <a:p>
            <a:pPr>
              <a:defRPr/>
            </a:pPr>
            <a:endParaRPr lang="en-GB" altLang="en-US" sz="3200" dirty="0">
              <a:cs typeface="Arial" pitchFamily="34" charset="0"/>
            </a:endParaRPr>
          </a:p>
          <a:p>
            <a:pPr>
              <a:defRPr/>
            </a:pPr>
            <a:r>
              <a:rPr lang="en-GB" altLang="en-US" sz="3200" dirty="0">
                <a:cs typeface="Arial" pitchFamily="34" charset="0"/>
              </a:rPr>
              <a:t>Shaper				Completer/Finisher</a:t>
            </a: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spTree>
    <p:extLst>
      <p:ext uri="{BB962C8B-B14F-4D97-AF65-F5344CB8AC3E}">
        <p14:creationId xmlns:p14="http://schemas.microsoft.com/office/powerpoint/2010/main" val="4207981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474077" y="1417638"/>
            <a:ext cx="8229600" cy="3917032"/>
          </a:xfrm>
        </p:spPr>
        <p:txBody>
          <a:bodyPr>
            <a:normAutofit fontScale="77500" lnSpcReduction="20000"/>
          </a:bodyPr>
          <a:lstStyle/>
          <a:p>
            <a:r>
              <a:rPr lang="en-GB" altLang="en-US" dirty="0">
                <a:cs typeface="Arial" charset="0"/>
              </a:rPr>
              <a:t>Presides over the team and coordinates efforts to meet targets.</a:t>
            </a:r>
          </a:p>
          <a:p>
            <a:r>
              <a:rPr lang="en-GB" altLang="en-US" dirty="0">
                <a:cs typeface="Arial" charset="0"/>
              </a:rPr>
              <a:t>Intelligent rather than brilliant; not really an ‘ideas’ person. </a:t>
            </a:r>
          </a:p>
          <a:p>
            <a:r>
              <a:rPr lang="en-GB" altLang="en-US" dirty="0">
                <a:cs typeface="Arial" charset="0"/>
              </a:rPr>
              <a:t>Establishes roles/work boundaries according to individual abilities and focuses people on what they do best. </a:t>
            </a:r>
          </a:p>
          <a:p>
            <a:r>
              <a:rPr lang="en-GB" altLang="en-US" dirty="0">
                <a:cs typeface="Arial" charset="0"/>
              </a:rPr>
              <a:t>A good two-way communicator and self-disciplined in approach. </a:t>
            </a:r>
          </a:p>
          <a:p>
            <a:pPr marL="0" indent="0">
              <a:buNone/>
            </a:pPr>
            <a:r>
              <a:rPr lang="en-GB" altLang="en-US" i="1" dirty="0">
                <a:cs typeface="Arial" charset="0"/>
              </a:rPr>
              <a:t>If a decision is necessary, it is taken firmly after everyone has had a say.</a:t>
            </a:r>
          </a:p>
          <a:p>
            <a:endParaRPr lang="en-GB" dirty="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63" y="682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9CF18A7D-F2E0-4EED-AE87-AE961FB874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64288" y="119749"/>
            <a:ext cx="1814893" cy="1276097"/>
          </a:xfrm>
          <a:prstGeom prst="rect">
            <a:avLst/>
          </a:prstGeom>
        </p:spPr>
      </p:pic>
    </p:spTree>
    <p:extLst>
      <p:ext uri="{BB962C8B-B14F-4D97-AF65-F5344CB8AC3E}">
        <p14:creationId xmlns:p14="http://schemas.microsoft.com/office/powerpoint/2010/main" val="277906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p:txBody>
          <a:bodyPr>
            <a:normAutofit fontScale="77500" lnSpcReduction="20000"/>
          </a:bodyPr>
          <a:lstStyle/>
          <a:p>
            <a:pPr>
              <a:defRPr/>
            </a:pPr>
            <a:r>
              <a:rPr lang="en-GB" dirty="0">
                <a:cs typeface="Arial" pitchFamily="34" charset="0"/>
              </a:rPr>
              <a:t>The practical organiser, concerned with what is feasible. </a:t>
            </a:r>
          </a:p>
          <a:p>
            <a:pPr>
              <a:defRPr/>
            </a:pPr>
            <a:endParaRPr lang="en-GB" sz="1000" dirty="0">
              <a:cs typeface="Arial" pitchFamily="34" charset="0"/>
            </a:endParaRPr>
          </a:p>
          <a:p>
            <a:pPr>
              <a:defRPr/>
            </a:pPr>
            <a:r>
              <a:rPr lang="en-GB" dirty="0">
                <a:cs typeface="Arial" pitchFamily="34" charset="0"/>
              </a:rPr>
              <a:t>Turns decisions into defined and manageable tasks that people can actually get on with. </a:t>
            </a:r>
          </a:p>
          <a:p>
            <a:pPr>
              <a:defRPr/>
            </a:pPr>
            <a:endParaRPr lang="en-GB" sz="1000" dirty="0">
              <a:cs typeface="Arial" pitchFamily="34" charset="0"/>
            </a:endParaRPr>
          </a:p>
          <a:p>
            <a:pPr>
              <a:defRPr/>
            </a:pPr>
            <a:r>
              <a:rPr lang="en-GB" dirty="0">
                <a:cs typeface="Arial" pitchFamily="34" charset="0"/>
              </a:rPr>
              <a:t>Not easily discouraged, though will not do so well in unstable, quickly changing situations. </a:t>
            </a:r>
          </a:p>
          <a:p>
            <a:pPr>
              <a:defRPr/>
            </a:pPr>
            <a:endParaRPr lang="en-GB" sz="1050" dirty="0">
              <a:cs typeface="Arial" pitchFamily="34" charset="0"/>
            </a:endParaRPr>
          </a:p>
          <a:p>
            <a:pPr>
              <a:defRPr/>
            </a:pPr>
            <a:r>
              <a:rPr lang="en-GB" dirty="0">
                <a:cs typeface="Arial" pitchFamily="34" charset="0"/>
              </a:rPr>
              <a:t>Efficient, systematic, methodical, but can be inflexible. </a:t>
            </a:r>
          </a:p>
          <a:p>
            <a:pPr>
              <a:defRPr/>
            </a:pPr>
            <a:endParaRPr lang="en-GB" sz="1000" dirty="0">
              <a:cs typeface="Arial" pitchFamily="34" charset="0"/>
            </a:endParaRPr>
          </a:p>
          <a:p>
            <a:pPr marL="0" indent="0">
              <a:buNone/>
              <a:defRPr/>
            </a:pPr>
            <a:r>
              <a:rPr lang="en-GB" i="1" dirty="0">
                <a:cs typeface="Arial" pitchFamily="34" charset="0"/>
              </a:rPr>
              <a:t>If you need to know what was decided, or what needs to be done, the implementer is the one to see.</a:t>
            </a:r>
          </a:p>
          <a:p>
            <a:endParaRPr lang="en-GB" dirty="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5" y="66675"/>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464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p:txBody>
          <a:bodyPr/>
          <a:lstStyle/>
          <a:p>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p:txBody>
          <a:bodyPr>
            <a:normAutofit fontScale="77500" lnSpcReduction="20000"/>
          </a:bodyPr>
          <a:lstStyle/>
          <a:p>
            <a:r>
              <a:rPr lang="en-GB" altLang="en-US" dirty="0">
                <a:cs typeface="Arial" charset="0"/>
              </a:rPr>
              <a:t>The ‘ideas’ person. </a:t>
            </a:r>
          </a:p>
          <a:p>
            <a:r>
              <a:rPr lang="en-GB" altLang="en-US" dirty="0">
                <a:cs typeface="Arial" charset="0"/>
              </a:rPr>
              <a:t>Most imaginative and intelligent member of the team and the one most likely to look for a new approach to a problem if the team gets bogged down. </a:t>
            </a:r>
          </a:p>
          <a:p>
            <a:r>
              <a:rPr lang="en-GB" altLang="en-US" dirty="0">
                <a:cs typeface="Arial" charset="0"/>
              </a:rPr>
              <a:t>Can cause offence when criticising other people’s ideas, usually counter-proposing own ideas. </a:t>
            </a:r>
          </a:p>
          <a:p>
            <a:r>
              <a:rPr lang="en-GB" altLang="en-US" dirty="0">
                <a:cs typeface="Arial" charset="0"/>
              </a:rPr>
              <a:t>Can sulk if own ideas are dissected or rejected. </a:t>
            </a:r>
          </a:p>
          <a:p>
            <a:pPr marL="0" indent="0">
              <a:buNone/>
            </a:pPr>
            <a:endParaRPr lang="en-GB" altLang="en-US" i="1" dirty="0">
              <a:cs typeface="Arial" charset="0"/>
            </a:endParaRPr>
          </a:p>
          <a:p>
            <a:pPr marL="0" indent="0">
              <a:buNone/>
            </a:pPr>
            <a:r>
              <a:rPr lang="en-GB" altLang="en-US" i="1" dirty="0">
                <a:cs typeface="Arial" charset="0"/>
              </a:rPr>
              <a:t>Needs careful handling by the coordinator to ensure that vital spark is provided.</a:t>
            </a:r>
          </a:p>
          <a:p>
            <a:endParaRPr lang="en-GB" dirty="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5238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41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p:txBody>
          <a:bodyPr>
            <a:normAutofit fontScale="85000" lnSpcReduction="20000"/>
          </a:bodyPr>
          <a:lstStyle/>
          <a:p>
            <a:pPr>
              <a:defRPr/>
            </a:pPr>
            <a:r>
              <a:rPr lang="en-GB" dirty="0">
                <a:cs typeface="Arial" pitchFamily="34" charset="0"/>
              </a:rPr>
              <a:t>Measured, dispassionate, analysis is his/her forte. </a:t>
            </a:r>
          </a:p>
          <a:p>
            <a:pPr>
              <a:defRPr/>
            </a:pPr>
            <a:r>
              <a:rPr lang="en-GB" dirty="0">
                <a:cs typeface="Arial" pitchFamily="34" charset="0"/>
              </a:rPr>
              <a:t>Critic rather than creator – but only if he/she can see a flaw in the argument. </a:t>
            </a:r>
          </a:p>
          <a:p>
            <a:pPr>
              <a:defRPr/>
            </a:pPr>
            <a:r>
              <a:rPr lang="en-GB" dirty="0">
                <a:cs typeface="Arial" pitchFamily="34" charset="0"/>
              </a:rPr>
              <a:t>The most objective mind in the team, likes time to mull things over. </a:t>
            </a:r>
          </a:p>
          <a:p>
            <a:pPr>
              <a:defRPr/>
            </a:pPr>
            <a:r>
              <a:rPr lang="en-GB" dirty="0">
                <a:cs typeface="Arial" pitchFamily="34" charset="0"/>
              </a:rPr>
              <a:t>Most likely to stop the team from committing itself to a misguided project. </a:t>
            </a:r>
          </a:p>
          <a:p>
            <a:pPr marL="0" indent="0">
              <a:buNone/>
              <a:defRPr/>
            </a:pPr>
            <a:endParaRPr lang="en-GB" i="1" dirty="0">
              <a:cs typeface="Arial" pitchFamily="34" charset="0"/>
            </a:endParaRPr>
          </a:p>
          <a:p>
            <a:pPr marL="0" indent="0">
              <a:buNone/>
              <a:defRPr/>
            </a:pPr>
            <a:r>
              <a:rPr lang="en-GB" i="1" dirty="0">
                <a:cs typeface="Arial" pitchFamily="34" charset="0"/>
              </a:rPr>
              <a:t>One quality makes him / her indispensable – judgement is hardly ever wrong.</a:t>
            </a:r>
          </a:p>
          <a:p>
            <a:endParaRPr lang="en-GB" dirty="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809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567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p:txBody>
          <a:bodyPr>
            <a:normAutofit fontScale="90000"/>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p:txBody>
          <a:bodyPr>
            <a:normAutofit fontScale="77500" lnSpcReduction="20000"/>
          </a:bodyPr>
          <a:lstStyle/>
          <a:p>
            <a:pPr>
              <a:defRPr/>
            </a:pPr>
            <a:r>
              <a:rPr lang="en-GB" dirty="0">
                <a:cs typeface="Arial" pitchFamily="34" charset="0"/>
              </a:rPr>
              <a:t>Sociable, gregarious, positive, enthusiastic. </a:t>
            </a:r>
          </a:p>
          <a:p>
            <a:pPr>
              <a:defRPr/>
            </a:pPr>
            <a:r>
              <a:rPr lang="en-GB" dirty="0">
                <a:cs typeface="Arial" pitchFamily="34" charset="0"/>
              </a:rPr>
              <a:t>Goes outside the group and brings back information, ideas etc. </a:t>
            </a:r>
          </a:p>
          <a:p>
            <a:pPr>
              <a:defRPr/>
            </a:pPr>
            <a:r>
              <a:rPr lang="en-GB" dirty="0">
                <a:cs typeface="Arial" pitchFamily="34" charset="0"/>
              </a:rPr>
              <a:t>The diplomat, the liaison officer, always looking for new possibilities in the wider world outside. </a:t>
            </a:r>
          </a:p>
          <a:p>
            <a:pPr>
              <a:defRPr/>
            </a:pPr>
            <a:r>
              <a:rPr lang="en-GB" dirty="0">
                <a:cs typeface="Arial" pitchFamily="34" charset="0"/>
              </a:rPr>
              <a:t>Needs the stimulus of others, gets bored in solitary work. </a:t>
            </a:r>
          </a:p>
          <a:p>
            <a:pPr>
              <a:defRPr/>
            </a:pPr>
            <a:r>
              <a:rPr lang="en-GB" dirty="0">
                <a:cs typeface="Arial" pitchFamily="34" charset="0"/>
              </a:rPr>
              <a:t>Within the team, though, a good improviser, active under pressure. </a:t>
            </a:r>
          </a:p>
          <a:p>
            <a:pPr marL="0" indent="0">
              <a:buNone/>
              <a:defRPr/>
            </a:pPr>
            <a:endParaRPr lang="en-GB" dirty="0">
              <a:cs typeface="Arial" pitchFamily="34" charset="0"/>
            </a:endParaRPr>
          </a:p>
          <a:p>
            <a:pPr marL="0" indent="0">
              <a:buNone/>
              <a:defRPr/>
            </a:pPr>
            <a:r>
              <a:rPr lang="en-GB" i="1" dirty="0">
                <a:cs typeface="Arial" pitchFamily="34" charset="0"/>
              </a:rPr>
              <a:t>Prevents the team from losing touch with reality.</a:t>
            </a:r>
          </a:p>
          <a:p>
            <a:endParaRPr lang="en-GB" dirty="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 y="889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207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p:txBody>
          <a:bodyPr>
            <a:normAutofit fontScale="90000"/>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p:txBody>
          <a:bodyPr>
            <a:normAutofit fontScale="77500" lnSpcReduction="20000"/>
          </a:bodyPr>
          <a:lstStyle/>
          <a:p>
            <a:r>
              <a:rPr lang="en-GB" altLang="en-US" dirty="0">
                <a:cs typeface="Arial" charset="0"/>
              </a:rPr>
              <a:t>Most aware of individual needs and emotional undercurrents within the team. Most active internal communicator. </a:t>
            </a:r>
          </a:p>
          <a:p>
            <a:r>
              <a:rPr lang="en-GB" altLang="en-US" dirty="0">
                <a:cs typeface="Arial" charset="0"/>
              </a:rPr>
              <a:t>Likeable, popular, unassertive: the cement of the team. </a:t>
            </a:r>
          </a:p>
          <a:p>
            <a:r>
              <a:rPr lang="en-GB" altLang="en-US" dirty="0">
                <a:cs typeface="Arial" charset="0"/>
              </a:rPr>
              <a:t>Loyal to the team unit, builds on ideas rather than demolishes them. Dislikes confrontation, avoids it, and helps cool it down in others. </a:t>
            </a:r>
          </a:p>
          <a:p>
            <a:pPr marL="0" indent="0">
              <a:buFont typeface="Arial" charset="0"/>
              <a:buNone/>
            </a:pPr>
            <a:endParaRPr lang="en-GB" altLang="en-US" i="1" dirty="0">
              <a:cs typeface="Arial" charset="0"/>
            </a:endParaRPr>
          </a:p>
          <a:p>
            <a:pPr marL="0" indent="0">
              <a:buFont typeface="Arial" charset="0"/>
              <a:buNone/>
            </a:pPr>
            <a:r>
              <a:rPr lang="en-GB" altLang="en-US" i="1" dirty="0">
                <a:cs typeface="Arial" charset="0"/>
              </a:rPr>
              <a:t>Exemplary team member, particularly in times of stress.</a:t>
            </a:r>
          </a:p>
          <a:p>
            <a:endParaRPr lang="en-GB" dirty="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10795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585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p:txBody>
          <a:bodyPr>
            <a:normAutofit fontScale="77500" lnSpcReduction="20000"/>
          </a:bodyPr>
          <a:lstStyle/>
          <a:p>
            <a:pPr>
              <a:defRPr/>
            </a:pPr>
            <a:r>
              <a:rPr lang="en-GB" dirty="0">
                <a:latin typeface="Arial" pitchFamily="34" charset="0"/>
                <a:cs typeface="Arial" pitchFamily="34" charset="0"/>
              </a:rPr>
              <a:t>The task leader, </a:t>
            </a:r>
            <a:r>
              <a:rPr lang="en-GB" dirty="0">
                <a:cs typeface="Arial" pitchFamily="34" charset="0"/>
              </a:rPr>
              <a:t>where</a:t>
            </a:r>
            <a:r>
              <a:rPr lang="en-GB" dirty="0">
                <a:latin typeface="Arial" pitchFamily="34" charset="0"/>
                <a:cs typeface="Arial" pitchFamily="34" charset="0"/>
              </a:rPr>
              <a:t> the Coordinator is a sociable leader.</a:t>
            </a:r>
          </a:p>
          <a:p>
            <a:pPr>
              <a:defRPr/>
            </a:pPr>
            <a:r>
              <a:rPr lang="en-GB" dirty="0">
                <a:latin typeface="Arial" pitchFamily="34" charset="0"/>
                <a:cs typeface="Arial" pitchFamily="34" charset="0"/>
              </a:rPr>
              <a:t>If no Coordinator is present, the Shaper will lead and give shape to the application of the team’s efforts. </a:t>
            </a:r>
          </a:p>
          <a:p>
            <a:pPr>
              <a:defRPr/>
            </a:pPr>
            <a:r>
              <a:rPr lang="en-GB" dirty="0">
                <a:latin typeface="Arial" pitchFamily="34" charset="0"/>
                <a:cs typeface="Arial" pitchFamily="34" charset="0"/>
              </a:rPr>
              <a:t>Seeks to convert ideas into decisions and action.</a:t>
            </a:r>
          </a:p>
          <a:p>
            <a:pPr>
              <a:defRPr/>
            </a:pPr>
            <a:r>
              <a:rPr lang="en-GB" dirty="0">
                <a:latin typeface="Arial" pitchFamily="34" charset="0"/>
                <a:cs typeface="Arial" pitchFamily="34" charset="0"/>
              </a:rPr>
              <a:t>Impulsive and impatient, people outside the team regard him/ her as arrogant.</a:t>
            </a:r>
          </a:p>
          <a:p>
            <a:pPr marL="0" indent="0">
              <a:buNone/>
              <a:defRPr/>
            </a:pPr>
            <a:endParaRPr lang="en-GB" i="1" dirty="0">
              <a:latin typeface="Arial" pitchFamily="34" charset="0"/>
              <a:cs typeface="Arial" pitchFamily="34" charset="0"/>
            </a:endParaRPr>
          </a:p>
          <a:p>
            <a:pPr marL="0" indent="0">
              <a:buNone/>
              <a:defRPr/>
            </a:pPr>
            <a:r>
              <a:rPr lang="en-GB" i="1" dirty="0">
                <a:latin typeface="Arial" pitchFamily="34" charset="0"/>
                <a:cs typeface="Arial" pitchFamily="34" charset="0"/>
              </a:rPr>
              <a:t>Can even make the team feel uncomfortable, but makes things happen. </a:t>
            </a:r>
          </a:p>
          <a:p>
            <a:endParaRPr lang="en-GB" dirty="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714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096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p:txBody>
          <a:bodyPr>
            <a:normAutofit fontScale="90000"/>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p:txBody>
          <a:bodyPr>
            <a:normAutofit fontScale="92500" lnSpcReduction="20000"/>
          </a:bodyPr>
          <a:lstStyle/>
          <a:p>
            <a:r>
              <a:rPr lang="en-GB" altLang="en-US" dirty="0">
                <a:cs typeface="Arial" charset="0"/>
              </a:rPr>
              <a:t>Worries about what might go wrong. </a:t>
            </a:r>
          </a:p>
          <a:p>
            <a:r>
              <a:rPr lang="en-GB" altLang="en-US" dirty="0">
                <a:cs typeface="Arial" charset="0"/>
              </a:rPr>
              <a:t>Checks every detail, this obsession being an expression of anxiety. </a:t>
            </a:r>
          </a:p>
          <a:p>
            <a:r>
              <a:rPr lang="en-GB" altLang="en-US" dirty="0">
                <a:cs typeface="Arial" charset="0"/>
              </a:rPr>
              <a:t>Preoccupied with order, compulsive in meeting deadlines, maintains a permanent sense of urgency. </a:t>
            </a:r>
          </a:p>
          <a:p>
            <a:endParaRPr lang="en-GB" altLang="en-US" i="1" dirty="0">
              <a:cs typeface="Arial" charset="0"/>
            </a:endParaRPr>
          </a:p>
          <a:p>
            <a:pPr marL="0" indent="0">
              <a:buNone/>
            </a:pPr>
            <a:r>
              <a:rPr lang="en-GB" altLang="en-US" i="1" dirty="0">
                <a:cs typeface="Arial" charset="0"/>
              </a:rPr>
              <a:t>Although an asset to the team, can be a morale-lowering worrier, and be side-tracked by trivia.</a:t>
            </a:r>
          </a:p>
          <a:p>
            <a:endParaRPr lang="en-GB" dirty="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555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62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extLst>
              <p:ext uri="{D42A27DB-BD31-4B8C-83A1-F6EECF244321}">
                <p14:modId xmlns:p14="http://schemas.microsoft.com/office/powerpoint/2010/main" val="4206595457"/>
              </p:ext>
            </p:extLst>
          </p:nvPr>
        </p:nvGraphicFramePr>
        <p:xfrm>
          <a:off x="251520" y="1397000"/>
          <a:ext cx="8640960" cy="4150360"/>
        </p:xfrm>
        <a:graphic>
          <a:graphicData uri="http://schemas.openxmlformats.org/drawingml/2006/table">
            <a:tbl>
              <a:tblPr firstRow="1" bandRow="1">
                <a:tableStyleId>{5C22544A-7EE6-4342-B048-85BDC9FD1C3A}</a:tableStyleId>
              </a:tblPr>
              <a:tblGrid>
                <a:gridCol w="2644548">
                  <a:extLst>
                    <a:ext uri="{9D8B030D-6E8A-4147-A177-3AD203B41FA5}">
                      <a16:colId xmlns:a16="http://schemas.microsoft.com/office/drawing/2014/main" val="783200840"/>
                    </a:ext>
                  </a:extLst>
                </a:gridCol>
                <a:gridCol w="2998206">
                  <a:extLst>
                    <a:ext uri="{9D8B030D-6E8A-4147-A177-3AD203B41FA5}">
                      <a16:colId xmlns:a16="http://schemas.microsoft.com/office/drawing/2014/main" val="3344182575"/>
                    </a:ext>
                  </a:extLst>
                </a:gridCol>
                <a:gridCol w="2998206">
                  <a:extLst>
                    <a:ext uri="{9D8B030D-6E8A-4147-A177-3AD203B41FA5}">
                      <a16:colId xmlns:a16="http://schemas.microsoft.com/office/drawing/2014/main"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3710368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457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extLst>
              <p:ext uri="{D42A27DB-BD31-4B8C-83A1-F6EECF244321}">
                <p14:modId xmlns:p14="http://schemas.microsoft.com/office/powerpoint/2010/main" val="224692424"/>
              </p:ext>
            </p:extLst>
          </p:nvPr>
        </p:nvGraphicFramePr>
        <p:xfrm>
          <a:off x="251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890520835"/>
                    </a:ext>
                  </a:extLst>
                </a:gridCol>
                <a:gridCol w="2880320">
                  <a:extLst>
                    <a:ext uri="{9D8B030D-6E8A-4147-A177-3AD203B41FA5}">
                      <a16:colId xmlns:a16="http://schemas.microsoft.com/office/drawing/2014/main" val="1090961735"/>
                    </a:ext>
                  </a:extLst>
                </a:gridCol>
                <a:gridCol w="2880320">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2519229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B857-412D-47E9-A9FA-B3EE301B064B}"/>
              </a:ext>
            </a:extLst>
          </p:cNvPr>
          <p:cNvSpPr>
            <a:spLocks noGrp="1"/>
          </p:cNvSpPr>
          <p:nvPr>
            <p:ph type="title"/>
          </p:nvPr>
        </p:nvSpPr>
        <p:spPr/>
        <p:txBody>
          <a:bodyPr>
            <a:normAutofit fontScale="90000"/>
          </a:bodyPr>
          <a:lstStyle/>
          <a:p>
            <a:r>
              <a:rPr lang="en-GB" dirty="0"/>
              <a:t>Have you started forming teams?</a:t>
            </a:r>
          </a:p>
        </p:txBody>
      </p:sp>
      <p:sp>
        <p:nvSpPr>
          <p:cNvPr id="3" name="Content Placeholder 2">
            <a:extLst>
              <a:ext uri="{FF2B5EF4-FFF2-40B4-BE49-F238E27FC236}">
                <a16:creationId xmlns:a16="http://schemas.microsoft.com/office/drawing/2014/main" id="{8C0E3704-E21C-41D8-981D-C356A9E7FB44}"/>
              </a:ext>
            </a:extLst>
          </p:cNvPr>
          <p:cNvSpPr>
            <a:spLocks noGrp="1"/>
          </p:cNvSpPr>
          <p:nvPr>
            <p:ph idx="1"/>
          </p:nvPr>
        </p:nvSpPr>
        <p:spPr/>
        <p:txBody>
          <a:bodyPr>
            <a:normAutofit fontScale="92500" lnSpcReduction="20000"/>
          </a:bodyPr>
          <a:lstStyle/>
          <a:p>
            <a:r>
              <a:rPr lang="en-GB" dirty="0"/>
              <a:t>How many of you have sent information to fellow students who have been absent?</a:t>
            </a:r>
          </a:p>
          <a:p>
            <a:r>
              <a:rPr lang="en-GB" dirty="0"/>
              <a:t>How many have offered support those 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val="925653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p:txBody>
          <a:bodyPr>
            <a:normAutofit fontScale="850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val="2544462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457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9934-C905-4FB6-881D-E294D891B7FD}"/>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45F9B15C-124B-46D5-9BC6-A8ACA56CBA08}"/>
              </a:ext>
            </a:extLst>
          </p:cNvPr>
          <p:cNvSpPr>
            <a:spLocks noGrp="1"/>
          </p:cNvSpPr>
          <p:nvPr>
            <p:ph idx="1"/>
          </p:nvPr>
        </p:nvSpPr>
        <p:spPr>
          <a:xfrm>
            <a:off x="457200" y="1417638"/>
            <a:ext cx="8229600" cy="3917032"/>
          </a:xfrm>
        </p:spPr>
        <p:txBody>
          <a:bodyPr>
            <a:normAutofit fontScale="85000" lnSpcReduction="20000"/>
          </a:bodyPr>
          <a:lstStyle/>
          <a:p>
            <a:r>
              <a:rPr lang="en-GB" altLang="en-US" sz="2800" dirty="0">
                <a:latin typeface="Arial" charset="0"/>
                <a:cs typeface="Arial" charset="0"/>
              </a:rPr>
              <a:t>Essential to effective teamwork strategy.</a:t>
            </a:r>
          </a:p>
          <a:p>
            <a:r>
              <a:rPr lang="en-GB" altLang="en-US" sz="2800" dirty="0">
                <a:latin typeface="Arial" charset="0"/>
                <a:cs typeface="Arial" charset="0"/>
              </a:rPr>
              <a:t>Need to share thoughts, ideas and progress.</a:t>
            </a:r>
          </a:p>
          <a:p>
            <a:r>
              <a:rPr lang="en-GB" altLang="en-US" sz="2800" dirty="0">
                <a:latin typeface="Arial" charset="0"/>
                <a:cs typeface="Arial" charset="0"/>
              </a:rPr>
              <a:t>Let’s consider different ways to communicate:</a:t>
            </a:r>
          </a:p>
          <a:p>
            <a:pPr lvl="1"/>
            <a:r>
              <a:rPr lang="en-GB" altLang="en-US" sz="2400" dirty="0">
                <a:latin typeface="Arial" charset="0"/>
                <a:cs typeface="Arial" charset="0"/>
              </a:rPr>
              <a:t>Skype, Phone, Email, Social Media etc.</a:t>
            </a:r>
          </a:p>
          <a:p>
            <a:r>
              <a:rPr lang="en-GB" altLang="en-US" sz="2800" dirty="0">
                <a:latin typeface="Arial" charset="0"/>
                <a:cs typeface="Arial" charset="0"/>
              </a:rPr>
              <a:t>Why are face to face meetings important (where possible)?</a:t>
            </a:r>
          </a:p>
          <a:p>
            <a:r>
              <a:rPr lang="en-GB" altLang="en-US" sz="2800" dirty="0">
                <a:latin typeface="Arial" charset="0"/>
                <a:cs typeface="Arial" charset="0"/>
              </a:rPr>
              <a:t>Why is a structured approach to meetings essential?</a:t>
            </a:r>
          </a:p>
          <a:p>
            <a:r>
              <a:rPr lang="en-GB" altLang="en-US" sz="2800" dirty="0">
                <a:latin typeface="Arial" charset="0"/>
                <a:cs typeface="Arial" charset="0"/>
              </a:rPr>
              <a:t>Why are written communications beneficial?</a:t>
            </a:r>
          </a:p>
          <a:p>
            <a:pPr marL="0" indent="0">
              <a:buNone/>
            </a:pPr>
            <a:endParaRPr lang="en-GB" altLang="en-US" sz="2800" dirty="0">
              <a:latin typeface="Arial" charset="0"/>
              <a:cs typeface="Arial" charset="0"/>
            </a:endParaRPr>
          </a:p>
          <a:p>
            <a:pPr marL="0" indent="0">
              <a:buNone/>
            </a:pPr>
            <a:r>
              <a:rPr lang="en-GB" altLang="en-US" sz="2800" b="1" dirty="0">
                <a:latin typeface="Arial" charset="0"/>
                <a:cs typeface="Arial" charset="0"/>
              </a:rPr>
              <a:t>We will cover this topic in more detail in the </a:t>
            </a:r>
            <a:r>
              <a:rPr lang="en-GB" altLang="en-US" sz="2800" b="1" i="1" dirty="0">
                <a:latin typeface="Arial" charset="0"/>
                <a:cs typeface="Arial" charset="0"/>
              </a:rPr>
              <a:t>second  part</a:t>
            </a:r>
            <a:r>
              <a:rPr lang="en-GB" altLang="en-US" sz="2800" b="1" dirty="0">
                <a:latin typeface="Arial" charset="0"/>
                <a:cs typeface="Arial" charset="0"/>
              </a:rPr>
              <a:t> of this module</a:t>
            </a:r>
          </a:p>
          <a:p>
            <a:endParaRPr lang="en-GB" dirty="0"/>
          </a:p>
        </p:txBody>
      </p:sp>
    </p:spTree>
    <p:extLst>
      <p:ext uri="{BB962C8B-B14F-4D97-AF65-F5344CB8AC3E}">
        <p14:creationId xmlns:p14="http://schemas.microsoft.com/office/powerpoint/2010/main" val="3625947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3466C-F917-4F8C-AA35-BCE7F548E01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67013C1-CEA4-4455-ADB0-30A335B8AEDA}"/>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17345754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1055</TotalTime>
  <Words>1660</Words>
  <Application>Microsoft Office PowerPoint</Application>
  <PresentationFormat>On-screen Show (4:3)</PresentationFormat>
  <Paragraphs>164</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Myriad Pro</vt:lpstr>
      <vt:lpstr>Arial</vt:lpstr>
      <vt:lpstr>Calibri</vt:lpstr>
      <vt:lpstr>Courier New</vt:lpstr>
      <vt:lpstr>Times New Roman</vt:lpstr>
      <vt:lpstr>20140311PresentationUWTSDTemplate</vt:lpstr>
      <vt:lpstr>CertHE Skills for the Workplace Module: BMSK4009</vt:lpstr>
      <vt:lpstr>Overview of Workshop</vt:lpstr>
      <vt:lpstr>Group/Team Development</vt:lpstr>
      <vt:lpstr>Belbin’s Team Roles</vt:lpstr>
      <vt:lpstr>Belbin’s 8 Team Roles</vt:lpstr>
      <vt:lpstr>Coordinator (CO)</vt:lpstr>
      <vt:lpstr>Implementer (IMP)</vt:lpstr>
      <vt:lpstr>Plant (PL)</vt:lpstr>
      <vt:lpstr>Monitor/Evaluator (ME)</vt:lpstr>
      <vt:lpstr>Resource Investigator (RI) </vt:lpstr>
      <vt:lpstr>Team Worker (TW) </vt:lpstr>
      <vt:lpstr>Shaper (SH)</vt:lpstr>
      <vt:lpstr>Completer/Finisher (CF) </vt:lpstr>
      <vt:lpstr>Team Roles</vt:lpstr>
      <vt:lpstr>Team Roles (cont.)</vt:lpstr>
      <vt:lpstr>Have you started forming teams?</vt:lpstr>
      <vt:lpstr>Roles</vt:lpstr>
      <vt:lpstr>Reward &amp; Recognition</vt:lpstr>
      <vt:lpstr>Communication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Melanie Squire</cp:lastModifiedBy>
  <cp:revision>19</cp:revision>
  <dcterms:created xsi:type="dcterms:W3CDTF">2015-04-14T15:21:28Z</dcterms:created>
  <dcterms:modified xsi:type="dcterms:W3CDTF">2024-10-09T14:18:17Z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