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7"/>
  </p:notesMasterIdLst>
  <p:handoutMasterIdLst>
    <p:handoutMasterId r:id="rId48"/>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282" r:id="rId20"/>
    <p:sldId id="772" r:id="rId21"/>
    <p:sldId id="760" r:id="rId22"/>
    <p:sldId id="290" r:id="rId23"/>
    <p:sldId id="414" r:id="rId24"/>
    <p:sldId id="349" r:id="rId25"/>
    <p:sldId id="401" r:id="rId26"/>
    <p:sldId id="404" r:id="rId27"/>
    <p:sldId id="433" r:id="rId28"/>
    <p:sldId id="399" r:id="rId29"/>
    <p:sldId id="415" r:id="rId30"/>
    <p:sldId id="437" r:id="rId31"/>
    <p:sldId id="759" r:id="rId32"/>
    <p:sldId id="412" r:id="rId33"/>
    <p:sldId id="406" r:id="rId34"/>
    <p:sldId id="397" r:id="rId35"/>
    <p:sldId id="405" r:id="rId36"/>
    <p:sldId id="393" r:id="rId37"/>
    <p:sldId id="402" r:id="rId38"/>
    <p:sldId id="403" r:id="rId39"/>
    <p:sldId id="267" r:id="rId40"/>
    <p:sldId id="395" r:id="rId41"/>
    <p:sldId id="428" r:id="rId42"/>
    <p:sldId id="417" r:id="rId43"/>
    <p:sldId id="438" r:id="rId44"/>
    <p:sldId id="773" r:id="rId45"/>
    <p:sldId id="769" r:id="rId46"/>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93" autoAdjust="0"/>
    <p:restoredTop sz="93699" autoAdjust="0"/>
  </p:normalViewPr>
  <p:slideViewPr>
    <p:cSldViewPr>
      <p:cViewPr varScale="1">
        <p:scale>
          <a:sx n="119" d="100"/>
          <a:sy n="119" d="100"/>
        </p:scale>
        <p:origin x="1592" y="18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23/09/2025</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23/09/2025</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Clarify that this does not mean they can only use a situation where they are assessing for services, e.g. it can be a case where they assess there is underlying safeguarding issues, this may not/does not have to be based on the initial area of their input/work with the individual/family/</a:t>
            </a:r>
            <a:r>
              <a:rPr lang="en-US" dirty="0" err="1"/>
              <a:t>carers</a:t>
            </a:r>
            <a:r>
              <a:rPr lang="en-US" dirty="0"/>
              <a: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now go on to explore each outcome individual over the day. </a:t>
            </a:r>
          </a:p>
          <a:p>
            <a:r>
              <a:rPr lang="en-US" dirty="0"/>
              <a:t>The learning outcomes for this task along with the breakdown of the assessment criteria are at the end of the workbook and in appendix 4 of the </a:t>
            </a:r>
            <a:r>
              <a:rPr lang="en-US" dirty="0" err="1"/>
              <a:t>programme</a:t>
            </a:r>
            <a:r>
              <a:rPr lang="en-US" dirty="0"/>
              <a:t> handbook.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3 learning outcomes which we will work through over the day. </a:t>
            </a:r>
          </a:p>
          <a:p>
            <a:pPr marL="228600" indent="-228600">
              <a:buAutoNum type="arabicPeriod"/>
            </a:pPr>
            <a:r>
              <a:rPr lang="en-US" dirty="0"/>
              <a:t>Analysis in assessment</a:t>
            </a:r>
          </a:p>
          <a:p>
            <a:pPr marL="228600" indent="-228600">
              <a:buAutoNum type="arabicPeriod"/>
            </a:pPr>
            <a:r>
              <a:rPr lang="en-US" dirty="0"/>
              <a:t>Collaborative working </a:t>
            </a:r>
          </a:p>
          <a:p>
            <a:pPr marL="228600" indent="-228600">
              <a:buAutoNum type="arabicPeriod"/>
            </a:pPr>
            <a:r>
              <a:rPr lang="en-US" dirty="0"/>
              <a:t>Professional decision making</a:t>
            </a: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1 in workbook (discussion) </a:t>
            </a:r>
            <a:r>
              <a:rPr lang="en-GB" altLang="en-US" dirty="0"/>
              <a:t>– whole group  or small groups - round robin if possible or just pick a few learners to come up with points. </a:t>
            </a:r>
          </a:p>
          <a:p>
            <a:r>
              <a:rPr lang="en-GB" altLang="en-US" dirty="0"/>
              <a:t>Objective: to get leaners to thinking about key legislation for their area of work and consider critical issues they will need to include and expand on in the tasks. </a:t>
            </a:r>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would be useful here to draw out the concept of wellbeing under the SSWBA and the key concepts/principles of the Act e.g. prevention and early intervention, collaboration and co-production.. </a:t>
            </a:r>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that the SSWBA, Code of Practice, regulations, training material etc. can all be found on the SCW Hub.</a:t>
            </a:r>
          </a:p>
          <a:p>
            <a:r>
              <a:rPr lang="en-GB" altLang="en-US" dirty="0"/>
              <a:t>Check for other legislation not in list : The Violence Against Women, Domestic Abuse and Sexual Violence (Wales) Act (2015), Mental Health (Wales) Measures 2010,  Well-being Future Generations, 2015 etc. </a:t>
            </a:r>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 up the importance of referring to the Wales Safeguarding Procedures in Task 3.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Link to task 3 and questions they can consider.</a:t>
            </a:r>
          </a:p>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assessing risk/safeguarding.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Introduce Annie's story  - Watch video from 42 minutes into the video up until 53 mins (up to1.14 mins if you have time). </a:t>
            </a:r>
          </a:p>
          <a:p>
            <a:r>
              <a:rPr lang="en-US" sz="1200" dirty="0"/>
              <a:t>Group discussion – link to the importance of taking person centered approach in task 3. </a:t>
            </a:r>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Small groups or general discussion in larger group – 10 minutes and then 5 mins for feedback. </a:t>
            </a:r>
          </a:p>
          <a:p>
            <a:r>
              <a:rPr lang="en-US" dirty="0"/>
              <a:t>Ask them to follow each aspect of the model and relate it to the case and then consider their own role in relation to power and privilege. </a:t>
            </a:r>
          </a:p>
          <a:p>
            <a:r>
              <a:rPr lang="en-US" dirty="0"/>
              <a:t>Feedback if not much time just ask about the disrupt element and how they underpinned use of the model with power and privilege. E.g., Social work is in what the call the “in” group. Black and ethnic minorities people are often described as being in the “out” group.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have covered a lot around communication in workshop to including Welsh language. Remind the of the Active offer, More Than Just Words etc.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Group discussion if time –new procedures -  keeping the individual central in safeguarding/collaboration/decision making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to SCW learning outcomes – collaboration </a:t>
            </a:r>
          </a:p>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 or breakout rooms  -</a:t>
            </a:r>
          </a:p>
          <a:p>
            <a:r>
              <a:rPr lang="en-GB" altLang="en-US" b="1" dirty="0"/>
              <a:t>Exercise 2</a:t>
            </a:r>
            <a:r>
              <a:rPr lang="en-GB" altLang="en-US" dirty="0"/>
              <a:t>: Identify some of the tensions and conflicts they face at work?</a:t>
            </a:r>
          </a:p>
          <a:p>
            <a:r>
              <a:rPr lang="en-GB" altLang="en-US" dirty="0"/>
              <a:t>Get them to link this to cases/individuals they work with, flag up common areas, are there tensions between the Codes of Professional Practice, rights versus risk, human rights etc? </a:t>
            </a:r>
          </a:p>
          <a:p>
            <a:r>
              <a:rPr lang="en-GB" altLang="en-US" dirty="0"/>
              <a:t>Draw out values/conflict/ethics/tensions etc</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 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Exercise/Discussion: </a:t>
            </a:r>
            <a:r>
              <a:rPr lang="en-GB" altLang="en-US" dirty="0"/>
              <a:t>Draw out issues of power/ADP/AOP in relation to safeguarding (If possibly relate them to their individual cases). Can be done in small groups if time allows.  May have already been covered, if so just highlight points. </a:t>
            </a:r>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them Advocacy is an important area to consider in safeguarding.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3: : </a:t>
            </a:r>
            <a:r>
              <a:rPr lang="en-GB" altLang="en-US" dirty="0"/>
              <a:t>Put them into groups or break out rooms if online and allow 5 mins each and maybe another 5 mins for each person to discuss their case, 3-4 people in each room is recommended. Ask others in group to ask question and help the person discussing case to consider different aspects. </a:t>
            </a:r>
            <a:r>
              <a:rPr lang="en-GB" altLang="en-US" b="1" dirty="0"/>
              <a:t>Not theory though we will cover this later in the day.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Feedback to the big group and discuss. Check in if the case they have chosen are appropriate, this may draw out concerns regarding appropriate cases. In some services this can be trickier than others, so it is important to have a chance to discuss this.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Aim: to draw out issues of safeguarding assessment, complexities, collaboration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This exercise can take some time as it is important to draw out points and get them started on it. If you have a large group, you could ask for just one or 2 people in group to feedback on general issue.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Group Discussion/sum up of previous exercise (if not already covered): </a:t>
            </a:r>
            <a:r>
              <a:rPr lang="en-GB" altLang="en-US" dirty="0"/>
              <a:t>Can they identify any situations where they have identified bias in themselves or other workers which may have influenced decisions made either positively or negatively? Discussion of values/ethics etc.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if time. What do they think is meant by professional curiosity  - links to collaborative working. </a:t>
            </a:r>
          </a:p>
          <a:p>
            <a:r>
              <a:rPr lang="en-GB" dirty="0"/>
              <a:t>Discussion on the video Annie's story if you haven't already discussed it.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30</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emphasis that they must do this task on their area of work. This can be difficult for some for instance those who work with foster cares. If their role is designated as child and families thy need to write this on a child not the foster </a:t>
            </a:r>
            <a:r>
              <a:rPr lang="en-US" dirty="0" err="1"/>
              <a:t>carer</a:t>
            </a:r>
            <a:r>
              <a:rPr lang="en-US" dirty="0"/>
              <a:t>.  </a:t>
            </a:r>
          </a:p>
          <a:p>
            <a:r>
              <a:rPr lang="en-US" dirty="0"/>
              <a:t>The importance of them being clear on their role in relation to the safeguarding incident is important and even if the case does not go forward as safeguarding, they can reflect and analyses the what ifs in order to evidence they understand the process.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200" b="0" i="1" u="none" strike="noStrike" cap="none" baseline="0" dirty="0">
                <a:solidFill>
                  <a:srgbClr val="000000"/>
                </a:solidFill>
                <a:effectLst/>
                <a:uFillTx/>
                <a:latin typeface="Calibri"/>
              </a:rPr>
              <a:t>Group disucssion – ask the group for examples from thier work and build on this to give them ideas of how they can include this in task 3. </a:t>
            </a:r>
            <a:endParaRPr lang="en-GB" altLang="en-US" dirty="0"/>
          </a:p>
          <a:p>
            <a:r>
              <a:rPr lang="en-GB" altLang="en-US" dirty="0"/>
              <a:t>Ask learners to consider this in relation to their safeguarding case how they will evidence this in the portfolio. Remind them they need to include Welsh context, or they are at risk of failing. </a:t>
            </a:r>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Ask </a:t>
            </a:r>
            <a:r>
              <a:rPr lang="en-GB" altLang="en-US" dirty="0"/>
              <a:t>the group what is meant be absolute, limited and qualified rights, point out why might this be relevant, and that Human Rights should underpin safeguarding and be reflected upon in assignments. </a:t>
            </a:r>
          </a:p>
          <a:p>
            <a:r>
              <a:rPr lang="en-GB" altLang="en-US" dirty="0"/>
              <a:t>Absolute: State can never infringe; included protection for torture and inhuman or degrading treatment. </a:t>
            </a:r>
          </a:p>
          <a:p>
            <a:r>
              <a:rPr lang="en-GB" altLang="en-US" dirty="0"/>
              <a:t>Limited: under explicit and finite circumstances e.g. right to liberty. </a:t>
            </a:r>
          </a:p>
          <a:p>
            <a:r>
              <a:rPr lang="en-GB" altLang="en-US" dirty="0"/>
              <a:t>Qualified: balance rights of individual and rights of broader community or state e.g. privacy/family life. Religion, belief, freedom. </a:t>
            </a:r>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may be an appropriate moment to address any concerns regarding if the cases they are working on/considering using is appropriate to the safeguarding requirement of this section.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Exploration of theory; ask them to consider not just how it worked but how it worked well or didn’t work well, what were the problems, might other theories work better is there any evidence that the theory used had pitfalls/criticism of the theory? </a:t>
            </a:r>
          </a:p>
          <a:p>
            <a:r>
              <a:rPr lang="en-GB" altLang="en-US" dirty="0"/>
              <a:t>Aim; to get the learners to critically reflect/analyse theories they are using.</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4:</a:t>
            </a:r>
            <a:r>
              <a:rPr lang="en-GB" altLang="en-US" dirty="0"/>
              <a:t> Group discussion or  small groups/breakout rooms,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Remind group they will fail if there is no theory or only 1,  they need to include more than one theory and reference it.  </a:t>
            </a:r>
          </a:p>
          <a:p>
            <a:r>
              <a:rPr lang="en-GB" altLang="en-US" dirty="0"/>
              <a:t>This should be generated out of the previous exercise 3 when they discussed their case. </a:t>
            </a:r>
          </a:p>
          <a:p>
            <a:r>
              <a:rPr lang="en-GB" altLang="en-US" dirty="0"/>
              <a:t>Group discussion re theories they have chosen and why. </a:t>
            </a:r>
          </a:p>
          <a:p>
            <a:r>
              <a:rPr lang="en-GB" altLang="en-US" dirty="0"/>
              <a:t>The marking criteria say “theories” a number is not specified but common sense says they could need to discuss at least 2-3.</a:t>
            </a:r>
          </a:p>
          <a:p>
            <a:r>
              <a:rPr lang="en-GB" altLang="en-US" b="1" dirty="0"/>
              <a:t>Siobhan Maclean Theory cards</a:t>
            </a:r>
            <a:r>
              <a:rPr lang="en-GB" altLang="en-US" dirty="0"/>
              <a:t> can be used for this exercise. You could let them choose some or hand them out or give a few to each group to help generate discussion and planning in relation to theory. </a:t>
            </a:r>
          </a:p>
          <a:p>
            <a:r>
              <a:rPr lang="en-GB" altLang="en-US" dirty="0"/>
              <a:t>Aim to get them to consider a range of theories and how use of theory underpins professional decision making.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Discussion: </a:t>
            </a:r>
            <a:r>
              <a:rPr lang="en-GB" altLang="en-US" dirty="0"/>
              <a:t>- What are some of the complexities of their cases in relation to this? When considering their case in next exercise it may be useful to ask them to highlight just how many different agencies/individuals/family member </a:t>
            </a:r>
            <a:r>
              <a:rPr lang="en-GB" altLang="en-US" dirty="0" err="1"/>
              <a:t>etc</a:t>
            </a:r>
            <a:r>
              <a:rPr lang="en-GB" altLang="en-US" dirty="0"/>
              <a:t> are/can be involved in one case.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en-GB" dirty="0"/>
              <a:t>Group discussion – draw out main principles of risk assessment. </a:t>
            </a:r>
          </a:p>
          <a:p>
            <a:r>
              <a:rPr lang="en-GB" dirty="0"/>
              <a:t>Link to SCW learning outcome professional decision making in task 3 – LO  1.4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Link this to Adult/Child safeguarding – safety of child paramount, Human rights etc. Children Act etc. </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Discussion  (optional)</a:t>
            </a:r>
            <a:r>
              <a:rPr lang="en-GB" altLang="en-US" dirty="0"/>
              <a:t>- Why is knowledge of these three learning outcomes so important to safeguarding? Quick recap as this was covered in workshop 1. Point out full detailed learning outcomes in handbook. </a:t>
            </a:r>
          </a:p>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It will be the responsibility of the trainer to send out an email giving time slots to each learner, these can be arranged after the online workshop or alternative slot can be offered that is convenient for the trainer. If people don’t want a 1 to 1, they will need to sign on a register (against their allotted time slot) that they have declined the offer so there is evidence that the slot was offered and declined by the learner. It may be better not to give this as an alternative but rather ask them to do this on the day if they decline.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43</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marked Evaluation Cohort 22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45</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23/09/2025</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23/09/2025</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23/09/2025</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23/09/2025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a:t>The Wales Safeguarding Procedures – Adults (principles also applies to children) </a:t>
            </a:r>
            <a:br>
              <a:rPr lang="en-GB" sz="2900"/>
            </a:br>
            <a:endParaRPr lang="en-GB" sz="29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3"/>
            <a:ext cx="5605629" cy="994172"/>
          </a:xfrm>
        </p:spPr>
        <p:txBody>
          <a:bodyPr>
            <a:normAutofit fontScale="90000"/>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 and 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56E1-4B06-D42F-CB93-6BD02B115EB2}"/>
              </a:ext>
            </a:extLst>
          </p:cNvPr>
          <p:cNvSpPr>
            <a:spLocks noGrp="1"/>
          </p:cNvSpPr>
          <p:nvPr>
            <p:ph type="title"/>
          </p:nvPr>
        </p:nvSpPr>
        <p:spPr>
          <a:xfrm>
            <a:off x="628650" y="160321"/>
            <a:ext cx="8335838" cy="1325563"/>
          </a:xfrm>
        </p:spPr>
        <p:txBody>
          <a:bodyPr>
            <a:normAutofit/>
          </a:bodyPr>
          <a:lstStyle/>
          <a:p>
            <a:br>
              <a:rPr lang="en-GB" sz="2550" dirty="0">
                <a:latin typeface="Calibri" panose="020F0502020204030204" pitchFamily="34" charset="0"/>
              </a:rPr>
            </a:br>
            <a:br>
              <a:rPr lang="en-GB" sz="2550" dirty="0"/>
            </a:br>
            <a:endParaRPr lang="en-US" sz="2550" dirty="0"/>
          </a:p>
        </p:txBody>
      </p:sp>
      <p:sp>
        <p:nvSpPr>
          <p:cNvPr id="9" name="Text Placeholder 8">
            <a:extLst>
              <a:ext uri="{FF2B5EF4-FFF2-40B4-BE49-F238E27FC236}">
                <a16:creationId xmlns:a16="http://schemas.microsoft.com/office/drawing/2014/main" id="{9AD4CD49-09BE-D80C-8DC3-EE94CA8EB6CE}"/>
              </a:ext>
            </a:extLst>
          </p:cNvPr>
          <p:cNvSpPr>
            <a:spLocks noGrp="1"/>
          </p:cNvSpPr>
          <p:nvPr>
            <p:ph type="body" idx="1"/>
          </p:nvPr>
        </p:nvSpPr>
        <p:spPr>
          <a:xfrm>
            <a:off x="339427" y="179257"/>
            <a:ext cx="8158064" cy="1325563"/>
          </a:xfrm>
        </p:spPr>
        <p:txBody>
          <a:bodyPr>
            <a:normAutofit/>
          </a:bodyPr>
          <a:lstStyle/>
          <a:p>
            <a:pPr marL="0" indent="0">
              <a:buNone/>
            </a:pPr>
            <a:r>
              <a:rPr lang="en-GB" sz="2400" dirty="0">
                <a:latin typeface="Calibri" panose="020F0502020204030204" pitchFamily="34" charset="0"/>
              </a:rPr>
              <a:t>The 4D2P model (</a:t>
            </a:r>
            <a:r>
              <a:rPr lang="en-GB" sz="2400" dirty="0" err="1">
                <a:latin typeface="Calibri" panose="020F0502020204030204" pitchFamily="34" charset="0"/>
              </a:rPr>
              <a:t>Tedam</a:t>
            </a:r>
            <a:r>
              <a:rPr lang="en-GB" sz="2400" dirty="0">
                <a:latin typeface="Calibri" panose="020F0502020204030204" pitchFamily="34" charset="0"/>
              </a:rPr>
              <a:t> 2021) is a useful model for reflecting on anti-oppressive and anti-racist practice </a:t>
            </a:r>
            <a:endParaRPr lang="en-GB" sz="2400" dirty="0"/>
          </a:p>
          <a:p>
            <a:endParaRPr lang="en-US" dirty="0"/>
          </a:p>
        </p:txBody>
      </p:sp>
      <p:sp>
        <p:nvSpPr>
          <p:cNvPr id="3" name="Content Placeholder 2">
            <a:extLst>
              <a:ext uri="{FF2B5EF4-FFF2-40B4-BE49-F238E27FC236}">
                <a16:creationId xmlns:a16="http://schemas.microsoft.com/office/drawing/2014/main" id="{0957BC70-6176-A6A1-F8F4-1AD361130BB1}"/>
              </a:ext>
            </a:extLst>
          </p:cNvPr>
          <p:cNvSpPr>
            <a:spLocks noGrp="1"/>
          </p:cNvSpPr>
          <p:nvPr>
            <p:ph sz="half" idx="2"/>
          </p:nvPr>
        </p:nvSpPr>
        <p:spPr>
          <a:xfrm>
            <a:off x="339427" y="1268760"/>
            <a:ext cx="5168677" cy="5087591"/>
          </a:xfrm>
        </p:spPr>
        <p:txBody>
          <a:bodyPr>
            <a:normAutofit fontScale="77500" lnSpcReduction="20000"/>
          </a:bodyPr>
          <a:lstStyle/>
          <a:p>
            <a:pPr marL="0" indent="0">
              <a:buNone/>
            </a:pPr>
            <a:r>
              <a:rPr lang="en-GB" sz="2300" b="1" dirty="0">
                <a:latin typeface="Calibri" panose="020F0502020204030204" pitchFamily="34" charset="0"/>
              </a:rPr>
              <a:t>The 4Ds and social work practice</a:t>
            </a:r>
            <a:endParaRPr lang="en-GB" sz="2300" b="1" dirty="0"/>
          </a:p>
          <a:p>
            <a:r>
              <a:rPr lang="en-GB" sz="2300" b="1" dirty="0">
                <a:latin typeface="Calibri" panose="020F0502020204030204" pitchFamily="34" charset="0"/>
              </a:rPr>
              <a:t>DISCUSS: </a:t>
            </a:r>
            <a:r>
              <a:rPr lang="en-GB" sz="2300" dirty="0">
                <a:latin typeface="Calibri" panose="020F0502020204030204" pitchFamily="34" charset="0"/>
              </a:rPr>
              <a:t>During discussions people may allude to or directly inform you about their experiences of oppression. Covert oppression may be more difficult to identify, hence the importance of a discussion that is sincere, empathic and open. </a:t>
            </a:r>
            <a:endParaRPr lang="en-GB" sz="2300" dirty="0"/>
          </a:p>
          <a:p>
            <a:r>
              <a:rPr lang="en-GB" sz="2300" b="1" dirty="0">
                <a:latin typeface="Calibri" panose="020F0502020204030204" pitchFamily="34" charset="0"/>
              </a:rPr>
              <a:t>DISCOVER: </a:t>
            </a:r>
            <a:r>
              <a:rPr lang="en-GB" sz="2300" dirty="0">
                <a:latin typeface="Calibri" panose="020F0502020204030204" pitchFamily="34" charset="0"/>
              </a:rPr>
              <a:t>You might discover hurt, discontent, experiences of othering, racism, microaggressions emerging from the discussion. </a:t>
            </a:r>
            <a:endParaRPr lang="en-GB" sz="2300" dirty="0"/>
          </a:p>
          <a:p>
            <a:r>
              <a:rPr lang="en-GB" sz="2300" b="1" dirty="0">
                <a:latin typeface="Calibri" panose="020F0502020204030204" pitchFamily="34" charset="0"/>
              </a:rPr>
              <a:t>DECIDE: </a:t>
            </a:r>
            <a:r>
              <a:rPr lang="en-GB" sz="2300" dirty="0">
                <a:latin typeface="Calibri" panose="020F0502020204030204" pitchFamily="34" charset="0"/>
              </a:rPr>
              <a:t>What exactly is going on? Is this a microaggression? Overt or covert oppression? What kind of oppression is it ( sexism, ableism, homophobia, classism, ageism, racism etc). Social workers make decisions on the basis of evidence all of the time – what evidence are you drawing on in reaching your decision? </a:t>
            </a:r>
            <a:endParaRPr lang="en-GB" sz="2300" dirty="0"/>
          </a:p>
          <a:p>
            <a:r>
              <a:rPr lang="en-GB" sz="2300" b="1" dirty="0">
                <a:latin typeface="Calibri" panose="020F0502020204030204" pitchFamily="34" charset="0"/>
              </a:rPr>
              <a:t>DISRUPT</a:t>
            </a:r>
            <a:r>
              <a:rPr lang="en-GB" sz="2300" dirty="0">
                <a:latin typeface="Calibri" panose="020F0502020204030204" pitchFamily="34" charset="0"/>
              </a:rPr>
              <a:t> </a:t>
            </a:r>
            <a:r>
              <a:rPr lang="en-GB" sz="2300" dirty="0"/>
              <a:t>- </a:t>
            </a:r>
            <a:r>
              <a:rPr lang="en-GB" sz="2300" dirty="0">
                <a:latin typeface="Calibri" panose="020F0502020204030204" pitchFamily="34" charset="0"/>
              </a:rPr>
              <a:t>As social workers we have started to normalise oppression and oppressive practices. If we do not disrupt, then we reproduce. </a:t>
            </a:r>
          </a:p>
          <a:p>
            <a:r>
              <a:rPr lang="en-GB" sz="2300" dirty="0">
                <a:latin typeface="Calibri" panose="020F0502020204030204" pitchFamily="34" charset="0"/>
              </a:rPr>
              <a:t>The Oxford English Dictionary defines disruption as: </a:t>
            </a:r>
            <a:r>
              <a:rPr lang="en-GB" sz="2300" i="1" dirty="0">
                <a:latin typeface="Calibri" panose="020F0502020204030204" pitchFamily="34" charset="0"/>
              </a:rPr>
              <a:t> “making it difficult for something to continue in the normal way’ </a:t>
            </a:r>
            <a:endParaRPr lang="en-GB" sz="2300" dirty="0"/>
          </a:p>
          <a:p>
            <a:endParaRPr lang="en-US" sz="1050" dirty="0"/>
          </a:p>
        </p:txBody>
      </p:sp>
      <p:sp>
        <p:nvSpPr>
          <p:cNvPr id="11" name="Content Placeholder 10">
            <a:extLst>
              <a:ext uri="{FF2B5EF4-FFF2-40B4-BE49-F238E27FC236}">
                <a16:creationId xmlns:a16="http://schemas.microsoft.com/office/drawing/2014/main" id="{AFA18CA0-595A-C02C-4441-5D4181B6E343}"/>
              </a:ext>
            </a:extLst>
          </p:cNvPr>
          <p:cNvSpPr>
            <a:spLocks noGrp="1"/>
          </p:cNvSpPr>
          <p:nvPr>
            <p:ph sz="quarter" idx="4"/>
          </p:nvPr>
        </p:nvSpPr>
        <p:spPr>
          <a:xfrm>
            <a:off x="5868144" y="1512700"/>
            <a:ext cx="2936429" cy="2259782"/>
          </a:xfrm>
        </p:spPr>
        <p:txBody>
          <a:bodyPr>
            <a:normAutofit fontScale="77500" lnSpcReduction="20000"/>
          </a:bodyPr>
          <a:lstStyle/>
          <a:p>
            <a:pPr marL="0" indent="0">
              <a:buNone/>
            </a:pPr>
            <a:r>
              <a:rPr lang="en-GB" sz="2800" dirty="0">
                <a:latin typeface="Calibri" panose="020F0502020204030204" pitchFamily="34" charset="0"/>
              </a:rPr>
              <a:t>The 4D’s are always underpinned by 2P’s</a:t>
            </a: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Power</a:t>
            </a:r>
            <a:r>
              <a:rPr lang="en-GB" sz="2800" kern="1200" cap="none" spc="0" dirty="0">
                <a:solidFill>
                  <a:schemeClr val="tx1"/>
                </a:solidFill>
                <a:effectLst/>
                <a:latin typeface="+mn-lt"/>
                <a:ea typeface="+mn-ea"/>
                <a:cs typeface="+mn-cs"/>
              </a:rPr>
              <a:t> </a:t>
            </a:r>
            <a:endParaRPr lang="en-GB" sz="2800" cap="none" spc="0" dirty="0">
              <a:solidFill>
                <a:schemeClr val="tx1"/>
              </a:solidFill>
              <a:effectLst/>
            </a:endParaRP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Privilege</a:t>
            </a:r>
            <a:r>
              <a:rPr lang="en-GB" sz="2800" kern="1200" cap="none" spc="0" dirty="0">
                <a:solidFill>
                  <a:schemeClr val="tx1"/>
                </a:solidFill>
                <a:effectLst/>
                <a:latin typeface="+mn-lt"/>
                <a:ea typeface="+mn-ea"/>
                <a:cs typeface="+mn-cs"/>
              </a:rPr>
              <a:t>: earned and unearned privilege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2800" kern="1200" cap="none" spc="0" dirty="0">
              <a:solidFill>
                <a:schemeClr val="tx1"/>
              </a:solidFill>
              <a:effectLst/>
              <a:latin typeface="+mn-lt"/>
              <a:ea typeface="+mn-ea"/>
              <a:cs typeface="+mn-cs"/>
            </a:endParaRPr>
          </a:p>
          <a:p>
            <a:pPr marL="285750" indent="-285750">
              <a:buFont typeface="Arial" panose="020B0604020202020204" pitchFamily="34" charset="0"/>
              <a:buChar char="•"/>
            </a:pPr>
            <a:endParaRPr lang="en-GB" dirty="0"/>
          </a:p>
          <a:p>
            <a:pPr marL="0" indent="0">
              <a:buNone/>
            </a:pPr>
            <a:endParaRPr lang="en-GB" sz="2800" dirty="0">
              <a:latin typeface="Calibri" panose="020F0502020204030204" pitchFamily="34" charset="0"/>
            </a:endParaRPr>
          </a:p>
        </p:txBody>
      </p:sp>
      <p:sp>
        <p:nvSpPr>
          <p:cNvPr id="4" name="Footer Placeholder 3">
            <a:extLst>
              <a:ext uri="{FF2B5EF4-FFF2-40B4-BE49-F238E27FC236}">
                <a16:creationId xmlns:a16="http://schemas.microsoft.com/office/drawing/2014/main" id="{4650C297-1DAC-AC82-03E8-533A2B036612}"/>
              </a:ext>
            </a:extLst>
          </p:cNvPr>
          <p:cNvSpPr>
            <a:spLocks noGrp="1"/>
          </p:cNvSpPr>
          <p:nvPr>
            <p:ph type="ftr" sz="quarter" idx="11"/>
          </p:nvPr>
        </p:nvSpPr>
        <p:spPr/>
        <p:txBody>
          <a:bodyPr>
            <a:normAutofit/>
          </a:bodyPr>
          <a:lstStyle/>
          <a:p>
            <a:pPr algn="l">
              <a:spcAft>
                <a:spcPts val="450"/>
              </a:spcAft>
            </a:pPr>
            <a:r>
              <a:rPr lang="en-US" spc="150"/>
              <a:t>PaulaMcCreary©2025</a:t>
            </a:r>
          </a:p>
        </p:txBody>
      </p:sp>
      <p:pic>
        <p:nvPicPr>
          <p:cNvPr id="6" name="Picture 5" descr="White puzzle with one red piece">
            <a:extLst>
              <a:ext uri="{FF2B5EF4-FFF2-40B4-BE49-F238E27FC236}">
                <a16:creationId xmlns:a16="http://schemas.microsoft.com/office/drawing/2014/main" id="{F13A06F0-3212-A510-841A-02F43F70F3D9}"/>
              </a:ext>
            </a:extLst>
          </p:cNvPr>
          <p:cNvPicPr>
            <a:picLocks noChangeAspect="1"/>
          </p:cNvPicPr>
          <p:nvPr/>
        </p:nvPicPr>
        <p:blipFill rotWithShape="1">
          <a:blip r:embed="rId2"/>
          <a:srcRect l="30311" r="28739"/>
          <a:stretch/>
        </p:blipFill>
        <p:spPr>
          <a:xfrm>
            <a:off x="6427233" y="4558834"/>
            <a:ext cx="1475656" cy="2027023"/>
          </a:xfrm>
          <a:prstGeom prst="rect">
            <a:avLst/>
          </a:prstGeom>
          <a:effectLst/>
        </p:spPr>
      </p:pic>
    </p:spTree>
    <p:extLst>
      <p:ext uri="{BB962C8B-B14F-4D97-AF65-F5344CB8AC3E}">
        <p14:creationId xmlns:p14="http://schemas.microsoft.com/office/powerpoint/2010/main" val="2253617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dirty="0"/>
              <a:t>Using the </a:t>
            </a:r>
            <a:r>
              <a:rPr lang="en-US" sz="2000" dirty="0" err="1"/>
              <a:t>Tedam</a:t>
            </a:r>
            <a:r>
              <a:rPr lang="en-US" sz="2000" dirty="0"/>
              <a:t>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of or how did you “disrupt”? </a:t>
            </a:r>
          </a:p>
          <a:p>
            <a:r>
              <a:rPr lang="en-US" sz="2000" dirty="0"/>
              <a:t>Remember to consider the 4D’s in the light of the 2P’s to consider your own role and the role of others. </a:t>
            </a:r>
          </a:p>
          <a:p>
            <a:endParaRPr lang="en-US" sz="2400" dirty="0"/>
          </a:p>
          <a:p>
            <a:endParaRPr lang="en-US" sz="2400"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24</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26</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Therefore, extremely important that the influences and biases that affect these decision-making processes are better understood.  </a:t>
            </a:r>
          </a:p>
          <a:p>
            <a:pPr eaLnBrk="1" hangingPunct="1">
              <a:spcBef>
                <a:spcPct val="0"/>
              </a:spcBef>
              <a:buClrTx/>
              <a:buSzTx/>
              <a:buFontTx/>
              <a:buNone/>
              <a:defRPr/>
            </a:pPr>
            <a:r>
              <a:rPr lang="en-GB" altLang="en-US" sz="2400" i="1" dirty="0">
                <a:latin typeface="+mj-lt"/>
              </a:rPr>
              <a:t>Kershall, H and Pritchard, J (2007) “Good Practice in Risk Assessment &amp; Risk Management”, London: Jessica Kingsley.</a:t>
            </a:r>
          </a:p>
          <a:p>
            <a:pPr>
              <a:defRPr/>
            </a:pP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29</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fontScale="92500" lnSpcReduction="20000"/>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r>
              <a:rPr lang="en-GB" sz="1800" b="1" dirty="0">
                <a:effectLst/>
                <a:latin typeface="Arial" panose="020B0604020202020204" pitchFamily="34" charset="0"/>
              </a:rPr>
              <a:t>EITHER, </a:t>
            </a:r>
            <a:r>
              <a:rPr lang="en-GB" sz="1800" dirty="0">
                <a:effectLst/>
                <a:latin typeface="Arial" panose="020B0604020202020204" pitchFamily="34" charset="0"/>
              </a:rPr>
              <a:t>IF YOUR CASE STUDY IS ABOUT ADULT SAFEGUARDING</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effectLst/>
                <a:latin typeface="Arial" panose="020B0604020202020204" pitchFamily="34" charset="0"/>
              </a:rPr>
              <a:t>OR,</a:t>
            </a:r>
            <a:r>
              <a:rPr lang="en-GB" sz="1800" dirty="0">
                <a:effectLst/>
                <a:latin typeface="Arial" panose="020B0604020202020204" pitchFamily="34" charset="0"/>
              </a:rPr>
              <a:t> IF THE CASE STUDY IS ABOUT SAFEGUARDING CHILDREN</a:t>
            </a:r>
          </a:p>
          <a:p>
            <a:r>
              <a:rPr lang="en-GB" sz="1800" dirty="0">
                <a:effectLst/>
                <a:latin typeface="Arial" panose="020B0604020202020204" pitchFamily="34" charset="0"/>
              </a:rPr>
              <a:t>3.4. Understand the professional social work role in relation to safeguarding children at risk.</a:t>
            </a:r>
          </a:p>
          <a:p>
            <a:pPr marL="0" indent="0">
              <a:buNone/>
            </a:pPr>
            <a:r>
              <a:rPr lang="en-GB" sz="1800" dirty="0">
                <a:solidFill>
                  <a:srgbClr val="000000"/>
                </a:solidFill>
                <a:latin typeface="Arial" panose="020B0604020202020204" pitchFamily="34" charset="0"/>
              </a:rPr>
              <a:t>Please see handbook appendix 4 for the more detailed breakdown in the  “Assessment Criteria". </a:t>
            </a:r>
            <a:endParaRPr lang="en-GB" sz="1800" dirty="0">
              <a:solidFill>
                <a:srgbClr val="000000"/>
              </a:solidFill>
              <a:effectLst/>
              <a:latin typeface="Arial" panose="020B0604020202020204" pitchFamily="34" charset="0"/>
            </a:endParaRPr>
          </a:p>
          <a:p>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32</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33</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dirty="0"/>
              <a:t>You</a:t>
            </a:r>
            <a:r>
              <a:rPr lang="en-GB" altLang="en-US" sz="1800" b="1" dirty="0"/>
              <a:t> MUST </a:t>
            </a:r>
            <a:r>
              <a:rPr lang="en-GB" altLang="en-US" sz="1800" dirty="0"/>
              <a:t>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36</a:t>
            </a:fld>
            <a:endParaRPr lang="en-US" altLang="en-US">
              <a:solidFill>
                <a:prstClr val="black">
                  <a:tint val="75000"/>
                </a:prstClr>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41</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a:r>
            <a:r>
              <a:rPr lang="en-GB" altLang="en-US" sz="2000" dirty="0"/>
              <a:t>and recent research.</a:t>
            </a:r>
          </a:p>
          <a:p>
            <a:r>
              <a:rPr lang="en-GB" altLang="en-US" sz="2000" dirty="0"/>
              <a:t>Be </a:t>
            </a:r>
            <a:r>
              <a:rPr lang="en-GB" altLang="en-US" sz="2000" b="1" dirty="0"/>
              <a:t>critically reflective </a:t>
            </a:r>
            <a:r>
              <a:rPr lang="en-GB" altLang="en-US" sz="2000" dirty="0"/>
              <a:t>– It can help to include and integrate a model of reflection (you </a:t>
            </a:r>
            <a:r>
              <a:rPr lang="en-GB" altLang="en-US" sz="2000" b="1" dirty="0"/>
              <a:t>do not </a:t>
            </a:r>
            <a:r>
              <a:rPr lang="en-GB" altLang="en-US" sz="2000" dirty="0"/>
              <a:t>need a referenced model as a requirement of this task).  </a:t>
            </a:r>
          </a:p>
          <a:p>
            <a:r>
              <a:rPr lang="en-GB" altLang="en-US" sz="2000" dirty="0"/>
              <a:t>Avoid being overly detailed, provide a </a:t>
            </a:r>
            <a:r>
              <a:rPr lang="en-GB" altLang="en-US" sz="2000" b="1" dirty="0"/>
              <a:t>critical reflection </a:t>
            </a:r>
            <a:r>
              <a:rPr lang="en-GB" altLang="en-US" sz="2000" dirty="0"/>
              <a:t>and analysis of the intervention give enough detail to make it understandable and give context.</a:t>
            </a:r>
          </a:p>
          <a:p>
            <a:r>
              <a:rPr lang="en-GB" altLang="en-US" sz="2000" dirty="0"/>
              <a:t>Make sure you write Task 3 in your designated area of work (either children or adults) not a mix of both and that it is a case you have worked on since commencing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43</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45</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18045</TotalTime>
  <Words>6561</Words>
  <Application>Microsoft Macintosh PowerPoint</Application>
  <PresentationFormat>On-screen Show (4:3)</PresentationFormat>
  <Paragraphs>598</Paragraphs>
  <Slides>45</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 Adults (principles also applies to children)  </vt:lpstr>
      <vt:lpstr>The Wales Safeguarding Procedures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  </vt:lpstr>
      <vt:lpstr>Exercise 2</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40</cp:revision>
  <cp:lastPrinted>2024-03-13T16:08:23Z</cp:lastPrinted>
  <dcterms:created xsi:type="dcterms:W3CDTF">2021-01-05T17:31:28Z</dcterms:created>
  <dcterms:modified xsi:type="dcterms:W3CDTF">2025-09-23T13:46:02Z</dcterms:modified>
</cp:coreProperties>
</file>