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61" r:id="rId3"/>
    <p:sldId id="292" r:id="rId4"/>
    <p:sldId id="294" r:id="rId5"/>
    <p:sldId id="293" r:id="rId6"/>
    <p:sldId id="295" r:id="rId7"/>
    <p:sldId id="262" r:id="rId8"/>
    <p:sldId id="263" r:id="rId9"/>
    <p:sldId id="264" r:id="rId10"/>
    <p:sldId id="265" r:id="rId11"/>
    <p:sldId id="296" r:id="rId12"/>
    <p:sldId id="266" r:id="rId13"/>
    <p:sldId id="267" r:id="rId14"/>
    <p:sldId id="297" r:id="rId15"/>
    <p:sldId id="268" r:id="rId16"/>
    <p:sldId id="269" r:id="rId17"/>
    <p:sldId id="273" r:id="rId18"/>
    <p:sldId id="274" r:id="rId19"/>
    <p:sldId id="275" r:id="rId20"/>
    <p:sldId id="276" r:id="rId21"/>
    <p:sldId id="277" r:id="rId22"/>
    <p:sldId id="298" r:id="rId23"/>
    <p:sldId id="282" r:id="rId24"/>
    <p:sldId id="283" r:id="rId25"/>
    <p:sldId id="279" r:id="rId26"/>
    <p:sldId id="286" r:id="rId27"/>
    <p:sldId id="285" r:id="rId28"/>
    <p:sldId id="280" r:id="rId29"/>
    <p:sldId id="281" r:id="rId30"/>
    <p:sldId id="287" r:id="rId31"/>
    <p:sldId id="290" r:id="rId32"/>
    <p:sldId id="289" r:id="rId33"/>
    <p:sldId id="288" r:id="rId34"/>
    <p:sldId id="291" r:id="rId3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08000"/>
    <a:srgbClr val="EFFEE8"/>
    <a:srgbClr val="D0FD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4" autoAdjust="0"/>
    <p:restoredTop sz="94660"/>
  </p:normalViewPr>
  <p:slideViewPr>
    <p:cSldViewPr>
      <p:cViewPr varScale="1">
        <p:scale>
          <a:sx n="103" d="100"/>
          <a:sy n="103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CF7E6-88DD-4A0C-B413-A272A1EEED6C}" type="datetimeFigureOut">
              <a:rPr lang="en-US" smtClean="0"/>
              <a:pPr/>
              <a:t>11/17/2014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B0DFCE-034D-4E49-903C-6240958913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560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573088" y="3702050"/>
            <a:ext cx="6000750" cy="1249363"/>
          </a:xfrm>
        </p:spPr>
        <p:txBody>
          <a:bodyPr rIns="0"/>
          <a:lstStyle>
            <a:lvl1pPr marL="0" indent="0">
              <a:spcBef>
                <a:spcPct val="0"/>
              </a:spcBef>
              <a:buFontTx/>
              <a:buNone/>
              <a:defRPr sz="1800" b="1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 smtClean="0"/>
          </a:p>
        </p:txBody>
      </p:sp>
      <p:sp>
        <p:nvSpPr>
          <p:cNvPr id="24578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573088" y="2808288"/>
            <a:ext cx="7999412" cy="593725"/>
          </a:xfrm>
        </p:spPr>
        <p:txBody>
          <a:bodyPr/>
          <a:lstStyle>
            <a:lvl1pPr>
              <a:defRPr sz="3100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2016224" cy="809280"/>
          </a:xfrm>
          <a:prstGeom prst="rect">
            <a:avLst/>
          </a:prstGeom>
        </p:spPr>
      </p:pic>
      <p:sp>
        <p:nvSpPr>
          <p:cNvPr id="6" name="Line 48"/>
          <p:cNvSpPr>
            <a:spLocks noChangeShapeType="1"/>
          </p:cNvSpPr>
          <p:nvPr/>
        </p:nvSpPr>
        <p:spPr bwMode="auto">
          <a:xfrm>
            <a:off x="35496" y="3501008"/>
            <a:ext cx="9144000" cy="0"/>
          </a:xfrm>
          <a:prstGeom prst="line">
            <a:avLst/>
          </a:prstGeom>
          <a:noFill/>
          <a:ln w="73025">
            <a:gradFill flip="none" rotWithShape="1">
              <a:gsLst>
                <a:gs pos="0">
                  <a:srgbClr val="0070C0"/>
                </a:gs>
                <a:gs pos="50000">
                  <a:srgbClr val="0070C0">
                    <a:alpha val="52000"/>
                  </a:srgbClr>
                </a:gs>
                <a:gs pos="100000">
                  <a:srgbClr val="0070C0">
                    <a:alpha val="23000"/>
                  </a:srgbClr>
                </a:gs>
              </a:gsLst>
              <a:lin ang="0" scaled="1"/>
              <a:tileRect/>
            </a:gra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088" y="298673"/>
            <a:ext cx="7131050" cy="7540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3088" y="1390650"/>
            <a:ext cx="3924300" cy="5084763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788" y="1390650"/>
            <a:ext cx="3925887" cy="5084763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70C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5425" y="311150"/>
            <a:ext cx="2000250" cy="61642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3088" y="311150"/>
            <a:ext cx="5849937" cy="616426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3088" y="1390650"/>
            <a:ext cx="8002587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10800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6147" name="Rectangle 47"/>
          <p:cNvSpPr>
            <a:spLocks noGrp="1" noChangeArrowheads="1"/>
          </p:cNvSpPr>
          <p:nvPr>
            <p:ph type="title"/>
          </p:nvPr>
        </p:nvSpPr>
        <p:spPr bwMode="auto">
          <a:xfrm>
            <a:off x="573088" y="311150"/>
            <a:ext cx="7131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0" name="Line 50"/>
          <p:cNvSpPr>
            <a:spLocks noChangeShapeType="1"/>
          </p:cNvSpPr>
          <p:nvPr/>
        </p:nvSpPr>
        <p:spPr bwMode="auto">
          <a:xfrm>
            <a:off x="0" y="6475413"/>
            <a:ext cx="9144000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defRPr/>
            </a:pPr>
            <a:endParaRPr lang="en-GB"/>
          </a:p>
        </p:txBody>
      </p:sp>
      <p:pic>
        <p:nvPicPr>
          <p:cNvPr id="6151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90633" y="44624"/>
            <a:ext cx="230184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48"/>
          <p:cNvSpPr>
            <a:spLocks noChangeShapeType="1"/>
          </p:cNvSpPr>
          <p:nvPr/>
        </p:nvSpPr>
        <p:spPr bwMode="auto">
          <a:xfrm>
            <a:off x="0" y="1052736"/>
            <a:ext cx="9144000" cy="0"/>
          </a:xfrm>
          <a:prstGeom prst="line">
            <a:avLst/>
          </a:prstGeom>
          <a:noFill/>
          <a:ln w="73025">
            <a:gradFill flip="none" rotWithShape="1">
              <a:gsLst>
                <a:gs pos="0">
                  <a:srgbClr val="0070C0"/>
                </a:gs>
                <a:gs pos="50000">
                  <a:srgbClr val="0070C0">
                    <a:alpha val="52000"/>
                  </a:srgbClr>
                </a:gs>
                <a:gs pos="100000">
                  <a:srgbClr val="0070C0">
                    <a:alpha val="23000"/>
                  </a:srgbClr>
                </a:gs>
              </a:gsLst>
              <a:lin ang="0" scaled="1"/>
              <a:tileRect/>
            </a:gradFill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defRPr/>
            </a:pP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rgbClr val="0070C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185738" indent="-185738" algn="l" rtl="0" eaLnBrk="1" fontAlgn="base" hangingPunct="1">
        <a:spcBef>
          <a:spcPct val="60000"/>
        </a:spcBef>
        <a:spcAft>
          <a:spcPct val="0"/>
        </a:spcAft>
        <a:buClr>
          <a:schemeClr val="accent1"/>
        </a:buClr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411163" indent="-206375" algn="l" rtl="0" eaLnBrk="1" fontAlgn="base" hangingPunct="1">
        <a:spcBef>
          <a:spcPct val="3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582613" indent="-153988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</a:defRPr>
      </a:lvl3pPr>
      <a:lvl4pPr marL="744538" indent="-160338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4pPr>
      <a:lvl5pPr marL="8937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13509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18081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22653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2722563" indent="-147638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3649343"/>
            <a:ext cx="5168914" cy="1327144"/>
          </a:xfrm>
        </p:spPr>
        <p:txBody>
          <a:bodyPr/>
          <a:lstStyle/>
          <a:p>
            <a:r>
              <a:rPr lang="en-US" sz="1800" dirty="0" smtClean="0">
                <a:solidFill>
                  <a:srgbClr val="0070C0"/>
                </a:solidFill>
              </a:rPr>
              <a:t>Level : </a:t>
            </a:r>
            <a:r>
              <a:rPr lang="en-US" sz="1800" dirty="0" err="1" smtClean="0">
                <a:solidFill>
                  <a:srgbClr val="0070C0"/>
                </a:solidFill>
              </a:rPr>
              <a:t>Bsc</a:t>
            </a:r>
            <a:r>
              <a:rPr lang="en-US" sz="1800" dirty="0" smtClean="0">
                <a:solidFill>
                  <a:srgbClr val="0070C0"/>
                </a:solidFill>
              </a:rPr>
              <a:t> Level 3</a:t>
            </a:r>
          </a:p>
          <a:p>
            <a:r>
              <a:rPr lang="en-US" sz="1800" dirty="0" smtClean="0">
                <a:solidFill>
                  <a:srgbClr val="0070C0"/>
                </a:solidFill>
              </a:rPr>
              <a:t>Lecturer :Tim Tudor</a:t>
            </a:r>
          </a:p>
          <a:p>
            <a:r>
              <a:rPr lang="en-US" sz="1800" dirty="0" smtClean="0">
                <a:solidFill>
                  <a:srgbClr val="0070C0"/>
                </a:solidFill>
              </a:rPr>
              <a:t>Email : </a:t>
            </a:r>
            <a:r>
              <a:rPr lang="en-US" sz="1800" dirty="0" smtClean="0">
                <a:solidFill>
                  <a:srgbClr val="0070C0"/>
                </a:solidFill>
              </a:rPr>
              <a:t>timothy.tudor@sm.uwtsd.ac.uk</a:t>
            </a:r>
            <a:endParaRPr lang="en-US" sz="1800" dirty="0" smtClean="0">
              <a:solidFill>
                <a:srgbClr val="0070C0"/>
              </a:solidFill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9512" y="2420888"/>
            <a:ext cx="7772400" cy="1470025"/>
          </a:xfrm>
          <a:noFill/>
          <a:ln/>
        </p:spPr>
        <p:txBody>
          <a:bodyPr/>
          <a:lstStyle/>
          <a:p>
            <a:r>
              <a:rPr lang="en-US" sz="3200" dirty="0" smtClean="0"/>
              <a:t>Data </a:t>
            </a:r>
            <a:r>
              <a:rPr lang="en-US" sz="3200" dirty="0" smtClean="0"/>
              <a:t>Acquisition: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Introduction to data traces</a:t>
            </a:r>
            <a:endParaRPr lang="en-US" sz="3200" dirty="0"/>
          </a:p>
        </p:txBody>
      </p:sp>
      <p:pic>
        <p:nvPicPr>
          <p:cNvPr id="5122" name="Picture 2" descr="http://www.openroadmotorsports.com/images/Tech/Data/DL1Grap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581128"/>
            <a:ext cx="3000396" cy="1893583"/>
          </a:xfrm>
          <a:prstGeom prst="rect">
            <a:avLst/>
          </a:prstGeom>
          <a:noFill/>
        </p:spPr>
      </p:pic>
      <p:pic>
        <p:nvPicPr>
          <p:cNvPr id="5124" name="Picture 4" descr="http://www.lpiracing.com/catalog/dl1_300_2229_gene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789040"/>
            <a:ext cx="2143125" cy="1047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9675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We will look at common channel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0070C0"/>
                </a:solidFill>
              </a:rPr>
              <a:t>Speed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0070C0"/>
                </a:solidFill>
              </a:rPr>
              <a:t>RPM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0070C0"/>
                </a:solidFill>
              </a:rPr>
              <a:t>Lateral G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0070C0"/>
                </a:solidFill>
              </a:rPr>
              <a:t>Steering 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0070C0"/>
                </a:solidFill>
              </a:rPr>
              <a:t>Throttle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en-US" b="1" dirty="0" smtClean="0">
                <a:solidFill>
                  <a:srgbClr val="0070C0"/>
                </a:solidFill>
              </a:rPr>
              <a:t>How can we display the data?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9675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Graphical Traces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800" dirty="0" smtClean="0"/>
              <a:t>Data </a:t>
            </a:r>
            <a:r>
              <a:rPr lang="en-GB" sz="1800" dirty="0" smtClean="0"/>
              <a:t>logger analysis software can usually display the data traces in 2 ways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Parameter versus </a:t>
            </a:r>
            <a:r>
              <a:rPr lang="en-GB" sz="1800" b="1" dirty="0" smtClean="0"/>
              <a:t>time</a:t>
            </a:r>
          </a:p>
          <a:p>
            <a:pPr lvl="1">
              <a:lnSpc>
                <a:spcPct val="90000"/>
              </a:lnSpc>
            </a:pPr>
            <a:endParaRPr lang="en-GB" sz="1800" b="1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Parameter versus </a:t>
            </a:r>
            <a:r>
              <a:rPr lang="en-GB" sz="1800" b="1" dirty="0" smtClean="0"/>
              <a:t>distance </a:t>
            </a:r>
            <a:r>
              <a:rPr lang="en-GB" sz="1800" dirty="0" smtClean="0"/>
              <a:t>travelled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 logger logs the parameter against time, but if speed is measured against time, distance can be calculated.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Both trace types are useful but for comparison between laps or drivers the distance option is the most commonly used.</a:t>
            </a:r>
          </a:p>
          <a:p>
            <a:pPr lvl="1">
              <a:lnSpc>
                <a:spcPct val="90000"/>
              </a:lnSpc>
            </a:pPr>
            <a:endParaRPr lang="en-GB" sz="1800" b="1" dirty="0" smtClean="0"/>
          </a:p>
          <a:p>
            <a:pPr lvl="1">
              <a:lnSpc>
                <a:spcPct val="90000"/>
              </a:lnSpc>
            </a:pPr>
            <a:endParaRPr lang="en-GB" sz="1800" b="1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Time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143116"/>
            <a:ext cx="6455728" cy="4081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Distance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32856"/>
            <a:ext cx="6499699" cy="4152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3532183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Speed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756" y="1988840"/>
            <a:ext cx="5929354" cy="429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268760"/>
            <a:ext cx="838996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Speed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The trace shows speed versus distance. 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Speed traces rise and fall, showing the vehicle speed at any point on the lap. 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Obviously the speed generally increases on straights and drops in the corners.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Ultimately the only trace we’re interested in.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Increasing speed is the objective of all our efforts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Good place to start analysing as it is the final product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268760"/>
            <a:ext cx="431800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Speed Traces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The two traces show two very different speed traces, from two different types of tracks.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The top trace shows a high speed track with only two significant braking zones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The lower track is obviously much more technical with many braking zones and short straights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b="10221"/>
          <a:stretch>
            <a:fillRect/>
          </a:stretch>
        </p:blipFill>
        <p:spPr bwMode="auto">
          <a:xfrm>
            <a:off x="5010128" y="1714488"/>
            <a:ext cx="391336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214422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Speed Traces - Overlays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1600" dirty="0" smtClean="0"/>
              <a:t>Overlaid </a:t>
            </a:r>
            <a:r>
              <a:rPr lang="en-GB" sz="1600" dirty="0" smtClean="0"/>
              <a:t>speed traces allow simple comparison between laps and possibly different drivers/cars! </a:t>
            </a:r>
          </a:p>
          <a:p>
            <a:pPr>
              <a:lnSpc>
                <a:spcPct val="150000"/>
              </a:lnSpc>
            </a:pP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In the traces below it is obvious there have been inconsistencies in corners 1 and 5 and these corners should be looked at in more detail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b="13990"/>
          <a:stretch>
            <a:fillRect/>
          </a:stretch>
        </p:blipFill>
        <p:spPr bwMode="auto">
          <a:xfrm>
            <a:off x="2555776" y="3933056"/>
            <a:ext cx="3816424" cy="241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431800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Engine Speed (RPM)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Reasons for interest in Engine speed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Has the engine been over revved?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Is peak RPM being achieved at end of straight?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Is RPM too low in any of the turns? (outside power band)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Shift times and points on circuit?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Does the RPM drop out of the power band during gear changes?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571744"/>
            <a:ext cx="4007534" cy="293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431800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Engine Speed (RPM)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Notice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Rise in RPM on straight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Drop during braking for turn 1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Jagged trace in early part of T1.  Partly due to bumpy track/traction.</a:t>
            </a:r>
          </a:p>
          <a:p>
            <a:pPr lvl="1">
              <a:lnSpc>
                <a:spcPct val="150000"/>
              </a:lnSpc>
            </a:pPr>
            <a:r>
              <a:rPr lang="en-GB" sz="1600" dirty="0" smtClean="0"/>
              <a:t>Gear change indicated by climbing trace followed by sudden drop, followed by gradual climb. E.g. Between T3 and T4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571744"/>
            <a:ext cx="4007534" cy="2938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58201" y="1268760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Engine Speed (RPM)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150000"/>
              </a:lnSpc>
            </a:pPr>
            <a:r>
              <a:rPr lang="en-GB" sz="1600" dirty="0" smtClean="0"/>
              <a:t>By measuring time between top and bottom of the drop on the RPM trace we can calculate the time taken for a gear change. Is a driver changing too slowly?</a:t>
            </a:r>
            <a:endParaRPr lang="en-GB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924944"/>
            <a:ext cx="4748717" cy="334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00911"/>
            <a:ext cx="324643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Lateral G</a:t>
            </a:r>
            <a:endParaRPr lang="en-US" dirty="0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800" dirty="0" smtClean="0"/>
              <a:t>Trace </a:t>
            </a:r>
            <a:r>
              <a:rPr lang="en-GB" sz="1800" dirty="0" smtClean="0"/>
              <a:t>shows cornering force. Required for track maps. (if no GPS)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Gives a measure of how much lateral grip the vehicle has.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Can give insight to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Effect of varied racing lines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Driving style – Aggressive or smooth.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Effect of set-up changes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214554"/>
            <a:ext cx="4714908" cy="3512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03277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Lateral G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Classical constant radius line –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Symmetrical with smooth build up and decay of lateral acceleration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Pragmatic line, braking deep, late turn in and apex, power on early – 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Asymmetric trace builds steeply and decays very gradually.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357570"/>
            <a:ext cx="3214710" cy="9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143512"/>
            <a:ext cx="3357586" cy="1057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Steering</a:t>
            </a:r>
          </a:p>
          <a:p>
            <a:pPr>
              <a:lnSpc>
                <a:spcPct val="90000"/>
              </a:lnSpc>
            </a:pPr>
            <a:r>
              <a:rPr lang="en-GB" sz="1800" dirty="0" smtClean="0"/>
              <a:t>Looks a similar to lateral acceleration trace – This is because it is the steering that causes the lateral acceleration (Build up of front slip angles creates yaw</a:t>
            </a:r>
            <a:r>
              <a:rPr lang="en-GB" sz="1800" dirty="0" smtClean="0"/>
              <a:t>)</a:t>
            </a:r>
            <a:endParaRPr lang="en-US" b="1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b="1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b="1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b="1" dirty="0" smtClean="0">
              <a:solidFill>
                <a:srgbClr val="008000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800" dirty="0" smtClean="0"/>
              <a:t>Gives information on how steering is applied.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 Calm smooth drivers have a smoother trace. 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Jagged traces show someone who puts too much work into steering wheel. Nervous or overdriving.</a:t>
            </a:r>
          </a:p>
          <a:p>
            <a:pPr>
              <a:buNone/>
            </a:pP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 b="22121"/>
          <a:stretch>
            <a:fillRect/>
          </a:stretch>
        </p:blipFill>
        <p:spPr bwMode="auto">
          <a:xfrm>
            <a:off x="2915816" y="2757233"/>
            <a:ext cx="2954702" cy="168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channels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Throttle</a:t>
            </a:r>
          </a:p>
          <a:p>
            <a:pPr>
              <a:lnSpc>
                <a:spcPct val="90000"/>
              </a:lnSpc>
            </a:pPr>
            <a:r>
              <a:rPr lang="en-GB" sz="1800" dirty="0" smtClean="0"/>
              <a:t>Instantly </a:t>
            </a:r>
            <a:r>
              <a:rPr lang="en-GB" sz="1800" dirty="0" smtClean="0"/>
              <a:t>recognisable.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Either full on during acceleration (60-80%of lap)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Or full off during braking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Or transition stage where power is faded in.</a:t>
            </a:r>
          </a:p>
          <a:p>
            <a:pPr>
              <a:buNone/>
            </a:pPr>
            <a:endParaRPr lang="en-US" b="1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 t="43233"/>
          <a:stretch>
            <a:fillRect/>
          </a:stretch>
        </p:blipFill>
        <p:spPr bwMode="auto">
          <a:xfrm>
            <a:off x="2357422" y="3786190"/>
            <a:ext cx="5338767" cy="245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24709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Track Maps</a:t>
            </a:r>
          </a:p>
          <a:p>
            <a:pPr>
              <a:lnSpc>
                <a:spcPct val="90000"/>
              </a:lnSpc>
            </a:pPr>
            <a:r>
              <a:rPr lang="en-GB" sz="1800" dirty="0" smtClean="0"/>
              <a:t>Track </a:t>
            </a:r>
            <a:r>
              <a:rPr lang="en-GB" sz="1800" dirty="0" smtClean="0"/>
              <a:t>maps can be displayed to show maximum and minimum values of parameters in each sector.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Normally have a cross hair showing position of vehicle at certain point in data.</a:t>
            </a:r>
          </a:p>
          <a:p>
            <a:pPr>
              <a:buNone/>
            </a:pP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501008"/>
            <a:ext cx="7715304" cy="277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6875" y="1207293"/>
            <a:ext cx="410368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Time Slip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Time slip traces calculate and graphically display the differences in elapsed times for two laps, plotted against distance.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 baseline is usually the quickest lap from a test session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They are useful to highlight where time is being gained or lost for two different laps.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May highlight driver, car, setup, line differences.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1714488"/>
            <a:ext cx="4400137" cy="3262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14942" y="5214950"/>
            <a:ext cx="3500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Note:</a:t>
            </a:r>
          </a:p>
          <a:p>
            <a:pPr marL="342900" indent="-342900">
              <a:buAutoNum type="arabicParenR"/>
            </a:pPr>
            <a:r>
              <a:rPr lang="en-GB" dirty="0" smtClean="0"/>
              <a:t>Driver brakes 40m earlier</a:t>
            </a:r>
          </a:p>
          <a:p>
            <a:pPr marL="342900" indent="-342900">
              <a:buAutoNum type="arabicParenR"/>
            </a:pPr>
            <a:r>
              <a:rPr lang="en-GB" dirty="0" smtClean="0"/>
              <a:t>Carries more speed</a:t>
            </a:r>
          </a:p>
          <a:p>
            <a:pPr marL="342900" indent="-342900">
              <a:buAutoNum type="arabicParenR"/>
            </a:pPr>
            <a:r>
              <a:rPr lang="en-GB" dirty="0" smtClean="0"/>
              <a:t>Applies throttle earlier</a:t>
            </a:r>
          </a:p>
          <a:p>
            <a:pPr marL="342900" indent="-342900">
              <a:buAutoNum type="arabicParenR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11584" y="1268760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Time Slip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44824"/>
            <a:ext cx="6143668" cy="4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Sector/Split Times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Sector time displays can show times for each individual sector. From these times one can calculate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Fastest theoretical lap – Is this realistic?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Fastest rolling lap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4390" y="3636444"/>
            <a:ext cx="5715922" cy="271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124744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Channel Reports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Channel reports show maximum, minimum or average values for parameters during each lap, session, or sector!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Are useful for monitoring engine values / health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Quick reference for handling (max Lat G, speed), driver (steering rate, yaw rate, brake pressure, long/lat G), engine (RPM, oil/water pressure and temperature)</a:t>
            </a:r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564904"/>
            <a:ext cx="4357718" cy="190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268760"/>
            <a:ext cx="8318529" cy="4525963"/>
          </a:xfrm>
        </p:spPr>
        <p:txBody>
          <a:bodyPr/>
          <a:lstStyle/>
          <a:p>
            <a:pPr>
              <a:buNone/>
            </a:pPr>
            <a:r>
              <a:rPr lang="en-US" sz="2000" b="1" dirty="0" smtClean="0">
                <a:solidFill>
                  <a:srgbClr val="0070C0"/>
                </a:solidFill>
              </a:rPr>
              <a:t>Histograms</a:t>
            </a:r>
            <a:endParaRPr lang="en-US" sz="20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sz="1600" dirty="0" smtClean="0">
              <a:solidFill>
                <a:srgbClr val="008000"/>
              </a:solidFill>
            </a:endParaRPr>
          </a:p>
          <a:p>
            <a:r>
              <a:rPr lang="en-GB" sz="1600" dirty="0" smtClean="0"/>
              <a:t>Show percentage or a particular variable occurring within a specific band. E.g. Percentage of time throttle between 0-25, 25 and 75, and 75 and 100%.</a:t>
            </a:r>
          </a:p>
          <a:p>
            <a:endParaRPr lang="en-GB" sz="1600" dirty="0" smtClean="0"/>
          </a:p>
          <a:p>
            <a:r>
              <a:rPr lang="en-GB" sz="1600" dirty="0" smtClean="0"/>
              <a:t>Often used for RPM, throttle position and speed</a:t>
            </a:r>
          </a:p>
          <a:p>
            <a:endParaRPr lang="en-GB" sz="1600" dirty="0" smtClean="0"/>
          </a:p>
          <a:p>
            <a:r>
              <a:rPr lang="en-GB" sz="1600" b="1" dirty="0" smtClean="0"/>
              <a:t>RPM</a:t>
            </a:r>
            <a:r>
              <a:rPr lang="en-GB" sz="1600" dirty="0" smtClean="0"/>
              <a:t> shows percentage of time spent in different ranges of the rev range. Is it operating in its power curve? Is gearing correct?</a:t>
            </a:r>
          </a:p>
          <a:p>
            <a:endParaRPr lang="en-GB" sz="1600" dirty="0" smtClean="0"/>
          </a:p>
          <a:p>
            <a:r>
              <a:rPr lang="en-GB" sz="1600" b="1" dirty="0" smtClean="0"/>
              <a:t>Speed</a:t>
            </a:r>
            <a:r>
              <a:rPr lang="en-GB" sz="1600" dirty="0" smtClean="0"/>
              <a:t> gives us an idea of the </a:t>
            </a:r>
            <a:r>
              <a:rPr lang="en-GB" sz="1600" b="1" dirty="0" smtClean="0"/>
              <a:t>circuit type</a:t>
            </a:r>
            <a:r>
              <a:rPr lang="en-GB" sz="1600" dirty="0" smtClean="0"/>
              <a:t> and therefore requirements of the car. Agile or stable? Also shows effect of changes made to setup or car.</a:t>
            </a:r>
          </a:p>
          <a:p>
            <a:endParaRPr lang="en-GB" sz="1600" dirty="0" smtClean="0"/>
          </a:p>
          <a:p>
            <a:r>
              <a:rPr lang="en-GB" sz="1600" dirty="0" smtClean="0"/>
              <a:t>Throttle histograms show how much </a:t>
            </a:r>
            <a:r>
              <a:rPr lang="en-GB" sz="1600" dirty="0" err="1" smtClean="0"/>
              <a:t>thottle</a:t>
            </a:r>
            <a:r>
              <a:rPr lang="en-GB" sz="1600" dirty="0" smtClean="0"/>
              <a:t> is being used. More throttle, faster lap! Distinctive shape with most time spend either wide open or fully closed during braking!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US" sz="1600" dirty="0" smtClean="0"/>
          </a:p>
          <a:p>
            <a:pPr lvl="3">
              <a:buNone/>
            </a:pPr>
            <a:endParaRPr lang="en-US" sz="1400" dirty="0" smtClean="0"/>
          </a:p>
          <a:p>
            <a:pPr lvl="1">
              <a:buNone/>
            </a:pPr>
            <a:endParaRPr lang="en-US" sz="1800" dirty="0" smtClean="0"/>
          </a:p>
          <a:p>
            <a:pPr lvl="1">
              <a:buNone/>
            </a:pPr>
            <a:r>
              <a:rPr lang="en-GB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Histograms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 t="3030" b="9091"/>
          <a:stretch>
            <a:fillRect/>
          </a:stretch>
        </p:blipFill>
        <p:spPr bwMode="auto">
          <a:xfrm>
            <a:off x="642910" y="1847462"/>
            <a:ext cx="3429024" cy="223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/>
          <a:srcRect t="2941" b="8824"/>
          <a:stretch>
            <a:fillRect/>
          </a:stretch>
        </p:blipFill>
        <p:spPr bwMode="auto">
          <a:xfrm>
            <a:off x="5212237" y="1793583"/>
            <a:ext cx="35183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/>
          <a:srcRect t="5556" b="11110"/>
          <a:stretch>
            <a:fillRect/>
          </a:stretch>
        </p:blipFill>
        <p:spPr bwMode="auto">
          <a:xfrm>
            <a:off x="2814750" y="4133478"/>
            <a:ext cx="3689789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018" y="134436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Histograms -Throttle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72816"/>
            <a:ext cx="36576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 b="14096"/>
          <a:stretch>
            <a:fillRect/>
          </a:stretch>
        </p:blipFill>
        <p:spPr bwMode="auto">
          <a:xfrm>
            <a:off x="440072" y="1800595"/>
            <a:ext cx="382905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t="85904"/>
          <a:stretch>
            <a:fillRect/>
          </a:stretch>
        </p:blipFill>
        <p:spPr bwMode="auto">
          <a:xfrm>
            <a:off x="2643174" y="5515371"/>
            <a:ext cx="3829050" cy="60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X-Y Plots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Plot one variable against another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For example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2500298" y="3500438"/>
            <a:ext cx="4053167" cy="2286016"/>
            <a:chOff x="3143240" y="2500306"/>
            <a:chExt cx="4053167" cy="2286016"/>
          </a:xfrm>
        </p:grpSpPr>
        <p:pic>
          <p:nvPicPr>
            <p:cNvPr id="16389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29124" y="2500306"/>
              <a:ext cx="2767283" cy="2286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0" name="Picture 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43240" y="2500306"/>
              <a:ext cx="1312994" cy="2286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X-Y Plots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214554"/>
            <a:ext cx="386715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643182"/>
            <a:ext cx="4782647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X-Y Plots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" y="2333645"/>
            <a:ext cx="791527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268760"/>
            <a:ext cx="3460745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Standard screen layouts </a:t>
            </a:r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Sometimes it is useful to set up screen layouts which include all the data, presented in specific forms, required to analyse an aspect of a vehicle, such as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Engine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Driver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Handling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Transmission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Aerodynamics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.......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700808"/>
            <a:ext cx="5072098" cy="4757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Transmission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143116"/>
            <a:ext cx="62865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Displaying data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20286" y="1412776"/>
            <a:ext cx="303211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Transmission – Screen Layout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 standard layout on the right includes and presents important data required for transmission matching such as,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Wheel Speed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Engine Speed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Gear Ratios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Min corner speeds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Max straight speeds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7160" y="1772816"/>
            <a:ext cx="5043437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Traces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Steady State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" name="Picture 4" descr="Steadystate.jpg"/>
          <p:cNvPicPr>
            <a:picLocks noChangeAspect="1"/>
          </p:cNvPicPr>
          <p:nvPr/>
        </p:nvPicPr>
        <p:blipFill>
          <a:blip r:embed="rId2" cstate="print"/>
          <a:srcRect l="6250"/>
          <a:stretch>
            <a:fillRect/>
          </a:stretch>
        </p:blipFill>
        <p:spPr>
          <a:xfrm>
            <a:off x="428596" y="2156486"/>
            <a:ext cx="8143932" cy="4326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Traces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Slalom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" name="Picture 4" descr="slalom.jpg"/>
          <p:cNvPicPr>
            <a:picLocks noChangeAspect="1"/>
          </p:cNvPicPr>
          <p:nvPr/>
        </p:nvPicPr>
        <p:blipFill>
          <a:blip r:embed="rId2" cstate="print"/>
          <a:srcRect l="5468"/>
          <a:stretch>
            <a:fillRect/>
          </a:stretch>
        </p:blipFill>
        <p:spPr>
          <a:xfrm>
            <a:off x="214282" y="2107485"/>
            <a:ext cx="8643966" cy="4536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Traces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Self Centre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" name="Picture 4" descr="selfcentre.jpg"/>
          <p:cNvPicPr>
            <a:picLocks noChangeAspect="1"/>
          </p:cNvPicPr>
          <p:nvPr/>
        </p:nvPicPr>
        <p:blipFill>
          <a:blip r:embed="rId2" cstate="print"/>
          <a:srcRect l="3478"/>
          <a:stretch>
            <a:fillRect/>
          </a:stretch>
        </p:blipFill>
        <p:spPr>
          <a:xfrm>
            <a:off x="571472" y="2113114"/>
            <a:ext cx="7929586" cy="40305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Traces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731839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70C0"/>
                </a:solidFill>
              </a:rPr>
              <a:t>Step-Steer</a:t>
            </a:r>
            <a:endParaRPr lang="en-US" dirty="0" smtClean="0">
              <a:solidFill>
                <a:srgbClr val="0070C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" name="Picture 4" descr="stepste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071678"/>
            <a:ext cx="8786810" cy="44780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WTSD Simple">
  <a:themeElements>
    <a:clrScheme name="Corus Guidelines_White Template 1">
      <a:dk1>
        <a:srgbClr val="000000"/>
      </a:dk1>
      <a:lt1>
        <a:srgbClr val="FFFFFF"/>
      </a:lt1>
      <a:dk2>
        <a:srgbClr val="FF0000"/>
      </a:dk2>
      <a:lt2>
        <a:srgbClr val="009581"/>
      </a:lt2>
      <a:accent1>
        <a:srgbClr val="FF0000"/>
      </a:accent1>
      <a:accent2>
        <a:srgbClr val="999999"/>
      </a:accent2>
      <a:accent3>
        <a:srgbClr val="FFFFFF"/>
      </a:accent3>
      <a:accent4>
        <a:srgbClr val="000000"/>
      </a:accent4>
      <a:accent5>
        <a:srgbClr val="FFAAAA"/>
      </a:accent5>
      <a:accent6>
        <a:srgbClr val="8A8A8A"/>
      </a:accent6>
      <a:hlink>
        <a:srgbClr val="99CC00"/>
      </a:hlink>
      <a:folHlink>
        <a:srgbClr val="F0AB00"/>
      </a:folHlink>
    </a:clrScheme>
    <a:fontScheme name="Corus Guidelines_White Templat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Corus Guidelines_White Template 1">
        <a:dk1>
          <a:srgbClr val="000000"/>
        </a:dk1>
        <a:lt1>
          <a:srgbClr val="FFFFFF"/>
        </a:lt1>
        <a:dk2>
          <a:srgbClr val="FF0000"/>
        </a:dk2>
        <a:lt2>
          <a:srgbClr val="009581"/>
        </a:lt2>
        <a:accent1>
          <a:srgbClr val="FF0000"/>
        </a:accent1>
        <a:accent2>
          <a:srgbClr val="999999"/>
        </a:accent2>
        <a:accent3>
          <a:srgbClr val="FFFFFF"/>
        </a:accent3>
        <a:accent4>
          <a:srgbClr val="000000"/>
        </a:accent4>
        <a:accent5>
          <a:srgbClr val="FFAAAA"/>
        </a:accent5>
        <a:accent6>
          <a:srgbClr val="8A8A8A"/>
        </a:accent6>
        <a:hlink>
          <a:srgbClr val="99CC00"/>
        </a:hlink>
        <a:folHlink>
          <a:srgbClr val="F0AB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Simple</Template>
  <TotalTime>1720</TotalTime>
  <Words>1094</Words>
  <Application>Microsoft Office PowerPoint</Application>
  <PresentationFormat>On-screen Show (4:3)</PresentationFormat>
  <Paragraphs>491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UWTSD Simple</vt:lpstr>
      <vt:lpstr>Data Acquisition:  Introduction to data traces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Standard channels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Displaying data</vt:lpstr>
      <vt:lpstr>Data Traces</vt:lpstr>
      <vt:lpstr>Data Traces</vt:lpstr>
      <vt:lpstr>Data Traces</vt:lpstr>
      <vt:lpstr>Data Traces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Aerodynamics</dc:title>
  <dc:creator>fad-tt</dc:creator>
  <cp:lastModifiedBy>Tudor, Timothy</cp:lastModifiedBy>
  <cp:revision>163</cp:revision>
  <dcterms:created xsi:type="dcterms:W3CDTF">2010-09-22T08:44:59Z</dcterms:created>
  <dcterms:modified xsi:type="dcterms:W3CDTF">2014-11-17T13:19:34Z</dcterms:modified>
</cp:coreProperties>
</file>