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8" r:id="rId1"/>
  </p:sldMasterIdLst>
  <p:notesMasterIdLst>
    <p:notesMasterId r:id="rId30"/>
  </p:notesMasterIdLst>
  <p:sldIdLst>
    <p:sldId id="285" r:id="rId2"/>
    <p:sldId id="257" r:id="rId3"/>
    <p:sldId id="284" r:id="rId4"/>
    <p:sldId id="287" r:id="rId5"/>
    <p:sldId id="288" r:id="rId6"/>
    <p:sldId id="256" r:id="rId7"/>
    <p:sldId id="260" r:id="rId8"/>
    <p:sldId id="275" r:id="rId9"/>
    <p:sldId id="276" r:id="rId10"/>
    <p:sldId id="265" r:id="rId11"/>
    <p:sldId id="266" r:id="rId12"/>
    <p:sldId id="277" r:id="rId13"/>
    <p:sldId id="278" r:id="rId14"/>
    <p:sldId id="279" r:id="rId15"/>
    <p:sldId id="267" r:id="rId16"/>
    <p:sldId id="280" r:id="rId17"/>
    <p:sldId id="281" r:id="rId18"/>
    <p:sldId id="282" r:id="rId19"/>
    <p:sldId id="283" r:id="rId20"/>
    <p:sldId id="269" r:id="rId21"/>
    <p:sldId id="274" r:id="rId22"/>
    <p:sldId id="258" r:id="rId23"/>
    <p:sldId id="259" r:id="rId24"/>
    <p:sldId id="263" r:id="rId25"/>
    <p:sldId id="272" r:id="rId26"/>
    <p:sldId id="270" r:id="rId27"/>
    <p:sldId id="271" r:id="rId28"/>
    <p:sldId id="286"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7" autoAdjust="0"/>
    <p:restoredTop sz="56327" autoAdjust="0"/>
  </p:normalViewPr>
  <p:slideViewPr>
    <p:cSldViewPr snapToGrid="0">
      <p:cViewPr>
        <p:scale>
          <a:sx n="59" d="100"/>
          <a:sy n="59" d="100"/>
        </p:scale>
        <p:origin x="15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010238-1076-4E8F-95B6-2A7642B9CDF2}" type="datetimeFigureOut">
              <a:rPr lang="en-GB" smtClean="0"/>
              <a:t>08/11/2023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D56A88-59E1-4BFC-AC59-557E74EAF9F1}" type="slidenum">
              <a:rPr lang="en-GB" smtClean="0"/>
              <a:t>‹#›</a:t>
            </a:fld>
            <a:endParaRPr lang="en-GB"/>
          </a:p>
        </p:txBody>
      </p:sp>
    </p:spTree>
    <p:extLst>
      <p:ext uri="{BB962C8B-B14F-4D97-AF65-F5344CB8AC3E}">
        <p14:creationId xmlns:p14="http://schemas.microsoft.com/office/powerpoint/2010/main" val="49649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spoke of value innovation in week 2, and how digital disruption has an impact on the org. often a positive gain is the org recognises the need for investment in R&amp;D (Research and Development), and creating new products /services, and  through innovation or mediating collaboration by improved use of technology – </a:t>
            </a:r>
          </a:p>
          <a:p>
            <a:r>
              <a:rPr lang="en-GB" dirty="0"/>
              <a:t>Airbnb is an example of market disruption, through innovative use of ecommerce P2P platforms and direct C2C business model for communication, information exchange, collaboration and the marketplace.</a:t>
            </a:r>
          </a:p>
          <a:p>
            <a:endParaRPr lang="en-GB" dirty="0"/>
          </a:p>
          <a:p>
            <a:r>
              <a:rPr lang="en-GB" dirty="0"/>
              <a:t>To understand value innovation – we say that the </a:t>
            </a:r>
            <a:r>
              <a:rPr lang="en-GB" b="1" dirty="0"/>
              <a:t>strategy is driven by what is valued by the customer</a:t>
            </a:r>
            <a:r>
              <a:rPr lang="en-GB" b="1" baseline="0" dirty="0"/>
              <a:t> without being constrained by existing industry rules. </a:t>
            </a:r>
          </a:p>
          <a:p>
            <a:r>
              <a:rPr lang="en-GB" b="1" baseline="0" dirty="0"/>
              <a:t>So how do you get people in the organisation to engage in a innovation process?</a:t>
            </a:r>
          </a:p>
          <a:p>
            <a:r>
              <a:rPr lang="en-GB" b="1" baseline="0" dirty="0"/>
              <a:t>Use tools to bring people together.</a:t>
            </a:r>
            <a:endParaRPr lang="en-GB" dirty="0"/>
          </a:p>
        </p:txBody>
      </p:sp>
      <p:sp>
        <p:nvSpPr>
          <p:cNvPr id="4" name="Slide Number Placeholder 3"/>
          <p:cNvSpPr>
            <a:spLocks noGrp="1"/>
          </p:cNvSpPr>
          <p:nvPr>
            <p:ph type="sldNum" sz="quarter" idx="5"/>
          </p:nvPr>
        </p:nvSpPr>
        <p:spPr/>
        <p:txBody>
          <a:bodyPr/>
          <a:lstStyle/>
          <a:p>
            <a:fld id="{1CD56A88-59E1-4BFC-AC59-557E74EAF9F1}" type="slidenum">
              <a:rPr lang="en-GB" smtClean="0"/>
              <a:t>2</a:t>
            </a:fld>
            <a:endParaRPr lang="en-GB"/>
          </a:p>
        </p:txBody>
      </p:sp>
    </p:spTree>
    <p:extLst>
      <p:ext uri="{BB962C8B-B14F-4D97-AF65-F5344CB8AC3E}">
        <p14:creationId xmlns:p14="http://schemas.microsoft.com/office/powerpoint/2010/main" val="1133707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Innovation is not easy, even with good methods to bring people together to brainstorm there can be barriers to moving forward.</a:t>
            </a:r>
          </a:p>
          <a:p>
            <a:r>
              <a:rPr lang="en-GB" dirty="0"/>
              <a:t>Innovation can we seen as a renewal process – </a:t>
            </a:r>
          </a:p>
          <a:p>
            <a:r>
              <a:rPr lang="en-GB" dirty="0"/>
              <a:t>organization needs to employ effective practices to deliver innovation across all areas – it cant  just be one process / area ! SO being particularly good in one part of the </a:t>
            </a:r>
            <a:r>
              <a:rPr lang="en-GB" dirty="0" err="1"/>
              <a:t>prg</a:t>
            </a:r>
            <a:r>
              <a:rPr lang="en-GB" dirty="0"/>
              <a:t>  /  a process is not enough.</a:t>
            </a:r>
          </a:p>
          <a:p>
            <a:r>
              <a:rPr lang="en-GB" dirty="0"/>
              <a:t>activities range from planning and employment of idea generation tools and R&amp;D processes to project and knowledge management as well as other business processes (Hidalgo and </a:t>
            </a:r>
            <a:r>
              <a:rPr lang="en-GB" dirty="0" err="1"/>
              <a:t>Albors</a:t>
            </a:r>
            <a:r>
              <a:rPr lang="en-GB" dirty="0"/>
              <a:t>, 2008).</a:t>
            </a:r>
          </a:p>
          <a:p>
            <a:endParaRPr lang="en-GB" dirty="0"/>
          </a:p>
          <a:p>
            <a:r>
              <a:rPr lang="en-GB" dirty="0"/>
              <a:t>focus on improving existing successful solutions rather than creating radical innovations in a long term</a:t>
            </a:r>
          </a:p>
          <a:p>
            <a:r>
              <a:rPr lang="en-GB" dirty="0"/>
              <a:t>Dualism – unsuitable ground to change something that works well!</a:t>
            </a:r>
          </a:p>
          <a:p>
            <a:r>
              <a:rPr lang="en-GB" dirty="0"/>
              <a:t>Stuck in Outdated interpretations of the world. (Theory in use)</a:t>
            </a:r>
          </a:p>
          <a:p>
            <a:r>
              <a:rPr lang="en-GB" dirty="0"/>
              <a:t>Senior management turnover</a:t>
            </a:r>
          </a:p>
          <a:p>
            <a:r>
              <a:rPr lang="en-GB" dirty="0"/>
              <a:t>Another problem is lack of distinctive competencies, </a:t>
            </a:r>
          </a:p>
          <a:p>
            <a:r>
              <a:rPr lang="en-GB" dirty="0"/>
              <a:t>The risk barriers - The threat to fall into traps is great for the organizations which attempt to hold on to demeaners of stable environment in the time of changes.</a:t>
            </a:r>
          </a:p>
          <a:p>
            <a:r>
              <a:rPr lang="en-GB" dirty="0"/>
              <a:t>Nascent barrier - lack of creativity, which comes from the view that adopting historically proved solutions is less risky than untested novel one. Another issue is the shortage of market sensing and foresight.</a:t>
            </a:r>
          </a:p>
          <a:p>
            <a:r>
              <a:rPr lang="en-GB" dirty="0"/>
              <a:t>infrastructure barrier is characterized by lack of mandatory infrastructure and adequate follow-through, which prohibits easy integration of radical innovations. Problems under this category are created due to upstream, downstream and midstream components of infrastructure – not having the right processes or the right digital technologies in place. Remember in the supply chain and value chain the upstream deals with technical novelty of radical innovation, whereas downstream handles the market side.</a:t>
            </a:r>
          </a:p>
          <a:p>
            <a:r>
              <a:rPr lang="en-GB" dirty="0"/>
              <a:t>Legacy systems,. Trying to pursue stability</a:t>
            </a:r>
          </a:p>
          <a:p>
            <a:endParaRPr lang="en-GB" dirty="0"/>
          </a:p>
        </p:txBody>
      </p:sp>
      <p:sp>
        <p:nvSpPr>
          <p:cNvPr id="4" name="Slide Number Placeholder 3"/>
          <p:cNvSpPr>
            <a:spLocks noGrp="1"/>
          </p:cNvSpPr>
          <p:nvPr>
            <p:ph type="sldNum" sz="quarter" idx="5"/>
          </p:nvPr>
        </p:nvSpPr>
        <p:spPr/>
        <p:txBody>
          <a:bodyPr/>
          <a:lstStyle/>
          <a:p>
            <a:fld id="{1CD56A88-59E1-4BFC-AC59-557E74EAF9F1}" type="slidenum">
              <a:rPr lang="en-GB" smtClean="0"/>
              <a:t>3</a:t>
            </a:fld>
            <a:endParaRPr lang="en-GB"/>
          </a:p>
        </p:txBody>
      </p:sp>
    </p:spTree>
    <p:extLst>
      <p:ext uri="{BB962C8B-B14F-4D97-AF65-F5344CB8AC3E}">
        <p14:creationId xmlns:p14="http://schemas.microsoft.com/office/powerpoint/2010/main" val="67181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created a movement, a community of practice (a collaboration) an open publishing model, a business where companies get help to create their BMC, and these are many examples of BMC for many well know business already created and shared on the Internet, so you can search these out to help you learn how to create and understand the value of this BMC tool.</a:t>
            </a:r>
          </a:p>
        </p:txBody>
      </p:sp>
      <p:sp>
        <p:nvSpPr>
          <p:cNvPr id="4" name="Slide Number Placeholder 3"/>
          <p:cNvSpPr>
            <a:spLocks noGrp="1"/>
          </p:cNvSpPr>
          <p:nvPr>
            <p:ph type="sldNum" sz="quarter" idx="5"/>
          </p:nvPr>
        </p:nvSpPr>
        <p:spPr/>
        <p:txBody>
          <a:bodyPr/>
          <a:lstStyle/>
          <a:p>
            <a:fld id="{1CD56A88-59E1-4BFC-AC59-557E74EAF9F1}" type="slidenum">
              <a:rPr lang="en-GB" smtClean="0"/>
              <a:t>7</a:t>
            </a:fld>
            <a:endParaRPr lang="en-GB"/>
          </a:p>
        </p:txBody>
      </p:sp>
    </p:spTree>
    <p:extLst>
      <p:ext uri="{BB962C8B-B14F-4D97-AF65-F5344CB8AC3E}">
        <p14:creationId xmlns:p14="http://schemas.microsoft.com/office/powerpoint/2010/main" val="209597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asking these questions of business they saw a gap for developing a practical tool.</a:t>
            </a:r>
          </a:p>
          <a:p>
            <a:r>
              <a:rPr lang="en-GB" dirty="0"/>
              <a:t>In using the business canvas a business would be able to create</a:t>
            </a:r>
            <a:r>
              <a:rPr lang="en-GB" baseline="0" dirty="0"/>
              <a:t> and recreate their model and refine the model that best fits their needs.</a:t>
            </a:r>
          </a:p>
          <a:p>
            <a:r>
              <a:rPr lang="en-GB" baseline="0" dirty="0"/>
              <a:t>The BMC questions  that relate to value are similar to those we spoke about last week on the Value curve – what can the company, replace, reduce, </a:t>
            </a:r>
            <a:r>
              <a:rPr lang="en-GB" baseline="0" dirty="0" err="1"/>
              <a:t>elimate</a:t>
            </a:r>
            <a:r>
              <a:rPr lang="en-GB" baseline="0" dirty="0"/>
              <a:t>, introduce?</a:t>
            </a:r>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8</a:t>
            </a:fld>
            <a:endParaRPr lang="en-GB"/>
          </a:p>
        </p:txBody>
      </p:sp>
    </p:spTree>
    <p:extLst>
      <p:ext uri="{BB962C8B-B14F-4D97-AF65-F5344CB8AC3E}">
        <p14:creationId xmlns:p14="http://schemas.microsoft.com/office/powerpoint/2010/main" val="1776336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nine building blocks align well with the ingredients we discussed last week as described by Laudon and Laudon.</a:t>
            </a:r>
          </a:p>
          <a:p>
            <a:r>
              <a:rPr lang="en-GB" dirty="0"/>
              <a:t>We will cover the technical side next week, to explain the IT infrastructure of the digital business.</a:t>
            </a:r>
          </a:p>
        </p:txBody>
      </p:sp>
      <p:sp>
        <p:nvSpPr>
          <p:cNvPr id="4" name="Slide Number Placeholder 3"/>
          <p:cNvSpPr>
            <a:spLocks noGrp="1"/>
          </p:cNvSpPr>
          <p:nvPr>
            <p:ph type="sldNum" sz="quarter" idx="10"/>
          </p:nvPr>
        </p:nvSpPr>
        <p:spPr/>
        <p:txBody>
          <a:bodyPr/>
          <a:lstStyle/>
          <a:p>
            <a:fld id="{1CD56A88-59E1-4BFC-AC59-557E74EAF9F1}" type="slidenum">
              <a:rPr lang="en-GB" smtClean="0"/>
              <a:t>9</a:t>
            </a:fld>
            <a:endParaRPr lang="en-GB"/>
          </a:p>
        </p:txBody>
      </p:sp>
    </p:spTree>
    <p:extLst>
      <p:ext uri="{BB962C8B-B14F-4D97-AF65-F5344CB8AC3E}">
        <p14:creationId xmlns:p14="http://schemas.microsoft.com/office/powerpoint/2010/main" val="2959774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business model is designed to illustrate (through a picture / words) how a organisation goes about its business and returns added value / profits to the organisation.</a:t>
            </a:r>
          </a:p>
          <a:p>
            <a:r>
              <a:rPr lang="en-GB" dirty="0"/>
              <a:t>A value chain is the set of primary and support activities, described by Michael porter in 1985 – in his book Competitive advantage: Creating and Sustaining Superior Performance.</a:t>
            </a:r>
          </a:p>
          <a:p>
            <a:r>
              <a:rPr lang="en-GB" dirty="0"/>
              <a:t>Identifying the activities that operate in a specific organisation and are performed in order to deliver a valuable product / service for a particular market.</a:t>
            </a:r>
          </a:p>
          <a:p>
            <a:endParaRPr lang="en-GB" dirty="0"/>
          </a:p>
          <a:p>
            <a:r>
              <a:rPr lang="en-GB" dirty="0"/>
              <a:t>The BMC  is not the strategy – </a:t>
            </a:r>
          </a:p>
          <a:p>
            <a:r>
              <a:rPr lang="en-GB" dirty="0"/>
              <a:t>it’s a description of the way the organisation operates to deliver products / services so that it can return value to the business and its customer s/stakeholders.  It is a snap shot focusing on value offerings (just like a SWOT is a momentary capture of the organisations situation ) , so the BMC has to be revisited so that it can inform strategy, as strategy is essentially the path to the future.</a:t>
            </a:r>
          </a:p>
        </p:txBody>
      </p:sp>
      <p:sp>
        <p:nvSpPr>
          <p:cNvPr id="4" name="Slide Number Placeholder 3"/>
          <p:cNvSpPr>
            <a:spLocks noGrp="1"/>
          </p:cNvSpPr>
          <p:nvPr>
            <p:ph type="sldNum" sz="quarter" idx="5"/>
          </p:nvPr>
        </p:nvSpPr>
        <p:spPr/>
        <p:txBody>
          <a:bodyPr/>
          <a:lstStyle/>
          <a:p>
            <a:fld id="{1CD56A88-59E1-4BFC-AC59-557E74EAF9F1}" type="slidenum">
              <a:rPr lang="en-GB" smtClean="0"/>
              <a:t>10</a:t>
            </a:fld>
            <a:endParaRPr lang="en-GB"/>
          </a:p>
        </p:txBody>
      </p:sp>
    </p:spTree>
    <p:extLst>
      <p:ext uri="{BB962C8B-B14F-4D97-AF65-F5344CB8AC3E}">
        <p14:creationId xmlns:p14="http://schemas.microsoft.com/office/powerpoint/2010/main" val="36748262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Is it mass market, niche market, segmented or diversified?</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Mass market – operate in a competitive market to all types of consumers – e.g. make and sell consumer electronics products / appliances.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Niche – a luxury brand - </a:t>
            </a:r>
            <a:r>
              <a:rPr lang="en-GB" sz="1200" kern="1200" dirty="0">
                <a:solidFill>
                  <a:schemeClr val="tx1"/>
                </a:solidFill>
                <a:effectLst/>
                <a:latin typeface="+mn-lt"/>
                <a:ea typeface="+mn-ea"/>
                <a:cs typeface="+mn-cs"/>
              </a:rPr>
              <a:t>many car part manufacturers depend heavily on purchases from major automobile manufacturers. Also slow fashion – interesting and growing preloved garments, reuse, recycle, </a:t>
            </a:r>
            <a:r>
              <a:rPr lang="en-GB" sz="1200" kern="1200" dirty="0" err="1">
                <a:solidFill>
                  <a:schemeClr val="tx1"/>
                </a:solidFill>
                <a:effectLst/>
                <a:latin typeface="+mn-lt"/>
                <a:ea typeface="+mn-ea"/>
                <a:cs typeface="+mn-cs"/>
              </a:rPr>
              <a:t>upsale</a:t>
            </a:r>
            <a:r>
              <a:rPr lang="en-GB" sz="1200" kern="1200" dirty="0">
                <a:solidFill>
                  <a:schemeClr val="tx1"/>
                </a:solidFill>
                <a:effectLst/>
                <a:latin typeface="+mn-lt"/>
                <a:ea typeface="+mn-ea"/>
                <a:cs typeface="+mn-cs"/>
              </a:rPr>
              <a:t>, buy-back etc.</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Segmented – these are specific sectors - </a:t>
            </a:r>
            <a:r>
              <a:rPr lang="en-GB" sz="1200" kern="1200" dirty="0">
                <a:solidFill>
                  <a:schemeClr val="tx1"/>
                </a:solidFill>
                <a:effectLst/>
                <a:latin typeface="+mn-lt"/>
                <a:ea typeface="+mn-ea"/>
                <a:cs typeface="+mn-cs"/>
              </a:rPr>
              <a:t>the watch industry (horology– handmade watches, the medical industry (diagnostic tools –high level patient care hospital based tools not apps), and the industrial automation sector — and offers each slightly different Value Propositions.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Diversified - </a:t>
            </a:r>
            <a:r>
              <a:rPr lang="en-GB" sz="1200" kern="1200" dirty="0">
                <a:solidFill>
                  <a:schemeClr val="tx1"/>
                </a:solidFill>
                <a:effectLst/>
                <a:latin typeface="+mn-lt"/>
                <a:ea typeface="+mn-ea"/>
                <a:cs typeface="+mn-cs"/>
              </a:rPr>
              <a:t>2006 Amazon.com decided to diversify its retail business by selling “cloud computing” services:  online storage space and on-demand server usage. Thus it started catering to a totally different Customer Segment — Web companies — with a totally different Value Proposition. The strategic rationale behind this diversification can be found in </a:t>
            </a:r>
            <a:r>
              <a:rPr lang="en-GB" sz="1200" kern="1200" dirty="0" err="1">
                <a:solidFill>
                  <a:schemeClr val="tx1"/>
                </a:solidFill>
                <a:effectLst/>
                <a:latin typeface="+mn-lt"/>
                <a:ea typeface="+mn-ea"/>
                <a:cs typeface="+mn-cs"/>
              </a:rPr>
              <a:t>Amazon.com’s</a:t>
            </a:r>
            <a:r>
              <a:rPr lang="en-GB" sz="1200" kern="1200" dirty="0">
                <a:solidFill>
                  <a:schemeClr val="tx1"/>
                </a:solidFill>
                <a:effectLst/>
                <a:latin typeface="+mn-lt"/>
                <a:ea typeface="+mn-ea"/>
                <a:cs typeface="+mn-cs"/>
              </a:rPr>
              <a:t> powerful IT infrastructure, which can be shared by its retail sales operations and the new cloud computing service unit.</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kern="1200" dirty="0">
                <a:solidFill>
                  <a:schemeClr val="tx1"/>
                </a:solidFill>
                <a:effectLst/>
                <a:latin typeface="+mn-lt"/>
                <a:ea typeface="+mn-ea"/>
                <a:cs typeface="+mn-cs"/>
              </a:rPr>
              <a:t>Multi-sided platforms - </a:t>
            </a:r>
            <a:r>
              <a:rPr lang="en-GB" sz="1200" kern="1200" dirty="0">
                <a:solidFill>
                  <a:schemeClr val="tx1"/>
                </a:solidFill>
                <a:effectLst/>
                <a:latin typeface="+mn-lt"/>
                <a:ea typeface="+mn-ea"/>
                <a:cs typeface="+mn-cs"/>
              </a:rPr>
              <a:t>an enterprise offering a free newspaper needs a large reader base to attract advertisers and customers (good quality…specific comedy etc). It also needs advertisers to finance production and distribution. Both segments are required to make the business model work.  Another example, are audiobooks, a growing market an a new Amazon operation.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kern="1200" dirty="0">
              <a:solidFill>
                <a:schemeClr val="tx1"/>
              </a:solidFill>
              <a:effectLst/>
              <a:latin typeface="+mn-lt"/>
              <a:ea typeface="+mn-ea"/>
              <a:cs typeface="+mn-cs"/>
            </a:endParaRPr>
          </a:p>
          <a:p>
            <a:pPr algn="just"/>
            <a:r>
              <a:rPr lang="en-GB" b="1" i="0" u="sng" dirty="0">
                <a:effectLst/>
                <a:latin typeface="Myfont"/>
              </a:rPr>
              <a:t>Hosts:</a:t>
            </a:r>
            <a:endParaRPr lang="en-GB" b="0" i="0" dirty="0">
              <a:effectLst/>
              <a:latin typeface="Myfont"/>
            </a:endParaRPr>
          </a:p>
          <a:p>
            <a:pPr algn="just"/>
            <a:r>
              <a:rPr lang="en-GB" b="1" i="0" u="sng" dirty="0">
                <a:effectLst/>
                <a:latin typeface="Myfont"/>
              </a:rPr>
              <a:t>Travellers:</a:t>
            </a:r>
          </a:p>
          <a:p>
            <a:pPr algn="just"/>
            <a:r>
              <a:rPr lang="en-GB" b="1" i="0" u="sng" dirty="0">
                <a:effectLst/>
                <a:latin typeface="Myfont"/>
              </a:rPr>
              <a:t>Freelance Photographers:</a:t>
            </a:r>
          </a:p>
          <a:p>
            <a:pPr algn="just"/>
            <a:r>
              <a:rPr lang="en-GB" sz="1200" b="1" i="0" u="sng" kern="1200" dirty="0">
                <a:solidFill>
                  <a:schemeClr val="tx1"/>
                </a:solidFill>
                <a:effectLst/>
                <a:latin typeface="Myfont"/>
                <a:ea typeface="+mn-ea"/>
                <a:cs typeface="+mn-cs"/>
              </a:rPr>
              <a:t>Etc…</a:t>
            </a:r>
            <a:endParaRPr lang="en-GB" sz="1200" b="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10"/>
          </p:nvPr>
        </p:nvSpPr>
        <p:spPr/>
        <p:txBody>
          <a:bodyPr/>
          <a:lstStyle/>
          <a:p>
            <a:fld id="{1CD56A88-59E1-4BFC-AC59-557E74EAF9F1}" type="slidenum">
              <a:rPr lang="en-GB" smtClean="0"/>
              <a:t>11</a:t>
            </a:fld>
            <a:endParaRPr lang="en-GB"/>
          </a:p>
        </p:txBody>
      </p:sp>
    </p:spTree>
    <p:extLst>
      <p:ext uri="{BB962C8B-B14F-4D97-AF65-F5344CB8AC3E}">
        <p14:creationId xmlns:p14="http://schemas.microsoft.com/office/powerpoint/2010/main" val="48622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VP - This is the reason customers go to that business, to have the benefits offered,</a:t>
            </a:r>
            <a:r>
              <a:rPr lang="en-GB" sz="1200" baseline="0" dirty="0"/>
              <a:t> </a:t>
            </a:r>
            <a:r>
              <a:rPr lang="en-GB" sz="1200" dirty="0"/>
              <a:t>and get to the  products/services that create value for the segment.</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t>Some offering may be new or represent a disruptive market. Or may be similar but additional offerings.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Values may be quantitative (e.g. price, speed of service) or qualitative (e.g. design, customer experience).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Cell phones when they entered the market.</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Ethical investment funds disrupted the market.</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Fintech – is disrupting the banking and insurance / mortgage market.</a:t>
            </a:r>
            <a:endParaRPr lang="en-GB" sz="1200" i="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PC sector has traditionally relied on this factor by bringing more powerful machines to market -  however, this is a failed market at present! Most customers do not need the high end.</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RollsRoyce</a:t>
            </a:r>
            <a:r>
              <a:rPr lang="en-GB" sz="1200" kern="1200" dirty="0">
                <a:solidFill>
                  <a:schemeClr val="tx1"/>
                </a:solidFill>
                <a:effectLst/>
                <a:latin typeface="+mn-lt"/>
                <a:ea typeface="+mn-ea"/>
                <a:cs typeface="+mn-cs"/>
              </a:rPr>
              <a:t> to manufacture and service their jet engines. This arrangement allows customers to focus on  running their airlines. In return, the airlines pay Rolls- Royce a fee for every hour an engine runs.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i="0" kern="1200" dirty="0">
                <a:solidFill>
                  <a:schemeClr val="tx1"/>
                </a:solidFill>
                <a:effectLst/>
                <a:latin typeface="+mn-lt"/>
                <a:ea typeface="+mn-ea"/>
                <a:cs typeface="+mn-cs"/>
              </a:rPr>
              <a:t>Think about what Airbnb’s value proposition is?</a:t>
            </a:r>
          </a:p>
          <a:p>
            <a:pPr algn="just"/>
            <a:r>
              <a:rPr lang="en-GB" b="1" i="0" dirty="0">
                <a:solidFill>
                  <a:srgbClr val="C92424"/>
                </a:solidFill>
                <a:effectLst/>
                <a:latin typeface="Myfont"/>
              </a:rPr>
              <a:t>Value Propositions </a:t>
            </a:r>
            <a:endParaRPr lang="en-GB" b="1" i="0" dirty="0">
              <a:solidFill>
                <a:srgbClr val="2D2D43"/>
              </a:solidFill>
              <a:effectLst/>
              <a:latin typeface="Myfont"/>
            </a:endParaRPr>
          </a:p>
          <a:p>
            <a:pPr algn="just">
              <a:buFont typeface="Arial" panose="020B0604020202020204" pitchFamily="34" charset="0"/>
              <a:buChar char="•"/>
            </a:pPr>
            <a:r>
              <a:rPr lang="en-GB" b="0" i="0" dirty="0">
                <a:effectLst/>
                <a:latin typeface="Myfont"/>
              </a:rPr>
              <a:t>Enables owners to list their space on the platform and earn rental money.</a:t>
            </a:r>
          </a:p>
          <a:p>
            <a:pPr algn="just">
              <a:buFont typeface="Arial" panose="020B0604020202020204" pitchFamily="34" charset="0"/>
              <a:buChar char="•"/>
            </a:pPr>
            <a:r>
              <a:rPr lang="en-GB" b="0" i="0" dirty="0">
                <a:effectLst/>
                <a:latin typeface="Myfont"/>
              </a:rPr>
              <a:t>Airbnb provides insurance to listed properties.</a:t>
            </a:r>
          </a:p>
          <a:p>
            <a:pPr algn="just">
              <a:buFont typeface="Arial" panose="020B0604020202020204" pitchFamily="34" charset="0"/>
              <a:buChar char="•"/>
            </a:pPr>
            <a:r>
              <a:rPr lang="en-GB" b="0" i="0" dirty="0">
                <a:effectLst/>
                <a:latin typeface="Myfont"/>
              </a:rPr>
              <a:t>Gives cheap options to travellers to stay with local hosts.</a:t>
            </a:r>
          </a:p>
          <a:p>
            <a:pPr algn="just">
              <a:buFont typeface="Arial" panose="020B0604020202020204" pitchFamily="34" charset="0"/>
              <a:buChar char="•"/>
            </a:pPr>
            <a:r>
              <a:rPr lang="en-GB" b="0" i="0" dirty="0">
                <a:effectLst/>
                <a:latin typeface="Myfont"/>
              </a:rPr>
              <a:t>Facilitates the process of booking living space for </a:t>
            </a:r>
            <a:r>
              <a:rPr lang="en-GB" b="0" i="0" dirty="0" err="1">
                <a:effectLst/>
                <a:latin typeface="Myfont"/>
              </a:rPr>
              <a:t>travelers</a:t>
            </a:r>
            <a:r>
              <a:rPr lang="en-GB" b="0" i="0" dirty="0">
                <a:effectLst/>
                <a:latin typeface="Myfont"/>
              </a:rPr>
              <a:t>.</a:t>
            </a:r>
          </a:p>
          <a:p>
            <a:pPr algn="just">
              <a:buFont typeface="Arial" panose="020B0604020202020204" pitchFamily="34" charset="0"/>
              <a:buChar char="•"/>
            </a:pPr>
            <a:r>
              <a:rPr lang="en-GB" b="0" i="0" dirty="0">
                <a:effectLst/>
                <a:latin typeface="Myfont"/>
              </a:rPr>
              <a:t>Rating and review system for hosts and guests.</a:t>
            </a:r>
          </a:p>
          <a:p>
            <a:pPr algn="just">
              <a:buFont typeface="Arial" panose="020B0604020202020204" pitchFamily="34" charset="0"/>
              <a:buChar char="•"/>
            </a:pPr>
            <a:r>
              <a:rPr lang="en-GB" b="0" i="0" dirty="0">
                <a:effectLst/>
                <a:latin typeface="Myfont"/>
              </a:rPr>
              <a:t>User-friendly app and web based structure.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i="0" dirty="0"/>
          </a:p>
        </p:txBody>
      </p:sp>
      <p:sp>
        <p:nvSpPr>
          <p:cNvPr id="4" name="Slide Number Placeholder 3"/>
          <p:cNvSpPr>
            <a:spLocks noGrp="1"/>
          </p:cNvSpPr>
          <p:nvPr>
            <p:ph type="sldNum" sz="quarter" idx="10"/>
          </p:nvPr>
        </p:nvSpPr>
        <p:spPr/>
        <p:txBody>
          <a:bodyPr/>
          <a:lstStyle/>
          <a:p>
            <a:fld id="{1CD56A88-59E1-4BFC-AC59-557E74EAF9F1}" type="slidenum">
              <a:rPr lang="en-GB" smtClean="0"/>
              <a:t>12</a:t>
            </a:fld>
            <a:endParaRPr lang="en-GB"/>
          </a:p>
        </p:txBody>
      </p:sp>
    </p:spTree>
    <p:extLst>
      <p:ext uri="{BB962C8B-B14F-4D97-AF65-F5344CB8AC3E}">
        <p14:creationId xmlns:p14="http://schemas.microsoft.com/office/powerpoint/2010/main" val="2690269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i="0" dirty="0"/>
              <a:t>Channels - Sales forces, web sales, own stores, partner</a:t>
            </a:r>
            <a:r>
              <a:rPr lang="en-GB" sz="1200" i="0" baseline="0" dirty="0"/>
              <a:t> sites, wholesalers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i="0"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i="0" baseline="0" dirty="0"/>
              <a:t>The channels are described in the marketing and sales link of a Value Chain.</a:t>
            </a:r>
          </a:p>
          <a:p>
            <a:endParaRPr lang="en-GB" i="0" dirty="0"/>
          </a:p>
        </p:txBody>
      </p:sp>
      <p:sp>
        <p:nvSpPr>
          <p:cNvPr id="4" name="Slide Number Placeholder 3"/>
          <p:cNvSpPr>
            <a:spLocks noGrp="1"/>
          </p:cNvSpPr>
          <p:nvPr>
            <p:ph type="sldNum" sz="quarter" idx="10"/>
          </p:nvPr>
        </p:nvSpPr>
        <p:spPr/>
        <p:txBody>
          <a:bodyPr/>
          <a:lstStyle/>
          <a:p>
            <a:fld id="{1CD56A88-59E1-4BFC-AC59-557E74EAF9F1}" type="slidenum">
              <a:rPr lang="en-GB" smtClean="0"/>
              <a:t>13</a:t>
            </a:fld>
            <a:endParaRPr lang="en-GB"/>
          </a:p>
        </p:txBody>
      </p:sp>
    </p:spTree>
    <p:extLst>
      <p:ext uri="{BB962C8B-B14F-4D97-AF65-F5344CB8AC3E}">
        <p14:creationId xmlns:p14="http://schemas.microsoft.com/office/powerpoint/2010/main" val="33574013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i="0" baseline="0" dirty="0"/>
              <a:t>CR - GlaxoSmithKline launched a private online community when it introduced </a:t>
            </a:r>
            <a:r>
              <a:rPr lang="en-GB" sz="1200" i="0" baseline="0" dirty="0" err="1"/>
              <a:t>alli</a:t>
            </a:r>
            <a:r>
              <a:rPr lang="en-GB" sz="1200" i="0" baseline="0" dirty="0"/>
              <a:t>, a new prescription-free weight-loss product.   GlaxoSmithKline wanted to increase its understanding of the challenges faced by overweight adults, and thereby learn to better manage customer expectations.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i="0" baseline="0" dirty="0"/>
              <a:t>Co-creation More companies are going beyond the traditional customer-vendor relationship to co-create value with customers. Amazon.com invites customers to write reviews and thus create value for other book lovers</a:t>
            </a:r>
            <a:endParaRPr lang="en-GB" sz="1200" i="0"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i="0" dirty="0"/>
              <a:t>Airbnb – motivations can be changing the power distribution, improve exchange of information through C2C activity, sharing for profit, sharing underutilised resources, cocreating hosts take reviewer's comments and respond to improve the customer relationship, and not get removed by the platform!</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baseline="0" dirty="0"/>
              <a:t>The relationships are described in the marketing and sales link of a Value Chain.</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i="0" dirty="0"/>
          </a:p>
          <a:p>
            <a:endParaRPr lang="en-GB" i="0" dirty="0"/>
          </a:p>
        </p:txBody>
      </p:sp>
      <p:sp>
        <p:nvSpPr>
          <p:cNvPr id="4" name="Slide Number Placeholder 3"/>
          <p:cNvSpPr>
            <a:spLocks noGrp="1"/>
          </p:cNvSpPr>
          <p:nvPr>
            <p:ph type="sldNum" sz="quarter" idx="10"/>
          </p:nvPr>
        </p:nvSpPr>
        <p:spPr/>
        <p:txBody>
          <a:bodyPr/>
          <a:lstStyle/>
          <a:p>
            <a:fld id="{1CD56A88-59E1-4BFC-AC59-557E74EAF9F1}" type="slidenum">
              <a:rPr lang="en-GB" smtClean="0"/>
              <a:t>14</a:t>
            </a:fld>
            <a:endParaRPr lang="en-GB"/>
          </a:p>
        </p:txBody>
      </p:sp>
    </p:spTree>
    <p:extLst>
      <p:ext uri="{BB962C8B-B14F-4D97-AF65-F5344CB8AC3E}">
        <p14:creationId xmlns:p14="http://schemas.microsoft.com/office/powerpoint/2010/main" val="714344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Revenue Streams</a:t>
            </a:r>
          </a:p>
          <a:p>
            <a:r>
              <a:rPr lang="en-GB" dirty="0"/>
              <a:t>Asset sale The most widely understood Revenue Stream derives from selling ownership rights to a physical product. Amazon.com sells books, music, consumer electronics, and more online. Fiat sells automobiles, which buyers are free to drive, resell, or even destroy. </a:t>
            </a:r>
          </a:p>
          <a:p>
            <a:r>
              <a:rPr lang="en-GB" dirty="0"/>
              <a:t>Usage fee This Revenue Stream is generated by the use of a particular service. The more a service is used, the more the customer pays. A telecom operator may charge customers for the number of minutes spent on the phone. A hotel charges customers for the number of nights rooms are used. A package delivery service charges customers for the delivery of a parcel from one location to another.</a:t>
            </a:r>
          </a:p>
          <a:p>
            <a:r>
              <a:rPr lang="en-GB" dirty="0"/>
              <a:t>Subscription fees This Revenue Stream is generated by selling continuous access to a service. A gym sells its members monthly or yearly subscriptions in exchange for access to its exercise facilities. World of Warcraft Online, a Web-based computer game, allows users to play its online game in exchange for a monthly subscription fee. Nokia’s Comes with Music service gives users access to a music library for a subscription fee. </a:t>
            </a:r>
          </a:p>
          <a:p>
            <a:r>
              <a:rPr lang="en-GB" dirty="0"/>
              <a:t>Airbnb typically is associated with - Lending/Renting/Leasing This Revenue Stream is created by temporarily granting someone the exclusive right to use a particular asset for a fixed period in return for a fee. For the lender this provides the advantage of recurring revenues. Renters or lessees, on the other hand, enjoy the benefits of incurring expenses for only a limited time rather than bearing the full costs </a:t>
            </a:r>
          </a:p>
          <a:p>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15</a:t>
            </a:fld>
            <a:endParaRPr lang="en-GB"/>
          </a:p>
        </p:txBody>
      </p:sp>
    </p:spTree>
    <p:extLst>
      <p:ext uri="{BB962C8B-B14F-4D97-AF65-F5344CB8AC3E}">
        <p14:creationId xmlns:p14="http://schemas.microsoft.com/office/powerpoint/2010/main" val="3113055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 - Physical, Intellectual, financial, human</a:t>
            </a:r>
          </a:p>
          <a:p>
            <a:r>
              <a:rPr lang="en-GB" dirty="0"/>
              <a:t>Assets such as manufacturing facilities, buildings, vehicles, machines, systems</a:t>
            </a:r>
          </a:p>
          <a:p>
            <a:endParaRPr lang="en-GB" dirty="0"/>
          </a:p>
          <a:p>
            <a:r>
              <a:rPr lang="en-GB" dirty="0"/>
              <a:t>The business has to determine - What assets</a:t>
            </a:r>
            <a:r>
              <a:rPr lang="en-GB" baseline="0" dirty="0"/>
              <a:t> are available that do not increase costs?  The P2P platform is the enabler – where the busines activities are mediated through the information exchange, at a cost per transaction.</a:t>
            </a:r>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16</a:t>
            </a:fld>
            <a:endParaRPr lang="en-GB"/>
          </a:p>
        </p:txBody>
      </p:sp>
    </p:spTree>
    <p:extLst>
      <p:ext uri="{BB962C8B-B14F-4D97-AF65-F5344CB8AC3E}">
        <p14:creationId xmlns:p14="http://schemas.microsoft.com/office/powerpoint/2010/main" val="33371263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 - or software maker Microsoft, Key Activities include software development.   </a:t>
            </a:r>
          </a:p>
          <a:p>
            <a:r>
              <a:rPr lang="en-GB" dirty="0"/>
              <a:t>For PC manufacturer Dell, Key Activities include supply chain management. For consultancy McKinsey, Key Activities include problem solving. </a:t>
            </a:r>
          </a:p>
          <a:p>
            <a:r>
              <a:rPr lang="en-GB" dirty="0"/>
              <a:t>The KA (processes) and resources that confirm the business model are included in the operations link of the Value Chain.</a:t>
            </a:r>
          </a:p>
          <a:p>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17</a:t>
            </a:fld>
            <a:endParaRPr lang="en-GB"/>
          </a:p>
        </p:txBody>
      </p:sp>
    </p:spTree>
    <p:extLst>
      <p:ext uri="{BB962C8B-B14F-4D97-AF65-F5344CB8AC3E}">
        <p14:creationId xmlns:p14="http://schemas.microsoft.com/office/powerpoint/2010/main" val="38572636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KP</a:t>
            </a:r>
            <a:r>
              <a:rPr lang="en-GB" baseline="0" dirty="0"/>
              <a:t> – Production , problem solving, platform.</a:t>
            </a:r>
          </a:p>
          <a:p>
            <a:r>
              <a:rPr lang="en-GB" dirty="0"/>
              <a:t>the network of suppliers and partners that make  the business model work Companies forge partnerships for many reasons, and partnerships are becoming a cornerstone of many business models. Companies create alliances to optimise their business models, reduce risk, or acquire resources. We can distinguish between four different types of partnerships: •	Strategic alliances between non-competitors •	Coopetition: strategic partnerships between competitors •	Joint ventures to develop new businesses •	Buyer-supplier relationships to assure reliable supplies</a:t>
            </a:r>
          </a:p>
          <a:p>
            <a:endParaRPr lang="en-GB" dirty="0"/>
          </a:p>
          <a:p>
            <a:r>
              <a:rPr lang="en-GB" dirty="0"/>
              <a:t>Economies</a:t>
            </a:r>
            <a:r>
              <a:rPr lang="en-GB" baseline="0" dirty="0"/>
              <a:t> of scale – key is to optimise the allocation of resources and activities.</a:t>
            </a:r>
          </a:p>
          <a:p>
            <a:r>
              <a:rPr lang="en-GB" dirty="0"/>
              <a:t>Reduce risk in a competitive environment</a:t>
            </a:r>
          </a:p>
          <a:p>
            <a:r>
              <a:rPr lang="en-GB" dirty="0"/>
              <a:t>Acquisition - A mobile phone manufacturer, for example, may license an operating system for its handsets rather than developing one in-house</a:t>
            </a:r>
          </a:p>
          <a:p>
            <a:r>
              <a:rPr lang="en-GB" dirty="0"/>
              <a:t>Here busines think about horizontal vs vertical integration and this can be backward or forward in the supply chain (supplier tiers at the back end, or closer to the customer end).</a:t>
            </a:r>
          </a:p>
          <a:p>
            <a:r>
              <a:rPr lang="en-GB" dirty="0"/>
              <a:t>Horizontal  --  buying a competitor facility where they want to exit a market, as the current business may have insufficient capacity. </a:t>
            </a:r>
            <a:r>
              <a:rPr lang="en-GB" b="0" i="0" dirty="0">
                <a:solidFill>
                  <a:srgbClr val="202124"/>
                </a:solidFill>
                <a:effectLst/>
                <a:latin typeface="arial" panose="020B0604020202020204" pitchFamily="34" charset="0"/>
              </a:rPr>
              <a:t>Facebook and Instagram, Facebook and </a:t>
            </a:r>
            <a:r>
              <a:rPr lang="en-GB" b="0" i="0" dirty="0" err="1">
                <a:solidFill>
                  <a:srgbClr val="202124"/>
                </a:solidFill>
                <a:effectLst/>
                <a:latin typeface="arial" panose="020B0604020202020204" pitchFamily="34" charset="0"/>
              </a:rPr>
              <a:t>WhatsApp,sp</a:t>
            </a:r>
            <a:r>
              <a:rPr lang="en-GB" b="0" i="0" dirty="0">
                <a:solidFill>
                  <a:srgbClr val="202124"/>
                </a:solidFill>
                <a:effectLst/>
                <a:latin typeface="arial" panose="020B0604020202020204" pitchFamily="34" charset="0"/>
              </a:rPr>
              <a:t> the business acquired is at the same stage in the supply chain.  -- Alphabet and many others that operate alongside Google.  Marriott and Starwood Hotels, Walt Disney and 21</a:t>
            </a:r>
            <a:r>
              <a:rPr lang="en-GB" b="0" i="0" baseline="30000" dirty="0">
                <a:solidFill>
                  <a:srgbClr val="202124"/>
                </a:solidFill>
                <a:effectLst/>
                <a:latin typeface="arial" panose="020B0604020202020204" pitchFamily="34" charset="0"/>
              </a:rPr>
              <a:t>st</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Centuary</a:t>
            </a:r>
            <a:r>
              <a:rPr lang="en-GB" b="0" i="0" dirty="0">
                <a:solidFill>
                  <a:srgbClr val="202124"/>
                </a:solidFill>
                <a:effectLst/>
                <a:latin typeface="arial" panose="020B0604020202020204" pitchFamily="34" charset="0"/>
              </a:rPr>
              <a:t> Fox, so this is </a:t>
            </a:r>
            <a:r>
              <a:rPr lang="en-GB" b="0" i="0" dirty="0" err="1">
                <a:solidFill>
                  <a:srgbClr val="202124"/>
                </a:solidFill>
                <a:effectLst/>
                <a:latin typeface="arial" panose="020B0604020202020204" pitchFamily="34" charset="0"/>
              </a:rPr>
              <a:t>examlpes</a:t>
            </a:r>
            <a:r>
              <a:rPr lang="en-GB" b="0" i="0" dirty="0">
                <a:solidFill>
                  <a:srgbClr val="202124"/>
                </a:solidFill>
                <a:effectLst/>
                <a:latin typeface="arial" panose="020B0604020202020204" pitchFamily="34" charset="0"/>
              </a:rPr>
              <a:t>, of where </a:t>
            </a:r>
            <a:r>
              <a:rPr lang="en-GB" b="0" i="0" dirty="0" err="1">
                <a:solidFill>
                  <a:srgbClr val="202124"/>
                </a:solidFill>
                <a:effectLst/>
                <a:latin typeface="arial" panose="020B0604020202020204" pitchFamily="34" charset="0"/>
              </a:rPr>
              <a:t>comanpies</a:t>
            </a:r>
            <a:r>
              <a:rPr lang="en-GB" b="0" i="0" dirty="0">
                <a:solidFill>
                  <a:srgbClr val="202124"/>
                </a:solidFill>
                <a:effectLst/>
                <a:latin typeface="arial" panose="020B0604020202020204" pitchFamily="34" charset="0"/>
              </a:rPr>
              <a:t> compete in the same  industry at the same stage of production, so they are taking out their competition  by acquiring them.</a:t>
            </a:r>
            <a:endParaRPr lang="en-GB" dirty="0"/>
          </a:p>
          <a:p>
            <a:r>
              <a:rPr lang="en-GB" dirty="0"/>
              <a:t>Vertical  --  This strategy i</a:t>
            </a:r>
            <a:r>
              <a:rPr lang="en-GB" b="0" i="0" dirty="0">
                <a:solidFill>
                  <a:srgbClr val="202124"/>
                </a:solidFill>
                <a:effectLst/>
                <a:latin typeface="arial" panose="020B0604020202020204" pitchFamily="34" charset="0"/>
              </a:rPr>
              <a:t>s when a business expands by acquiring another company that operates before or after them in the supply chain - </a:t>
            </a:r>
            <a:r>
              <a:rPr lang="en-GB" b="1" i="0" dirty="0">
                <a:solidFill>
                  <a:srgbClr val="202124"/>
                </a:solidFill>
                <a:effectLst/>
                <a:latin typeface="arial" panose="020B0604020202020204" pitchFamily="34" charset="0"/>
              </a:rPr>
              <a:t>Netflix</a:t>
            </a:r>
            <a:r>
              <a:rPr lang="en-GB" b="0" i="0" dirty="0">
                <a:solidFill>
                  <a:srgbClr val="202124"/>
                </a:solidFill>
                <a:effectLst/>
                <a:latin typeface="arial" panose="020B0604020202020204" pitchFamily="34" charset="0"/>
              </a:rPr>
              <a:t> is the most significant backward </a:t>
            </a:r>
            <a:r>
              <a:rPr lang="en-GB" b="1" i="0" dirty="0">
                <a:solidFill>
                  <a:srgbClr val="202124"/>
                </a:solidFill>
                <a:effectLst/>
                <a:latin typeface="arial" panose="020B0604020202020204" pitchFamily="34" charset="0"/>
              </a:rPr>
              <a:t>vertical integration</a:t>
            </a:r>
            <a:r>
              <a:rPr lang="en-GB" b="0" i="0" dirty="0">
                <a:solidFill>
                  <a:srgbClr val="202124"/>
                </a:solidFill>
                <a:effectLst/>
                <a:latin typeface="arial" panose="020B0604020202020204" pitchFamily="34" charset="0"/>
              </a:rPr>
              <a:t> examples in the entertainment industry. In the past, </a:t>
            </a:r>
            <a:r>
              <a:rPr lang="en-GB" b="1" i="0" dirty="0">
                <a:solidFill>
                  <a:srgbClr val="202124"/>
                </a:solidFill>
                <a:effectLst/>
                <a:latin typeface="arial" panose="020B0604020202020204" pitchFamily="34" charset="0"/>
              </a:rPr>
              <a:t>Netflix</a:t>
            </a:r>
            <a:r>
              <a:rPr lang="en-GB" b="0" i="0" dirty="0">
                <a:solidFill>
                  <a:srgbClr val="202124"/>
                </a:solidFill>
                <a:effectLst/>
                <a:latin typeface="arial" panose="020B0604020202020204" pitchFamily="34" charset="0"/>
              </a:rPr>
              <a:t> was established at the end of the supply chain because it was a platform to distribute films and TV shows created by other content creators, but it is buying up </a:t>
            </a:r>
            <a:r>
              <a:rPr lang="en-GB" b="0" i="0" dirty="0" err="1">
                <a:solidFill>
                  <a:srgbClr val="202124"/>
                </a:solidFill>
                <a:effectLst/>
                <a:latin typeface="arial" panose="020B0604020202020204" pitchFamily="34" charset="0"/>
              </a:rPr>
              <a:t>busineses</a:t>
            </a:r>
            <a:r>
              <a:rPr lang="en-GB" b="0" i="0" dirty="0">
                <a:solidFill>
                  <a:srgbClr val="202124"/>
                </a:solidFill>
                <a:effectLst/>
                <a:latin typeface="arial" panose="020B0604020202020204" pitchFamily="34" charset="0"/>
              </a:rPr>
              <a:t> in the early stages of the supply chain. -- </a:t>
            </a:r>
            <a:r>
              <a:rPr lang="en-GB" b="1" i="0" dirty="0">
                <a:solidFill>
                  <a:srgbClr val="202124"/>
                </a:solidFill>
                <a:effectLst/>
                <a:latin typeface="arial" panose="020B0604020202020204" pitchFamily="34" charset="0"/>
              </a:rPr>
              <a:t>Android</a:t>
            </a:r>
            <a:r>
              <a:rPr lang="en-GB" b="0" i="0" dirty="0">
                <a:solidFill>
                  <a:srgbClr val="202124"/>
                </a:solidFill>
                <a:effectLst/>
                <a:latin typeface="arial" panose="020B0604020202020204" pitchFamily="34" charset="0"/>
              </a:rPr>
              <a:t> smartphone makers rely on Qualcomm for their core.  Google acquired Motorola in 2012, IKEA </a:t>
            </a:r>
            <a:r>
              <a:rPr lang="en-GB" b="0" i="0">
                <a:solidFill>
                  <a:srgbClr val="202124"/>
                </a:solidFill>
                <a:effectLst/>
                <a:latin typeface="arial" panose="020B0604020202020204" pitchFamily="34" charset="0"/>
              </a:rPr>
              <a:t>bough forests in Romania.  </a:t>
            </a:r>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18</a:t>
            </a:fld>
            <a:endParaRPr lang="en-GB"/>
          </a:p>
        </p:txBody>
      </p:sp>
    </p:spTree>
    <p:extLst>
      <p:ext uri="{BB962C8B-B14F-4D97-AF65-F5344CB8AC3E}">
        <p14:creationId xmlns:p14="http://schemas.microsoft.com/office/powerpoint/2010/main" val="28267960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 - low Cost Structures are more important to some business models than to others. Therefore it can be useful to distinguish between two broad classes of business model Cost Structures:  cost-driven and value-driven (many business models fall in between these two extremes):   </a:t>
            </a:r>
            <a:r>
              <a:rPr lang="en-GB" dirty="0" err="1"/>
              <a:t>easyJet</a:t>
            </a:r>
            <a:r>
              <a:rPr lang="en-GB" dirty="0"/>
              <a:t>, and Ryanair typify cost-driven business models,  Value driven - Luxury hotels, with their lavish facilities and exclusive services, fall into this category</a:t>
            </a:r>
          </a:p>
          <a:p>
            <a:r>
              <a:rPr lang="en-GB" dirty="0"/>
              <a:t>Cost Structures can have the following characteristics:</a:t>
            </a:r>
          </a:p>
          <a:p>
            <a:pPr marL="171450" indent="-171450">
              <a:buFont typeface="Arial" panose="020B0604020202020204" pitchFamily="34" charset="0"/>
              <a:buChar char="•"/>
            </a:pPr>
            <a:r>
              <a:rPr lang="en-GB" dirty="0"/>
              <a:t>Fixed costs </a:t>
            </a:r>
            <a:r>
              <a:rPr lang="en-GB" dirty="0" err="1"/>
              <a:t>Costs</a:t>
            </a:r>
            <a:r>
              <a:rPr lang="en-GB" dirty="0"/>
              <a:t> that remain the same despite the volume of goods or services produced. Examples include salaries, rents, and physical manufacturing facilities. Some businesses, such as manufacturing companies, are characterized by a high proportion of fixed costs. </a:t>
            </a:r>
          </a:p>
          <a:p>
            <a:pPr marL="171450" indent="-171450">
              <a:buFont typeface="Arial" panose="020B0604020202020204" pitchFamily="34" charset="0"/>
              <a:buChar char="•"/>
            </a:pPr>
            <a:r>
              <a:rPr lang="en-GB" dirty="0"/>
              <a:t>Variable costs </a:t>
            </a:r>
            <a:r>
              <a:rPr lang="en-GB" dirty="0" err="1"/>
              <a:t>Costs</a:t>
            </a:r>
            <a:r>
              <a:rPr lang="en-GB" dirty="0"/>
              <a:t> that vary proportionally with the volume of goods or services produced. Some businesses, such as music festivals, are characterized by a high proportion of variable costs.</a:t>
            </a:r>
          </a:p>
          <a:p>
            <a:pPr marL="171450" indent="-171450">
              <a:buFont typeface="Arial" panose="020B0604020202020204" pitchFamily="34" charset="0"/>
              <a:buChar char="•"/>
            </a:pPr>
            <a:r>
              <a:rPr lang="en-GB" dirty="0"/>
              <a:t>Economies of scale Cost advantages that a business enjoys as its output expands. Larger companies, for instance, benefit from lower bulk purchase rates. This and other </a:t>
            </a:r>
            <a:r>
              <a:rPr lang="en-GB" b="1" dirty="0"/>
              <a:t>factors cause average cost per unit to fall as output rises.</a:t>
            </a:r>
          </a:p>
          <a:p>
            <a:pPr marL="171450" indent="-171450">
              <a:buFont typeface="Arial" panose="020B0604020202020204" pitchFamily="34" charset="0"/>
              <a:buChar char="•"/>
            </a:pPr>
            <a:r>
              <a:rPr lang="en-GB" dirty="0"/>
              <a:t>Economies of scope Cost advantages that a business enjoys due to a larger scope of operations. In a large enterprise, for example, the same marketing activities or Distribution Channels may support multiple products</a:t>
            </a:r>
          </a:p>
          <a:p>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19</a:t>
            </a:fld>
            <a:endParaRPr lang="en-GB"/>
          </a:p>
        </p:txBody>
      </p:sp>
    </p:spTree>
    <p:extLst>
      <p:ext uri="{BB962C8B-B14F-4D97-AF65-F5344CB8AC3E}">
        <p14:creationId xmlns:p14="http://schemas.microsoft.com/office/powerpoint/2010/main" val="33912816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business model can be seen as the path through the enterprise.</a:t>
            </a:r>
          </a:p>
          <a:p>
            <a:r>
              <a:rPr lang="en-GB" dirty="0"/>
              <a:t>The path through the enterprise illustrates the customer segments, channels, activities and the resources that deliver the product and return profit to the company.</a:t>
            </a:r>
          </a:p>
        </p:txBody>
      </p:sp>
      <p:sp>
        <p:nvSpPr>
          <p:cNvPr id="4" name="Slide Number Placeholder 3"/>
          <p:cNvSpPr>
            <a:spLocks noGrp="1"/>
          </p:cNvSpPr>
          <p:nvPr>
            <p:ph type="sldNum" sz="quarter" idx="5"/>
          </p:nvPr>
        </p:nvSpPr>
        <p:spPr/>
        <p:txBody>
          <a:bodyPr/>
          <a:lstStyle/>
          <a:p>
            <a:fld id="{1CD56A88-59E1-4BFC-AC59-557E74EAF9F1}" type="slidenum">
              <a:rPr lang="en-GB" smtClean="0"/>
              <a:t>20</a:t>
            </a:fld>
            <a:endParaRPr lang="en-GB"/>
          </a:p>
        </p:txBody>
      </p:sp>
    </p:spTree>
    <p:extLst>
      <p:ext uri="{BB962C8B-B14F-4D97-AF65-F5344CB8AC3E}">
        <p14:creationId xmlns:p14="http://schemas.microsoft.com/office/powerpoint/2010/main" val="17113961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http://valuechaingeneration.com/2012/11/13/coca-colas-inclusive-business-model-in-Africa  (Extracted paragraph) </a:t>
            </a:r>
          </a:p>
          <a:p>
            <a:r>
              <a:rPr lang="en-GB" dirty="0"/>
              <a:t>CCS started experimenting with a system of Manual Distribution </a:t>
            </a:r>
            <a:r>
              <a:rPr lang="en-GB" dirty="0" err="1"/>
              <a:t>Centers</a:t>
            </a:r>
            <a:r>
              <a:rPr lang="en-GB" dirty="0"/>
              <a:t> (MDC’s, marked with orange </a:t>
            </a:r>
            <a:r>
              <a:rPr lang="en-GB" dirty="0" err="1"/>
              <a:t>stickies</a:t>
            </a:r>
            <a:r>
              <a:rPr lang="en-GB" dirty="0"/>
              <a:t>). These </a:t>
            </a:r>
            <a:r>
              <a:rPr lang="en-GB" dirty="0" err="1"/>
              <a:t>centers</a:t>
            </a:r>
            <a:r>
              <a:rPr lang="en-GB" dirty="0"/>
              <a:t> are owned by independent entrepreneurs who coordinate distribution to the small shops and restaurants.  MDC owners invest up front in things like crates, bottles, push carts, and they hire the </a:t>
            </a:r>
            <a:r>
              <a:rPr lang="en-GB" dirty="0" err="1"/>
              <a:t>labor</a:t>
            </a:r>
            <a:r>
              <a:rPr lang="en-GB" dirty="0"/>
              <a:t> for distribution. CCS sales agents out in the field (called resident account developers) maintain relations with the customers, and try to get their orders out with sales price arrangements. The MDC’s then deliver the order, and receive the payment.</a:t>
            </a:r>
          </a:p>
        </p:txBody>
      </p:sp>
      <p:sp>
        <p:nvSpPr>
          <p:cNvPr id="4" name="Slide Number Placeholder 3"/>
          <p:cNvSpPr>
            <a:spLocks noGrp="1"/>
          </p:cNvSpPr>
          <p:nvPr>
            <p:ph type="sldNum" sz="quarter" idx="10"/>
          </p:nvPr>
        </p:nvSpPr>
        <p:spPr/>
        <p:txBody>
          <a:bodyPr/>
          <a:lstStyle/>
          <a:p>
            <a:fld id="{1CD56A88-59E1-4BFC-AC59-557E74EAF9F1}" type="slidenum">
              <a:rPr lang="en-GB" smtClean="0"/>
              <a:t>21</a:t>
            </a:fld>
            <a:endParaRPr lang="en-GB"/>
          </a:p>
        </p:txBody>
      </p:sp>
    </p:spTree>
    <p:extLst>
      <p:ext uri="{BB962C8B-B14F-4D97-AF65-F5344CB8AC3E}">
        <p14:creationId xmlns:p14="http://schemas.microsoft.com/office/powerpoint/2010/main" val="38808181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2000, Elon Musk orchestrated a merger between his company, X.com, and </a:t>
            </a:r>
            <a:r>
              <a:rPr lang="en-GB" sz="1200" kern="1200" dirty="0" err="1">
                <a:solidFill>
                  <a:schemeClr val="tx1"/>
                </a:solidFill>
                <a:effectLst/>
                <a:latin typeface="+mn-lt"/>
                <a:ea typeface="+mn-ea"/>
                <a:cs typeface="+mn-cs"/>
              </a:rPr>
              <a:t>Confinity</a:t>
            </a:r>
            <a:r>
              <a:rPr lang="en-GB" sz="1200" kern="1200" dirty="0">
                <a:solidFill>
                  <a:schemeClr val="tx1"/>
                </a:solidFill>
                <a:effectLst/>
                <a:latin typeface="+mn-lt"/>
                <a:ea typeface="+mn-ea"/>
                <a:cs typeface="+mn-cs"/>
              </a:rPr>
              <a:t>, and created PayPal’s.  They started with an aggressive marketing campaign and the user base grew from 12,000 to 2.7 million between January and August 2000.</a:t>
            </a:r>
          </a:p>
          <a:p>
            <a:r>
              <a:rPr lang="en-GB" sz="1200" kern="1200" dirty="0">
                <a:solidFill>
                  <a:schemeClr val="tx1"/>
                </a:solidFill>
                <a:effectLst/>
                <a:latin typeface="+mn-lt"/>
                <a:ea typeface="+mn-ea"/>
                <a:cs typeface="+mn-cs"/>
              </a:rPr>
              <a:t>Unlike many online e-payment companies who charged merchants setup and fixed account fees, PayPal decided to make account setup free and charge based on a percentage of the transaction. The seller, not the buyer,  pays the </a:t>
            </a:r>
            <a:r>
              <a:rPr lang="en-GB" sz="1200" kern="1200" dirty="0" err="1">
                <a:solidFill>
                  <a:schemeClr val="tx1"/>
                </a:solidFill>
                <a:effectLst/>
                <a:latin typeface="+mn-lt"/>
                <a:ea typeface="+mn-ea"/>
                <a:cs typeface="+mn-cs"/>
              </a:rPr>
              <a:t>trannsaction</a:t>
            </a:r>
            <a:r>
              <a:rPr lang="en-GB" sz="1200" kern="1200" dirty="0">
                <a:solidFill>
                  <a:schemeClr val="tx1"/>
                </a:solidFill>
                <a:effectLst/>
                <a:latin typeface="+mn-lt"/>
                <a:ea typeface="+mn-ea"/>
                <a:cs typeface="+mn-cs"/>
              </a:rPr>
              <a:t> fee, which ranges from 1.9-2.9% depending on monthly transaction volume. </a:t>
            </a:r>
          </a:p>
          <a:p>
            <a:r>
              <a:rPr lang="en-GB" sz="1200" kern="1200" dirty="0">
                <a:solidFill>
                  <a:schemeClr val="tx1"/>
                </a:solidFill>
                <a:effectLst/>
                <a:latin typeface="+mn-lt"/>
                <a:ea typeface="+mn-ea"/>
                <a:cs typeface="+mn-cs"/>
              </a:rPr>
              <a:t>The rapid growth of PayPal continued through 2001. In 2002 the company went public on the Nasdaq exchange, before it was acquired by e-Bay for 1.5 billion in stock that same year.</a:t>
            </a:r>
          </a:p>
          <a:p>
            <a:r>
              <a:rPr lang="en-GB" sz="1200" kern="1200" dirty="0">
                <a:solidFill>
                  <a:schemeClr val="tx1"/>
                </a:solidFill>
                <a:effectLst/>
                <a:latin typeface="+mn-lt"/>
                <a:ea typeface="+mn-ea"/>
                <a:cs typeface="+mn-cs"/>
              </a:rPr>
              <a:t>One of the keys to PayPal’s success has been its ability to keep the platform secure. The company now serves over 300millions users.</a:t>
            </a:r>
          </a:p>
        </p:txBody>
      </p:sp>
      <p:sp>
        <p:nvSpPr>
          <p:cNvPr id="4" name="Slide Number Placeholder 3"/>
          <p:cNvSpPr>
            <a:spLocks noGrp="1"/>
          </p:cNvSpPr>
          <p:nvPr>
            <p:ph type="sldNum" sz="quarter" idx="10"/>
          </p:nvPr>
        </p:nvSpPr>
        <p:spPr/>
        <p:txBody>
          <a:bodyPr/>
          <a:lstStyle/>
          <a:p>
            <a:fld id="{1CD56A88-59E1-4BFC-AC59-557E74EAF9F1}" type="slidenum">
              <a:rPr lang="en-GB" smtClean="0"/>
              <a:t>22</a:t>
            </a:fld>
            <a:endParaRPr lang="en-GB"/>
          </a:p>
        </p:txBody>
      </p:sp>
    </p:spTree>
    <p:extLst>
      <p:ext uri="{BB962C8B-B14F-4D97-AF65-F5344CB8AC3E}">
        <p14:creationId xmlns:p14="http://schemas.microsoft.com/office/powerpoint/2010/main" val="15155471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http://www.lumosforbusiness.com/blog/752/29-11-2010/Business+Model+Breakdown++PayPal</a:t>
            </a:r>
          </a:p>
        </p:txBody>
      </p:sp>
      <p:sp>
        <p:nvSpPr>
          <p:cNvPr id="4" name="Slide Number Placeholder 3"/>
          <p:cNvSpPr>
            <a:spLocks noGrp="1"/>
          </p:cNvSpPr>
          <p:nvPr>
            <p:ph type="sldNum" sz="quarter" idx="10"/>
          </p:nvPr>
        </p:nvSpPr>
        <p:spPr/>
        <p:txBody>
          <a:bodyPr/>
          <a:lstStyle/>
          <a:p>
            <a:fld id="{1CD56A88-59E1-4BFC-AC59-557E74EAF9F1}" type="slidenum">
              <a:rPr lang="en-GB" smtClean="0"/>
              <a:t>23</a:t>
            </a:fld>
            <a:endParaRPr lang="en-GB"/>
          </a:p>
        </p:txBody>
      </p:sp>
    </p:spTree>
    <p:extLst>
      <p:ext uri="{BB962C8B-B14F-4D97-AF65-F5344CB8AC3E}">
        <p14:creationId xmlns:p14="http://schemas.microsoft.com/office/powerpoint/2010/main" val="4412141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D56A88-59E1-4BFC-AC59-557E74EAF9F1}" type="slidenum">
              <a:rPr lang="en-GB" smtClean="0"/>
              <a:t>25</a:t>
            </a:fld>
            <a:endParaRPr lang="en-GB"/>
          </a:p>
        </p:txBody>
      </p:sp>
    </p:spTree>
    <p:extLst>
      <p:ext uri="{BB962C8B-B14F-4D97-AF65-F5344CB8AC3E}">
        <p14:creationId xmlns:p14="http://schemas.microsoft.com/office/powerpoint/2010/main" val="24646992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models start</a:t>
            </a:r>
            <a:r>
              <a:rPr lang="en-GB" baseline="0" dirty="0"/>
              <a:t> when these characteristics are given due consideration.</a:t>
            </a:r>
            <a:endParaRPr lang="en-GB" dirty="0"/>
          </a:p>
        </p:txBody>
      </p:sp>
      <p:sp>
        <p:nvSpPr>
          <p:cNvPr id="4" name="Slide Number Placeholder 3"/>
          <p:cNvSpPr>
            <a:spLocks noGrp="1"/>
          </p:cNvSpPr>
          <p:nvPr>
            <p:ph type="sldNum" sz="quarter" idx="10"/>
          </p:nvPr>
        </p:nvSpPr>
        <p:spPr/>
        <p:txBody>
          <a:bodyPr/>
          <a:lstStyle/>
          <a:p>
            <a:fld id="{3B4FF4F7-20C5-4C93-B784-73F9BD8DC986}" type="slidenum">
              <a:rPr lang="en-GB" smtClean="0"/>
              <a:pPr/>
              <a:t>26</a:t>
            </a:fld>
            <a:endParaRPr lang="en-GB"/>
          </a:p>
        </p:txBody>
      </p:sp>
    </p:spTree>
    <p:extLst>
      <p:ext uri="{BB962C8B-B14F-4D97-AF65-F5344CB8AC3E}">
        <p14:creationId xmlns:p14="http://schemas.microsoft.com/office/powerpoint/2010/main" val="24218866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Examples of these in actions are - </a:t>
            </a:r>
          </a:p>
        </p:txBody>
      </p:sp>
      <p:sp>
        <p:nvSpPr>
          <p:cNvPr id="4" name="Slide Number Placeholder 3"/>
          <p:cNvSpPr>
            <a:spLocks noGrp="1"/>
          </p:cNvSpPr>
          <p:nvPr>
            <p:ph type="sldNum" sz="quarter" idx="10"/>
          </p:nvPr>
        </p:nvSpPr>
        <p:spPr/>
        <p:txBody>
          <a:bodyPr/>
          <a:lstStyle/>
          <a:p>
            <a:fld id="{3B4FF4F7-20C5-4C93-B784-73F9BD8DC986}" type="slidenum">
              <a:rPr lang="en-GB" smtClean="0"/>
              <a:pPr/>
              <a:t>27</a:t>
            </a:fld>
            <a:endParaRPr lang="en-GB"/>
          </a:p>
        </p:txBody>
      </p:sp>
    </p:spTree>
    <p:extLst>
      <p:ext uri="{BB962C8B-B14F-4D97-AF65-F5344CB8AC3E}">
        <p14:creationId xmlns:p14="http://schemas.microsoft.com/office/powerpoint/2010/main" val="3456573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6564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03422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4369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2820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01049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6470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603203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8045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77303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61841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71348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6007316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99039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6948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374510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87913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1236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smtClean="0"/>
              <a:pPr/>
              <a:t>11/8/2023</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6792228"/>
      </p:ext>
    </p:extLst>
  </p:cSld>
  <p:clrMap bg1="dk1" tx1="lt1" bg2="dk2" tx2="lt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 id="2147483765" r:id="rId7"/>
    <p:sldLayoutId id="2147483766" r:id="rId8"/>
    <p:sldLayoutId id="2147483767" r:id="rId9"/>
    <p:sldLayoutId id="2147483768" r:id="rId10"/>
    <p:sldLayoutId id="2147483769" r:id="rId11"/>
    <p:sldLayoutId id="2147483770" r:id="rId12"/>
    <p:sldLayoutId id="2147483771" r:id="rId13"/>
    <p:sldLayoutId id="2147483772" r:id="rId14"/>
    <p:sldLayoutId id="2147483773" r:id="rId15"/>
    <p:sldLayoutId id="2147483774" r:id="rId16"/>
    <p:sldLayoutId id="214748377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8C0F1-7827-D341-0BDB-F5A4DA1E53DE}"/>
              </a:ext>
            </a:extLst>
          </p:cNvPr>
          <p:cNvSpPr>
            <a:spLocks noGrp="1"/>
          </p:cNvSpPr>
          <p:nvPr>
            <p:ph type="ctrTitle"/>
          </p:nvPr>
        </p:nvSpPr>
        <p:spPr>
          <a:xfrm>
            <a:off x="684212" y="685800"/>
            <a:ext cx="11115902" cy="1785258"/>
          </a:xfrm>
        </p:spPr>
        <p:txBody>
          <a:bodyPr/>
          <a:lstStyle/>
          <a:p>
            <a:pPr algn="ctr"/>
            <a:r>
              <a:rPr lang="en-GB" dirty="0"/>
              <a:t>Innovation and Business Model Development</a:t>
            </a:r>
          </a:p>
        </p:txBody>
      </p:sp>
      <p:sp>
        <p:nvSpPr>
          <p:cNvPr id="3" name="Subtitle 2">
            <a:extLst>
              <a:ext uri="{FF2B5EF4-FFF2-40B4-BE49-F238E27FC236}">
                <a16:creationId xmlns:a16="http://schemas.microsoft.com/office/drawing/2014/main" id="{F6BF9F56-36CE-35FF-1AC2-1AF497295E9F}"/>
              </a:ext>
            </a:extLst>
          </p:cNvPr>
          <p:cNvSpPr>
            <a:spLocks noGrp="1"/>
          </p:cNvSpPr>
          <p:nvPr>
            <p:ph type="subTitle" idx="1"/>
          </p:nvPr>
        </p:nvSpPr>
        <p:spPr>
          <a:xfrm>
            <a:off x="923697" y="3793671"/>
            <a:ext cx="6400800" cy="1186543"/>
          </a:xfrm>
        </p:spPr>
        <p:txBody>
          <a:bodyPr>
            <a:normAutofit fontScale="70000" lnSpcReduction="20000"/>
          </a:bodyPr>
          <a:lstStyle/>
          <a:p>
            <a:r>
              <a:rPr lang="en-GB" sz="3200" dirty="0">
                <a:solidFill>
                  <a:schemeClr val="tx1"/>
                </a:solidFill>
                <a:latin typeface="Arial" panose="020B0604020202020204" pitchFamily="34" charset="0"/>
                <a:cs typeface="Arial" panose="020B0604020202020204" pitchFamily="34" charset="0"/>
              </a:rPr>
              <a:t>Week 6</a:t>
            </a:r>
          </a:p>
          <a:p>
            <a:endParaRPr lang="en-GB" sz="3200" dirty="0">
              <a:solidFill>
                <a:schemeClr val="tx1"/>
              </a:solidFill>
              <a:latin typeface="Arial" panose="020B0604020202020204" pitchFamily="34" charset="0"/>
              <a:cs typeface="Arial" panose="020B0604020202020204" pitchFamily="34" charset="0"/>
            </a:endParaRPr>
          </a:p>
          <a:p>
            <a:r>
              <a:rPr lang="en-GB" sz="3200" dirty="0">
                <a:solidFill>
                  <a:schemeClr val="tx1"/>
                </a:solidFill>
                <a:latin typeface="Arial" panose="020B0604020202020204" pitchFamily="34" charset="0"/>
                <a:cs typeface="Arial" panose="020B0604020202020204" pitchFamily="34" charset="0"/>
              </a:rPr>
              <a:t>Dr Roisin Mullins</a:t>
            </a:r>
          </a:p>
        </p:txBody>
      </p:sp>
    </p:spTree>
    <p:extLst>
      <p:ext uri="{BB962C8B-B14F-4D97-AF65-F5344CB8AC3E}">
        <p14:creationId xmlns:p14="http://schemas.microsoft.com/office/powerpoint/2010/main" val="460259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221" y="315687"/>
            <a:ext cx="11713029" cy="914400"/>
          </a:xfrm>
        </p:spPr>
        <p:txBody>
          <a:bodyPr>
            <a:normAutofit fontScale="90000"/>
          </a:bodyPr>
          <a:lstStyle/>
          <a:p>
            <a:r>
              <a:rPr lang="en-GB" b="1" dirty="0"/>
              <a:t>Techniques methods to encourage innovation</a:t>
            </a:r>
          </a:p>
        </p:txBody>
      </p:sp>
      <p:sp>
        <p:nvSpPr>
          <p:cNvPr id="3" name="Content Placeholder 2"/>
          <p:cNvSpPr>
            <a:spLocks noGrp="1"/>
          </p:cNvSpPr>
          <p:nvPr>
            <p:ph idx="1"/>
          </p:nvPr>
        </p:nvSpPr>
        <p:spPr>
          <a:xfrm>
            <a:off x="43542" y="2449284"/>
            <a:ext cx="5878286" cy="3378203"/>
          </a:xfrm>
        </p:spPr>
        <p:txBody>
          <a:bodyPr>
            <a:noAutofit/>
          </a:bodyPr>
          <a:lstStyle/>
          <a:p>
            <a:pPr marL="0" indent="0">
              <a:buNone/>
            </a:pPr>
            <a:r>
              <a:rPr lang="en-GB" sz="2500" dirty="0">
                <a:solidFill>
                  <a:schemeClr val="tx1"/>
                </a:solidFill>
                <a:latin typeface="Arial" panose="020B0604020202020204" pitchFamily="34" charset="0"/>
                <a:cs typeface="Arial" panose="020B0604020202020204" pitchFamily="34" charset="0"/>
              </a:rPr>
              <a:t>Workshops – Agile , Design thinking</a:t>
            </a:r>
          </a:p>
          <a:p>
            <a:pPr marL="0" indent="0">
              <a:buNone/>
            </a:pPr>
            <a:r>
              <a:rPr lang="en-GB" sz="2500" dirty="0">
                <a:solidFill>
                  <a:schemeClr val="tx1"/>
                </a:solidFill>
                <a:latin typeface="Arial" panose="020B0604020202020204" pitchFamily="34" charset="0"/>
                <a:cs typeface="Arial" panose="020B0604020202020204" pitchFamily="34" charset="0"/>
              </a:rPr>
              <a:t>Brainstorming – How might we …..?</a:t>
            </a:r>
          </a:p>
          <a:p>
            <a:pPr marL="0" indent="0">
              <a:buNone/>
            </a:pPr>
            <a:r>
              <a:rPr lang="en-GB" sz="2500" dirty="0">
                <a:solidFill>
                  <a:schemeClr val="tx1"/>
                </a:solidFill>
                <a:latin typeface="Arial" panose="020B0604020202020204" pitchFamily="34" charset="0"/>
                <a:cs typeface="Arial" panose="020B0604020202020204" pitchFamily="34" charset="0"/>
              </a:rPr>
              <a:t>Idea Banks – Intranet log in area share .</a:t>
            </a:r>
          </a:p>
        </p:txBody>
      </p:sp>
      <p:pic>
        <p:nvPicPr>
          <p:cNvPr id="5" name="Picture 4">
            <a:extLst>
              <a:ext uri="{FF2B5EF4-FFF2-40B4-BE49-F238E27FC236}">
                <a16:creationId xmlns:a16="http://schemas.microsoft.com/office/drawing/2014/main" id="{AF8E0B55-CB84-F221-E50D-2105D925D7EF}"/>
              </a:ext>
            </a:extLst>
          </p:cNvPr>
          <p:cNvPicPr>
            <a:picLocks noChangeAspect="1"/>
          </p:cNvPicPr>
          <p:nvPr/>
        </p:nvPicPr>
        <p:blipFill>
          <a:blip r:embed="rId3"/>
          <a:stretch>
            <a:fillRect/>
          </a:stretch>
        </p:blipFill>
        <p:spPr>
          <a:xfrm>
            <a:off x="6053091" y="2242456"/>
            <a:ext cx="6022159" cy="4299857"/>
          </a:xfrm>
          <a:prstGeom prst="rect">
            <a:avLst/>
          </a:prstGeom>
        </p:spPr>
      </p:pic>
    </p:spTree>
    <p:extLst>
      <p:ext uri="{BB962C8B-B14F-4D97-AF65-F5344CB8AC3E}">
        <p14:creationId xmlns:p14="http://schemas.microsoft.com/office/powerpoint/2010/main" val="1121662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07F20E-C11D-8057-5F97-3C472992D60F}"/>
              </a:ext>
            </a:extLst>
          </p:cNvPr>
          <p:cNvSpPr txBox="1"/>
          <p:nvPr/>
        </p:nvSpPr>
        <p:spPr>
          <a:xfrm>
            <a:off x="0" y="0"/>
            <a:ext cx="12192000" cy="892552"/>
          </a:xfrm>
          <a:prstGeom prst="rect">
            <a:avLst/>
          </a:prstGeom>
          <a:noFill/>
        </p:spPr>
        <p:txBody>
          <a:bodyPr wrap="square">
            <a:spAutoFit/>
          </a:bodyPr>
          <a:lstStyle/>
          <a:p>
            <a:r>
              <a:rPr lang="en-GB" sz="2600" dirty="0" err="1">
                <a:latin typeface="Arial" panose="020B0604020202020204" pitchFamily="34" charset="0"/>
                <a:cs typeface="Arial" panose="020B0604020202020204" pitchFamily="34" charset="0"/>
              </a:rPr>
              <a:t>Assink</a:t>
            </a:r>
            <a:r>
              <a:rPr lang="en-GB" sz="2600" dirty="0">
                <a:latin typeface="Arial" panose="020B0604020202020204" pitchFamily="34" charset="0"/>
                <a:cs typeface="Arial" panose="020B0604020202020204" pitchFamily="34" charset="0"/>
              </a:rPr>
              <a:t> (2006) presents </a:t>
            </a:r>
            <a:r>
              <a:rPr lang="en-GB" sz="2600" b="1" dirty="0">
                <a:solidFill>
                  <a:srgbClr val="FFFF00"/>
                </a:solidFill>
                <a:latin typeface="Arial" panose="020B0604020202020204" pitchFamily="34" charset="0"/>
                <a:cs typeface="Arial" panose="020B0604020202020204" pitchFamily="34" charset="0"/>
              </a:rPr>
              <a:t>five barriers of radical innovation</a:t>
            </a:r>
            <a:r>
              <a:rPr lang="en-GB" sz="2600" dirty="0">
                <a:latin typeface="Arial" panose="020B0604020202020204" pitchFamily="34" charset="0"/>
                <a:cs typeface="Arial" panose="020B0604020202020204" pitchFamily="34" charset="0"/>
              </a:rPr>
              <a:t>: </a:t>
            </a:r>
          </a:p>
          <a:p>
            <a:r>
              <a:rPr lang="en-GB" sz="2600" dirty="0">
                <a:latin typeface="Arial" panose="020B0604020202020204" pitchFamily="34" charset="0"/>
                <a:cs typeface="Arial" panose="020B0604020202020204" pitchFamily="34" charset="0"/>
              </a:rPr>
              <a:t>adoption, mindset, risk, nascent and infrastructural barriers (Figure 1)</a:t>
            </a:r>
          </a:p>
        </p:txBody>
      </p:sp>
      <p:pic>
        <p:nvPicPr>
          <p:cNvPr id="5" name="Picture 4">
            <a:extLst>
              <a:ext uri="{FF2B5EF4-FFF2-40B4-BE49-F238E27FC236}">
                <a16:creationId xmlns:a16="http://schemas.microsoft.com/office/drawing/2014/main" id="{F2447A1B-181F-0B0C-CA6D-7B27796E76A9}"/>
              </a:ext>
            </a:extLst>
          </p:cNvPr>
          <p:cNvPicPr>
            <a:picLocks noChangeAspect="1"/>
          </p:cNvPicPr>
          <p:nvPr/>
        </p:nvPicPr>
        <p:blipFill>
          <a:blip r:embed="rId3"/>
          <a:stretch>
            <a:fillRect/>
          </a:stretch>
        </p:blipFill>
        <p:spPr>
          <a:xfrm>
            <a:off x="827995" y="892552"/>
            <a:ext cx="10536010" cy="5874210"/>
          </a:xfrm>
          <a:prstGeom prst="rect">
            <a:avLst/>
          </a:prstGeom>
        </p:spPr>
      </p:pic>
    </p:spTree>
    <p:extLst>
      <p:ext uri="{BB962C8B-B14F-4D97-AF65-F5344CB8AC3E}">
        <p14:creationId xmlns:p14="http://schemas.microsoft.com/office/powerpoint/2010/main" val="2783525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6402AA-C29A-B9F6-9B17-3CD569933606}"/>
              </a:ext>
            </a:extLst>
          </p:cNvPr>
          <p:cNvPicPr>
            <a:picLocks noChangeAspect="1"/>
          </p:cNvPicPr>
          <p:nvPr/>
        </p:nvPicPr>
        <p:blipFill>
          <a:blip r:embed="rId2"/>
          <a:stretch>
            <a:fillRect/>
          </a:stretch>
        </p:blipFill>
        <p:spPr>
          <a:xfrm>
            <a:off x="3749447" y="134421"/>
            <a:ext cx="8220075" cy="6219825"/>
          </a:xfrm>
          <a:prstGeom prst="rect">
            <a:avLst/>
          </a:prstGeom>
        </p:spPr>
      </p:pic>
      <p:sp>
        <p:nvSpPr>
          <p:cNvPr id="5" name="TextBox 4">
            <a:extLst>
              <a:ext uri="{FF2B5EF4-FFF2-40B4-BE49-F238E27FC236}">
                <a16:creationId xmlns:a16="http://schemas.microsoft.com/office/drawing/2014/main" id="{5D120CC9-7085-40E3-C28A-E78CDBBCC302}"/>
              </a:ext>
            </a:extLst>
          </p:cNvPr>
          <p:cNvSpPr txBox="1"/>
          <p:nvPr/>
        </p:nvSpPr>
        <p:spPr>
          <a:xfrm>
            <a:off x="222478" y="1879545"/>
            <a:ext cx="2694214" cy="3293209"/>
          </a:xfrm>
          <a:prstGeom prst="rect">
            <a:avLst/>
          </a:prstGeom>
          <a:noFill/>
        </p:spPr>
        <p:txBody>
          <a:bodyPr wrap="square">
            <a:spAutoFit/>
          </a:bodyPr>
          <a:lstStyle/>
          <a:p>
            <a:r>
              <a:rPr lang="en-GB" sz="2600" b="1" dirty="0">
                <a:latin typeface="Arial" panose="020B0604020202020204" pitchFamily="34" charset="0"/>
                <a:cs typeface="Arial" panose="020B0604020202020204" pitchFamily="34" charset="0"/>
              </a:rPr>
              <a:t>Ideation</a:t>
            </a:r>
            <a:r>
              <a:rPr lang="en-GB" sz="2600" dirty="0">
                <a:latin typeface="Arial" panose="020B0604020202020204" pitchFamily="34" charset="0"/>
                <a:cs typeface="Arial" panose="020B0604020202020204" pitchFamily="34" charset="0"/>
              </a:rPr>
              <a:t> </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Teams </a:t>
            </a:r>
          </a:p>
          <a:p>
            <a:r>
              <a:rPr lang="en-GB" sz="2600" dirty="0">
                <a:latin typeface="Arial" panose="020B0604020202020204" pitchFamily="34" charset="0"/>
                <a:cs typeface="Arial" panose="020B0604020202020204" pitchFamily="34" charset="0"/>
              </a:rPr>
              <a:t>List ideas generated on stickers</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Create themes</a:t>
            </a:r>
            <a:endParaRPr lang="en-GB" sz="2600" dirty="0"/>
          </a:p>
        </p:txBody>
      </p:sp>
    </p:spTree>
    <p:extLst>
      <p:ext uri="{BB962C8B-B14F-4D97-AF65-F5344CB8AC3E}">
        <p14:creationId xmlns:p14="http://schemas.microsoft.com/office/powerpoint/2010/main" val="1338372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0C5F25-3653-0BD1-42BD-9A7B03B2E8AB}"/>
              </a:ext>
            </a:extLst>
          </p:cNvPr>
          <p:cNvSpPr txBox="1"/>
          <p:nvPr/>
        </p:nvSpPr>
        <p:spPr>
          <a:xfrm>
            <a:off x="1055913" y="566058"/>
            <a:ext cx="9666515" cy="4985980"/>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Value Proposition</a:t>
            </a: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600" dirty="0">
                <a:latin typeface="Arial" panose="020B0604020202020204" pitchFamily="34" charset="0"/>
                <a:cs typeface="Arial" panose="020B0604020202020204" pitchFamily="34" charset="0"/>
              </a:rPr>
              <a:t>Business Model Canvas - </a:t>
            </a:r>
            <a:r>
              <a:rPr lang="en-GB" sz="2600" dirty="0">
                <a:solidFill>
                  <a:schemeClr val="tx1"/>
                </a:solidFill>
                <a:latin typeface="Arial" panose="020B0604020202020204" pitchFamily="34" charset="0"/>
                <a:cs typeface="Arial" panose="020B0604020202020204" pitchFamily="34" charset="0"/>
              </a:rPr>
              <a:t>Alexander Osterwalder and Yves Pigneur</a:t>
            </a:r>
          </a:p>
          <a:p>
            <a:pPr marL="914400" lvl="1" indent="-457200">
              <a:buFont typeface="Arial" panose="020B0604020202020204" pitchFamily="34" charset="0"/>
              <a:buChar char="•"/>
            </a:pPr>
            <a:r>
              <a:rPr lang="en-GB" sz="2600" dirty="0">
                <a:latin typeface="Arial" panose="020B0604020202020204" pitchFamily="34" charset="0"/>
                <a:cs typeface="Arial" panose="020B0604020202020204" pitchFamily="34" charset="0"/>
              </a:rPr>
              <a:t>Nine focus areas</a:t>
            </a:r>
          </a:p>
          <a:p>
            <a:endParaRPr lang="en-GB" sz="26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600" dirty="0">
                <a:latin typeface="Arial" panose="020B0604020202020204" pitchFamily="34" charset="0"/>
                <a:cs typeface="Arial" panose="020B0604020202020204" pitchFamily="34" charset="0"/>
              </a:rPr>
              <a:t>Lean Model Canvas - </a:t>
            </a:r>
            <a:r>
              <a:rPr lang="en-GB" sz="2600" b="0" i="0" dirty="0">
                <a:effectLst/>
                <a:latin typeface="Arial" panose="020B0604020202020204" pitchFamily="34" charset="0"/>
                <a:cs typeface="Arial" panose="020B0604020202020204" pitchFamily="34" charset="0"/>
              </a:rPr>
              <a:t>Ash Maurya</a:t>
            </a:r>
          </a:p>
          <a:p>
            <a:pPr marL="914400" lvl="1" indent="-457200">
              <a:buFont typeface="Arial" panose="020B0604020202020204" pitchFamily="34" charset="0"/>
              <a:buChar char="•"/>
            </a:pPr>
            <a:r>
              <a:rPr lang="en-GB" sz="2600" dirty="0">
                <a:latin typeface="Arial" panose="020B0604020202020204" pitchFamily="34" charset="0"/>
                <a:cs typeface="Arial" panose="020B0604020202020204" pitchFamily="34" charset="0"/>
              </a:rPr>
              <a:t>Adapted the Business Model Canvas to include </a:t>
            </a:r>
            <a:r>
              <a:rPr lang="en-GB" sz="2600" b="0" i="0" dirty="0">
                <a:effectLst/>
                <a:latin typeface="Arial" panose="020B0604020202020204" pitchFamily="34" charset="0"/>
                <a:cs typeface="Arial" panose="020B0604020202020204" pitchFamily="34" charset="0"/>
              </a:rPr>
              <a:t>problems, solutions, key metrics and competitive advantages</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6748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4029" y="1001486"/>
            <a:ext cx="10706600" cy="2304505"/>
          </a:xfrm>
        </p:spPr>
        <p:txBody>
          <a:bodyPr>
            <a:normAutofit fontScale="90000"/>
          </a:bodyPr>
          <a:lstStyle/>
          <a:p>
            <a:r>
              <a:rPr lang="en-GB" sz="4200" b="1" dirty="0">
                <a:latin typeface="Arial" panose="020B0604020202020204" pitchFamily="34" charset="0"/>
                <a:cs typeface="Arial" panose="020B0604020202020204" pitchFamily="34" charset="0"/>
              </a:rPr>
              <a:t>Value Proposition</a:t>
            </a:r>
            <a:br>
              <a:rPr lang="en-GB" sz="2600" dirty="0">
                <a:latin typeface="Arial" panose="020B0604020202020204" pitchFamily="34" charset="0"/>
                <a:cs typeface="Arial" panose="020B0604020202020204" pitchFamily="34" charset="0"/>
              </a:rPr>
            </a:br>
            <a:br>
              <a:rPr lang="en-GB" sz="2600" dirty="0">
                <a:latin typeface="Arial" panose="020B0604020202020204" pitchFamily="34" charset="0"/>
                <a:cs typeface="Arial" panose="020B0604020202020204" pitchFamily="34" charset="0"/>
              </a:rPr>
            </a:br>
            <a:br>
              <a:rPr lang="en-GB" sz="2600" dirty="0">
                <a:latin typeface="Arial" panose="020B0604020202020204" pitchFamily="34" charset="0"/>
                <a:cs typeface="Arial" panose="020B0604020202020204" pitchFamily="34" charset="0"/>
              </a:rPr>
            </a:br>
            <a:r>
              <a:rPr lang="en-GB" sz="2900" cap="none" dirty="0">
                <a:latin typeface="Arial" panose="020B0604020202020204" pitchFamily="34" charset="0"/>
                <a:cs typeface="Arial" panose="020B0604020202020204" pitchFamily="34" charset="0"/>
              </a:rPr>
              <a:t>Learn how to use the business model canvas to </a:t>
            </a:r>
            <a:br>
              <a:rPr lang="en-GB" sz="2900" cap="none" dirty="0">
                <a:latin typeface="Arial" panose="020B0604020202020204" pitchFamily="34" charset="0"/>
                <a:cs typeface="Arial" panose="020B0604020202020204" pitchFamily="34" charset="0"/>
              </a:rPr>
            </a:br>
            <a:r>
              <a:rPr lang="en-GB" sz="2900" cap="none" dirty="0">
                <a:latin typeface="Arial" panose="020B0604020202020204" pitchFamily="34" charset="0"/>
                <a:cs typeface="Arial" panose="020B0604020202020204" pitchFamily="34" charset="0"/>
              </a:rPr>
              <a:t>identify the building blocks of the business model</a:t>
            </a:r>
            <a:endParaRPr lang="en-GB" sz="2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4352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7526" y="1"/>
            <a:ext cx="8534400" cy="914400"/>
          </a:xfrm>
        </p:spPr>
        <p:txBody>
          <a:bodyPr/>
          <a:lstStyle/>
          <a:p>
            <a:r>
              <a:rPr lang="en-GB" b="1" dirty="0"/>
              <a:t>the Book approach</a:t>
            </a:r>
          </a:p>
        </p:txBody>
      </p:sp>
      <p:sp>
        <p:nvSpPr>
          <p:cNvPr id="3" name="Content Placeholder 2"/>
          <p:cNvSpPr>
            <a:spLocks noGrp="1"/>
          </p:cNvSpPr>
          <p:nvPr>
            <p:ph idx="1"/>
          </p:nvPr>
        </p:nvSpPr>
        <p:spPr>
          <a:xfrm>
            <a:off x="422954" y="1161144"/>
            <a:ext cx="11348132" cy="5312228"/>
          </a:xfrm>
        </p:spPr>
        <p:txBody>
          <a:bodyPr>
            <a:noAutofit/>
          </a:bodyPr>
          <a:lstStyle/>
          <a:p>
            <a:r>
              <a:rPr lang="en-GB" sz="2600" dirty="0">
                <a:solidFill>
                  <a:schemeClr val="tx1"/>
                </a:solidFill>
              </a:rPr>
              <a:t>Written by Alexander </a:t>
            </a:r>
            <a:r>
              <a:rPr lang="en-GB" sz="2600" dirty="0" err="1">
                <a:solidFill>
                  <a:schemeClr val="tx1"/>
                </a:solidFill>
              </a:rPr>
              <a:t>Osterwalder</a:t>
            </a:r>
            <a:r>
              <a:rPr lang="en-GB" sz="2600" dirty="0">
                <a:solidFill>
                  <a:schemeClr val="tx1"/>
                </a:solidFill>
              </a:rPr>
              <a:t> and Yves </a:t>
            </a:r>
            <a:r>
              <a:rPr lang="en-GB" sz="2600" dirty="0" err="1">
                <a:solidFill>
                  <a:schemeClr val="tx1"/>
                </a:solidFill>
              </a:rPr>
              <a:t>Pigneur</a:t>
            </a:r>
            <a:endParaRPr lang="en-GB" sz="2600" dirty="0">
              <a:solidFill>
                <a:schemeClr val="tx1"/>
              </a:solidFill>
            </a:endParaRPr>
          </a:p>
          <a:p>
            <a:r>
              <a:rPr lang="en-GB" sz="2600" dirty="0">
                <a:solidFill>
                  <a:schemeClr val="tx1"/>
                </a:solidFill>
              </a:rPr>
              <a:t>Design - Alan Smith, The Movement</a:t>
            </a:r>
          </a:p>
          <a:p>
            <a:r>
              <a:rPr lang="en-GB" sz="2600" dirty="0">
                <a:solidFill>
                  <a:schemeClr val="tx1"/>
                </a:solidFill>
              </a:rPr>
              <a:t>Editor and Contributing Co-Author - Tim Clark</a:t>
            </a:r>
          </a:p>
          <a:p>
            <a:r>
              <a:rPr lang="en-GB" sz="2600" dirty="0">
                <a:solidFill>
                  <a:schemeClr val="tx1"/>
                </a:solidFill>
              </a:rPr>
              <a:t>Production - Patrick van der </a:t>
            </a:r>
            <a:r>
              <a:rPr lang="en-GB" sz="2600" dirty="0" err="1">
                <a:solidFill>
                  <a:schemeClr val="tx1"/>
                </a:solidFill>
              </a:rPr>
              <a:t>Pijl</a:t>
            </a:r>
            <a:endParaRPr lang="en-GB" sz="2600" dirty="0">
              <a:solidFill>
                <a:schemeClr val="tx1"/>
              </a:solidFill>
            </a:endParaRPr>
          </a:p>
          <a:p>
            <a:pPr lvl="1"/>
            <a:r>
              <a:rPr lang="en-GB" sz="2600" b="1" dirty="0">
                <a:solidFill>
                  <a:schemeClr val="tx1"/>
                </a:solidFill>
              </a:rPr>
              <a:t>Co-created by a crowd of  470 practitioners from 45 countries </a:t>
            </a:r>
          </a:p>
          <a:p>
            <a:pPr lvl="2"/>
            <a:r>
              <a:rPr lang="en-GB" sz="2600" dirty="0">
                <a:solidFill>
                  <a:schemeClr val="tx1"/>
                </a:solidFill>
              </a:rPr>
              <a:t>Open publishing model – “Alexander and Yves decide they can’t credibly write a book about  business model innovation without an innovative business model. They ditch publishers and launch the Hub, an online platform to share their writings from day one. “</a:t>
            </a:r>
          </a:p>
        </p:txBody>
      </p:sp>
      <p:sp>
        <p:nvSpPr>
          <p:cNvPr id="4" name="Rectangle 3"/>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4268292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525486" y="0"/>
            <a:ext cx="9666514" cy="1655762"/>
          </a:xfrm>
        </p:spPr>
        <p:txBody>
          <a:bodyPr>
            <a:noAutofit/>
          </a:bodyPr>
          <a:lstStyle/>
          <a:p>
            <a:r>
              <a:rPr lang="en-GB" sz="3000" b="1" dirty="0">
                <a:solidFill>
                  <a:schemeClr val="tx1"/>
                </a:solidFill>
              </a:rPr>
              <a:t>Alexander </a:t>
            </a:r>
            <a:r>
              <a:rPr lang="en-GB" sz="3000" b="1" dirty="0" err="1">
                <a:solidFill>
                  <a:schemeClr val="tx1"/>
                </a:solidFill>
              </a:rPr>
              <a:t>Osterwalder</a:t>
            </a:r>
            <a:r>
              <a:rPr lang="en-GB" sz="3000" b="1" dirty="0">
                <a:solidFill>
                  <a:schemeClr val="tx1"/>
                </a:solidFill>
              </a:rPr>
              <a:t> and Yves </a:t>
            </a:r>
            <a:r>
              <a:rPr lang="en-GB" sz="3000" b="1" dirty="0" err="1">
                <a:solidFill>
                  <a:schemeClr val="tx1"/>
                </a:solidFill>
              </a:rPr>
              <a:t>Pigneur</a:t>
            </a:r>
            <a:r>
              <a:rPr lang="en-GB" sz="3000" b="1" dirty="0">
                <a:solidFill>
                  <a:schemeClr val="tx1"/>
                </a:solidFill>
              </a:rPr>
              <a:t> (2012) </a:t>
            </a:r>
          </a:p>
          <a:p>
            <a:r>
              <a:rPr lang="en-GB" sz="3000" b="1" dirty="0">
                <a:solidFill>
                  <a:schemeClr val="tx1"/>
                </a:solidFill>
              </a:rPr>
              <a:t>Business Model Generation.com: A Handbook for </a:t>
            </a:r>
            <a:r>
              <a:rPr lang="en-GB" sz="3000" b="1" dirty="0" err="1">
                <a:solidFill>
                  <a:schemeClr val="tx1"/>
                </a:solidFill>
              </a:rPr>
              <a:t>Visionaires</a:t>
            </a:r>
            <a:r>
              <a:rPr lang="en-GB" sz="3000" b="1" dirty="0">
                <a:solidFill>
                  <a:schemeClr val="tx1"/>
                </a:solidFill>
              </a:rPr>
              <a:t>, Game Changers and Challengers</a:t>
            </a:r>
          </a:p>
        </p:txBody>
      </p:sp>
      <p:sp>
        <p:nvSpPr>
          <p:cNvPr id="8" name="Rectangle 7"/>
          <p:cNvSpPr/>
          <p:nvPr/>
        </p:nvSpPr>
        <p:spPr>
          <a:xfrm>
            <a:off x="-1407885" y="1710437"/>
            <a:ext cx="10189028" cy="4962897"/>
          </a:xfrm>
          <a:prstGeom prst="rect">
            <a:avLst/>
          </a:prstGeom>
        </p:spPr>
        <p:txBody>
          <a:bodyPr wrap="square">
            <a:spAutoFit/>
          </a:bodyPr>
          <a:lstStyle/>
          <a:p>
            <a:pPr marL="1396365" marR="812165">
              <a:lnSpc>
                <a:spcPct val="97000"/>
              </a:lnSpc>
              <a:spcAft>
                <a:spcPts val="0"/>
              </a:spcAft>
            </a:pPr>
            <a:r>
              <a:rPr lang="en-GB" sz="3000" dirty="0">
                <a:effectLst/>
                <a:latin typeface="Calibri" panose="020F0502020204030204" pitchFamily="34" charset="0"/>
                <a:ea typeface="Calibri" panose="020F0502020204030204" pitchFamily="34" charset="0"/>
                <a:cs typeface="Calibri" panose="020F0502020204030204" pitchFamily="34" charset="0"/>
              </a:rPr>
              <a:t>The focus of the book is aimed at managers cantered on two questions – </a:t>
            </a:r>
          </a:p>
          <a:p>
            <a:pPr marL="1853565" marR="812165" indent="-457200">
              <a:lnSpc>
                <a:spcPct val="97000"/>
              </a:lnSpc>
              <a:spcAft>
                <a:spcPts val="0"/>
              </a:spcAft>
              <a:buFont typeface="Arial" panose="020B0604020202020204" pitchFamily="34" charset="0"/>
              <a:buChar char="•"/>
            </a:pPr>
            <a:endParaRPr lang="en-GB" sz="3000" dirty="0">
              <a:effectLst/>
              <a:latin typeface="Calibri" panose="020F0502020204030204" pitchFamily="34" charset="0"/>
              <a:ea typeface="Calibri" panose="020F0502020204030204" pitchFamily="34" charset="0"/>
              <a:cs typeface="Calibri" panose="020F0502020204030204" pitchFamily="34" charset="0"/>
            </a:endParaRPr>
          </a:p>
          <a:p>
            <a:pPr marL="2310765" marR="812165" lvl="1" indent="-457200">
              <a:lnSpc>
                <a:spcPct val="97000"/>
              </a:lnSpc>
              <a:buFont typeface="Arial" panose="020B0604020202020204" pitchFamily="34" charset="0"/>
              <a:buChar char="•"/>
            </a:pPr>
            <a:r>
              <a:rPr lang="en-GB" sz="3000" dirty="0">
                <a:effectLst/>
                <a:latin typeface="Calibri" panose="020F0502020204030204" pitchFamily="34" charset="0"/>
                <a:ea typeface="Calibri" panose="020F0502020204030204" pitchFamily="34" charset="0"/>
                <a:cs typeface="Calibri" panose="020F0502020204030204" pitchFamily="34" charset="0"/>
              </a:rPr>
              <a:t>Are you thinking about how to create value and build new businesses, or how to improve or transform your organisation?</a:t>
            </a:r>
          </a:p>
          <a:p>
            <a:pPr marL="2323465" marR="4834255" lvl="1" indent="-457200">
              <a:lnSpc>
                <a:spcPct val="107000"/>
              </a:lnSpc>
              <a:spcAft>
                <a:spcPts val="2650"/>
              </a:spcAft>
              <a:buFont typeface="Arial" panose="020B0604020202020204" pitchFamily="34" charset="0"/>
              <a:buChar char="•"/>
            </a:pPr>
            <a:endParaRPr lang="en-GB" sz="3000" dirty="0">
              <a:effectLst/>
              <a:latin typeface="Calibri" panose="020F0502020204030204" pitchFamily="34" charset="0"/>
              <a:ea typeface="Calibri" panose="020F0502020204030204" pitchFamily="34" charset="0"/>
              <a:cs typeface="Calibri" panose="020F0502020204030204" pitchFamily="34" charset="0"/>
            </a:endParaRPr>
          </a:p>
          <a:p>
            <a:pPr marL="2310765" marR="1758950" lvl="1" indent="-457200">
              <a:lnSpc>
                <a:spcPct val="97000"/>
              </a:lnSpc>
              <a:buFont typeface="Arial" panose="020B0604020202020204" pitchFamily="34" charset="0"/>
              <a:buChar char="•"/>
            </a:pPr>
            <a:r>
              <a:rPr lang="en-GB" sz="3000" dirty="0">
                <a:effectLst/>
                <a:latin typeface="Calibri" panose="020F0502020204030204" pitchFamily="34" charset="0"/>
                <a:ea typeface="Calibri" panose="020F0502020204030204" pitchFamily="34" charset="0"/>
                <a:cs typeface="Calibri" panose="020F0502020204030204" pitchFamily="34" charset="0"/>
              </a:rPr>
              <a:t>Are you trying to find innovative ways of doing business to replace  old, outdated ones?</a:t>
            </a:r>
          </a:p>
        </p:txBody>
      </p:sp>
      <p:sp>
        <p:nvSpPr>
          <p:cNvPr id="4" name="Rectangle 3"/>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3504714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21131247">
            <a:off x="62821" y="-84668"/>
            <a:ext cx="8534400" cy="1507067"/>
          </a:xfrm>
        </p:spPr>
        <p:txBody>
          <a:bodyPr>
            <a:normAutofit/>
          </a:bodyPr>
          <a:lstStyle/>
          <a:p>
            <a:r>
              <a:rPr lang="en-GB" sz="4000" b="1" dirty="0"/>
              <a:t>Business Model</a:t>
            </a:r>
          </a:p>
        </p:txBody>
      </p:sp>
      <p:sp>
        <p:nvSpPr>
          <p:cNvPr id="3" name="Content Placeholder 2"/>
          <p:cNvSpPr>
            <a:spLocks noGrp="1"/>
          </p:cNvSpPr>
          <p:nvPr>
            <p:ph idx="1"/>
          </p:nvPr>
        </p:nvSpPr>
        <p:spPr>
          <a:xfrm>
            <a:off x="1596797" y="1709936"/>
            <a:ext cx="9807143" cy="4710544"/>
          </a:xfrm>
        </p:spPr>
        <p:txBody>
          <a:bodyPr>
            <a:noAutofit/>
          </a:bodyPr>
          <a:lstStyle/>
          <a:p>
            <a:r>
              <a:rPr lang="en-GB" sz="3000" dirty="0">
                <a:solidFill>
                  <a:schemeClr val="tx1"/>
                </a:solidFill>
              </a:rPr>
              <a:t>A business model can best be described through </a:t>
            </a:r>
            <a:r>
              <a:rPr lang="en-GB" sz="3000" dirty="0">
                <a:solidFill>
                  <a:srgbClr val="FFFF00"/>
                </a:solidFill>
              </a:rPr>
              <a:t>nine</a:t>
            </a:r>
            <a:r>
              <a:rPr lang="en-GB" sz="3000" dirty="0">
                <a:solidFill>
                  <a:schemeClr val="tx1"/>
                </a:solidFill>
              </a:rPr>
              <a:t> basic building blocks that show the logic of how a company intends to make money. </a:t>
            </a:r>
          </a:p>
          <a:p>
            <a:r>
              <a:rPr lang="en-GB" sz="3000" dirty="0">
                <a:solidFill>
                  <a:schemeClr val="tx1"/>
                </a:solidFill>
              </a:rPr>
              <a:t>The nine blocks cover the four main areas of a business: </a:t>
            </a:r>
            <a:r>
              <a:rPr lang="en-GB" sz="3000" dirty="0">
                <a:solidFill>
                  <a:srgbClr val="FFFF00"/>
                </a:solidFill>
              </a:rPr>
              <a:t>customers, offer, infrastructure, and financial viability</a:t>
            </a:r>
            <a:r>
              <a:rPr lang="en-GB" sz="3000" dirty="0">
                <a:solidFill>
                  <a:schemeClr val="tx1"/>
                </a:solidFill>
              </a:rPr>
              <a:t>. </a:t>
            </a:r>
          </a:p>
          <a:p>
            <a:r>
              <a:rPr lang="en-GB" sz="3000" dirty="0">
                <a:solidFill>
                  <a:schemeClr val="tx1"/>
                </a:solidFill>
              </a:rPr>
              <a:t>The business model is like a blueprint for a strategy to be implemented through organizational structures, processes, and systems.</a:t>
            </a:r>
            <a:br>
              <a:rPr lang="en-GB" sz="3000" dirty="0">
                <a:solidFill>
                  <a:schemeClr val="tx1"/>
                </a:solidFill>
              </a:rPr>
            </a:br>
            <a:endParaRPr lang="en-GB" sz="3000" dirty="0">
              <a:solidFill>
                <a:schemeClr val="tx1"/>
              </a:solidFill>
            </a:endParaRPr>
          </a:p>
        </p:txBody>
      </p:sp>
      <p:sp>
        <p:nvSpPr>
          <p:cNvPr id="5" name="Rectangle 4"/>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649512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0" y="328138"/>
            <a:ext cx="8534400" cy="642683"/>
          </a:xfrm>
        </p:spPr>
        <p:txBody>
          <a:bodyPr>
            <a:normAutofit/>
          </a:bodyPr>
          <a:lstStyle/>
          <a:p>
            <a:r>
              <a:rPr lang="en-GB" dirty="0"/>
              <a:t>BusinessModelGeneration.com</a:t>
            </a:r>
          </a:p>
        </p:txBody>
      </p:sp>
      <p:sp>
        <p:nvSpPr>
          <p:cNvPr id="3" name="Content Placeholder 2"/>
          <p:cNvSpPr>
            <a:spLocks noGrp="1"/>
          </p:cNvSpPr>
          <p:nvPr>
            <p:ph idx="1"/>
          </p:nvPr>
        </p:nvSpPr>
        <p:spPr>
          <a:xfrm>
            <a:off x="474548" y="780108"/>
            <a:ext cx="10785704" cy="5577932"/>
          </a:xfrm>
        </p:spPr>
        <p:txBody>
          <a:bodyPr>
            <a:noAutofit/>
          </a:bodyPr>
          <a:lstStyle/>
          <a:p>
            <a:pPr marL="0" indent="0">
              <a:buNone/>
            </a:pPr>
            <a:r>
              <a:rPr lang="en-GB" sz="2600" dirty="0" err="1">
                <a:solidFill>
                  <a:schemeClr val="tx1"/>
                </a:solidFill>
                <a:latin typeface="Arial" panose="020B0604020202020204" pitchFamily="34" charset="0"/>
                <a:cs typeface="Arial" panose="020B0604020202020204" pitchFamily="34" charset="0"/>
              </a:rPr>
              <a:t>Osterwalder</a:t>
            </a:r>
            <a:r>
              <a:rPr lang="en-GB" sz="2600" dirty="0">
                <a:solidFill>
                  <a:schemeClr val="tx1"/>
                </a:solidFill>
                <a:latin typeface="Arial" panose="020B0604020202020204" pitchFamily="34" charset="0"/>
                <a:cs typeface="Arial" panose="020B0604020202020204" pitchFamily="34" charset="0"/>
              </a:rPr>
              <a:t> and </a:t>
            </a:r>
            <a:r>
              <a:rPr lang="en-GB" sz="2600" dirty="0" err="1">
                <a:solidFill>
                  <a:schemeClr val="tx1"/>
                </a:solidFill>
                <a:latin typeface="Arial" panose="020B0604020202020204" pitchFamily="34" charset="0"/>
                <a:cs typeface="Arial" panose="020B0604020202020204" pitchFamily="34" charset="0"/>
              </a:rPr>
              <a:t>Pigneur</a:t>
            </a:r>
            <a:r>
              <a:rPr lang="en-GB" sz="2600" dirty="0">
                <a:solidFill>
                  <a:schemeClr val="tx1"/>
                </a:solidFill>
                <a:latin typeface="Arial" panose="020B0604020202020204" pitchFamily="34" charset="0"/>
                <a:cs typeface="Arial" panose="020B0604020202020204" pitchFamily="34" charset="0"/>
              </a:rPr>
              <a:t> defines a business model – </a:t>
            </a:r>
          </a:p>
          <a:p>
            <a:pPr marL="0" indent="0">
              <a:buNone/>
            </a:pPr>
            <a:endParaRPr lang="en-GB" sz="1200" dirty="0">
              <a:solidFill>
                <a:schemeClr val="tx1"/>
              </a:solidFill>
              <a:latin typeface="Arial" panose="020B0604020202020204" pitchFamily="34" charset="0"/>
              <a:cs typeface="Arial" panose="020B0604020202020204" pitchFamily="34" charset="0"/>
            </a:endParaRPr>
          </a:p>
          <a:p>
            <a:pPr marL="0" indent="0">
              <a:buNone/>
            </a:pPr>
            <a:r>
              <a:rPr lang="en-GB" sz="2600" dirty="0">
                <a:solidFill>
                  <a:schemeClr val="tx1"/>
                </a:solidFill>
                <a:latin typeface="Arial" panose="020B0604020202020204" pitchFamily="34" charset="0"/>
                <a:cs typeface="Arial" panose="020B0604020202020204" pitchFamily="34" charset="0"/>
              </a:rPr>
              <a:t>“A business model describes the rationale of how an organisation creates, delivers and captures value”.</a:t>
            </a:r>
          </a:p>
          <a:p>
            <a:pPr marL="0" indent="0">
              <a:buNone/>
            </a:pPr>
            <a:endParaRPr lang="en-GB" sz="1200" dirty="0">
              <a:solidFill>
                <a:schemeClr val="tx1"/>
              </a:solidFill>
              <a:latin typeface="Arial" panose="020B0604020202020204" pitchFamily="34" charset="0"/>
              <a:cs typeface="Arial" panose="020B0604020202020204" pitchFamily="34" charset="0"/>
            </a:endParaRPr>
          </a:p>
          <a:p>
            <a:pPr marL="0" indent="0">
              <a:buNone/>
            </a:pPr>
            <a:r>
              <a:rPr lang="en-GB" sz="2600" dirty="0">
                <a:solidFill>
                  <a:schemeClr val="tx1"/>
                </a:solidFill>
                <a:latin typeface="Arial" panose="020B0604020202020204" pitchFamily="34" charset="0"/>
                <a:cs typeface="Arial" panose="020B0604020202020204" pitchFamily="34" charset="0"/>
              </a:rPr>
              <a:t>We can say it is a description of the way the organisation operates to deliver products / services so that it can return value to the business and its customer s/stakeholders.</a:t>
            </a:r>
          </a:p>
          <a:p>
            <a:pPr marL="0" indent="0">
              <a:buNone/>
            </a:pPr>
            <a:endParaRPr lang="en-GB" sz="2600" dirty="0">
              <a:solidFill>
                <a:schemeClr val="tx1"/>
              </a:solidFill>
              <a:latin typeface="Arial" panose="020B0604020202020204" pitchFamily="34" charset="0"/>
              <a:cs typeface="Arial" panose="020B0604020202020204" pitchFamily="34" charset="0"/>
            </a:endParaRPr>
          </a:p>
          <a:p>
            <a:pPr marL="0" indent="0">
              <a:buNone/>
            </a:pPr>
            <a:r>
              <a:rPr lang="en-GB" sz="2600" dirty="0">
                <a:solidFill>
                  <a:schemeClr val="tx1"/>
                </a:solidFill>
                <a:latin typeface="Arial" panose="020B0604020202020204" pitchFamily="34" charset="0"/>
                <a:cs typeface="Arial" panose="020B0604020202020204" pitchFamily="34" charset="0"/>
              </a:rPr>
              <a:t>NOT the strategy</a:t>
            </a:r>
            <a:endParaRPr lang="en-GB" sz="600" dirty="0">
              <a:solidFill>
                <a:schemeClr val="tx1"/>
              </a:solidFill>
              <a:latin typeface="Arial" panose="020B0604020202020204" pitchFamily="34" charset="0"/>
              <a:cs typeface="Arial" panose="020B0604020202020204" pitchFamily="34" charset="0"/>
            </a:endParaRPr>
          </a:p>
        </p:txBody>
      </p:sp>
      <p:sp>
        <p:nvSpPr>
          <p:cNvPr id="4" name="Rectangle 3"/>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36640710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9024" y="-386020"/>
            <a:ext cx="8534400" cy="1507067"/>
          </a:xfrm>
        </p:spPr>
        <p:txBody>
          <a:bodyPr/>
          <a:lstStyle/>
          <a:p>
            <a:r>
              <a:rPr lang="en-GB" sz="3000" b="1" dirty="0"/>
              <a:t>nine building blocks</a:t>
            </a:r>
          </a:p>
        </p:txBody>
      </p:sp>
      <p:pic>
        <p:nvPicPr>
          <p:cNvPr id="4" name="Picture 3"/>
          <p:cNvPicPr/>
          <p:nvPr/>
        </p:nvPicPr>
        <p:blipFill>
          <a:blip r:embed="rId3"/>
          <a:stretch>
            <a:fillRect/>
          </a:stretch>
        </p:blipFill>
        <p:spPr>
          <a:xfrm>
            <a:off x="377372" y="1309733"/>
            <a:ext cx="2028348" cy="1897924"/>
          </a:xfrm>
          <a:prstGeom prst="rect">
            <a:avLst/>
          </a:prstGeom>
        </p:spPr>
      </p:pic>
      <p:sp>
        <p:nvSpPr>
          <p:cNvPr id="5" name="TextBox 4"/>
          <p:cNvSpPr txBox="1"/>
          <p:nvPr/>
        </p:nvSpPr>
        <p:spPr>
          <a:xfrm>
            <a:off x="2931887" y="1202781"/>
            <a:ext cx="9260114" cy="892552"/>
          </a:xfrm>
          <a:prstGeom prst="rect">
            <a:avLst/>
          </a:prstGeom>
          <a:noFill/>
        </p:spPr>
        <p:txBody>
          <a:bodyPr wrap="square" rtlCol="0">
            <a:spAutoFit/>
          </a:bodyPr>
          <a:lstStyle/>
          <a:p>
            <a:r>
              <a:rPr lang="en-GB" sz="2600" b="1" dirty="0"/>
              <a:t>Customer Segments</a:t>
            </a:r>
          </a:p>
          <a:p>
            <a:r>
              <a:rPr lang="en-GB" sz="2600" i="1" dirty="0"/>
              <a:t>An organisation serve one or several customer segments</a:t>
            </a:r>
            <a:endParaRPr lang="en-GB" sz="2600" dirty="0"/>
          </a:p>
        </p:txBody>
      </p:sp>
      <p:sp>
        <p:nvSpPr>
          <p:cNvPr id="15" name="TextBox 14"/>
          <p:cNvSpPr txBox="1"/>
          <p:nvPr/>
        </p:nvSpPr>
        <p:spPr>
          <a:xfrm>
            <a:off x="1430154" y="833449"/>
            <a:ext cx="566057" cy="369332"/>
          </a:xfrm>
          <a:prstGeom prst="rect">
            <a:avLst/>
          </a:prstGeom>
          <a:noFill/>
        </p:spPr>
        <p:txBody>
          <a:bodyPr wrap="square" rtlCol="0">
            <a:spAutoFit/>
          </a:bodyPr>
          <a:lstStyle/>
          <a:p>
            <a:r>
              <a:rPr lang="en-GB" dirty="0"/>
              <a:t>CS</a:t>
            </a:r>
          </a:p>
        </p:txBody>
      </p:sp>
      <p:sp>
        <p:nvSpPr>
          <p:cNvPr id="16" name="TextBox 15"/>
          <p:cNvSpPr txBox="1"/>
          <p:nvPr/>
        </p:nvSpPr>
        <p:spPr>
          <a:xfrm>
            <a:off x="2931886" y="2744949"/>
            <a:ext cx="9042400" cy="892552"/>
          </a:xfrm>
          <a:prstGeom prst="rect">
            <a:avLst/>
          </a:prstGeom>
          <a:noFill/>
        </p:spPr>
        <p:txBody>
          <a:bodyPr wrap="square" rtlCol="0">
            <a:spAutoFit/>
          </a:bodyPr>
          <a:lstStyle/>
          <a:p>
            <a:r>
              <a:rPr lang="en-GB" sz="2600" dirty="0"/>
              <a:t>Determine which segment to offer and meet customer needs</a:t>
            </a:r>
          </a:p>
        </p:txBody>
      </p:sp>
      <p:sp>
        <p:nvSpPr>
          <p:cNvPr id="17" name="TextBox 16"/>
          <p:cNvSpPr txBox="1"/>
          <p:nvPr/>
        </p:nvSpPr>
        <p:spPr>
          <a:xfrm>
            <a:off x="2978421" y="4242455"/>
            <a:ext cx="8735605" cy="892552"/>
          </a:xfrm>
          <a:prstGeom prst="rect">
            <a:avLst/>
          </a:prstGeom>
          <a:noFill/>
        </p:spPr>
        <p:txBody>
          <a:bodyPr wrap="square" rtlCol="0">
            <a:spAutoFit/>
          </a:bodyPr>
          <a:lstStyle/>
          <a:p>
            <a:r>
              <a:rPr lang="en-GB" sz="2600" dirty="0"/>
              <a:t>e.g. is it mass market, niche market, segmented diversified and multi-sided platforms </a:t>
            </a:r>
          </a:p>
        </p:txBody>
      </p:sp>
      <p:sp>
        <p:nvSpPr>
          <p:cNvPr id="3" name="Rectangle 2"/>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16672605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9024" y="-386020"/>
            <a:ext cx="8534400" cy="1507067"/>
          </a:xfrm>
        </p:spPr>
        <p:txBody>
          <a:bodyPr/>
          <a:lstStyle/>
          <a:p>
            <a:r>
              <a:rPr lang="en-GB" dirty="0"/>
              <a:t>nine building blocks</a:t>
            </a:r>
          </a:p>
        </p:txBody>
      </p:sp>
      <p:pic>
        <p:nvPicPr>
          <p:cNvPr id="6" name="Picture 5"/>
          <p:cNvPicPr/>
          <p:nvPr/>
        </p:nvPicPr>
        <p:blipFill>
          <a:blip r:embed="rId3"/>
          <a:stretch>
            <a:fillRect/>
          </a:stretch>
        </p:blipFill>
        <p:spPr>
          <a:xfrm>
            <a:off x="478973" y="1494399"/>
            <a:ext cx="1443512" cy="1447831"/>
          </a:xfrm>
          <a:prstGeom prst="rect">
            <a:avLst/>
          </a:prstGeom>
        </p:spPr>
      </p:pic>
      <p:sp>
        <p:nvSpPr>
          <p:cNvPr id="7" name="TextBox 6"/>
          <p:cNvSpPr txBox="1"/>
          <p:nvPr/>
        </p:nvSpPr>
        <p:spPr>
          <a:xfrm>
            <a:off x="2856544" y="1354415"/>
            <a:ext cx="9016141" cy="1384995"/>
          </a:xfrm>
          <a:prstGeom prst="rect">
            <a:avLst/>
          </a:prstGeom>
          <a:noFill/>
        </p:spPr>
        <p:txBody>
          <a:bodyPr wrap="square" rtlCol="0">
            <a:spAutoFit/>
          </a:bodyPr>
          <a:lstStyle/>
          <a:p>
            <a:r>
              <a:rPr lang="en-GB" sz="2800" b="1" dirty="0"/>
              <a:t>Value propositions</a:t>
            </a:r>
          </a:p>
          <a:p>
            <a:r>
              <a:rPr lang="en-GB" sz="2800" i="1" dirty="0"/>
              <a:t>It seeks to solve customer problems and satisfy customers needs with value propositions</a:t>
            </a:r>
            <a:endParaRPr lang="en-GB" sz="2800" dirty="0"/>
          </a:p>
        </p:txBody>
      </p:sp>
      <p:sp>
        <p:nvSpPr>
          <p:cNvPr id="14" name="TextBox 13"/>
          <p:cNvSpPr txBox="1"/>
          <p:nvPr/>
        </p:nvSpPr>
        <p:spPr>
          <a:xfrm>
            <a:off x="1661228" y="1125067"/>
            <a:ext cx="522514" cy="369332"/>
          </a:xfrm>
          <a:prstGeom prst="rect">
            <a:avLst/>
          </a:prstGeom>
          <a:noFill/>
        </p:spPr>
        <p:txBody>
          <a:bodyPr wrap="square" rtlCol="0">
            <a:spAutoFit/>
          </a:bodyPr>
          <a:lstStyle/>
          <a:p>
            <a:r>
              <a:rPr lang="en-GB" dirty="0"/>
              <a:t>VP</a:t>
            </a:r>
          </a:p>
        </p:txBody>
      </p:sp>
      <p:sp>
        <p:nvSpPr>
          <p:cNvPr id="19" name="TextBox 18"/>
          <p:cNvSpPr txBox="1"/>
          <p:nvPr/>
        </p:nvSpPr>
        <p:spPr>
          <a:xfrm>
            <a:off x="2856544" y="3165722"/>
            <a:ext cx="8624256" cy="954107"/>
          </a:xfrm>
          <a:prstGeom prst="rect">
            <a:avLst/>
          </a:prstGeom>
          <a:noFill/>
        </p:spPr>
        <p:txBody>
          <a:bodyPr wrap="square" rtlCol="0">
            <a:spAutoFit/>
          </a:bodyPr>
          <a:lstStyle/>
          <a:p>
            <a:r>
              <a:rPr lang="en-GB" sz="2800" dirty="0"/>
              <a:t>This is the reason customers go to that business, to have the benefits offered.</a:t>
            </a:r>
          </a:p>
        </p:txBody>
      </p:sp>
      <p:sp>
        <p:nvSpPr>
          <p:cNvPr id="20" name="TextBox 19"/>
          <p:cNvSpPr txBox="1"/>
          <p:nvPr/>
        </p:nvSpPr>
        <p:spPr>
          <a:xfrm>
            <a:off x="2856544" y="4666967"/>
            <a:ext cx="8377513" cy="954107"/>
          </a:xfrm>
          <a:prstGeom prst="rect">
            <a:avLst/>
          </a:prstGeom>
          <a:noFill/>
        </p:spPr>
        <p:txBody>
          <a:bodyPr wrap="square" rtlCol="0">
            <a:spAutoFit/>
          </a:bodyPr>
          <a:lstStyle/>
          <a:p>
            <a:r>
              <a:rPr lang="en-GB" sz="2800" dirty="0"/>
              <a:t>Some offering may be new or represent a disruptive market. </a:t>
            </a:r>
          </a:p>
        </p:txBody>
      </p:sp>
      <p:sp>
        <p:nvSpPr>
          <p:cNvPr id="25" name="Rectangle 24"/>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373469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9024" y="-386020"/>
            <a:ext cx="8534400" cy="1507067"/>
          </a:xfrm>
        </p:spPr>
        <p:txBody>
          <a:bodyPr/>
          <a:lstStyle/>
          <a:p>
            <a:r>
              <a:rPr lang="en-GB" dirty="0"/>
              <a:t>nine building blocks</a:t>
            </a:r>
          </a:p>
        </p:txBody>
      </p:sp>
      <p:pic>
        <p:nvPicPr>
          <p:cNvPr id="8" name="Picture 7"/>
          <p:cNvPicPr/>
          <p:nvPr/>
        </p:nvPicPr>
        <p:blipFill>
          <a:blip r:embed="rId3"/>
          <a:stretch>
            <a:fillRect/>
          </a:stretch>
        </p:blipFill>
        <p:spPr>
          <a:xfrm>
            <a:off x="401204" y="2289126"/>
            <a:ext cx="1572739" cy="1368473"/>
          </a:xfrm>
          <a:prstGeom prst="rect">
            <a:avLst/>
          </a:prstGeom>
        </p:spPr>
      </p:pic>
      <p:sp>
        <p:nvSpPr>
          <p:cNvPr id="9" name="TextBox 8"/>
          <p:cNvSpPr txBox="1"/>
          <p:nvPr/>
        </p:nvSpPr>
        <p:spPr>
          <a:xfrm>
            <a:off x="2743200" y="1381185"/>
            <a:ext cx="9216572" cy="1815882"/>
          </a:xfrm>
          <a:prstGeom prst="rect">
            <a:avLst/>
          </a:prstGeom>
          <a:noFill/>
        </p:spPr>
        <p:txBody>
          <a:bodyPr wrap="square" rtlCol="0">
            <a:spAutoFit/>
          </a:bodyPr>
          <a:lstStyle/>
          <a:p>
            <a:r>
              <a:rPr lang="en-GB" sz="2800" b="1" dirty="0"/>
              <a:t>Channels</a:t>
            </a:r>
          </a:p>
          <a:p>
            <a:r>
              <a:rPr lang="en-GB" sz="2800" dirty="0"/>
              <a:t>Value propositions a</a:t>
            </a:r>
            <a:r>
              <a:rPr lang="en-GB" sz="2800" i="1" dirty="0"/>
              <a:t>re delivered to customers through communication,  distribution and sales channels</a:t>
            </a:r>
            <a:endParaRPr lang="en-GB" sz="2800" dirty="0"/>
          </a:p>
        </p:txBody>
      </p:sp>
      <p:sp>
        <p:nvSpPr>
          <p:cNvPr id="13" name="TextBox 12"/>
          <p:cNvSpPr txBox="1"/>
          <p:nvPr/>
        </p:nvSpPr>
        <p:spPr>
          <a:xfrm>
            <a:off x="1358398" y="1570990"/>
            <a:ext cx="566057" cy="369332"/>
          </a:xfrm>
          <a:prstGeom prst="rect">
            <a:avLst/>
          </a:prstGeom>
          <a:noFill/>
        </p:spPr>
        <p:txBody>
          <a:bodyPr wrap="square" rtlCol="0">
            <a:spAutoFit/>
          </a:bodyPr>
          <a:lstStyle/>
          <a:p>
            <a:r>
              <a:rPr lang="en-GB" dirty="0"/>
              <a:t>CH</a:t>
            </a:r>
          </a:p>
        </p:txBody>
      </p:sp>
      <p:sp>
        <p:nvSpPr>
          <p:cNvPr id="21" name="TextBox 20"/>
          <p:cNvSpPr txBox="1"/>
          <p:nvPr/>
        </p:nvSpPr>
        <p:spPr>
          <a:xfrm>
            <a:off x="2743200" y="3457205"/>
            <a:ext cx="7814235" cy="523220"/>
          </a:xfrm>
          <a:prstGeom prst="rect">
            <a:avLst/>
          </a:prstGeom>
          <a:noFill/>
        </p:spPr>
        <p:txBody>
          <a:bodyPr wrap="square" rtlCol="0">
            <a:spAutoFit/>
          </a:bodyPr>
          <a:lstStyle/>
          <a:p>
            <a:r>
              <a:rPr lang="en-GB" sz="2800" dirty="0"/>
              <a:t>Channels are customers touch points</a:t>
            </a:r>
          </a:p>
        </p:txBody>
      </p:sp>
      <p:sp>
        <p:nvSpPr>
          <p:cNvPr id="22" name="TextBox 21"/>
          <p:cNvSpPr txBox="1"/>
          <p:nvPr/>
        </p:nvSpPr>
        <p:spPr>
          <a:xfrm>
            <a:off x="2743200" y="4413140"/>
            <a:ext cx="8251104" cy="954107"/>
          </a:xfrm>
          <a:prstGeom prst="rect">
            <a:avLst/>
          </a:prstGeom>
          <a:noFill/>
        </p:spPr>
        <p:txBody>
          <a:bodyPr wrap="square" rtlCol="0">
            <a:spAutoFit/>
          </a:bodyPr>
          <a:lstStyle/>
          <a:p>
            <a:r>
              <a:rPr lang="en-GB" sz="2800" dirty="0"/>
              <a:t>Through which Channels do our Customer Segments  want to be reached? </a:t>
            </a:r>
          </a:p>
        </p:txBody>
      </p:sp>
      <p:sp>
        <p:nvSpPr>
          <p:cNvPr id="25" name="Rectangle 24"/>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3805891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9024" y="-386020"/>
            <a:ext cx="8534400" cy="1507067"/>
          </a:xfrm>
        </p:spPr>
        <p:txBody>
          <a:bodyPr/>
          <a:lstStyle/>
          <a:p>
            <a:r>
              <a:rPr lang="en-GB" dirty="0"/>
              <a:t>nine building blocks</a:t>
            </a:r>
          </a:p>
        </p:txBody>
      </p:sp>
      <p:pic>
        <p:nvPicPr>
          <p:cNvPr id="10" name="Picture 9"/>
          <p:cNvPicPr/>
          <p:nvPr/>
        </p:nvPicPr>
        <p:blipFill>
          <a:blip r:embed="rId3"/>
          <a:stretch>
            <a:fillRect/>
          </a:stretch>
        </p:blipFill>
        <p:spPr>
          <a:xfrm>
            <a:off x="435428" y="2436175"/>
            <a:ext cx="1513069" cy="1471601"/>
          </a:xfrm>
          <a:prstGeom prst="rect">
            <a:avLst/>
          </a:prstGeom>
        </p:spPr>
      </p:pic>
      <p:sp>
        <p:nvSpPr>
          <p:cNvPr id="11" name="TextBox 10"/>
          <p:cNvSpPr txBox="1"/>
          <p:nvPr/>
        </p:nvSpPr>
        <p:spPr>
          <a:xfrm>
            <a:off x="3323771" y="1313322"/>
            <a:ext cx="7808685" cy="1384995"/>
          </a:xfrm>
          <a:prstGeom prst="rect">
            <a:avLst/>
          </a:prstGeom>
          <a:noFill/>
        </p:spPr>
        <p:txBody>
          <a:bodyPr wrap="square" rtlCol="0">
            <a:spAutoFit/>
          </a:bodyPr>
          <a:lstStyle/>
          <a:p>
            <a:r>
              <a:rPr lang="en-GB" sz="2800" b="1" dirty="0"/>
              <a:t>Customer relationship</a:t>
            </a:r>
          </a:p>
          <a:p>
            <a:r>
              <a:rPr lang="en-GB" sz="2800" dirty="0"/>
              <a:t>CR are established and maintained with each customer segment</a:t>
            </a:r>
          </a:p>
        </p:txBody>
      </p:sp>
      <p:sp>
        <p:nvSpPr>
          <p:cNvPr id="12" name="TextBox 11"/>
          <p:cNvSpPr txBox="1"/>
          <p:nvPr/>
        </p:nvSpPr>
        <p:spPr>
          <a:xfrm>
            <a:off x="1382440" y="1636488"/>
            <a:ext cx="566057" cy="369332"/>
          </a:xfrm>
          <a:prstGeom prst="rect">
            <a:avLst/>
          </a:prstGeom>
          <a:noFill/>
        </p:spPr>
        <p:txBody>
          <a:bodyPr wrap="square" rtlCol="0">
            <a:spAutoFit/>
          </a:bodyPr>
          <a:lstStyle/>
          <a:p>
            <a:r>
              <a:rPr lang="en-GB" dirty="0"/>
              <a:t>CR</a:t>
            </a:r>
          </a:p>
        </p:txBody>
      </p:sp>
      <p:sp>
        <p:nvSpPr>
          <p:cNvPr id="23" name="TextBox 22"/>
          <p:cNvSpPr txBox="1"/>
          <p:nvPr/>
        </p:nvSpPr>
        <p:spPr>
          <a:xfrm>
            <a:off x="3026091" y="3171975"/>
            <a:ext cx="8404043" cy="954107"/>
          </a:xfrm>
          <a:prstGeom prst="rect">
            <a:avLst/>
          </a:prstGeom>
          <a:noFill/>
        </p:spPr>
        <p:txBody>
          <a:bodyPr wrap="square" rtlCol="0">
            <a:spAutoFit/>
          </a:bodyPr>
          <a:lstStyle/>
          <a:p>
            <a:r>
              <a:rPr lang="en-GB" sz="2800" dirty="0"/>
              <a:t>What type of relationship does the business want to establish?</a:t>
            </a:r>
          </a:p>
        </p:txBody>
      </p:sp>
      <p:sp>
        <p:nvSpPr>
          <p:cNvPr id="24" name="Rectangle 23"/>
          <p:cNvSpPr/>
          <p:nvPr/>
        </p:nvSpPr>
        <p:spPr>
          <a:xfrm>
            <a:off x="1249123" y="4454480"/>
            <a:ext cx="8909981" cy="1815882"/>
          </a:xfrm>
          <a:prstGeom prst="rect">
            <a:avLst/>
          </a:prstGeom>
        </p:spPr>
        <p:txBody>
          <a:bodyPr wrap="square">
            <a:spAutoFit/>
          </a:bodyPr>
          <a:lstStyle/>
          <a:p>
            <a:r>
              <a:rPr lang="en-GB" sz="2800" dirty="0"/>
              <a:t>What are the motivations: </a:t>
            </a:r>
          </a:p>
          <a:p>
            <a:r>
              <a:rPr lang="en-GB" sz="2800" dirty="0"/>
              <a:t>Customer acquisition, Customer retention, </a:t>
            </a:r>
          </a:p>
          <a:p>
            <a:r>
              <a:rPr lang="en-GB" sz="2800" dirty="0"/>
              <a:t>Boosting sales (upselling)</a:t>
            </a:r>
          </a:p>
          <a:p>
            <a:r>
              <a:rPr lang="en-GB" sz="2800" dirty="0"/>
              <a:t>Online Assistants, communities, co-creation</a:t>
            </a:r>
          </a:p>
        </p:txBody>
      </p:sp>
      <p:sp>
        <p:nvSpPr>
          <p:cNvPr id="25" name="Rectangle 24"/>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308469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3"/>
          <a:stretch>
            <a:fillRect/>
          </a:stretch>
        </p:blipFill>
        <p:spPr>
          <a:xfrm>
            <a:off x="358683" y="2010226"/>
            <a:ext cx="1832974" cy="2134372"/>
          </a:xfrm>
          <a:prstGeom prst="rect">
            <a:avLst/>
          </a:prstGeom>
        </p:spPr>
      </p:pic>
      <p:sp>
        <p:nvSpPr>
          <p:cNvPr id="5" name="TextBox 4"/>
          <p:cNvSpPr txBox="1"/>
          <p:nvPr/>
        </p:nvSpPr>
        <p:spPr>
          <a:xfrm>
            <a:off x="1275170" y="1367813"/>
            <a:ext cx="464457" cy="369332"/>
          </a:xfrm>
          <a:prstGeom prst="rect">
            <a:avLst/>
          </a:prstGeom>
          <a:noFill/>
        </p:spPr>
        <p:txBody>
          <a:bodyPr wrap="square" rtlCol="0">
            <a:spAutoFit/>
          </a:bodyPr>
          <a:lstStyle/>
          <a:p>
            <a:r>
              <a:rPr lang="en-GB" dirty="0"/>
              <a:t>RS</a:t>
            </a:r>
          </a:p>
        </p:txBody>
      </p:sp>
      <p:sp>
        <p:nvSpPr>
          <p:cNvPr id="6" name="TextBox 5"/>
          <p:cNvSpPr txBox="1"/>
          <p:nvPr/>
        </p:nvSpPr>
        <p:spPr>
          <a:xfrm>
            <a:off x="2883278" y="1737144"/>
            <a:ext cx="9898744" cy="954107"/>
          </a:xfrm>
          <a:prstGeom prst="rect">
            <a:avLst/>
          </a:prstGeom>
          <a:noFill/>
        </p:spPr>
        <p:txBody>
          <a:bodyPr wrap="square" rtlCol="0">
            <a:spAutoFit/>
          </a:bodyPr>
          <a:lstStyle/>
          <a:p>
            <a:r>
              <a:rPr lang="en-GB" sz="2800" b="1" dirty="0"/>
              <a:t>Revenue Streams</a:t>
            </a:r>
          </a:p>
          <a:p>
            <a:r>
              <a:rPr lang="en-GB" sz="2800" dirty="0"/>
              <a:t>RS result from VP successfully offered to customers</a:t>
            </a:r>
          </a:p>
        </p:txBody>
      </p:sp>
      <p:sp>
        <p:nvSpPr>
          <p:cNvPr id="19" name="TextBox 18"/>
          <p:cNvSpPr txBox="1"/>
          <p:nvPr/>
        </p:nvSpPr>
        <p:spPr>
          <a:xfrm>
            <a:off x="2883278" y="3667544"/>
            <a:ext cx="8730146" cy="1815882"/>
          </a:xfrm>
          <a:prstGeom prst="rect">
            <a:avLst/>
          </a:prstGeom>
          <a:noFill/>
        </p:spPr>
        <p:txBody>
          <a:bodyPr wrap="square" rtlCol="0">
            <a:spAutoFit/>
          </a:bodyPr>
          <a:lstStyle/>
          <a:p>
            <a:r>
              <a:rPr lang="en-GB" sz="2800" dirty="0"/>
              <a:t>The cash a business generates from each customer segment</a:t>
            </a:r>
          </a:p>
          <a:p>
            <a:endParaRPr lang="en-GB" sz="2800" dirty="0"/>
          </a:p>
          <a:p>
            <a:r>
              <a:rPr lang="en-GB" sz="2800" dirty="0"/>
              <a:t>Sales, Usage fee, subscription fee…….</a:t>
            </a:r>
          </a:p>
        </p:txBody>
      </p:sp>
      <p:sp>
        <p:nvSpPr>
          <p:cNvPr id="25" name="Title 1"/>
          <p:cNvSpPr>
            <a:spLocks noGrp="1"/>
          </p:cNvSpPr>
          <p:nvPr>
            <p:ph type="title"/>
          </p:nvPr>
        </p:nvSpPr>
        <p:spPr>
          <a:xfrm>
            <a:off x="3079024" y="-386020"/>
            <a:ext cx="8534400" cy="1507067"/>
          </a:xfrm>
        </p:spPr>
        <p:txBody>
          <a:bodyPr/>
          <a:lstStyle/>
          <a:p>
            <a:r>
              <a:rPr lang="en-GB" dirty="0"/>
              <a:t>nine building blocks</a:t>
            </a:r>
          </a:p>
        </p:txBody>
      </p:sp>
      <p:sp>
        <p:nvSpPr>
          <p:cNvPr id="26" name="Rectangle 25"/>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927929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p:nvPr/>
        </p:nvPicPr>
        <p:blipFill>
          <a:blip r:embed="rId3"/>
          <a:stretch>
            <a:fillRect/>
          </a:stretch>
        </p:blipFill>
        <p:spPr>
          <a:xfrm>
            <a:off x="145143" y="1929627"/>
            <a:ext cx="2139089" cy="2250487"/>
          </a:xfrm>
          <a:prstGeom prst="rect">
            <a:avLst/>
          </a:prstGeom>
        </p:spPr>
      </p:pic>
      <p:sp>
        <p:nvSpPr>
          <p:cNvPr id="8" name="TextBox 7"/>
          <p:cNvSpPr txBox="1"/>
          <p:nvPr/>
        </p:nvSpPr>
        <p:spPr>
          <a:xfrm>
            <a:off x="1468688" y="1291772"/>
            <a:ext cx="560569" cy="369332"/>
          </a:xfrm>
          <a:prstGeom prst="rect">
            <a:avLst/>
          </a:prstGeom>
          <a:noFill/>
        </p:spPr>
        <p:txBody>
          <a:bodyPr wrap="square" rtlCol="0">
            <a:spAutoFit/>
          </a:bodyPr>
          <a:lstStyle/>
          <a:p>
            <a:r>
              <a:rPr lang="en-GB" dirty="0"/>
              <a:t>KR</a:t>
            </a:r>
          </a:p>
        </p:txBody>
      </p:sp>
      <p:sp>
        <p:nvSpPr>
          <p:cNvPr id="9" name="TextBox 8"/>
          <p:cNvSpPr txBox="1"/>
          <p:nvPr/>
        </p:nvSpPr>
        <p:spPr>
          <a:xfrm>
            <a:off x="2549025" y="1291772"/>
            <a:ext cx="7901260" cy="954107"/>
          </a:xfrm>
          <a:prstGeom prst="rect">
            <a:avLst/>
          </a:prstGeom>
          <a:noFill/>
        </p:spPr>
        <p:txBody>
          <a:bodyPr wrap="square" rtlCol="0">
            <a:spAutoFit/>
          </a:bodyPr>
          <a:lstStyle/>
          <a:p>
            <a:r>
              <a:rPr lang="en-GB" sz="2800" b="1" dirty="0"/>
              <a:t>Key Resources </a:t>
            </a:r>
            <a:r>
              <a:rPr lang="en-GB" sz="2800" dirty="0"/>
              <a:t>are the assets required to offer and deliver the previous elements</a:t>
            </a:r>
          </a:p>
        </p:txBody>
      </p:sp>
      <p:sp>
        <p:nvSpPr>
          <p:cNvPr id="20" name="Rectangle 19"/>
          <p:cNvSpPr/>
          <p:nvPr/>
        </p:nvSpPr>
        <p:spPr>
          <a:xfrm>
            <a:off x="2574923" y="3222172"/>
            <a:ext cx="7701191" cy="2677656"/>
          </a:xfrm>
          <a:prstGeom prst="rect">
            <a:avLst/>
          </a:prstGeom>
        </p:spPr>
        <p:txBody>
          <a:bodyPr wrap="square">
            <a:spAutoFit/>
          </a:bodyPr>
          <a:lstStyle/>
          <a:p>
            <a:r>
              <a:rPr lang="en-GB" sz="2800" dirty="0"/>
              <a:t>Key resources can be :</a:t>
            </a:r>
          </a:p>
          <a:p>
            <a:r>
              <a:rPr lang="en-GB" sz="2800" dirty="0"/>
              <a:t>physical, financial, intellectual, or human. </a:t>
            </a:r>
          </a:p>
          <a:p>
            <a:endParaRPr lang="en-GB" sz="2800" dirty="0"/>
          </a:p>
          <a:p>
            <a:r>
              <a:rPr lang="en-GB" sz="2800" dirty="0"/>
              <a:t>Key resources can be owned or leased by the company or acquired from key partners.</a:t>
            </a:r>
          </a:p>
        </p:txBody>
      </p:sp>
      <p:sp>
        <p:nvSpPr>
          <p:cNvPr id="25" name="Title 1"/>
          <p:cNvSpPr>
            <a:spLocks noGrp="1"/>
          </p:cNvSpPr>
          <p:nvPr>
            <p:ph type="title"/>
          </p:nvPr>
        </p:nvSpPr>
        <p:spPr>
          <a:xfrm>
            <a:off x="3079024" y="-386020"/>
            <a:ext cx="8534400" cy="1507067"/>
          </a:xfrm>
        </p:spPr>
        <p:txBody>
          <a:bodyPr/>
          <a:lstStyle/>
          <a:p>
            <a:r>
              <a:rPr lang="en-GB" dirty="0"/>
              <a:t>nine building blocks</a:t>
            </a:r>
          </a:p>
        </p:txBody>
      </p:sp>
      <p:sp>
        <p:nvSpPr>
          <p:cNvPr id="26" name="Rectangle 25"/>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5562375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p:nvPr/>
        </p:nvPicPr>
        <p:blipFill>
          <a:blip r:embed="rId3"/>
          <a:stretch>
            <a:fillRect/>
          </a:stretch>
        </p:blipFill>
        <p:spPr>
          <a:xfrm>
            <a:off x="464458" y="1917752"/>
            <a:ext cx="1741306" cy="1873115"/>
          </a:xfrm>
          <a:prstGeom prst="rect">
            <a:avLst/>
          </a:prstGeom>
        </p:spPr>
      </p:pic>
      <p:sp>
        <p:nvSpPr>
          <p:cNvPr id="13" name="TextBox 12"/>
          <p:cNvSpPr txBox="1"/>
          <p:nvPr/>
        </p:nvSpPr>
        <p:spPr>
          <a:xfrm>
            <a:off x="1507716" y="1548420"/>
            <a:ext cx="560569" cy="369332"/>
          </a:xfrm>
          <a:prstGeom prst="rect">
            <a:avLst/>
          </a:prstGeom>
          <a:noFill/>
        </p:spPr>
        <p:txBody>
          <a:bodyPr wrap="square" rtlCol="0">
            <a:spAutoFit/>
          </a:bodyPr>
          <a:lstStyle/>
          <a:p>
            <a:r>
              <a:rPr lang="en-GB" dirty="0"/>
              <a:t>KA</a:t>
            </a:r>
          </a:p>
        </p:txBody>
      </p:sp>
      <p:sp>
        <p:nvSpPr>
          <p:cNvPr id="14" name="TextBox 13"/>
          <p:cNvSpPr txBox="1"/>
          <p:nvPr/>
        </p:nvSpPr>
        <p:spPr>
          <a:xfrm>
            <a:off x="2788738" y="1814285"/>
            <a:ext cx="7995377" cy="954107"/>
          </a:xfrm>
          <a:prstGeom prst="rect">
            <a:avLst/>
          </a:prstGeom>
          <a:noFill/>
        </p:spPr>
        <p:txBody>
          <a:bodyPr wrap="square" rtlCol="0">
            <a:spAutoFit/>
          </a:bodyPr>
          <a:lstStyle/>
          <a:p>
            <a:r>
              <a:rPr lang="en-GB" sz="2800" b="1" dirty="0"/>
              <a:t>Key Activities</a:t>
            </a:r>
          </a:p>
          <a:p>
            <a:r>
              <a:rPr lang="en-GB" sz="2800" dirty="0"/>
              <a:t>…by performing a number of key activities</a:t>
            </a:r>
          </a:p>
        </p:txBody>
      </p:sp>
      <p:sp>
        <p:nvSpPr>
          <p:cNvPr id="21" name="Rectangle 20"/>
          <p:cNvSpPr/>
          <p:nvPr/>
        </p:nvSpPr>
        <p:spPr>
          <a:xfrm>
            <a:off x="2670840" y="3759723"/>
            <a:ext cx="8815332" cy="954107"/>
          </a:xfrm>
          <a:prstGeom prst="rect">
            <a:avLst/>
          </a:prstGeom>
        </p:spPr>
        <p:txBody>
          <a:bodyPr wrap="square">
            <a:spAutoFit/>
          </a:bodyPr>
          <a:lstStyle/>
          <a:p>
            <a:r>
              <a:rPr lang="en-GB" sz="2800" dirty="0"/>
              <a:t>The most important things a company must do  to make its business model work </a:t>
            </a:r>
          </a:p>
        </p:txBody>
      </p:sp>
      <p:sp>
        <p:nvSpPr>
          <p:cNvPr id="25" name="Title 1"/>
          <p:cNvSpPr>
            <a:spLocks noGrp="1"/>
          </p:cNvSpPr>
          <p:nvPr>
            <p:ph type="title"/>
          </p:nvPr>
        </p:nvSpPr>
        <p:spPr>
          <a:xfrm>
            <a:off x="3412852" y="-104172"/>
            <a:ext cx="8534400" cy="1507067"/>
          </a:xfrm>
        </p:spPr>
        <p:txBody>
          <a:bodyPr/>
          <a:lstStyle/>
          <a:p>
            <a:r>
              <a:rPr lang="en-GB" dirty="0"/>
              <a:t>nine building blocks</a:t>
            </a:r>
          </a:p>
        </p:txBody>
      </p:sp>
      <p:sp>
        <p:nvSpPr>
          <p:cNvPr id="26" name="Rectangle 25"/>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2349637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485946" y="1784423"/>
            <a:ext cx="560569" cy="369332"/>
          </a:xfrm>
          <a:prstGeom prst="rect">
            <a:avLst/>
          </a:prstGeom>
          <a:noFill/>
        </p:spPr>
        <p:txBody>
          <a:bodyPr wrap="square" rtlCol="0">
            <a:spAutoFit/>
          </a:bodyPr>
          <a:lstStyle/>
          <a:p>
            <a:r>
              <a:rPr lang="en-GB" dirty="0"/>
              <a:t>KP</a:t>
            </a:r>
          </a:p>
        </p:txBody>
      </p:sp>
      <p:pic>
        <p:nvPicPr>
          <p:cNvPr id="15" name="Picture 14"/>
          <p:cNvPicPr/>
          <p:nvPr/>
        </p:nvPicPr>
        <p:blipFill>
          <a:blip r:embed="rId3"/>
          <a:stretch>
            <a:fillRect/>
          </a:stretch>
        </p:blipFill>
        <p:spPr>
          <a:xfrm>
            <a:off x="348342" y="2268133"/>
            <a:ext cx="1698173" cy="1968250"/>
          </a:xfrm>
          <a:prstGeom prst="rect">
            <a:avLst/>
          </a:prstGeom>
        </p:spPr>
      </p:pic>
      <p:sp>
        <p:nvSpPr>
          <p:cNvPr id="16" name="TextBox 15"/>
          <p:cNvSpPr txBox="1"/>
          <p:nvPr/>
        </p:nvSpPr>
        <p:spPr>
          <a:xfrm>
            <a:off x="2575335" y="855090"/>
            <a:ext cx="8256632" cy="1384995"/>
          </a:xfrm>
          <a:prstGeom prst="rect">
            <a:avLst/>
          </a:prstGeom>
          <a:noFill/>
        </p:spPr>
        <p:txBody>
          <a:bodyPr wrap="square" rtlCol="0">
            <a:spAutoFit/>
          </a:bodyPr>
          <a:lstStyle/>
          <a:p>
            <a:r>
              <a:rPr lang="en-GB" sz="2800" b="1" dirty="0"/>
              <a:t>Key Partnerships</a:t>
            </a:r>
          </a:p>
          <a:p>
            <a:r>
              <a:rPr lang="en-GB" sz="2800" dirty="0"/>
              <a:t>Some activities are outsourced and some activities are required outside the organisation</a:t>
            </a:r>
          </a:p>
        </p:txBody>
      </p:sp>
      <p:sp>
        <p:nvSpPr>
          <p:cNvPr id="22" name="Rectangle 21"/>
          <p:cNvSpPr/>
          <p:nvPr/>
        </p:nvSpPr>
        <p:spPr>
          <a:xfrm>
            <a:off x="2191561" y="2497635"/>
            <a:ext cx="10309325" cy="3970318"/>
          </a:xfrm>
          <a:prstGeom prst="rect">
            <a:avLst/>
          </a:prstGeom>
        </p:spPr>
        <p:txBody>
          <a:bodyPr wrap="square">
            <a:spAutoFit/>
          </a:bodyPr>
          <a:lstStyle/>
          <a:p>
            <a:r>
              <a:rPr lang="en-GB" sz="2800" dirty="0"/>
              <a:t>The network of suppliers and partners that make  the business model work.  </a:t>
            </a:r>
          </a:p>
          <a:p>
            <a:endParaRPr lang="en-GB" sz="2800" dirty="0"/>
          </a:p>
          <a:p>
            <a:r>
              <a:rPr lang="en-GB" sz="2800" dirty="0"/>
              <a:t>Four different types of partnerships: </a:t>
            </a:r>
          </a:p>
          <a:p>
            <a:pPr marL="457200" indent="-457200">
              <a:buFont typeface="Arial" panose="020B0604020202020204" pitchFamily="34" charset="0"/>
              <a:buChar char="•"/>
            </a:pPr>
            <a:r>
              <a:rPr lang="en-GB" sz="2800" dirty="0"/>
              <a:t>Strategic alliances between non-competitors</a:t>
            </a:r>
          </a:p>
          <a:p>
            <a:pPr marL="457200" indent="-457200">
              <a:buFont typeface="Arial" panose="020B0604020202020204" pitchFamily="34" charset="0"/>
              <a:buChar char="•"/>
            </a:pPr>
            <a:r>
              <a:rPr lang="en-GB" sz="2800" dirty="0"/>
              <a:t>Coopetition: strategic partnerships between competitors </a:t>
            </a:r>
          </a:p>
          <a:p>
            <a:pPr marL="457200" indent="-457200">
              <a:buFont typeface="Arial" panose="020B0604020202020204" pitchFamily="34" charset="0"/>
              <a:buChar char="•"/>
            </a:pPr>
            <a:r>
              <a:rPr lang="en-GB" sz="2800" dirty="0"/>
              <a:t>Joint ventures to develop new businesses</a:t>
            </a:r>
          </a:p>
          <a:p>
            <a:pPr marL="457200" indent="-457200">
              <a:buFont typeface="Arial" panose="020B0604020202020204" pitchFamily="34" charset="0"/>
              <a:buChar char="•"/>
            </a:pPr>
            <a:r>
              <a:rPr lang="en-GB" sz="2800" dirty="0"/>
              <a:t>Buyer-supplier relationships to assure reliable supplies </a:t>
            </a:r>
          </a:p>
        </p:txBody>
      </p:sp>
      <p:sp>
        <p:nvSpPr>
          <p:cNvPr id="25" name="Title 1"/>
          <p:cNvSpPr>
            <a:spLocks noGrp="1"/>
          </p:cNvSpPr>
          <p:nvPr>
            <p:ph type="title"/>
          </p:nvPr>
        </p:nvSpPr>
        <p:spPr>
          <a:xfrm>
            <a:off x="3079024" y="-386020"/>
            <a:ext cx="8534400" cy="1507067"/>
          </a:xfrm>
        </p:spPr>
        <p:txBody>
          <a:bodyPr/>
          <a:lstStyle/>
          <a:p>
            <a:r>
              <a:rPr lang="en-GB" dirty="0"/>
              <a:t>nine building blocks</a:t>
            </a:r>
          </a:p>
        </p:txBody>
      </p:sp>
      <p:sp>
        <p:nvSpPr>
          <p:cNvPr id="26" name="Rectangle 25"/>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21307339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258027" y="2098096"/>
            <a:ext cx="560569" cy="369332"/>
          </a:xfrm>
          <a:prstGeom prst="rect">
            <a:avLst/>
          </a:prstGeom>
          <a:noFill/>
        </p:spPr>
        <p:txBody>
          <a:bodyPr wrap="square" rtlCol="0">
            <a:spAutoFit/>
          </a:bodyPr>
          <a:lstStyle/>
          <a:p>
            <a:r>
              <a:rPr lang="en-GB" dirty="0"/>
              <a:t>CS</a:t>
            </a:r>
          </a:p>
        </p:txBody>
      </p:sp>
      <p:pic>
        <p:nvPicPr>
          <p:cNvPr id="17" name="Picture 16"/>
          <p:cNvPicPr/>
          <p:nvPr/>
        </p:nvPicPr>
        <p:blipFill>
          <a:blip r:embed="rId3"/>
          <a:stretch>
            <a:fillRect/>
          </a:stretch>
        </p:blipFill>
        <p:spPr>
          <a:xfrm>
            <a:off x="579756" y="2467428"/>
            <a:ext cx="1072515" cy="908050"/>
          </a:xfrm>
          <a:prstGeom prst="rect">
            <a:avLst/>
          </a:prstGeom>
        </p:spPr>
      </p:pic>
      <p:sp>
        <p:nvSpPr>
          <p:cNvPr id="18" name="TextBox 17"/>
          <p:cNvSpPr txBox="1"/>
          <p:nvPr/>
        </p:nvSpPr>
        <p:spPr>
          <a:xfrm>
            <a:off x="2326027" y="1393371"/>
            <a:ext cx="9865973" cy="954107"/>
          </a:xfrm>
          <a:prstGeom prst="rect">
            <a:avLst/>
          </a:prstGeom>
          <a:noFill/>
        </p:spPr>
        <p:txBody>
          <a:bodyPr wrap="square" rtlCol="0">
            <a:spAutoFit/>
          </a:bodyPr>
          <a:lstStyle/>
          <a:p>
            <a:r>
              <a:rPr lang="en-GB" sz="2800" b="1" dirty="0"/>
              <a:t>Cost Structure</a:t>
            </a:r>
          </a:p>
          <a:p>
            <a:r>
              <a:rPr lang="en-GB" sz="2800" dirty="0"/>
              <a:t>The business model elements result in the cost structure</a:t>
            </a:r>
          </a:p>
        </p:txBody>
      </p:sp>
      <p:sp>
        <p:nvSpPr>
          <p:cNvPr id="23" name="Rectangle 22"/>
          <p:cNvSpPr/>
          <p:nvPr/>
        </p:nvSpPr>
        <p:spPr>
          <a:xfrm>
            <a:off x="2320418" y="3338809"/>
            <a:ext cx="9911437" cy="523220"/>
          </a:xfrm>
          <a:prstGeom prst="rect">
            <a:avLst/>
          </a:prstGeom>
        </p:spPr>
        <p:txBody>
          <a:bodyPr wrap="square">
            <a:spAutoFit/>
          </a:bodyPr>
          <a:lstStyle/>
          <a:p>
            <a:r>
              <a:rPr lang="en-GB" sz="2800" dirty="0"/>
              <a:t>The most important costs incurred while operating</a:t>
            </a:r>
          </a:p>
        </p:txBody>
      </p:sp>
      <p:sp>
        <p:nvSpPr>
          <p:cNvPr id="24" name="Rectangle 23"/>
          <p:cNvSpPr/>
          <p:nvPr/>
        </p:nvSpPr>
        <p:spPr>
          <a:xfrm>
            <a:off x="2320418" y="5039096"/>
            <a:ext cx="8312723" cy="523220"/>
          </a:xfrm>
          <a:prstGeom prst="rect">
            <a:avLst/>
          </a:prstGeom>
        </p:spPr>
        <p:txBody>
          <a:bodyPr wrap="square">
            <a:spAutoFit/>
          </a:bodyPr>
          <a:lstStyle/>
          <a:p>
            <a:r>
              <a:rPr lang="en-GB" sz="2800" dirty="0"/>
              <a:t>Cost Structures:  cost-driven and value-driven</a:t>
            </a:r>
          </a:p>
        </p:txBody>
      </p:sp>
      <p:sp>
        <p:nvSpPr>
          <p:cNvPr id="25" name="Title 1"/>
          <p:cNvSpPr>
            <a:spLocks noGrp="1"/>
          </p:cNvSpPr>
          <p:nvPr>
            <p:ph type="title"/>
          </p:nvPr>
        </p:nvSpPr>
        <p:spPr>
          <a:xfrm>
            <a:off x="3079024" y="-386020"/>
            <a:ext cx="8534400" cy="1507067"/>
          </a:xfrm>
        </p:spPr>
        <p:txBody>
          <a:bodyPr/>
          <a:lstStyle/>
          <a:p>
            <a:r>
              <a:rPr lang="en-GB" dirty="0"/>
              <a:t>nine building blocks</a:t>
            </a:r>
          </a:p>
        </p:txBody>
      </p:sp>
      <p:sp>
        <p:nvSpPr>
          <p:cNvPr id="26" name="Rectangle 25"/>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41422996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3"/>
          <a:stretch>
            <a:fillRect/>
          </a:stretch>
        </p:blipFill>
        <p:spPr>
          <a:xfrm>
            <a:off x="968285" y="0"/>
            <a:ext cx="8658860" cy="6858000"/>
          </a:xfrm>
          <a:prstGeom prst="rect">
            <a:avLst/>
          </a:prstGeom>
        </p:spPr>
      </p:pic>
      <p:sp>
        <p:nvSpPr>
          <p:cNvPr id="3" name="Rectangle 2"/>
          <p:cNvSpPr/>
          <p:nvPr/>
        </p:nvSpPr>
        <p:spPr>
          <a:xfrm>
            <a:off x="5704114" y="6488668"/>
            <a:ext cx="6590266" cy="369332"/>
          </a:xfrm>
          <a:prstGeom prst="rect">
            <a:avLst/>
          </a:prstGeom>
        </p:spPr>
        <p:txBody>
          <a:bodyPr wrap="none">
            <a:spAutoFit/>
          </a:bodyPr>
          <a:lstStyle/>
          <a:p>
            <a:r>
              <a:rPr lang="en-GB" dirty="0" err="1"/>
              <a:t>Osterwalder</a:t>
            </a:r>
            <a:r>
              <a:rPr lang="en-GB" dirty="0"/>
              <a:t> and </a:t>
            </a:r>
            <a:r>
              <a:rPr lang="en-GB" dirty="0" err="1"/>
              <a:t>Pigneur</a:t>
            </a:r>
            <a:r>
              <a:rPr lang="en-GB" dirty="0"/>
              <a:t>  Businessmodelgeneration.com </a:t>
            </a:r>
          </a:p>
        </p:txBody>
      </p:sp>
    </p:spTree>
    <p:extLst>
      <p:ext uri="{BB962C8B-B14F-4D97-AF65-F5344CB8AC3E}">
        <p14:creationId xmlns:p14="http://schemas.microsoft.com/office/powerpoint/2010/main" val="10557630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6141" y="221343"/>
            <a:ext cx="8131173" cy="6014054"/>
          </a:xfrm>
        </p:spPr>
      </p:pic>
      <p:sp>
        <p:nvSpPr>
          <p:cNvPr id="7" name="Rectangle 6"/>
          <p:cNvSpPr/>
          <p:nvPr/>
        </p:nvSpPr>
        <p:spPr>
          <a:xfrm>
            <a:off x="1698171" y="6488668"/>
            <a:ext cx="11393714" cy="369332"/>
          </a:xfrm>
          <a:prstGeom prst="rect">
            <a:avLst/>
          </a:prstGeom>
        </p:spPr>
        <p:txBody>
          <a:bodyPr wrap="square">
            <a:spAutoFit/>
          </a:bodyPr>
          <a:lstStyle/>
          <a:p>
            <a:r>
              <a:rPr lang="en-GB" dirty="0"/>
              <a:t>http://valuechaingeneration.com/2012/11/13/coca-colas-inclusive-business-model-in-africa/</a:t>
            </a:r>
          </a:p>
        </p:txBody>
      </p:sp>
      <p:sp>
        <p:nvSpPr>
          <p:cNvPr id="8" name="Rectangle 7"/>
          <p:cNvSpPr/>
          <p:nvPr/>
        </p:nvSpPr>
        <p:spPr>
          <a:xfrm>
            <a:off x="8788917" y="609377"/>
            <a:ext cx="2873828" cy="923330"/>
          </a:xfrm>
          <a:prstGeom prst="rect">
            <a:avLst/>
          </a:prstGeom>
        </p:spPr>
        <p:txBody>
          <a:bodyPr wrap="square">
            <a:spAutoFit/>
          </a:bodyPr>
          <a:lstStyle/>
          <a:p>
            <a:r>
              <a:rPr lang="en-GB" dirty="0"/>
              <a:t>involvement of the Coca-Cola company (yellow </a:t>
            </a:r>
            <a:r>
              <a:rPr lang="en-GB" dirty="0" err="1"/>
              <a:t>stickies</a:t>
            </a:r>
            <a:r>
              <a:rPr lang="en-GB" dirty="0"/>
              <a:t>)</a:t>
            </a:r>
          </a:p>
        </p:txBody>
      </p:sp>
      <p:sp>
        <p:nvSpPr>
          <p:cNvPr id="9" name="Rectangle 8"/>
          <p:cNvSpPr/>
          <p:nvPr/>
        </p:nvSpPr>
        <p:spPr>
          <a:xfrm>
            <a:off x="8788917" y="1965040"/>
            <a:ext cx="2938625" cy="369332"/>
          </a:xfrm>
          <a:prstGeom prst="rect">
            <a:avLst/>
          </a:prstGeom>
        </p:spPr>
        <p:txBody>
          <a:bodyPr wrap="none">
            <a:spAutoFit/>
          </a:bodyPr>
          <a:lstStyle/>
          <a:p>
            <a:r>
              <a:rPr lang="en-GB" dirty="0"/>
              <a:t>Partners (green </a:t>
            </a:r>
            <a:r>
              <a:rPr lang="en-GB" dirty="0" err="1"/>
              <a:t>stickies</a:t>
            </a:r>
            <a:r>
              <a:rPr lang="en-GB" dirty="0"/>
              <a:t>) </a:t>
            </a:r>
          </a:p>
        </p:txBody>
      </p:sp>
      <p:sp>
        <p:nvSpPr>
          <p:cNvPr id="10" name="Rectangle 9"/>
          <p:cNvSpPr/>
          <p:nvPr/>
        </p:nvSpPr>
        <p:spPr>
          <a:xfrm>
            <a:off x="8788917" y="2766705"/>
            <a:ext cx="3222172" cy="646331"/>
          </a:xfrm>
          <a:prstGeom prst="rect">
            <a:avLst/>
          </a:prstGeom>
        </p:spPr>
        <p:txBody>
          <a:bodyPr wrap="square">
            <a:spAutoFit/>
          </a:bodyPr>
          <a:lstStyle/>
          <a:p>
            <a:r>
              <a:rPr lang="en-GB" dirty="0"/>
              <a:t>Manual Distribution </a:t>
            </a:r>
            <a:r>
              <a:rPr lang="en-GB" dirty="0" err="1"/>
              <a:t>Centers</a:t>
            </a:r>
            <a:r>
              <a:rPr lang="en-GB" dirty="0"/>
              <a:t> (MDC’s, orange </a:t>
            </a:r>
            <a:r>
              <a:rPr lang="en-GB" dirty="0" err="1"/>
              <a:t>stickies</a:t>
            </a:r>
            <a:r>
              <a:rPr lang="en-GB" dirty="0"/>
              <a:t>)</a:t>
            </a:r>
          </a:p>
        </p:txBody>
      </p:sp>
      <p:sp>
        <p:nvSpPr>
          <p:cNvPr id="11" name="Rectangle 10"/>
          <p:cNvSpPr/>
          <p:nvPr/>
        </p:nvSpPr>
        <p:spPr>
          <a:xfrm>
            <a:off x="8788917" y="3592676"/>
            <a:ext cx="2677368" cy="2031325"/>
          </a:xfrm>
          <a:prstGeom prst="rect">
            <a:avLst/>
          </a:prstGeom>
        </p:spPr>
        <p:txBody>
          <a:bodyPr wrap="square">
            <a:spAutoFit/>
          </a:bodyPr>
          <a:lstStyle/>
          <a:p>
            <a:r>
              <a:rPr lang="en-GB" dirty="0"/>
              <a:t>MDC’s are owned by independent entrepreneurs who coordinate distribution to the small shops and restaurants</a:t>
            </a:r>
          </a:p>
        </p:txBody>
      </p:sp>
    </p:spTree>
    <p:extLst>
      <p:ext uri="{BB962C8B-B14F-4D97-AF65-F5344CB8AC3E}">
        <p14:creationId xmlns:p14="http://schemas.microsoft.com/office/powerpoint/2010/main" val="28689352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4898" y="0"/>
            <a:ext cx="8534400" cy="1074057"/>
          </a:xfrm>
        </p:spPr>
        <p:txBody>
          <a:bodyPr/>
          <a:lstStyle/>
          <a:p>
            <a:r>
              <a:rPr lang="en-GB" b="1" dirty="0"/>
              <a:t>PayPal Example</a:t>
            </a:r>
          </a:p>
        </p:txBody>
      </p:sp>
      <p:sp>
        <p:nvSpPr>
          <p:cNvPr id="3" name="Content Placeholder 2"/>
          <p:cNvSpPr>
            <a:spLocks noGrp="1"/>
          </p:cNvSpPr>
          <p:nvPr>
            <p:ph idx="1"/>
          </p:nvPr>
        </p:nvSpPr>
        <p:spPr>
          <a:xfrm>
            <a:off x="742269" y="1901371"/>
            <a:ext cx="10491788" cy="4571999"/>
          </a:xfrm>
        </p:spPr>
        <p:txBody>
          <a:bodyPr>
            <a:noAutofit/>
          </a:bodyPr>
          <a:lstStyle/>
          <a:p>
            <a:r>
              <a:rPr lang="en-GB" sz="3000" dirty="0">
                <a:solidFill>
                  <a:schemeClr val="tx1"/>
                </a:solidFill>
                <a:effectLst/>
              </a:rPr>
              <a:t>Business innovation model behind the e-payment company PayPal for online transactions</a:t>
            </a:r>
          </a:p>
          <a:p>
            <a:pPr lvl="1"/>
            <a:r>
              <a:rPr lang="en-GB" sz="2800" b="1" dirty="0">
                <a:solidFill>
                  <a:schemeClr val="tx1"/>
                </a:solidFill>
              </a:rPr>
              <a:t>Brokerage Model </a:t>
            </a:r>
            <a:r>
              <a:rPr lang="en-GB" sz="2800" dirty="0">
                <a:solidFill>
                  <a:schemeClr val="tx1"/>
                </a:solidFill>
              </a:rPr>
              <a:t>- This Revenue Stream derives from intermediation services performed on behalf of two or more parties. </a:t>
            </a:r>
          </a:p>
          <a:p>
            <a:pPr marL="457200" lvl="1" indent="0">
              <a:buNone/>
            </a:pPr>
            <a:r>
              <a:rPr lang="en-GB" sz="2800" dirty="0">
                <a:solidFill>
                  <a:schemeClr val="tx1"/>
                </a:solidFill>
              </a:rPr>
              <a:t>In this case the credit card providers, can receive revenues by taking a percentage of the value of each sales transaction completed between the credit card sellers and customers. </a:t>
            </a:r>
          </a:p>
          <a:p>
            <a:pPr marL="457200" lvl="1" indent="0">
              <a:buNone/>
            </a:pPr>
            <a:r>
              <a:rPr lang="en-GB" sz="2800" dirty="0">
                <a:solidFill>
                  <a:schemeClr val="tx1"/>
                </a:solidFill>
              </a:rPr>
              <a:t>The brokers earn a commission each time they successfully match a buyer and seller. </a:t>
            </a:r>
          </a:p>
          <a:p>
            <a:endParaRPr lang="en-GB" sz="3000" dirty="0">
              <a:solidFill>
                <a:schemeClr val="tx1"/>
              </a:solidFill>
            </a:endParaRPr>
          </a:p>
        </p:txBody>
      </p:sp>
    </p:spTree>
    <p:extLst>
      <p:ext uri="{BB962C8B-B14F-4D97-AF65-F5344CB8AC3E}">
        <p14:creationId xmlns:p14="http://schemas.microsoft.com/office/powerpoint/2010/main" val="38997430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257" y="2090056"/>
            <a:ext cx="2075544" cy="1231232"/>
          </a:xfrm>
        </p:spPr>
        <p:txBody>
          <a:bodyPr>
            <a:normAutofit fontScale="90000"/>
          </a:bodyPr>
          <a:lstStyle/>
          <a:p>
            <a:r>
              <a:rPr lang="en-GB" dirty="0"/>
              <a:t>PayPal </a:t>
            </a:r>
            <a:br>
              <a:rPr lang="en-GB" dirty="0"/>
            </a:br>
            <a:r>
              <a:rPr lang="en-GB" dirty="0"/>
              <a:t>Business </a:t>
            </a:r>
            <a:br>
              <a:rPr lang="en-GB" dirty="0"/>
            </a:br>
            <a:r>
              <a:rPr lang="en-GB" dirty="0"/>
              <a:t>Model</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49600" y="0"/>
            <a:ext cx="8548914" cy="6605979"/>
          </a:xfrm>
          <a:prstGeom prst="rect">
            <a:avLst/>
          </a:prstGeom>
        </p:spPr>
      </p:pic>
      <p:sp>
        <p:nvSpPr>
          <p:cNvPr id="3" name="Rectangle 2"/>
          <p:cNvSpPr/>
          <p:nvPr/>
        </p:nvSpPr>
        <p:spPr>
          <a:xfrm>
            <a:off x="0" y="6488668"/>
            <a:ext cx="12192000" cy="369332"/>
          </a:xfrm>
          <a:prstGeom prst="rect">
            <a:avLst/>
          </a:prstGeom>
        </p:spPr>
        <p:txBody>
          <a:bodyPr wrap="square">
            <a:spAutoFit/>
          </a:bodyPr>
          <a:lstStyle/>
          <a:p>
            <a:r>
              <a:rPr lang="en-GB" dirty="0"/>
              <a:t>http://www.lumosforbusiness.com/blog/752/29-11-2010/Business+Model+Breakdown++PayPal</a:t>
            </a:r>
          </a:p>
        </p:txBody>
      </p:sp>
    </p:spTree>
    <p:extLst>
      <p:ext uri="{BB962C8B-B14F-4D97-AF65-F5344CB8AC3E}">
        <p14:creationId xmlns:p14="http://schemas.microsoft.com/office/powerpoint/2010/main" val="10489859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429" y="-246743"/>
            <a:ext cx="11756571" cy="1507067"/>
          </a:xfrm>
        </p:spPr>
        <p:txBody>
          <a:bodyPr>
            <a:normAutofit/>
          </a:bodyPr>
          <a:lstStyle/>
          <a:p>
            <a:r>
              <a:rPr lang="en-GB" dirty="0"/>
              <a:t>Strategy to Business Models and to Tactics</a:t>
            </a:r>
          </a:p>
        </p:txBody>
      </p:sp>
      <p:sp>
        <p:nvSpPr>
          <p:cNvPr id="3" name="Content Placeholder 2"/>
          <p:cNvSpPr>
            <a:spLocks noGrp="1"/>
          </p:cNvSpPr>
          <p:nvPr>
            <p:ph idx="1"/>
          </p:nvPr>
        </p:nvSpPr>
        <p:spPr>
          <a:xfrm>
            <a:off x="435429" y="1059544"/>
            <a:ext cx="9345159" cy="5660572"/>
          </a:xfrm>
        </p:spPr>
        <p:txBody>
          <a:bodyPr>
            <a:noAutofit/>
          </a:bodyPr>
          <a:lstStyle/>
          <a:p>
            <a:pPr lvl="1"/>
            <a:r>
              <a:rPr lang="en-GB" sz="3000" dirty="0">
                <a:solidFill>
                  <a:schemeClr val="tx1"/>
                </a:solidFill>
              </a:rPr>
              <a:t>Business model refers to the logic of the firm, the way it operates and how it creates value for its stakeholders. </a:t>
            </a:r>
          </a:p>
          <a:p>
            <a:pPr lvl="1"/>
            <a:r>
              <a:rPr lang="en-GB" sz="3000" dirty="0">
                <a:solidFill>
                  <a:schemeClr val="tx1"/>
                </a:solidFill>
              </a:rPr>
              <a:t>Strategy refers to the choice of business model through which the firm will compete in the marketplace. </a:t>
            </a:r>
          </a:p>
          <a:p>
            <a:pPr lvl="1"/>
            <a:r>
              <a:rPr lang="en-GB" sz="3000" dirty="0">
                <a:solidFill>
                  <a:schemeClr val="tx1"/>
                </a:solidFill>
              </a:rPr>
              <a:t>Tactics refers to the residual choices open to a firm by virtue of the business model that it employs. </a:t>
            </a:r>
          </a:p>
          <a:p>
            <a:pPr marL="0" indent="0">
              <a:buNone/>
            </a:pPr>
            <a:r>
              <a:rPr lang="en-GB" sz="3000" dirty="0" err="1">
                <a:solidFill>
                  <a:schemeClr val="tx1"/>
                </a:solidFill>
              </a:rPr>
              <a:t>Casadesus-Masanell</a:t>
            </a:r>
            <a:r>
              <a:rPr lang="en-GB" sz="3000" dirty="0">
                <a:solidFill>
                  <a:schemeClr val="tx1"/>
                </a:solidFill>
              </a:rPr>
              <a:t> and </a:t>
            </a:r>
            <a:r>
              <a:rPr lang="en-GB" sz="3000" dirty="0" err="1">
                <a:solidFill>
                  <a:schemeClr val="tx1"/>
                </a:solidFill>
              </a:rPr>
              <a:t>Enric</a:t>
            </a:r>
            <a:r>
              <a:rPr lang="en-GB" sz="3000" dirty="0">
                <a:solidFill>
                  <a:schemeClr val="tx1"/>
                </a:solidFill>
              </a:rPr>
              <a:t> </a:t>
            </a:r>
            <a:r>
              <a:rPr lang="en-GB" sz="3000" dirty="0" err="1">
                <a:solidFill>
                  <a:schemeClr val="tx1"/>
                </a:solidFill>
              </a:rPr>
              <a:t>Ricart</a:t>
            </a:r>
            <a:r>
              <a:rPr lang="en-GB" sz="3000" dirty="0">
                <a:solidFill>
                  <a:schemeClr val="tx1"/>
                </a:solidFill>
              </a:rPr>
              <a:t> (2009)</a:t>
            </a:r>
          </a:p>
          <a:p>
            <a:endParaRPr lang="en-GB" sz="3000" dirty="0">
              <a:solidFill>
                <a:schemeClr val="tx1"/>
              </a:solidFill>
            </a:endParaRPr>
          </a:p>
        </p:txBody>
      </p:sp>
    </p:spTree>
    <p:extLst>
      <p:ext uri="{BB962C8B-B14F-4D97-AF65-F5344CB8AC3E}">
        <p14:creationId xmlns:p14="http://schemas.microsoft.com/office/powerpoint/2010/main" val="2531463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1885" y="0"/>
            <a:ext cx="11690356" cy="6863417"/>
          </a:xfrm>
          <a:prstGeom prst="rect">
            <a:avLst/>
          </a:prstGeom>
        </p:spPr>
        <p:txBody>
          <a:bodyPr wrap="square">
            <a:spAutoFit/>
          </a:bodyPr>
          <a:lstStyle/>
          <a:p>
            <a:r>
              <a:rPr lang="en-GB" sz="2200" b="1" dirty="0"/>
              <a:t>An Alternative business model representation.</a:t>
            </a:r>
            <a:r>
              <a:rPr lang="en-GB" sz="2200" dirty="0"/>
              <a:t> </a:t>
            </a:r>
            <a:r>
              <a:rPr lang="en-GB" sz="2200" b="1" dirty="0"/>
              <a:t>Extracted from Figure 2. Ryanair.</a:t>
            </a:r>
            <a:r>
              <a:rPr lang="en-GB" sz="2200" dirty="0"/>
              <a:t> </a:t>
            </a:r>
          </a:p>
          <a:p>
            <a:pPr marL="342900" indent="-342900">
              <a:buFont typeface="Arial" panose="020B0604020202020204" pitchFamily="34" charset="0"/>
              <a:buChar char="•"/>
            </a:pPr>
            <a:r>
              <a:rPr lang="en-GB" sz="2200" dirty="0"/>
              <a:t>No meals </a:t>
            </a:r>
          </a:p>
          <a:p>
            <a:pPr marL="342900" indent="-342900">
              <a:buFont typeface="Arial" panose="020B0604020202020204" pitchFamily="34" charset="0"/>
              <a:buChar char="•"/>
            </a:pPr>
            <a:r>
              <a:rPr lang="en-GB" sz="2200" dirty="0"/>
              <a:t>Short-haul ﬂights</a:t>
            </a:r>
          </a:p>
          <a:p>
            <a:pPr marL="342900" indent="-342900">
              <a:buFont typeface="Arial" panose="020B0604020202020204" pitchFamily="34" charset="0"/>
              <a:buChar char="•"/>
            </a:pPr>
            <a:r>
              <a:rPr lang="en-GB" sz="2200" dirty="0"/>
              <a:t>Young &amp; leisure </a:t>
            </a:r>
            <a:r>
              <a:rPr lang="en-GB" sz="2200" dirty="0" err="1"/>
              <a:t>travelers</a:t>
            </a:r>
            <a:endParaRPr lang="en-GB" sz="2200" dirty="0"/>
          </a:p>
          <a:p>
            <a:pPr marL="342900" indent="-342900">
              <a:buFont typeface="Arial" panose="020B0604020202020204" pitchFamily="34" charset="0"/>
              <a:buChar char="•"/>
            </a:pPr>
            <a:r>
              <a:rPr lang="en-GB" sz="2200" dirty="0"/>
              <a:t>Lowest fares</a:t>
            </a:r>
          </a:p>
          <a:p>
            <a:pPr marL="342900" indent="-342900">
              <a:buFont typeface="Arial" panose="020B0604020202020204" pitchFamily="34" charset="0"/>
              <a:buChar char="•"/>
            </a:pPr>
            <a:r>
              <a:rPr lang="en-GB" sz="2200" dirty="0"/>
              <a:t>Reputation for “fair” fares</a:t>
            </a:r>
          </a:p>
          <a:p>
            <a:pPr marL="342900" indent="-342900">
              <a:buFont typeface="Arial" panose="020B0604020202020204" pitchFamily="34" charset="0"/>
              <a:buChar char="•"/>
            </a:pPr>
            <a:r>
              <a:rPr lang="en-GB" sz="2200" dirty="0"/>
              <a:t>Low commissions to travel agencies</a:t>
            </a:r>
          </a:p>
          <a:p>
            <a:pPr marL="342900" indent="-342900">
              <a:buFont typeface="Arial" panose="020B0604020202020204" pitchFamily="34" charset="0"/>
              <a:buChar char="•"/>
            </a:pPr>
            <a:r>
              <a:rPr lang="en-GB" sz="2200" dirty="0"/>
              <a:t>Non-unionized workforce</a:t>
            </a:r>
          </a:p>
          <a:p>
            <a:pPr marL="342900" indent="-342900">
              <a:buFont typeface="Arial" panose="020B0604020202020204" pitchFamily="34" charset="0"/>
              <a:buChar char="•"/>
            </a:pPr>
            <a:r>
              <a:rPr lang="en-GB" sz="2200" dirty="0"/>
              <a:t>Word-of-mouth advertising</a:t>
            </a:r>
          </a:p>
          <a:p>
            <a:pPr marL="342900" indent="-342900">
              <a:buFont typeface="Arial" panose="020B0604020202020204" pitchFamily="34" charset="0"/>
              <a:buChar char="•"/>
            </a:pPr>
            <a:r>
              <a:rPr lang="en-GB" sz="2200" dirty="0"/>
              <a:t>Attracts combative team</a:t>
            </a:r>
          </a:p>
          <a:p>
            <a:pPr marL="342900" indent="-342900">
              <a:buFont typeface="Arial" panose="020B0604020202020204" pitchFamily="34" charset="0"/>
              <a:buChar char="•"/>
            </a:pPr>
            <a:r>
              <a:rPr lang="en-GB" sz="2200" dirty="0"/>
              <a:t>High-powered incentives</a:t>
            </a:r>
          </a:p>
          <a:p>
            <a:pPr marL="342900" indent="-342900">
              <a:buFont typeface="Arial" panose="020B0604020202020204" pitchFamily="34" charset="0"/>
              <a:buChar char="•"/>
            </a:pPr>
            <a:r>
              <a:rPr lang="en-GB" sz="2200" dirty="0"/>
              <a:t>Tough negotiators</a:t>
            </a:r>
          </a:p>
          <a:p>
            <a:pPr marL="342900" indent="-342900">
              <a:buFont typeface="Arial" panose="020B0604020202020204" pitchFamily="34" charset="0"/>
              <a:buChar char="•"/>
            </a:pPr>
            <a:r>
              <a:rPr lang="en-GB" sz="2200" dirty="0"/>
              <a:t>Spartan headquarters</a:t>
            </a:r>
          </a:p>
          <a:p>
            <a:pPr marL="342900" indent="-342900">
              <a:buFont typeface="Arial" panose="020B0604020202020204" pitchFamily="34" charset="0"/>
              <a:buChar char="•"/>
            </a:pPr>
            <a:r>
              <a:rPr lang="en-GB" sz="2200" dirty="0"/>
              <a:t>Low ﬁxed cost</a:t>
            </a:r>
          </a:p>
          <a:p>
            <a:pPr marL="342900" indent="-342900">
              <a:buFont typeface="Arial" panose="020B0604020202020204" pitchFamily="34" charset="0"/>
              <a:buChar char="•"/>
            </a:pPr>
            <a:r>
              <a:rPr lang="en-GB" sz="2200" dirty="0"/>
              <a:t>Low variable cost</a:t>
            </a:r>
          </a:p>
          <a:p>
            <a:pPr marL="342900" indent="-342900">
              <a:buFont typeface="Arial" panose="020B0604020202020204" pitchFamily="34" charset="0"/>
              <a:buChar char="•"/>
            </a:pPr>
            <a:r>
              <a:rPr lang="en-GB" sz="2200" dirty="0"/>
              <a:t>Nothing is free</a:t>
            </a:r>
          </a:p>
          <a:p>
            <a:pPr marL="342900" indent="-342900">
              <a:buFont typeface="Arial" panose="020B0604020202020204" pitchFamily="34" charset="0"/>
              <a:buChar char="•"/>
            </a:pPr>
            <a:r>
              <a:rPr lang="en-GB" sz="2200" dirty="0"/>
              <a:t>All passengers treated equally</a:t>
            </a:r>
          </a:p>
          <a:p>
            <a:pPr marL="342900" indent="-342900">
              <a:buFont typeface="Arial" panose="020B0604020202020204" pitchFamily="34" charset="0"/>
              <a:buChar char="•"/>
            </a:pPr>
            <a:r>
              <a:rPr lang="en-GB" sz="2200" dirty="0"/>
              <a:t>Secondary airports</a:t>
            </a:r>
          </a:p>
          <a:p>
            <a:pPr marL="342900" indent="-342900">
              <a:buFont typeface="Arial" panose="020B0604020202020204" pitchFamily="34" charset="0"/>
              <a:buChar char="•"/>
            </a:pPr>
            <a:r>
              <a:rPr lang="en-GB" sz="2200" dirty="0"/>
              <a:t>Ancillary business (bus service...)</a:t>
            </a:r>
          </a:p>
          <a:p>
            <a:pPr marL="342900" indent="-342900">
              <a:buFont typeface="Arial" panose="020B0604020202020204" pitchFamily="34" charset="0"/>
              <a:buChar char="•"/>
            </a:pPr>
            <a:r>
              <a:rPr lang="en-GB" sz="2200" dirty="0"/>
              <a:t>Large volume</a:t>
            </a:r>
          </a:p>
        </p:txBody>
      </p:sp>
      <p:sp>
        <p:nvSpPr>
          <p:cNvPr id="5" name="Rectangle 4"/>
          <p:cNvSpPr/>
          <p:nvPr/>
        </p:nvSpPr>
        <p:spPr>
          <a:xfrm>
            <a:off x="6931472" y="6277820"/>
            <a:ext cx="5150769" cy="369332"/>
          </a:xfrm>
          <a:prstGeom prst="rect">
            <a:avLst/>
          </a:prstGeom>
        </p:spPr>
        <p:txBody>
          <a:bodyPr wrap="none">
            <a:spAutoFit/>
          </a:bodyPr>
          <a:lstStyle/>
          <a:p>
            <a:r>
              <a:rPr lang="en-GB" dirty="0" err="1"/>
              <a:t>Casadesus-Masanell</a:t>
            </a:r>
            <a:r>
              <a:rPr lang="en-GB" dirty="0"/>
              <a:t> Joan </a:t>
            </a:r>
            <a:r>
              <a:rPr lang="en-GB" dirty="0" err="1"/>
              <a:t>Enric</a:t>
            </a:r>
            <a:r>
              <a:rPr lang="en-GB" dirty="0"/>
              <a:t> </a:t>
            </a:r>
            <a:r>
              <a:rPr lang="en-GB" dirty="0" err="1"/>
              <a:t>Ricart</a:t>
            </a:r>
            <a:r>
              <a:rPr lang="en-GB" dirty="0"/>
              <a:t> (2009)</a:t>
            </a:r>
          </a:p>
        </p:txBody>
      </p:sp>
    </p:spTree>
    <p:extLst>
      <p:ext uri="{BB962C8B-B14F-4D97-AF65-F5344CB8AC3E}">
        <p14:creationId xmlns:p14="http://schemas.microsoft.com/office/powerpoint/2010/main" val="34725508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7584" y="0"/>
            <a:ext cx="8534400" cy="1507067"/>
          </a:xfrm>
        </p:spPr>
        <p:txBody>
          <a:bodyPr>
            <a:normAutofit/>
          </a:bodyPr>
          <a:lstStyle/>
          <a:p>
            <a:r>
              <a:rPr lang="en-GB" dirty="0"/>
              <a:t>Operational Processes have Different Characteristics</a:t>
            </a:r>
          </a:p>
        </p:txBody>
      </p:sp>
      <p:sp>
        <p:nvSpPr>
          <p:cNvPr id="3" name="TextBox 2"/>
          <p:cNvSpPr txBox="1"/>
          <p:nvPr/>
        </p:nvSpPr>
        <p:spPr>
          <a:xfrm>
            <a:off x="2351584" y="2276872"/>
            <a:ext cx="7056784" cy="2400657"/>
          </a:xfrm>
          <a:prstGeom prst="rect">
            <a:avLst/>
          </a:prstGeom>
          <a:noFill/>
        </p:spPr>
        <p:txBody>
          <a:bodyPr wrap="square" rtlCol="0">
            <a:spAutoFit/>
          </a:bodyPr>
          <a:lstStyle/>
          <a:p>
            <a:pPr marL="360363" indent="-360363">
              <a:buFont typeface="Arial" pitchFamily="34" charset="0"/>
              <a:buChar char="•"/>
            </a:pPr>
            <a:r>
              <a:rPr lang="en-GB" sz="3000" dirty="0">
                <a:solidFill>
                  <a:srgbClr val="FFFF00"/>
                </a:solidFill>
                <a:latin typeface="Arial" panose="020B0604020202020204" pitchFamily="34" charset="0"/>
                <a:cs typeface="Arial" panose="020B0604020202020204" pitchFamily="34" charset="0"/>
              </a:rPr>
              <a:t>Volume</a:t>
            </a:r>
            <a:r>
              <a:rPr lang="en-GB" sz="3000" dirty="0">
                <a:latin typeface="Arial" panose="020B0604020202020204" pitchFamily="34" charset="0"/>
                <a:cs typeface="Arial" panose="020B0604020202020204" pitchFamily="34" charset="0"/>
              </a:rPr>
              <a:t> of their outputs</a:t>
            </a:r>
          </a:p>
          <a:p>
            <a:pPr marL="360363" indent="-360363">
              <a:buFont typeface="Arial" pitchFamily="34" charset="0"/>
              <a:buChar char="•"/>
            </a:pPr>
            <a:r>
              <a:rPr lang="en-GB" sz="3000" dirty="0">
                <a:solidFill>
                  <a:srgbClr val="FFFF00"/>
                </a:solidFill>
                <a:latin typeface="Arial" panose="020B0604020202020204" pitchFamily="34" charset="0"/>
                <a:cs typeface="Arial" panose="020B0604020202020204" pitchFamily="34" charset="0"/>
              </a:rPr>
              <a:t>Variety</a:t>
            </a:r>
            <a:r>
              <a:rPr lang="en-GB" sz="3000" dirty="0">
                <a:latin typeface="Arial" panose="020B0604020202020204" pitchFamily="34" charset="0"/>
                <a:cs typeface="Arial" panose="020B0604020202020204" pitchFamily="34" charset="0"/>
              </a:rPr>
              <a:t> of their outputs</a:t>
            </a:r>
          </a:p>
          <a:p>
            <a:pPr marL="360363" indent="-360363">
              <a:buFont typeface="Arial" pitchFamily="34" charset="0"/>
              <a:buChar char="•"/>
            </a:pPr>
            <a:r>
              <a:rPr lang="en-GB" sz="3000" dirty="0">
                <a:solidFill>
                  <a:srgbClr val="FFFF00"/>
                </a:solidFill>
                <a:latin typeface="Arial" panose="020B0604020202020204" pitchFamily="34" charset="0"/>
                <a:cs typeface="Arial" panose="020B0604020202020204" pitchFamily="34" charset="0"/>
              </a:rPr>
              <a:t>Variation</a:t>
            </a:r>
            <a:r>
              <a:rPr lang="en-GB" sz="3000" dirty="0">
                <a:latin typeface="Arial" panose="020B0604020202020204" pitchFamily="34" charset="0"/>
                <a:cs typeface="Arial" panose="020B0604020202020204" pitchFamily="34" charset="0"/>
              </a:rPr>
              <a:t> of their outputs</a:t>
            </a:r>
          </a:p>
          <a:p>
            <a:pPr marL="360363" indent="-360363">
              <a:buFont typeface="Arial" pitchFamily="34" charset="0"/>
              <a:buChar char="•"/>
            </a:pPr>
            <a:r>
              <a:rPr lang="en-GB" sz="3000" dirty="0">
                <a:latin typeface="Arial" panose="020B0604020202020204" pitchFamily="34" charset="0"/>
                <a:cs typeface="Arial" panose="020B0604020202020204" pitchFamily="34" charset="0"/>
              </a:rPr>
              <a:t>Degree of </a:t>
            </a:r>
            <a:r>
              <a:rPr lang="en-GB" sz="3000" dirty="0">
                <a:solidFill>
                  <a:srgbClr val="FFFF00"/>
                </a:solidFill>
                <a:latin typeface="Arial" panose="020B0604020202020204" pitchFamily="34" charset="0"/>
                <a:cs typeface="Arial" panose="020B0604020202020204" pitchFamily="34" charset="0"/>
              </a:rPr>
              <a:t>visibility</a:t>
            </a:r>
            <a:r>
              <a:rPr lang="en-GB" sz="3000" dirty="0">
                <a:latin typeface="Arial" panose="020B0604020202020204" pitchFamily="34" charset="0"/>
                <a:cs typeface="Arial" panose="020B0604020202020204" pitchFamily="34" charset="0"/>
              </a:rPr>
              <a:t> which customers have of the production of their output</a:t>
            </a:r>
          </a:p>
        </p:txBody>
      </p:sp>
    </p:spTree>
    <p:extLst>
      <p:ext uri="{BB962C8B-B14F-4D97-AF65-F5344CB8AC3E}">
        <p14:creationId xmlns:p14="http://schemas.microsoft.com/office/powerpoint/2010/main" val="3863309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2080" y="0"/>
            <a:ext cx="8534400" cy="1507067"/>
          </a:xfrm>
        </p:spPr>
        <p:txBody>
          <a:bodyPr/>
          <a:lstStyle/>
          <a:p>
            <a:r>
              <a:rPr lang="en-GB" dirty="0"/>
              <a:t>Characteristics</a:t>
            </a:r>
            <a:endParaRPr lang="en-US" dirty="0"/>
          </a:p>
        </p:txBody>
      </p:sp>
      <p:sp>
        <p:nvSpPr>
          <p:cNvPr id="3" name="Rectangle 2"/>
          <p:cNvSpPr/>
          <p:nvPr/>
        </p:nvSpPr>
        <p:spPr>
          <a:xfrm>
            <a:off x="1311062" y="1681238"/>
            <a:ext cx="9908480" cy="3785652"/>
          </a:xfrm>
          <a:prstGeom prst="rect">
            <a:avLst/>
          </a:prstGeom>
        </p:spPr>
        <p:txBody>
          <a:bodyPr wrap="square">
            <a:spAutoFit/>
          </a:bodyPr>
          <a:lstStyle/>
          <a:p>
            <a:pPr marL="273050" indent="-273050">
              <a:buFont typeface="Arial" pitchFamily="34" charset="0"/>
              <a:buChar char="•"/>
            </a:pPr>
            <a:r>
              <a:rPr lang="en-US" sz="3000" dirty="0"/>
              <a:t> Volume – how many products or services are made by the operation? </a:t>
            </a:r>
          </a:p>
          <a:p>
            <a:pPr marL="273050" indent="-273050">
              <a:buFont typeface="Arial" pitchFamily="34" charset="0"/>
              <a:buChar char="•"/>
            </a:pPr>
            <a:r>
              <a:rPr lang="en-US" sz="3000" dirty="0"/>
              <a:t>Variety – how many different types of products or services are made by the operation? </a:t>
            </a:r>
          </a:p>
          <a:p>
            <a:pPr marL="273050" indent="-273050">
              <a:buFont typeface="Arial" pitchFamily="34" charset="0"/>
              <a:buChar char="•"/>
            </a:pPr>
            <a:r>
              <a:rPr lang="en-US" sz="3000" dirty="0"/>
              <a:t>Variation – how much does the level of demand change over time? </a:t>
            </a:r>
          </a:p>
          <a:p>
            <a:pPr marL="273050" indent="-273050">
              <a:buFont typeface="Arial" pitchFamily="34" charset="0"/>
              <a:buChar char="•"/>
            </a:pPr>
            <a:r>
              <a:rPr lang="en-US" sz="3000" dirty="0"/>
              <a:t>Visibility – how much of the operation’s internal working are ‘exposed’ to its customers? </a:t>
            </a:r>
          </a:p>
        </p:txBody>
      </p:sp>
    </p:spTree>
    <p:extLst>
      <p:ext uri="{BB962C8B-B14F-4D97-AF65-F5344CB8AC3E}">
        <p14:creationId xmlns:p14="http://schemas.microsoft.com/office/powerpoint/2010/main" val="36959682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B4197-E6EE-D290-A196-6A85BFE2EB9E}"/>
              </a:ext>
            </a:extLst>
          </p:cNvPr>
          <p:cNvSpPr>
            <a:spLocks noGrp="1"/>
          </p:cNvSpPr>
          <p:nvPr>
            <p:ph type="title"/>
          </p:nvPr>
        </p:nvSpPr>
        <p:spPr>
          <a:xfrm>
            <a:off x="680356" y="361648"/>
            <a:ext cx="8534400" cy="661610"/>
          </a:xfrm>
        </p:spPr>
        <p:txBody>
          <a:bodyPr/>
          <a:lstStyle/>
          <a:p>
            <a:pPr algn="ctr"/>
            <a:r>
              <a:rPr lang="en-GB" dirty="0"/>
              <a:t>References</a:t>
            </a:r>
          </a:p>
        </p:txBody>
      </p:sp>
      <p:sp>
        <p:nvSpPr>
          <p:cNvPr id="4" name="TextBox 3">
            <a:extLst>
              <a:ext uri="{FF2B5EF4-FFF2-40B4-BE49-F238E27FC236}">
                <a16:creationId xmlns:a16="http://schemas.microsoft.com/office/drawing/2014/main" id="{8A630EE8-A1EB-A2B1-3429-95C6862E0ED7}"/>
              </a:ext>
            </a:extLst>
          </p:cNvPr>
          <p:cNvSpPr txBox="1"/>
          <p:nvPr/>
        </p:nvSpPr>
        <p:spPr>
          <a:xfrm>
            <a:off x="680356" y="1693706"/>
            <a:ext cx="10521044" cy="4185761"/>
          </a:xfrm>
          <a:prstGeom prst="rect">
            <a:avLst/>
          </a:prstGeom>
          <a:noFill/>
        </p:spPr>
        <p:txBody>
          <a:bodyPr wrap="square">
            <a:spAutoFit/>
          </a:bodyPr>
          <a:lstStyle/>
          <a:p>
            <a:r>
              <a:rPr lang="en-GB" sz="2600" dirty="0" err="1">
                <a:latin typeface="Arial" panose="020B0604020202020204" pitchFamily="34" charset="0"/>
                <a:cs typeface="Arial" panose="020B0604020202020204" pitchFamily="34" charset="0"/>
              </a:rPr>
              <a:t>Assink</a:t>
            </a:r>
            <a:r>
              <a:rPr lang="en-GB" sz="2600" dirty="0">
                <a:latin typeface="Arial" panose="020B0604020202020204" pitchFamily="34" charset="0"/>
                <a:cs typeface="Arial" panose="020B0604020202020204" pitchFamily="34" charset="0"/>
              </a:rPr>
              <a:t>, M. (2006). Inhibitors of disruptive innovation capability: a conceptual model. European Journal of Innovation Management. Vol. 9 </a:t>
            </a:r>
            <a:r>
              <a:rPr lang="en-GB" sz="2600" dirty="0" err="1">
                <a:latin typeface="Arial" panose="020B0604020202020204" pitchFamily="34" charset="0"/>
                <a:cs typeface="Arial" panose="020B0604020202020204" pitchFamily="34" charset="0"/>
              </a:rPr>
              <a:t>Iss</a:t>
            </a:r>
            <a:r>
              <a:rPr lang="en-GB" sz="2600" dirty="0">
                <a:latin typeface="Arial" panose="020B0604020202020204" pitchFamily="34" charset="0"/>
                <a:cs typeface="Arial" panose="020B0604020202020204" pitchFamily="34" charset="0"/>
              </a:rPr>
              <a:t>. 2 pp. 215-233. </a:t>
            </a:r>
          </a:p>
          <a:p>
            <a:endParaRPr lang="en-GB" sz="2600" dirty="0">
              <a:latin typeface="Arial" panose="020B0604020202020204" pitchFamily="34" charset="0"/>
              <a:cs typeface="Arial" panose="020B0604020202020204" pitchFamily="34" charset="0"/>
            </a:endParaRPr>
          </a:p>
          <a:p>
            <a:r>
              <a:rPr lang="en-GB" sz="2600" dirty="0">
                <a:solidFill>
                  <a:schemeClr val="tx1"/>
                </a:solidFill>
                <a:latin typeface="Arial" panose="020B0604020202020204" pitchFamily="34" charset="0"/>
                <a:cs typeface="Arial" panose="020B0604020202020204" pitchFamily="34" charset="0"/>
              </a:rPr>
              <a:t>Osterwalder, A., and Pigneur, Y.  (2012) Business Model Generation.com: A Handbook for </a:t>
            </a:r>
            <a:r>
              <a:rPr lang="en-GB" sz="2600" dirty="0" err="1">
                <a:solidFill>
                  <a:schemeClr val="tx1"/>
                </a:solidFill>
                <a:latin typeface="Arial" panose="020B0604020202020204" pitchFamily="34" charset="0"/>
                <a:cs typeface="Arial" panose="020B0604020202020204" pitchFamily="34" charset="0"/>
              </a:rPr>
              <a:t>Visionaires</a:t>
            </a:r>
            <a:r>
              <a:rPr lang="en-GB" sz="2600" dirty="0">
                <a:solidFill>
                  <a:schemeClr val="tx1"/>
                </a:solidFill>
                <a:latin typeface="Arial" panose="020B0604020202020204" pitchFamily="34" charset="0"/>
                <a:cs typeface="Arial" panose="020B0604020202020204" pitchFamily="34" charset="0"/>
              </a:rPr>
              <a:t>, Game Changers and Challengers</a:t>
            </a: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180092"/>
      </p:ext>
    </p:extLst>
  </p:cSld>
  <p:clrMapOvr>
    <a:masterClrMapping/>
  </p:clrMapOvr>
</p:sld>
</file>

<file path=ppt/theme/theme1.xml><?xml version="1.0" encoding="utf-8"?>
<a:theme xmlns:a="http://schemas.openxmlformats.org/drawingml/2006/main" name="Slic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0</TotalTime>
  <Words>4207</Words>
  <Application>Microsoft Office PowerPoint</Application>
  <PresentationFormat>Widescreen</PresentationFormat>
  <Paragraphs>314</Paragraphs>
  <Slides>28</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Myfont</vt:lpstr>
      <vt:lpstr>Arial</vt:lpstr>
      <vt:lpstr>Arial</vt:lpstr>
      <vt:lpstr>Calibri</vt:lpstr>
      <vt:lpstr>Century Gothic</vt:lpstr>
      <vt:lpstr>Wingdings 3</vt:lpstr>
      <vt:lpstr>Slice</vt:lpstr>
      <vt:lpstr>Innovation and Business Model Development</vt:lpstr>
      <vt:lpstr>Techniques methods to encourage innovation</vt:lpstr>
      <vt:lpstr>PowerPoint Presentation</vt:lpstr>
      <vt:lpstr>PowerPoint Presentation</vt:lpstr>
      <vt:lpstr>PowerPoint Presentation</vt:lpstr>
      <vt:lpstr>Value Proposition   Learn how to use the business model canvas to  identify the building blocks of the business model</vt:lpstr>
      <vt:lpstr>the Book approach</vt:lpstr>
      <vt:lpstr>PowerPoint Presentation</vt:lpstr>
      <vt:lpstr>Business Model</vt:lpstr>
      <vt:lpstr>BusinessModelGeneration.com</vt:lpstr>
      <vt:lpstr>nine building blocks</vt:lpstr>
      <vt:lpstr>nine building blocks</vt:lpstr>
      <vt:lpstr>nine building blocks</vt:lpstr>
      <vt:lpstr>nine building blocks</vt:lpstr>
      <vt:lpstr>nine building blocks</vt:lpstr>
      <vt:lpstr>nine building blocks</vt:lpstr>
      <vt:lpstr>nine building blocks</vt:lpstr>
      <vt:lpstr>nine building blocks</vt:lpstr>
      <vt:lpstr>nine building blocks</vt:lpstr>
      <vt:lpstr>PowerPoint Presentation</vt:lpstr>
      <vt:lpstr>PowerPoint Presentation</vt:lpstr>
      <vt:lpstr>PayPal Example</vt:lpstr>
      <vt:lpstr>PayPal  Business  Model</vt:lpstr>
      <vt:lpstr>Strategy to Business Models and to Tactics</vt:lpstr>
      <vt:lpstr>PowerPoint Presentation</vt:lpstr>
      <vt:lpstr>Operational Processes have Different Characteristics</vt:lpstr>
      <vt:lpstr>Characteristics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 Chain</dc:title>
  <dc:creator>RM</dc:creator>
  <cp:lastModifiedBy>Roisin Mullins</cp:lastModifiedBy>
  <cp:revision>145</cp:revision>
  <dcterms:created xsi:type="dcterms:W3CDTF">2015-10-17T19:50:37Z</dcterms:created>
  <dcterms:modified xsi:type="dcterms:W3CDTF">2023-11-08T14:06:23Z</dcterms:modified>
</cp:coreProperties>
</file>