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2.xml" ContentType="application/inkml+xml"/>
  <Override PartName="/ppt/ink/ink3.xml" ContentType="application/inkml+xml"/>
  <Override PartName="/ppt/ink/ink4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197"/>
    <p:restoredTop sz="95827"/>
  </p:normalViewPr>
  <p:slideViewPr>
    <p:cSldViewPr snapToGrid="0" snapToObjects="1">
      <p:cViewPr varScale="1">
        <p:scale>
          <a:sx n="97" d="100"/>
          <a:sy n="97" d="100"/>
        </p:scale>
        <p:origin x="216" y="5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93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4B0EE9-E487-4F0A-A34B-29F41454B594}" type="doc">
      <dgm:prSet loTypeId="urn:microsoft.com/office/officeart/2008/layout/LinedList" loCatId="list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6369420A-6E28-4645-946F-C31CEEA90F0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Example role: Production Operative</a:t>
          </a:r>
        </a:p>
      </dgm:t>
    </dgm:pt>
    <dgm:pt modelId="{ABC890CD-2765-41E0-86E7-E55002BE3058}" type="parTrans" cxnId="{A8CA6F51-C5A6-4107-94BC-899F0C85576D}">
      <dgm:prSet/>
      <dgm:spPr/>
      <dgm:t>
        <a:bodyPr/>
        <a:lstStyle/>
        <a:p>
          <a:endParaRPr lang="en-US"/>
        </a:p>
      </dgm:t>
    </dgm:pt>
    <dgm:pt modelId="{12EBAC40-C88C-4B7A-8CE5-01F97CBF083F}" type="sibTrans" cxnId="{A8CA6F51-C5A6-4107-94BC-899F0C85576D}">
      <dgm:prSet/>
      <dgm:spPr/>
      <dgm:t>
        <a:bodyPr/>
        <a:lstStyle/>
        <a:p>
          <a:endParaRPr lang="en-US"/>
        </a:p>
      </dgm:t>
    </dgm:pt>
    <dgm:pt modelId="{7435BDB6-6580-449F-B5F8-8FBD26A61ECF}">
      <dgm:prSet/>
      <dgm:spPr/>
      <dgm:t>
        <a:bodyPr/>
        <a:lstStyle/>
        <a:p>
          <a:r>
            <a:rPr lang="en-US" dirty="0"/>
            <a:t>•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Operate machinery</a:t>
          </a:r>
        </a:p>
      </dgm:t>
    </dgm:pt>
    <dgm:pt modelId="{1FCDA142-1EC1-412C-B2B2-F33558EB12C8}" type="parTrans" cxnId="{8927589D-5B27-451F-8467-4E27140516CD}">
      <dgm:prSet/>
      <dgm:spPr/>
      <dgm:t>
        <a:bodyPr/>
        <a:lstStyle/>
        <a:p>
          <a:endParaRPr lang="en-US"/>
        </a:p>
      </dgm:t>
    </dgm:pt>
    <dgm:pt modelId="{22630993-2A11-4CB6-B593-4C6CD501E547}" type="sibTrans" cxnId="{8927589D-5B27-451F-8467-4E27140516CD}">
      <dgm:prSet/>
      <dgm:spPr/>
      <dgm:t>
        <a:bodyPr/>
        <a:lstStyle/>
        <a:p>
          <a:endParaRPr lang="en-US"/>
        </a:p>
      </dgm:t>
    </dgm:pt>
    <dgm:pt modelId="{1134F8F6-0A4A-48F5-8542-CAEDC1544E06}">
      <dgm:prSet/>
      <dgm:spPr/>
      <dgm:t>
        <a:bodyPr/>
        <a:lstStyle/>
        <a:p>
          <a:r>
            <a:rPr lang="en-US" dirty="0"/>
            <a:t>•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Maintain hygiene standards</a:t>
          </a:r>
        </a:p>
      </dgm:t>
    </dgm:pt>
    <dgm:pt modelId="{623D312F-FC13-4C71-B534-076EF85C8E86}" type="parTrans" cxnId="{EA1A68F0-6337-43F4-B9FB-AF0F3E5CD97D}">
      <dgm:prSet/>
      <dgm:spPr/>
      <dgm:t>
        <a:bodyPr/>
        <a:lstStyle/>
        <a:p>
          <a:endParaRPr lang="en-US"/>
        </a:p>
      </dgm:t>
    </dgm:pt>
    <dgm:pt modelId="{A01F9434-277C-4154-93E0-30CBEB8B3059}" type="sibTrans" cxnId="{EA1A68F0-6337-43F4-B9FB-AF0F3E5CD97D}">
      <dgm:prSet/>
      <dgm:spPr/>
      <dgm:t>
        <a:bodyPr/>
        <a:lstStyle/>
        <a:p>
          <a:endParaRPr lang="en-US"/>
        </a:p>
      </dgm:t>
    </dgm:pt>
    <dgm:pt modelId="{DC544D5B-6659-4D5D-8803-8DE2297ECF95}">
      <dgm:prSet/>
      <dgm:spPr/>
      <dgm:t>
        <a:bodyPr/>
        <a:lstStyle/>
        <a:p>
          <a:r>
            <a:rPr lang="en-US" dirty="0"/>
            <a:t>•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Monitor product quality</a:t>
          </a:r>
        </a:p>
      </dgm:t>
    </dgm:pt>
    <dgm:pt modelId="{60337711-D7F8-44F4-89B3-7F7A04166F93}" type="parTrans" cxnId="{51420C61-BD6C-4651-989D-C793DB694435}">
      <dgm:prSet/>
      <dgm:spPr/>
      <dgm:t>
        <a:bodyPr/>
        <a:lstStyle/>
        <a:p>
          <a:endParaRPr lang="en-US"/>
        </a:p>
      </dgm:t>
    </dgm:pt>
    <dgm:pt modelId="{6F241EE1-DC7C-4872-BA9A-34ABD163A754}" type="sibTrans" cxnId="{51420C61-BD6C-4651-989D-C793DB694435}">
      <dgm:prSet/>
      <dgm:spPr/>
      <dgm:t>
        <a:bodyPr/>
        <a:lstStyle/>
        <a:p>
          <a:endParaRPr lang="en-US"/>
        </a:p>
      </dgm:t>
    </dgm:pt>
    <dgm:pt modelId="{79FA662C-6DD0-4822-99B8-1C5ECFF29D96}">
      <dgm:prSet/>
      <dgm:spPr/>
      <dgm:t>
        <a:bodyPr/>
        <a:lstStyle/>
        <a:p>
          <a:r>
            <a:rPr lang="en-US" dirty="0"/>
            <a:t>•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Work effectively in teams</a:t>
          </a:r>
        </a:p>
      </dgm:t>
    </dgm:pt>
    <dgm:pt modelId="{376572F8-7F92-4B0B-9957-D24CD6733BB1}" type="parTrans" cxnId="{869E5DF4-A90D-40C4-A82A-0C0C27E730FA}">
      <dgm:prSet/>
      <dgm:spPr/>
      <dgm:t>
        <a:bodyPr/>
        <a:lstStyle/>
        <a:p>
          <a:endParaRPr lang="en-US"/>
        </a:p>
      </dgm:t>
    </dgm:pt>
    <dgm:pt modelId="{BBC194E4-1471-450D-9D77-FFE6F7D5AA1E}" type="sibTrans" cxnId="{869E5DF4-A90D-40C4-A82A-0C0C27E730FA}">
      <dgm:prSet/>
      <dgm:spPr/>
      <dgm:t>
        <a:bodyPr/>
        <a:lstStyle/>
        <a:p>
          <a:endParaRPr lang="en-US"/>
        </a:p>
      </dgm:t>
    </dgm:pt>
    <dgm:pt modelId="{2476190B-231C-324E-8F3D-90486D5B6420}" type="pres">
      <dgm:prSet presAssocID="{594B0EE9-E487-4F0A-A34B-29F41454B594}" presName="vert0" presStyleCnt="0">
        <dgm:presLayoutVars>
          <dgm:dir/>
          <dgm:animOne val="branch"/>
          <dgm:animLvl val="lvl"/>
        </dgm:presLayoutVars>
      </dgm:prSet>
      <dgm:spPr/>
    </dgm:pt>
    <dgm:pt modelId="{7032BA17-C5CE-CD4A-8924-9D15DBDD0C18}" type="pres">
      <dgm:prSet presAssocID="{6369420A-6E28-4645-946F-C31CEEA90F03}" presName="thickLine" presStyleLbl="alignNode1" presStyleIdx="0" presStyleCnt="5"/>
      <dgm:spPr/>
    </dgm:pt>
    <dgm:pt modelId="{F39A4248-C3BF-6B41-8C1D-3278132D2693}" type="pres">
      <dgm:prSet presAssocID="{6369420A-6E28-4645-946F-C31CEEA90F03}" presName="horz1" presStyleCnt="0"/>
      <dgm:spPr/>
    </dgm:pt>
    <dgm:pt modelId="{9BBF72B8-A78B-3245-8F91-2D30BD1DC887}" type="pres">
      <dgm:prSet presAssocID="{6369420A-6E28-4645-946F-C31CEEA90F03}" presName="tx1" presStyleLbl="revTx" presStyleIdx="0" presStyleCnt="5"/>
      <dgm:spPr/>
    </dgm:pt>
    <dgm:pt modelId="{AAF383F5-B93E-854F-8D2E-52187D6452AA}" type="pres">
      <dgm:prSet presAssocID="{6369420A-6E28-4645-946F-C31CEEA90F03}" presName="vert1" presStyleCnt="0"/>
      <dgm:spPr/>
    </dgm:pt>
    <dgm:pt modelId="{0CD9BDB3-D6EC-364E-B568-7CCEF8818A55}" type="pres">
      <dgm:prSet presAssocID="{7435BDB6-6580-449F-B5F8-8FBD26A61ECF}" presName="thickLine" presStyleLbl="alignNode1" presStyleIdx="1" presStyleCnt="5"/>
      <dgm:spPr/>
    </dgm:pt>
    <dgm:pt modelId="{93FDCD0D-B1DE-3346-80EE-D4FC784EBD6A}" type="pres">
      <dgm:prSet presAssocID="{7435BDB6-6580-449F-B5F8-8FBD26A61ECF}" presName="horz1" presStyleCnt="0"/>
      <dgm:spPr/>
    </dgm:pt>
    <dgm:pt modelId="{B5A4F7B4-8732-8744-94CF-46CC347929A4}" type="pres">
      <dgm:prSet presAssocID="{7435BDB6-6580-449F-B5F8-8FBD26A61ECF}" presName="tx1" presStyleLbl="revTx" presStyleIdx="1" presStyleCnt="5"/>
      <dgm:spPr/>
    </dgm:pt>
    <dgm:pt modelId="{1629CBF7-3E74-D142-A3F4-B2FA8538937F}" type="pres">
      <dgm:prSet presAssocID="{7435BDB6-6580-449F-B5F8-8FBD26A61ECF}" presName="vert1" presStyleCnt="0"/>
      <dgm:spPr/>
    </dgm:pt>
    <dgm:pt modelId="{C9D9D8E7-97BE-5848-B234-4C66EFC94949}" type="pres">
      <dgm:prSet presAssocID="{1134F8F6-0A4A-48F5-8542-CAEDC1544E06}" presName="thickLine" presStyleLbl="alignNode1" presStyleIdx="2" presStyleCnt="5"/>
      <dgm:spPr/>
    </dgm:pt>
    <dgm:pt modelId="{77C99D53-B9DF-F14A-ABDC-D53D9BE4F72F}" type="pres">
      <dgm:prSet presAssocID="{1134F8F6-0A4A-48F5-8542-CAEDC1544E06}" presName="horz1" presStyleCnt="0"/>
      <dgm:spPr/>
    </dgm:pt>
    <dgm:pt modelId="{7514064A-7A15-5B4F-9CA0-EF982BB7A36D}" type="pres">
      <dgm:prSet presAssocID="{1134F8F6-0A4A-48F5-8542-CAEDC1544E06}" presName="tx1" presStyleLbl="revTx" presStyleIdx="2" presStyleCnt="5"/>
      <dgm:spPr/>
    </dgm:pt>
    <dgm:pt modelId="{7EE67594-AD79-8647-AB0D-241E8D61F2E8}" type="pres">
      <dgm:prSet presAssocID="{1134F8F6-0A4A-48F5-8542-CAEDC1544E06}" presName="vert1" presStyleCnt="0"/>
      <dgm:spPr/>
    </dgm:pt>
    <dgm:pt modelId="{BE8EAE53-437C-D840-8550-1DE304EFBBC2}" type="pres">
      <dgm:prSet presAssocID="{DC544D5B-6659-4D5D-8803-8DE2297ECF95}" presName="thickLine" presStyleLbl="alignNode1" presStyleIdx="3" presStyleCnt="5"/>
      <dgm:spPr/>
    </dgm:pt>
    <dgm:pt modelId="{7E530DBC-03D5-B84C-9384-3A19013E15E1}" type="pres">
      <dgm:prSet presAssocID="{DC544D5B-6659-4D5D-8803-8DE2297ECF95}" presName="horz1" presStyleCnt="0"/>
      <dgm:spPr/>
    </dgm:pt>
    <dgm:pt modelId="{15A9D1EA-84BD-5A45-A47B-85323E7AB2C4}" type="pres">
      <dgm:prSet presAssocID="{DC544D5B-6659-4D5D-8803-8DE2297ECF95}" presName="tx1" presStyleLbl="revTx" presStyleIdx="3" presStyleCnt="5"/>
      <dgm:spPr/>
    </dgm:pt>
    <dgm:pt modelId="{1C7029AA-FF1D-0F40-A25F-D4B7D92C9571}" type="pres">
      <dgm:prSet presAssocID="{DC544D5B-6659-4D5D-8803-8DE2297ECF95}" presName="vert1" presStyleCnt="0"/>
      <dgm:spPr/>
    </dgm:pt>
    <dgm:pt modelId="{648FE992-89E1-274B-A050-C3C72D48EDA5}" type="pres">
      <dgm:prSet presAssocID="{79FA662C-6DD0-4822-99B8-1C5ECFF29D96}" presName="thickLine" presStyleLbl="alignNode1" presStyleIdx="4" presStyleCnt="5"/>
      <dgm:spPr/>
    </dgm:pt>
    <dgm:pt modelId="{B0F1E5B2-262D-9F4A-92D0-4490D0B62790}" type="pres">
      <dgm:prSet presAssocID="{79FA662C-6DD0-4822-99B8-1C5ECFF29D96}" presName="horz1" presStyleCnt="0"/>
      <dgm:spPr/>
    </dgm:pt>
    <dgm:pt modelId="{C46A20A8-1566-E049-8539-995934AB2AAE}" type="pres">
      <dgm:prSet presAssocID="{79FA662C-6DD0-4822-99B8-1C5ECFF29D96}" presName="tx1" presStyleLbl="revTx" presStyleIdx="4" presStyleCnt="5"/>
      <dgm:spPr/>
    </dgm:pt>
    <dgm:pt modelId="{2B828BF1-E661-7A4B-AE7A-B27CF31DC7E5}" type="pres">
      <dgm:prSet presAssocID="{79FA662C-6DD0-4822-99B8-1C5ECFF29D96}" presName="vert1" presStyleCnt="0"/>
      <dgm:spPr/>
    </dgm:pt>
  </dgm:ptLst>
  <dgm:cxnLst>
    <dgm:cxn modelId="{A8CA6F51-C5A6-4107-94BC-899F0C85576D}" srcId="{594B0EE9-E487-4F0A-A34B-29F41454B594}" destId="{6369420A-6E28-4645-946F-C31CEEA90F03}" srcOrd="0" destOrd="0" parTransId="{ABC890CD-2765-41E0-86E7-E55002BE3058}" sibTransId="{12EBAC40-C88C-4B7A-8CE5-01F97CBF083F}"/>
    <dgm:cxn modelId="{52C75152-CD0C-2D41-A3B5-71D26035EA51}" type="presOf" srcId="{79FA662C-6DD0-4822-99B8-1C5ECFF29D96}" destId="{C46A20A8-1566-E049-8539-995934AB2AAE}" srcOrd="0" destOrd="0" presId="urn:microsoft.com/office/officeart/2008/layout/LinedList"/>
    <dgm:cxn modelId="{51420C61-BD6C-4651-989D-C793DB694435}" srcId="{594B0EE9-E487-4F0A-A34B-29F41454B594}" destId="{DC544D5B-6659-4D5D-8803-8DE2297ECF95}" srcOrd="3" destOrd="0" parTransId="{60337711-D7F8-44F4-89B3-7F7A04166F93}" sibTransId="{6F241EE1-DC7C-4872-BA9A-34ABD163A754}"/>
    <dgm:cxn modelId="{05CC876F-033A-3E4A-9863-C04B54F7F293}" type="presOf" srcId="{DC544D5B-6659-4D5D-8803-8DE2297ECF95}" destId="{15A9D1EA-84BD-5A45-A47B-85323E7AB2C4}" srcOrd="0" destOrd="0" presId="urn:microsoft.com/office/officeart/2008/layout/LinedList"/>
    <dgm:cxn modelId="{FA83D378-8D20-404E-B4B8-9D677E59CFC2}" type="presOf" srcId="{6369420A-6E28-4645-946F-C31CEEA90F03}" destId="{9BBF72B8-A78B-3245-8F91-2D30BD1DC887}" srcOrd="0" destOrd="0" presId="urn:microsoft.com/office/officeart/2008/layout/LinedList"/>
    <dgm:cxn modelId="{4CF26683-473A-B442-AC2C-384DB2103EA2}" type="presOf" srcId="{7435BDB6-6580-449F-B5F8-8FBD26A61ECF}" destId="{B5A4F7B4-8732-8744-94CF-46CC347929A4}" srcOrd="0" destOrd="0" presId="urn:microsoft.com/office/officeart/2008/layout/LinedList"/>
    <dgm:cxn modelId="{FDB14584-9986-5746-ACED-F7994DDD0CA9}" type="presOf" srcId="{594B0EE9-E487-4F0A-A34B-29F41454B594}" destId="{2476190B-231C-324E-8F3D-90486D5B6420}" srcOrd="0" destOrd="0" presId="urn:microsoft.com/office/officeart/2008/layout/LinedList"/>
    <dgm:cxn modelId="{CCA8889A-58ED-D34D-9D67-339215E07831}" type="presOf" srcId="{1134F8F6-0A4A-48F5-8542-CAEDC1544E06}" destId="{7514064A-7A15-5B4F-9CA0-EF982BB7A36D}" srcOrd="0" destOrd="0" presId="urn:microsoft.com/office/officeart/2008/layout/LinedList"/>
    <dgm:cxn modelId="{8927589D-5B27-451F-8467-4E27140516CD}" srcId="{594B0EE9-E487-4F0A-A34B-29F41454B594}" destId="{7435BDB6-6580-449F-B5F8-8FBD26A61ECF}" srcOrd="1" destOrd="0" parTransId="{1FCDA142-1EC1-412C-B2B2-F33558EB12C8}" sibTransId="{22630993-2A11-4CB6-B593-4C6CD501E547}"/>
    <dgm:cxn modelId="{EA1A68F0-6337-43F4-B9FB-AF0F3E5CD97D}" srcId="{594B0EE9-E487-4F0A-A34B-29F41454B594}" destId="{1134F8F6-0A4A-48F5-8542-CAEDC1544E06}" srcOrd="2" destOrd="0" parTransId="{623D312F-FC13-4C71-B534-076EF85C8E86}" sibTransId="{A01F9434-277C-4154-93E0-30CBEB8B3059}"/>
    <dgm:cxn modelId="{869E5DF4-A90D-40C4-A82A-0C0C27E730FA}" srcId="{594B0EE9-E487-4F0A-A34B-29F41454B594}" destId="{79FA662C-6DD0-4822-99B8-1C5ECFF29D96}" srcOrd="4" destOrd="0" parTransId="{376572F8-7F92-4B0B-9957-D24CD6733BB1}" sibTransId="{BBC194E4-1471-450D-9D77-FFE6F7D5AA1E}"/>
    <dgm:cxn modelId="{BF712251-F569-B84B-B502-FE51CF3B4D2A}" type="presParOf" srcId="{2476190B-231C-324E-8F3D-90486D5B6420}" destId="{7032BA17-C5CE-CD4A-8924-9D15DBDD0C18}" srcOrd="0" destOrd="0" presId="urn:microsoft.com/office/officeart/2008/layout/LinedList"/>
    <dgm:cxn modelId="{9CA347FA-C3BD-E347-84FC-5E785BF4EE98}" type="presParOf" srcId="{2476190B-231C-324E-8F3D-90486D5B6420}" destId="{F39A4248-C3BF-6B41-8C1D-3278132D2693}" srcOrd="1" destOrd="0" presId="urn:microsoft.com/office/officeart/2008/layout/LinedList"/>
    <dgm:cxn modelId="{636FFF30-6D8A-844E-B27E-79EA8C17C807}" type="presParOf" srcId="{F39A4248-C3BF-6B41-8C1D-3278132D2693}" destId="{9BBF72B8-A78B-3245-8F91-2D30BD1DC887}" srcOrd="0" destOrd="0" presId="urn:microsoft.com/office/officeart/2008/layout/LinedList"/>
    <dgm:cxn modelId="{B881C483-75F0-5E4E-9782-C2284F88B5F3}" type="presParOf" srcId="{F39A4248-C3BF-6B41-8C1D-3278132D2693}" destId="{AAF383F5-B93E-854F-8D2E-52187D6452AA}" srcOrd="1" destOrd="0" presId="urn:microsoft.com/office/officeart/2008/layout/LinedList"/>
    <dgm:cxn modelId="{0C96661F-D87F-8149-83F8-1AC8BACA6A62}" type="presParOf" srcId="{2476190B-231C-324E-8F3D-90486D5B6420}" destId="{0CD9BDB3-D6EC-364E-B568-7CCEF8818A55}" srcOrd="2" destOrd="0" presId="urn:microsoft.com/office/officeart/2008/layout/LinedList"/>
    <dgm:cxn modelId="{97687639-F699-7045-86D2-F30560D40229}" type="presParOf" srcId="{2476190B-231C-324E-8F3D-90486D5B6420}" destId="{93FDCD0D-B1DE-3346-80EE-D4FC784EBD6A}" srcOrd="3" destOrd="0" presId="urn:microsoft.com/office/officeart/2008/layout/LinedList"/>
    <dgm:cxn modelId="{06EEF7CB-8785-6C49-944F-85F1A0E6A788}" type="presParOf" srcId="{93FDCD0D-B1DE-3346-80EE-D4FC784EBD6A}" destId="{B5A4F7B4-8732-8744-94CF-46CC347929A4}" srcOrd="0" destOrd="0" presId="urn:microsoft.com/office/officeart/2008/layout/LinedList"/>
    <dgm:cxn modelId="{5D2B10B7-F2C2-2B4F-BDCF-5ECDD436E124}" type="presParOf" srcId="{93FDCD0D-B1DE-3346-80EE-D4FC784EBD6A}" destId="{1629CBF7-3E74-D142-A3F4-B2FA8538937F}" srcOrd="1" destOrd="0" presId="urn:microsoft.com/office/officeart/2008/layout/LinedList"/>
    <dgm:cxn modelId="{62F43A54-E1D5-8145-A1AF-E984E211631B}" type="presParOf" srcId="{2476190B-231C-324E-8F3D-90486D5B6420}" destId="{C9D9D8E7-97BE-5848-B234-4C66EFC94949}" srcOrd="4" destOrd="0" presId="urn:microsoft.com/office/officeart/2008/layout/LinedList"/>
    <dgm:cxn modelId="{5291232B-6100-B644-95C9-687684CCAF11}" type="presParOf" srcId="{2476190B-231C-324E-8F3D-90486D5B6420}" destId="{77C99D53-B9DF-F14A-ABDC-D53D9BE4F72F}" srcOrd="5" destOrd="0" presId="urn:microsoft.com/office/officeart/2008/layout/LinedList"/>
    <dgm:cxn modelId="{C651D3D2-2458-E54A-B08D-4404DAD0FCD8}" type="presParOf" srcId="{77C99D53-B9DF-F14A-ABDC-D53D9BE4F72F}" destId="{7514064A-7A15-5B4F-9CA0-EF982BB7A36D}" srcOrd="0" destOrd="0" presId="urn:microsoft.com/office/officeart/2008/layout/LinedList"/>
    <dgm:cxn modelId="{C90B7808-23ED-5B47-9C4F-181BF28D2842}" type="presParOf" srcId="{77C99D53-B9DF-F14A-ABDC-D53D9BE4F72F}" destId="{7EE67594-AD79-8647-AB0D-241E8D61F2E8}" srcOrd="1" destOrd="0" presId="urn:microsoft.com/office/officeart/2008/layout/LinedList"/>
    <dgm:cxn modelId="{8280AB39-53F8-844A-873A-D35B6C223933}" type="presParOf" srcId="{2476190B-231C-324E-8F3D-90486D5B6420}" destId="{BE8EAE53-437C-D840-8550-1DE304EFBBC2}" srcOrd="6" destOrd="0" presId="urn:microsoft.com/office/officeart/2008/layout/LinedList"/>
    <dgm:cxn modelId="{E80412DD-706D-1B45-A222-CC49EB96ABD6}" type="presParOf" srcId="{2476190B-231C-324E-8F3D-90486D5B6420}" destId="{7E530DBC-03D5-B84C-9384-3A19013E15E1}" srcOrd="7" destOrd="0" presId="urn:microsoft.com/office/officeart/2008/layout/LinedList"/>
    <dgm:cxn modelId="{99B82A36-8B42-0340-8AEF-8D0E9BE3FDE2}" type="presParOf" srcId="{7E530DBC-03D5-B84C-9384-3A19013E15E1}" destId="{15A9D1EA-84BD-5A45-A47B-85323E7AB2C4}" srcOrd="0" destOrd="0" presId="urn:microsoft.com/office/officeart/2008/layout/LinedList"/>
    <dgm:cxn modelId="{80F4B45C-ED91-0F4C-8DFF-695B3AD4B196}" type="presParOf" srcId="{7E530DBC-03D5-B84C-9384-3A19013E15E1}" destId="{1C7029AA-FF1D-0F40-A25F-D4B7D92C9571}" srcOrd="1" destOrd="0" presId="urn:microsoft.com/office/officeart/2008/layout/LinedList"/>
    <dgm:cxn modelId="{6B84495E-3E59-9045-AFA8-50CCFA2F18ED}" type="presParOf" srcId="{2476190B-231C-324E-8F3D-90486D5B6420}" destId="{648FE992-89E1-274B-A050-C3C72D48EDA5}" srcOrd="8" destOrd="0" presId="urn:microsoft.com/office/officeart/2008/layout/LinedList"/>
    <dgm:cxn modelId="{C314298B-658B-A641-8592-75B1A3E3F315}" type="presParOf" srcId="{2476190B-231C-324E-8F3D-90486D5B6420}" destId="{B0F1E5B2-262D-9F4A-92D0-4490D0B62790}" srcOrd="9" destOrd="0" presId="urn:microsoft.com/office/officeart/2008/layout/LinedList"/>
    <dgm:cxn modelId="{DBA301DC-DF69-AF48-89FA-D5AA13BAC04F}" type="presParOf" srcId="{B0F1E5B2-262D-9F4A-92D0-4490D0B62790}" destId="{C46A20A8-1566-E049-8539-995934AB2AAE}" srcOrd="0" destOrd="0" presId="urn:microsoft.com/office/officeart/2008/layout/LinedList"/>
    <dgm:cxn modelId="{A8B5FE61-FE46-0E46-B0D3-EFEFC230455E}" type="presParOf" srcId="{B0F1E5B2-262D-9F4A-92D0-4490D0B62790}" destId="{2B828BF1-E661-7A4B-AE7A-B27CF31DC7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3F202F-51FB-48B6-887D-B25D0A45629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D802AB06-B10A-40E3-987B-B74B6DF81D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Armstrong, M. (2020) Armstrong’s Handbook of HRM Practice</a:t>
          </a:r>
          <a:r>
            <a:rPr lang="en-GB" dirty="0"/>
            <a:t>.</a:t>
          </a:r>
          <a:endParaRPr lang="en-US" dirty="0"/>
        </a:p>
      </dgm:t>
    </dgm:pt>
    <dgm:pt modelId="{0C550797-3B08-41D4-8B4A-353CE3AFE2C6}" type="parTrans" cxnId="{141ED8A3-249B-4F6D-B263-A3BC89FCA846}">
      <dgm:prSet/>
      <dgm:spPr/>
      <dgm:t>
        <a:bodyPr/>
        <a:lstStyle/>
        <a:p>
          <a:endParaRPr lang="en-US"/>
        </a:p>
      </dgm:t>
    </dgm:pt>
    <dgm:pt modelId="{F9AB2F95-F2B4-4C07-87A7-1BF3515A38AE}" type="sibTrans" cxnId="{141ED8A3-249B-4F6D-B263-A3BC89FCA84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8600C9-8E82-4835-A911-AF8728FA64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Kolb, D. (1984) Experiential Learning.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40E318-E067-4E2E-AAAC-AA1F985196CF}" type="parTrans" cxnId="{D1DE3243-2AF2-4F01-A4A6-80268617F4E0}">
      <dgm:prSet/>
      <dgm:spPr/>
      <dgm:t>
        <a:bodyPr/>
        <a:lstStyle/>
        <a:p>
          <a:endParaRPr lang="en-US"/>
        </a:p>
      </dgm:t>
    </dgm:pt>
    <dgm:pt modelId="{16942B1B-D6CA-41A6-88D4-2EC0583F00D2}" type="sibTrans" cxnId="{D1DE3243-2AF2-4F01-A4A6-80268617F4E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6706F8-C0C8-4840-8E3C-B6C9BE1271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Piaget, J. (1976) Psychology of Intelligence</a:t>
          </a:r>
          <a:r>
            <a:rPr lang="en-GB" dirty="0"/>
            <a:t>.</a:t>
          </a:r>
          <a:endParaRPr lang="en-US" dirty="0"/>
        </a:p>
      </dgm:t>
    </dgm:pt>
    <dgm:pt modelId="{155E93CC-3697-4C76-BC02-2360DEB3136D}" type="parTrans" cxnId="{82A29CB4-318D-4974-902F-6A3F364DDB99}">
      <dgm:prSet/>
      <dgm:spPr/>
      <dgm:t>
        <a:bodyPr/>
        <a:lstStyle/>
        <a:p>
          <a:endParaRPr lang="en-US"/>
        </a:p>
      </dgm:t>
    </dgm:pt>
    <dgm:pt modelId="{E1343012-10CA-4891-A226-D73B075DBDCA}" type="sibTrans" cxnId="{82A29CB4-318D-4974-902F-6A3F364DDB9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7EDC53-B04E-4463-A050-0900D013E9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Skinner, B.F. (1953) Science and Human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Behavior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5DA8F3-D393-4CB7-A421-54D8963CA9F1}" type="parTrans" cxnId="{E70C8238-3E1C-4BBD-B3E8-53FF82A7AFF1}">
      <dgm:prSet/>
      <dgm:spPr/>
      <dgm:t>
        <a:bodyPr/>
        <a:lstStyle/>
        <a:p>
          <a:endParaRPr lang="en-US"/>
        </a:p>
      </dgm:t>
    </dgm:pt>
    <dgm:pt modelId="{D07CD679-2D43-4E82-9A1C-24F03755091E}" type="sibTrans" cxnId="{E70C8238-3E1C-4BBD-B3E8-53FF82A7AF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682955-595E-4853-B5FA-C9A3FF10E9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Walker’s Shortbread (2024) Company History.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6C6298-53F0-424E-AC08-CA030D62F2E8}" type="parTrans" cxnId="{B6838CD0-F5E9-4966-ABE9-B775F4F03864}">
      <dgm:prSet/>
      <dgm:spPr/>
      <dgm:t>
        <a:bodyPr/>
        <a:lstStyle/>
        <a:p>
          <a:endParaRPr lang="en-US"/>
        </a:p>
      </dgm:t>
    </dgm:pt>
    <dgm:pt modelId="{12CD1FEC-D77B-4C98-B692-2F53EA789453}" type="sibTrans" cxnId="{B6838CD0-F5E9-4966-ABE9-B775F4F03864}">
      <dgm:prSet/>
      <dgm:spPr/>
      <dgm:t>
        <a:bodyPr/>
        <a:lstStyle/>
        <a:p>
          <a:endParaRPr lang="en-US"/>
        </a:p>
      </dgm:t>
    </dgm:pt>
    <dgm:pt modelId="{AC808096-39E3-4D07-9D2F-6BD3E14CA44F}" type="pres">
      <dgm:prSet presAssocID="{633F202F-51FB-48B6-887D-B25D0A45629A}" presName="root" presStyleCnt="0">
        <dgm:presLayoutVars>
          <dgm:dir/>
          <dgm:resizeHandles val="exact"/>
        </dgm:presLayoutVars>
      </dgm:prSet>
      <dgm:spPr/>
    </dgm:pt>
    <dgm:pt modelId="{361A2863-E827-491A-85D6-EE46DC392BA3}" type="pres">
      <dgm:prSet presAssocID="{633F202F-51FB-48B6-887D-B25D0A45629A}" presName="container" presStyleCnt="0">
        <dgm:presLayoutVars>
          <dgm:dir/>
          <dgm:resizeHandles val="exact"/>
        </dgm:presLayoutVars>
      </dgm:prSet>
      <dgm:spPr/>
    </dgm:pt>
    <dgm:pt modelId="{7E9F8F4B-813E-429A-A615-6F5FDBE1D3DC}" type="pres">
      <dgm:prSet presAssocID="{D802AB06-B10A-40E3-987B-B74B6DF81D32}" presName="compNode" presStyleCnt="0"/>
      <dgm:spPr/>
    </dgm:pt>
    <dgm:pt modelId="{6B037EB5-A5B8-4B7C-B683-484A00EFB725}" type="pres">
      <dgm:prSet presAssocID="{D802AB06-B10A-40E3-987B-B74B6DF81D32}" presName="iconBgRect" presStyleLbl="bgShp" presStyleIdx="0" presStyleCnt="5"/>
      <dgm:spPr/>
    </dgm:pt>
    <dgm:pt modelId="{6B13889E-DC64-4337-A0C2-B8806788BD82}" type="pres">
      <dgm:prSet presAssocID="{D802AB06-B10A-40E3-987B-B74B6DF81D3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A091BF43-D9FC-4FF4-9761-C7AA8D06E71B}" type="pres">
      <dgm:prSet presAssocID="{D802AB06-B10A-40E3-987B-B74B6DF81D32}" presName="spaceRect" presStyleCnt="0"/>
      <dgm:spPr/>
    </dgm:pt>
    <dgm:pt modelId="{3A2569AD-E93E-49AB-8286-CE8A86BBD8FA}" type="pres">
      <dgm:prSet presAssocID="{D802AB06-B10A-40E3-987B-B74B6DF81D32}" presName="textRect" presStyleLbl="revTx" presStyleIdx="0" presStyleCnt="5">
        <dgm:presLayoutVars>
          <dgm:chMax val="1"/>
          <dgm:chPref val="1"/>
        </dgm:presLayoutVars>
      </dgm:prSet>
      <dgm:spPr/>
    </dgm:pt>
    <dgm:pt modelId="{253F5B40-3141-4ACA-AD91-F3D2911B0B70}" type="pres">
      <dgm:prSet presAssocID="{F9AB2F95-F2B4-4C07-87A7-1BF3515A38AE}" presName="sibTrans" presStyleLbl="sibTrans2D1" presStyleIdx="0" presStyleCnt="0"/>
      <dgm:spPr/>
    </dgm:pt>
    <dgm:pt modelId="{40816281-7E75-4192-8050-A311901C1578}" type="pres">
      <dgm:prSet presAssocID="{428600C9-8E82-4835-A911-AF8728FA645F}" presName="compNode" presStyleCnt="0"/>
      <dgm:spPr/>
    </dgm:pt>
    <dgm:pt modelId="{BE229875-0952-4216-BD48-FF896C00F79B}" type="pres">
      <dgm:prSet presAssocID="{428600C9-8E82-4835-A911-AF8728FA645F}" presName="iconBgRect" presStyleLbl="bgShp" presStyleIdx="1" presStyleCnt="5"/>
      <dgm:spPr/>
    </dgm:pt>
    <dgm:pt modelId="{DA0E3A2A-127E-4AB6-B086-8D30036E19CB}" type="pres">
      <dgm:prSet presAssocID="{428600C9-8E82-4835-A911-AF8728FA645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B0DF7A5-A022-4347-8376-6EC8F36AB4E5}" type="pres">
      <dgm:prSet presAssocID="{428600C9-8E82-4835-A911-AF8728FA645F}" presName="spaceRect" presStyleCnt="0"/>
      <dgm:spPr/>
    </dgm:pt>
    <dgm:pt modelId="{34A0CB6D-7EBE-439E-AD22-8D5041305F4B}" type="pres">
      <dgm:prSet presAssocID="{428600C9-8E82-4835-A911-AF8728FA645F}" presName="textRect" presStyleLbl="revTx" presStyleIdx="1" presStyleCnt="5">
        <dgm:presLayoutVars>
          <dgm:chMax val="1"/>
          <dgm:chPref val="1"/>
        </dgm:presLayoutVars>
      </dgm:prSet>
      <dgm:spPr/>
    </dgm:pt>
    <dgm:pt modelId="{3E701272-448E-49C8-B46F-E78742C88034}" type="pres">
      <dgm:prSet presAssocID="{16942B1B-D6CA-41A6-88D4-2EC0583F00D2}" presName="sibTrans" presStyleLbl="sibTrans2D1" presStyleIdx="0" presStyleCnt="0"/>
      <dgm:spPr/>
    </dgm:pt>
    <dgm:pt modelId="{0E2ADAE2-0C27-470F-916F-066E16439302}" type="pres">
      <dgm:prSet presAssocID="{646706F8-C0C8-4840-8E3C-B6C9BE127194}" presName="compNode" presStyleCnt="0"/>
      <dgm:spPr/>
    </dgm:pt>
    <dgm:pt modelId="{60A8FAC3-E00D-4B83-9C31-EE4F21798652}" type="pres">
      <dgm:prSet presAssocID="{646706F8-C0C8-4840-8E3C-B6C9BE127194}" presName="iconBgRect" presStyleLbl="bgShp" presStyleIdx="2" presStyleCnt="5"/>
      <dgm:spPr/>
    </dgm:pt>
    <dgm:pt modelId="{68A68146-55F0-4423-9B83-174819667EA4}" type="pres">
      <dgm:prSet presAssocID="{646706F8-C0C8-4840-8E3C-B6C9BE12719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36C6B9B2-C1F0-4874-B16B-84374B20BC94}" type="pres">
      <dgm:prSet presAssocID="{646706F8-C0C8-4840-8E3C-B6C9BE127194}" presName="spaceRect" presStyleCnt="0"/>
      <dgm:spPr/>
    </dgm:pt>
    <dgm:pt modelId="{B8618B2B-5F63-4559-A4E8-47DB76E54106}" type="pres">
      <dgm:prSet presAssocID="{646706F8-C0C8-4840-8E3C-B6C9BE127194}" presName="textRect" presStyleLbl="revTx" presStyleIdx="2" presStyleCnt="5" custLinFactNeighborX="701" custLinFactNeighborY="-2885">
        <dgm:presLayoutVars>
          <dgm:chMax val="1"/>
          <dgm:chPref val="1"/>
        </dgm:presLayoutVars>
      </dgm:prSet>
      <dgm:spPr/>
    </dgm:pt>
    <dgm:pt modelId="{E8E092E6-C08E-47D4-B9C6-781D2539C5BF}" type="pres">
      <dgm:prSet presAssocID="{E1343012-10CA-4891-A226-D73B075DBDCA}" presName="sibTrans" presStyleLbl="sibTrans2D1" presStyleIdx="0" presStyleCnt="0"/>
      <dgm:spPr/>
    </dgm:pt>
    <dgm:pt modelId="{7219EC1A-EED9-4825-B0AD-0795C99288D5}" type="pres">
      <dgm:prSet presAssocID="{827EDC53-B04E-4463-A050-0900D013E9EE}" presName="compNode" presStyleCnt="0"/>
      <dgm:spPr/>
    </dgm:pt>
    <dgm:pt modelId="{26E875C8-7F44-4261-B4A5-71DF60686183}" type="pres">
      <dgm:prSet presAssocID="{827EDC53-B04E-4463-A050-0900D013E9EE}" presName="iconBgRect" presStyleLbl="bgShp" presStyleIdx="3" presStyleCnt="5"/>
      <dgm:spPr/>
    </dgm:pt>
    <dgm:pt modelId="{B6B73D41-07A0-40FD-928F-E4B8080ECD8B}" type="pres">
      <dgm:prSet presAssocID="{827EDC53-B04E-4463-A050-0900D013E9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5481F27-1CBA-4ED0-B673-7C7E0A527446}" type="pres">
      <dgm:prSet presAssocID="{827EDC53-B04E-4463-A050-0900D013E9EE}" presName="spaceRect" presStyleCnt="0"/>
      <dgm:spPr/>
    </dgm:pt>
    <dgm:pt modelId="{429F3CE3-E028-4E20-830C-8E33340AA678}" type="pres">
      <dgm:prSet presAssocID="{827EDC53-B04E-4463-A050-0900D013E9EE}" presName="textRect" presStyleLbl="revTx" presStyleIdx="3" presStyleCnt="5">
        <dgm:presLayoutVars>
          <dgm:chMax val="1"/>
          <dgm:chPref val="1"/>
        </dgm:presLayoutVars>
      </dgm:prSet>
      <dgm:spPr/>
    </dgm:pt>
    <dgm:pt modelId="{3BAC50BF-9BFD-41F4-9641-82E5AEB8C314}" type="pres">
      <dgm:prSet presAssocID="{D07CD679-2D43-4E82-9A1C-24F03755091E}" presName="sibTrans" presStyleLbl="sibTrans2D1" presStyleIdx="0" presStyleCnt="0"/>
      <dgm:spPr/>
    </dgm:pt>
    <dgm:pt modelId="{6DC653FD-D68D-457C-BD18-406844E0FD0D}" type="pres">
      <dgm:prSet presAssocID="{E3682955-595E-4853-B5FA-C9A3FF10E90A}" presName="compNode" presStyleCnt="0"/>
      <dgm:spPr/>
    </dgm:pt>
    <dgm:pt modelId="{CCC44771-FCB8-462E-86A0-3E5F95CDAD07}" type="pres">
      <dgm:prSet presAssocID="{E3682955-595E-4853-B5FA-C9A3FF10E90A}" presName="iconBgRect" presStyleLbl="bgShp" presStyleIdx="4" presStyleCnt="5"/>
      <dgm:spPr/>
    </dgm:pt>
    <dgm:pt modelId="{8EE278CF-5BE8-4A3D-8706-574506EBE1FE}" type="pres">
      <dgm:prSet presAssocID="{E3682955-595E-4853-B5FA-C9A3FF10E90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ingerbread Cookie"/>
        </a:ext>
      </dgm:extLst>
    </dgm:pt>
    <dgm:pt modelId="{8BE4D7ED-E44F-4333-9392-66C46BFE598B}" type="pres">
      <dgm:prSet presAssocID="{E3682955-595E-4853-B5FA-C9A3FF10E90A}" presName="spaceRect" presStyleCnt="0"/>
      <dgm:spPr/>
    </dgm:pt>
    <dgm:pt modelId="{88C31C31-F063-4F0C-ADC7-4AC3B64A8974}" type="pres">
      <dgm:prSet presAssocID="{E3682955-595E-4853-B5FA-C9A3FF10E90A}" presName="textRect" presStyleLbl="revTx" presStyleIdx="4" presStyleCnt="5" custScaleY="82500" custLinFactNeighborX="701">
        <dgm:presLayoutVars>
          <dgm:chMax val="1"/>
          <dgm:chPref val="1"/>
        </dgm:presLayoutVars>
      </dgm:prSet>
      <dgm:spPr/>
    </dgm:pt>
  </dgm:ptLst>
  <dgm:cxnLst>
    <dgm:cxn modelId="{DDE7FB0C-B8E2-7C47-9274-19C506E4B9BB}" type="presOf" srcId="{428600C9-8E82-4835-A911-AF8728FA645F}" destId="{34A0CB6D-7EBE-439E-AD22-8D5041305F4B}" srcOrd="0" destOrd="0" presId="urn:microsoft.com/office/officeart/2018/2/layout/IconCircleList"/>
    <dgm:cxn modelId="{E70C8238-3E1C-4BBD-B3E8-53FF82A7AFF1}" srcId="{633F202F-51FB-48B6-887D-B25D0A45629A}" destId="{827EDC53-B04E-4463-A050-0900D013E9EE}" srcOrd="3" destOrd="0" parTransId="{B85DA8F3-D393-4CB7-A421-54D8963CA9F1}" sibTransId="{D07CD679-2D43-4E82-9A1C-24F03755091E}"/>
    <dgm:cxn modelId="{ECA08D39-3842-9A42-8405-6089091EE6C9}" type="presOf" srcId="{F9AB2F95-F2B4-4C07-87A7-1BF3515A38AE}" destId="{253F5B40-3141-4ACA-AD91-F3D2911B0B70}" srcOrd="0" destOrd="0" presId="urn:microsoft.com/office/officeart/2018/2/layout/IconCircleList"/>
    <dgm:cxn modelId="{D1DE3243-2AF2-4F01-A4A6-80268617F4E0}" srcId="{633F202F-51FB-48B6-887D-B25D0A45629A}" destId="{428600C9-8E82-4835-A911-AF8728FA645F}" srcOrd="1" destOrd="0" parTransId="{CD40E318-E067-4E2E-AAAC-AA1F985196CF}" sibTransId="{16942B1B-D6CA-41A6-88D4-2EC0583F00D2}"/>
    <dgm:cxn modelId="{37DCFB4D-26BE-2B45-BB46-C0678557CC34}" type="presOf" srcId="{D07CD679-2D43-4E82-9A1C-24F03755091E}" destId="{3BAC50BF-9BFD-41F4-9641-82E5AEB8C314}" srcOrd="0" destOrd="0" presId="urn:microsoft.com/office/officeart/2018/2/layout/IconCircleList"/>
    <dgm:cxn modelId="{1CCF065B-1BB1-9A45-8258-E5DF4D0A7879}" type="presOf" srcId="{D802AB06-B10A-40E3-987B-B74B6DF81D32}" destId="{3A2569AD-E93E-49AB-8286-CE8A86BBD8FA}" srcOrd="0" destOrd="0" presId="urn:microsoft.com/office/officeart/2018/2/layout/IconCircleList"/>
    <dgm:cxn modelId="{19F71D5E-B81C-084D-83D4-2FA2EBD64EA4}" type="presOf" srcId="{16942B1B-D6CA-41A6-88D4-2EC0583F00D2}" destId="{3E701272-448E-49C8-B46F-E78742C88034}" srcOrd="0" destOrd="0" presId="urn:microsoft.com/office/officeart/2018/2/layout/IconCircleList"/>
    <dgm:cxn modelId="{DA06495F-7496-3349-94D8-CC2CE957A75B}" type="presOf" srcId="{E3682955-595E-4853-B5FA-C9A3FF10E90A}" destId="{88C31C31-F063-4F0C-ADC7-4AC3B64A8974}" srcOrd="0" destOrd="0" presId="urn:microsoft.com/office/officeart/2018/2/layout/IconCircleList"/>
    <dgm:cxn modelId="{141ED8A3-249B-4F6D-B263-A3BC89FCA846}" srcId="{633F202F-51FB-48B6-887D-B25D0A45629A}" destId="{D802AB06-B10A-40E3-987B-B74B6DF81D32}" srcOrd="0" destOrd="0" parTransId="{0C550797-3B08-41D4-8B4A-353CE3AFE2C6}" sibTransId="{F9AB2F95-F2B4-4C07-87A7-1BF3515A38AE}"/>
    <dgm:cxn modelId="{C09AD0AD-8EF0-0D42-B012-70563747C62E}" type="presOf" srcId="{633F202F-51FB-48B6-887D-B25D0A45629A}" destId="{AC808096-39E3-4D07-9D2F-6BD3E14CA44F}" srcOrd="0" destOrd="0" presId="urn:microsoft.com/office/officeart/2018/2/layout/IconCircleList"/>
    <dgm:cxn modelId="{82A29CB4-318D-4974-902F-6A3F364DDB99}" srcId="{633F202F-51FB-48B6-887D-B25D0A45629A}" destId="{646706F8-C0C8-4840-8E3C-B6C9BE127194}" srcOrd="2" destOrd="0" parTransId="{155E93CC-3697-4C76-BC02-2360DEB3136D}" sibTransId="{E1343012-10CA-4891-A226-D73B075DBDCA}"/>
    <dgm:cxn modelId="{B6838CD0-F5E9-4966-ABE9-B775F4F03864}" srcId="{633F202F-51FB-48B6-887D-B25D0A45629A}" destId="{E3682955-595E-4853-B5FA-C9A3FF10E90A}" srcOrd="4" destOrd="0" parTransId="{A76C6298-53F0-424E-AC08-CA030D62F2E8}" sibTransId="{12CD1FEC-D77B-4C98-B692-2F53EA789453}"/>
    <dgm:cxn modelId="{B2732AD4-0188-0B4F-BDA3-F8CCEB6647FE}" type="presOf" srcId="{E1343012-10CA-4891-A226-D73B075DBDCA}" destId="{E8E092E6-C08E-47D4-B9C6-781D2539C5BF}" srcOrd="0" destOrd="0" presId="urn:microsoft.com/office/officeart/2018/2/layout/IconCircleList"/>
    <dgm:cxn modelId="{F6FD41E8-496F-6049-A993-CA4833358F7F}" type="presOf" srcId="{827EDC53-B04E-4463-A050-0900D013E9EE}" destId="{429F3CE3-E028-4E20-830C-8E33340AA678}" srcOrd="0" destOrd="0" presId="urn:microsoft.com/office/officeart/2018/2/layout/IconCircleList"/>
    <dgm:cxn modelId="{5886A5FB-27EB-F342-A21B-75ED5B6F3552}" type="presOf" srcId="{646706F8-C0C8-4840-8E3C-B6C9BE127194}" destId="{B8618B2B-5F63-4559-A4E8-47DB76E54106}" srcOrd="0" destOrd="0" presId="urn:microsoft.com/office/officeart/2018/2/layout/IconCircleList"/>
    <dgm:cxn modelId="{3E224CDF-3AB4-E548-947A-7A02336427E7}" type="presParOf" srcId="{AC808096-39E3-4D07-9D2F-6BD3E14CA44F}" destId="{361A2863-E827-491A-85D6-EE46DC392BA3}" srcOrd="0" destOrd="0" presId="urn:microsoft.com/office/officeart/2018/2/layout/IconCircleList"/>
    <dgm:cxn modelId="{0624CDDA-EBD4-3341-A162-9B6BA646C95E}" type="presParOf" srcId="{361A2863-E827-491A-85D6-EE46DC392BA3}" destId="{7E9F8F4B-813E-429A-A615-6F5FDBE1D3DC}" srcOrd="0" destOrd="0" presId="urn:microsoft.com/office/officeart/2018/2/layout/IconCircleList"/>
    <dgm:cxn modelId="{44B7B0E4-E36E-224E-AF7B-B3D1C9E90C31}" type="presParOf" srcId="{7E9F8F4B-813E-429A-A615-6F5FDBE1D3DC}" destId="{6B037EB5-A5B8-4B7C-B683-484A00EFB725}" srcOrd="0" destOrd="0" presId="urn:microsoft.com/office/officeart/2018/2/layout/IconCircleList"/>
    <dgm:cxn modelId="{65863175-D807-5748-9F86-F74C7CC93D1B}" type="presParOf" srcId="{7E9F8F4B-813E-429A-A615-6F5FDBE1D3DC}" destId="{6B13889E-DC64-4337-A0C2-B8806788BD82}" srcOrd="1" destOrd="0" presId="urn:microsoft.com/office/officeart/2018/2/layout/IconCircleList"/>
    <dgm:cxn modelId="{878C4CF8-7465-6542-9562-B39EEA325B39}" type="presParOf" srcId="{7E9F8F4B-813E-429A-A615-6F5FDBE1D3DC}" destId="{A091BF43-D9FC-4FF4-9761-C7AA8D06E71B}" srcOrd="2" destOrd="0" presId="urn:microsoft.com/office/officeart/2018/2/layout/IconCircleList"/>
    <dgm:cxn modelId="{2B79F55E-2B96-6E43-B85A-16CD49ED9F80}" type="presParOf" srcId="{7E9F8F4B-813E-429A-A615-6F5FDBE1D3DC}" destId="{3A2569AD-E93E-49AB-8286-CE8A86BBD8FA}" srcOrd="3" destOrd="0" presId="urn:microsoft.com/office/officeart/2018/2/layout/IconCircleList"/>
    <dgm:cxn modelId="{3AF8B91F-493C-D34B-838B-5C8120FFBD2E}" type="presParOf" srcId="{361A2863-E827-491A-85D6-EE46DC392BA3}" destId="{253F5B40-3141-4ACA-AD91-F3D2911B0B70}" srcOrd="1" destOrd="0" presId="urn:microsoft.com/office/officeart/2018/2/layout/IconCircleList"/>
    <dgm:cxn modelId="{079BB29A-DC9E-B643-A8E8-1F192890E4FC}" type="presParOf" srcId="{361A2863-E827-491A-85D6-EE46DC392BA3}" destId="{40816281-7E75-4192-8050-A311901C1578}" srcOrd="2" destOrd="0" presId="urn:microsoft.com/office/officeart/2018/2/layout/IconCircleList"/>
    <dgm:cxn modelId="{E7DF1803-1CC1-3A4A-936C-78F1440D2C12}" type="presParOf" srcId="{40816281-7E75-4192-8050-A311901C1578}" destId="{BE229875-0952-4216-BD48-FF896C00F79B}" srcOrd="0" destOrd="0" presId="urn:microsoft.com/office/officeart/2018/2/layout/IconCircleList"/>
    <dgm:cxn modelId="{F8AA3EE0-1733-4E4E-916E-4CEFA27205EE}" type="presParOf" srcId="{40816281-7E75-4192-8050-A311901C1578}" destId="{DA0E3A2A-127E-4AB6-B086-8D30036E19CB}" srcOrd="1" destOrd="0" presId="urn:microsoft.com/office/officeart/2018/2/layout/IconCircleList"/>
    <dgm:cxn modelId="{CAE7394A-0FE2-C44B-8F2A-0B3A0F44ED07}" type="presParOf" srcId="{40816281-7E75-4192-8050-A311901C1578}" destId="{AB0DF7A5-A022-4347-8376-6EC8F36AB4E5}" srcOrd="2" destOrd="0" presId="urn:microsoft.com/office/officeart/2018/2/layout/IconCircleList"/>
    <dgm:cxn modelId="{CCEEBA04-A9A2-CA42-BC91-A45F795D4BE1}" type="presParOf" srcId="{40816281-7E75-4192-8050-A311901C1578}" destId="{34A0CB6D-7EBE-439E-AD22-8D5041305F4B}" srcOrd="3" destOrd="0" presId="urn:microsoft.com/office/officeart/2018/2/layout/IconCircleList"/>
    <dgm:cxn modelId="{F885CE34-CAE1-DC47-B2D5-0864844E55D2}" type="presParOf" srcId="{361A2863-E827-491A-85D6-EE46DC392BA3}" destId="{3E701272-448E-49C8-B46F-E78742C88034}" srcOrd="3" destOrd="0" presId="urn:microsoft.com/office/officeart/2018/2/layout/IconCircleList"/>
    <dgm:cxn modelId="{0DA8133D-B3EC-9546-91D1-EDB712EE5785}" type="presParOf" srcId="{361A2863-E827-491A-85D6-EE46DC392BA3}" destId="{0E2ADAE2-0C27-470F-916F-066E16439302}" srcOrd="4" destOrd="0" presId="urn:microsoft.com/office/officeart/2018/2/layout/IconCircleList"/>
    <dgm:cxn modelId="{68416D53-6893-7A4D-8463-A7C2E8AA6148}" type="presParOf" srcId="{0E2ADAE2-0C27-470F-916F-066E16439302}" destId="{60A8FAC3-E00D-4B83-9C31-EE4F21798652}" srcOrd="0" destOrd="0" presId="urn:microsoft.com/office/officeart/2018/2/layout/IconCircleList"/>
    <dgm:cxn modelId="{DEBC97D3-40FB-234E-BF85-E147EC4501AF}" type="presParOf" srcId="{0E2ADAE2-0C27-470F-916F-066E16439302}" destId="{68A68146-55F0-4423-9B83-174819667EA4}" srcOrd="1" destOrd="0" presId="urn:microsoft.com/office/officeart/2018/2/layout/IconCircleList"/>
    <dgm:cxn modelId="{304C8077-1EF6-0349-98D4-01CF174FB4FC}" type="presParOf" srcId="{0E2ADAE2-0C27-470F-916F-066E16439302}" destId="{36C6B9B2-C1F0-4874-B16B-84374B20BC94}" srcOrd="2" destOrd="0" presId="urn:microsoft.com/office/officeart/2018/2/layout/IconCircleList"/>
    <dgm:cxn modelId="{4548F559-971D-4546-B8ED-74F8D4127A5C}" type="presParOf" srcId="{0E2ADAE2-0C27-470F-916F-066E16439302}" destId="{B8618B2B-5F63-4559-A4E8-47DB76E54106}" srcOrd="3" destOrd="0" presId="urn:microsoft.com/office/officeart/2018/2/layout/IconCircleList"/>
    <dgm:cxn modelId="{4F6B0FC0-5703-1248-9067-4E06216252D1}" type="presParOf" srcId="{361A2863-E827-491A-85D6-EE46DC392BA3}" destId="{E8E092E6-C08E-47D4-B9C6-781D2539C5BF}" srcOrd="5" destOrd="0" presId="urn:microsoft.com/office/officeart/2018/2/layout/IconCircleList"/>
    <dgm:cxn modelId="{DD3D0086-D94B-5440-947E-16A7FCBADE28}" type="presParOf" srcId="{361A2863-E827-491A-85D6-EE46DC392BA3}" destId="{7219EC1A-EED9-4825-B0AD-0795C99288D5}" srcOrd="6" destOrd="0" presId="urn:microsoft.com/office/officeart/2018/2/layout/IconCircleList"/>
    <dgm:cxn modelId="{68B8B63F-A9BB-B048-BE78-68AB5DA89354}" type="presParOf" srcId="{7219EC1A-EED9-4825-B0AD-0795C99288D5}" destId="{26E875C8-7F44-4261-B4A5-71DF60686183}" srcOrd="0" destOrd="0" presId="urn:microsoft.com/office/officeart/2018/2/layout/IconCircleList"/>
    <dgm:cxn modelId="{CA58A3C5-091C-1844-B65A-FB9499CDF25E}" type="presParOf" srcId="{7219EC1A-EED9-4825-B0AD-0795C99288D5}" destId="{B6B73D41-07A0-40FD-928F-E4B8080ECD8B}" srcOrd="1" destOrd="0" presId="urn:microsoft.com/office/officeart/2018/2/layout/IconCircleList"/>
    <dgm:cxn modelId="{1BC90A07-23DB-9540-A2E3-60254A9C8926}" type="presParOf" srcId="{7219EC1A-EED9-4825-B0AD-0795C99288D5}" destId="{25481F27-1CBA-4ED0-B673-7C7E0A527446}" srcOrd="2" destOrd="0" presId="urn:microsoft.com/office/officeart/2018/2/layout/IconCircleList"/>
    <dgm:cxn modelId="{DA4406C2-03CF-254D-88E2-91329D2DBC36}" type="presParOf" srcId="{7219EC1A-EED9-4825-B0AD-0795C99288D5}" destId="{429F3CE3-E028-4E20-830C-8E33340AA678}" srcOrd="3" destOrd="0" presId="urn:microsoft.com/office/officeart/2018/2/layout/IconCircleList"/>
    <dgm:cxn modelId="{8D746FB1-5458-C640-B6D5-49744268ADAC}" type="presParOf" srcId="{361A2863-E827-491A-85D6-EE46DC392BA3}" destId="{3BAC50BF-9BFD-41F4-9641-82E5AEB8C314}" srcOrd="7" destOrd="0" presId="urn:microsoft.com/office/officeart/2018/2/layout/IconCircleList"/>
    <dgm:cxn modelId="{0079445D-0904-4545-9146-CA2CA9D18B3A}" type="presParOf" srcId="{361A2863-E827-491A-85D6-EE46DC392BA3}" destId="{6DC653FD-D68D-457C-BD18-406844E0FD0D}" srcOrd="8" destOrd="0" presId="urn:microsoft.com/office/officeart/2018/2/layout/IconCircleList"/>
    <dgm:cxn modelId="{AC4DE4B2-C392-3242-90DF-DC960BEDB2A9}" type="presParOf" srcId="{6DC653FD-D68D-457C-BD18-406844E0FD0D}" destId="{CCC44771-FCB8-462E-86A0-3E5F95CDAD07}" srcOrd="0" destOrd="0" presId="urn:microsoft.com/office/officeart/2018/2/layout/IconCircleList"/>
    <dgm:cxn modelId="{E7E5B255-5C8D-AE4F-907A-DC82D0FEC1A0}" type="presParOf" srcId="{6DC653FD-D68D-457C-BD18-406844E0FD0D}" destId="{8EE278CF-5BE8-4A3D-8706-574506EBE1FE}" srcOrd="1" destOrd="0" presId="urn:microsoft.com/office/officeart/2018/2/layout/IconCircleList"/>
    <dgm:cxn modelId="{65C8DFD2-0232-9945-A1B6-DB8CD41E9DAB}" type="presParOf" srcId="{6DC653FD-D68D-457C-BD18-406844E0FD0D}" destId="{8BE4D7ED-E44F-4333-9392-66C46BFE598B}" srcOrd="2" destOrd="0" presId="urn:microsoft.com/office/officeart/2018/2/layout/IconCircleList"/>
    <dgm:cxn modelId="{DA8F8911-3328-3846-9B5D-25132F33C74D}" type="presParOf" srcId="{6DC653FD-D68D-457C-BD18-406844E0FD0D}" destId="{88C31C31-F063-4F0C-ADC7-4AC3B64A897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2BA17-C5CE-CD4A-8924-9D15DBDD0C18}">
      <dsp:nvSpPr>
        <dsp:cNvPr id="0" name=""/>
        <dsp:cNvSpPr/>
      </dsp:nvSpPr>
      <dsp:spPr>
        <a:xfrm>
          <a:off x="0" y="441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BF72B8-A78B-3245-8F91-2D30BD1DC887}">
      <dsp:nvSpPr>
        <dsp:cNvPr id="0" name=""/>
        <dsp:cNvSpPr/>
      </dsp:nvSpPr>
      <dsp:spPr>
        <a:xfrm>
          <a:off x="0" y="441"/>
          <a:ext cx="3485179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Example role: Production Operative</a:t>
          </a:r>
        </a:p>
      </dsp:txBody>
      <dsp:txXfrm>
        <a:off x="0" y="441"/>
        <a:ext cx="3485179" cy="722453"/>
      </dsp:txXfrm>
    </dsp:sp>
    <dsp:sp modelId="{0CD9BDB3-D6EC-364E-B568-7CCEF8818A55}">
      <dsp:nvSpPr>
        <dsp:cNvPr id="0" name=""/>
        <dsp:cNvSpPr/>
      </dsp:nvSpPr>
      <dsp:spPr>
        <a:xfrm>
          <a:off x="0" y="722894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5A4F7B4-8732-8744-94CF-46CC347929A4}">
      <dsp:nvSpPr>
        <dsp:cNvPr id="0" name=""/>
        <dsp:cNvSpPr/>
      </dsp:nvSpPr>
      <dsp:spPr>
        <a:xfrm>
          <a:off x="0" y="722894"/>
          <a:ext cx="3485179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Operate machinery</a:t>
          </a:r>
        </a:p>
      </dsp:txBody>
      <dsp:txXfrm>
        <a:off x="0" y="722894"/>
        <a:ext cx="3485179" cy="722453"/>
      </dsp:txXfrm>
    </dsp:sp>
    <dsp:sp modelId="{C9D9D8E7-97BE-5848-B234-4C66EFC94949}">
      <dsp:nvSpPr>
        <dsp:cNvPr id="0" name=""/>
        <dsp:cNvSpPr/>
      </dsp:nvSpPr>
      <dsp:spPr>
        <a:xfrm>
          <a:off x="0" y="1445347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514064A-7A15-5B4F-9CA0-EF982BB7A36D}">
      <dsp:nvSpPr>
        <dsp:cNvPr id="0" name=""/>
        <dsp:cNvSpPr/>
      </dsp:nvSpPr>
      <dsp:spPr>
        <a:xfrm>
          <a:off x="0" y="1445347"/>
          <a:ext cx="3485179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Maintain hygiene standards</a:t>
          </a:r>
        </a:p>
      </dsp:txBody>
      <dsp:txXfrm>
        <a:off x="0" y="1445347"/>
        <a:ext cx="3485179" cy="722453"/>
      </dsp:txXfrm>
    </dsp:sp>
    <dsp:sp modelId="{BE8EAE53-437C-D840-8550-1DE304EFBBC2}">
      <dsp:nvSpPr>
        <dsp:cNvPr id="0" name=""/>
        <dsp:cNvSpPr/>
      </dsp:nvSpPr>
      <dsp:spPr>
        <a:xfrm>
          <a:off x="0" y="2167801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5A9D1EA-84BD-5A45-A47B-85323E7AB2C4}">
      <dsp:nvSpPr>
        <dsp:cNvPr id="0" name=""/>
        <dsp:cNvSpPr/>
      </dsp:nvSpPr>
      <dsp:spPr>
        <a:xfrm>
          <a:off x="0" y="2167801"/>
          <a:ext cx="3485179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Monitor product quality</a:t>
          </a:r>
        </a:p>
      </dsp:txBody>
      <dsp:txXfrm>
        <a:off x="0" y="2167801"/>
        <a:ext cx="3485179" cy="722453"/>
      </dsp:txXfrm>
    </dsp:sp>
    <dsp:sp modelId="{648FE992-89E1-274B-A050-C3C72D48EDA5}">
      <dsp:nvSpPr>
        <dsp:cNvPr id="0" name=""/>
        <dsp:cNvSpPr/>
      </dsp:nvSpPr>
      <dsp:spPr>
        <a:xfrm>
          <a:off x="0" y="2890254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6A20A8-1566-E049-8539-995934AB2AAE}">
      <dsp:nvSpPr>
        <dsp:cNvPr id="0" name=""/>
        <dsp:cNvSpPr/>
      </dsp:nvSpPr>
      <dsp:spPr>
        <a:xfrm>
          <a:off x="0" y="2890254"/>
          <a:ext cx="3485179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Work effectively in teams</a:t>
          </a:r>
        </a:p>
      </dsp:txBody>
      <dsp:txXfrm>
        <a:off x="0" y="2890254"/>
        <a:ext cx="3485179" cy="7224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037EB5-A5B8-4B7C-B683-484A00EFB725}">
      <dsp:nvSpPr>
        <dsp:cNvPr id="0" name=""/>
        <dsp:cNvSpPr/>
      </dsp:nvSpPr>
      <dsp:spPr>
        <a:xfrm>
          <a:off x="882" y="635595"/>
          <a:ext cx="421115" cy="4211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13889E-DC64-4337-A0C2-B8806788BD82}">
      <dsp:nvSpPr>
        <dsp:cNvPr id="0" name=""/>
        <dsp:cNvSpPr/>
      </dsp:nvSpPr>
      <dsp:spPr>
        <a:xfrm>
          <a:off x="89316" y="724030"/>
          <a:ext cx="244247" cy="244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569AD-E93E-49AB-8286-CE8A86BBD8FA}">
      <dsp:nvSpPr>
        <dsp:cNvPr id="0" name=""/>
        <dsp:cNvSpPr/>
      </dsp:nvSpPr>
      <dsp:spPr>
        <a:xfrm>
          <a:off x="512236" y="635595"/>
          <a:ext cx="992629" cy="421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Armstrong, M. (2020) Armstrong’s Handbook of HRM Practice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512236" y="635595"/>
        <a:ext cx="992629" cy="421115"/>
      </dsp:txXfrm>
    </dsp:sp>
    <dsp:sp modelId="{BE229875-0952-4216-BD48-FF896C00F79B}">
      <dsp:nvSpPr>
        <dsp:cNvPr id="0" name=""/>
        <dsp:cNvSpPr/>
      </dsp:nvSpPr>
      <dsp:spPr>
        <a:xfrm>
          <a:off x="1677824" y="635595"/>
          <a:ext cx="421115" cy="4211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0E3A2A-127E-4AB6-B086-8D30036E19CB}">
      <dsp:nvSpPr>
        <dsp:cNvPr id="0" name=""/>
        <dsp:cNvSpPr/>
      </dsp:nvSpPr>
      <dsp:spPr>
        <a:xfrm>
          <a:off x="1766258" y="724030"/>
          <a:ext cx="244247" cy="244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0CB6D-7EBE-439E-AD22-8D5041305F4B}">
      <dsp:nvSpPr>
        <dsp:cNvPr id="0" name=""/>
        <dsp:cNvSpPr/>
      </dsp:nvSpPr>
      <dsp:spPr>
        <a:xfrm>
          <a:off x="2189179" y="635595"/>
          <a:ext cx="992629" cy="421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Kolb, D. (1984) Experiential Learning.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89179" y="635595"/>
        <a:ext cx="992629" cy="421115"/>
      </dsp:txXfrm>
    </dsp:sp>
    <dsp:sp modelId="{60A8FAC3-E00D-4B83-9C31-EE4F21798652}">
      <dsp:nvSpPr>
        <dsp:cNvPr id="0" name=""/>
        <dsp:cNvSpPr/>
      </dsp:nvSpPr>
      <dsp:spPr>
        <a:xfrm>
          <a:off x="882" y="1449776"/>
          <a:ext cx="421115" cy="4211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A68146-55F0-4423-9B83-174819667EA4}">
      <dsp:nvSpPr>
        <dsp:cNvPr id="0" name=""/>
        <dsp:cNvSpPr/>
      </dsp:nvSpPr>
      <dsp:spPr>
        <a:xfrm>
          <a:off x="89316" y="1538210"/>
          <a:ext cx="244247" cy="244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18B2B-5F63-4559-A4E8-47DB76E54106}">
      <dsp:nvSpPr>
        <dsp:cNvPr id="0" name=""/>
        <dsp:cNvSpPr/>
      </dsp:nvSpPr>
      <dsp:spPr>
        <a:xfrm>
          <a:off x="519195" y="1437627"/>
          <a:ext cx="992629" cy="421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Piaget, J. (1976) Psychology of Intelligence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519195" y="1437627"/>
        <a:ext cx="992629" cy="421115"/>
      </dsp:txXfrm>
    </dsp:sp>
    <dsp:sp modelId="{26E875C8-7F44-4261-B4A5-71DF60686183}">
      <dsp:nvSpPr>
        <dsp:cNvPr id="0" name=""/>
        <dsp:cNvSpPr/>
      </dsp:nvSpPr>
      <dsp:spPr>
        <a:xfrm>
          <a:off x="1677824" y="1449776"/>
          <a:ext cx="421115" cy="4211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73D41-07A0-40FD-928F-E4B8080ECD8B}">
      <dsp:nvSpPr>
        <dsp:cNvPr id="0" name=""/>
        <dsp:cNvSpPr/>
      </dsp:nvSpPr>
      <dsp:spPr>
        <a:xfrm>
          <a:off x="1766258" y="1538210"/>
          <a:ext cx="244247" cy="2442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F3CE3-E028-4E20-830C-8E33340AA678}">
      <dsp:nvSpPr>
        <dsp:cNvPr id="0" name=""/>
        <dsp:cNvSpPr/>
      </dsp:nvSpPr>
      <dsp:spPr>
        <a:xfrm>
          <a:off x="2189179" y="1449776"/>
          <a:ext cx="992629" cy="421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Skinner, B.F. (1953) Science and Human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Behavior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89179" y="1449776"/>
        <a:ext cx="992629" cy="421115"/>
      </dsp:txXfrm>
    </dsp:sp>
    <dsp:sp modelId="{CCC44771-FCB8-462E-86A0-3E5F95CDAD07}">
      <dsp:nvSpPr>
        <dsp:cNvPr id="0" name=""/>
        <dsp:cNvSpPr/>
      </dsp:nvSpPr>
      <dsp:spPr>
        <a:xfrm>
          <a:off x="882" y="2263956"/>
          <a:ext cx="421115" cy="4211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278CF-5BE8-4A3D-8706-574506EBE1FE}">
      <dsp:nvSpPr>
        <dsp:cNvPr id="0" name=""/>
        <dsp:cNvSpPr/>
      </dsp:nvSpPr>
      <dsp:spPr>
        <a:xfrm>
          <a:off x="89316" y="2352390"/>
          <a:ext cx="244247" cy="2442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31C31-F063-4F0C-ADC7-4AC3B64A8974}">
      <dsp:nvSpPr>
        <dsp:cNvPr id="0" name=""/>
        <dsp:cNvSpPr/>
      </dsp:nvSpPr>
      <dsp:spPr>
        <a:xfrm>
          <a:off x="519195" y="2300804"/>
          <a:ext cx="992629" cy="347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Walker’s Shortbread (2024) Company History.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9195" y="2300804"/>
        <a:ext cx="992629" cy="3474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8T17:26:55.50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8T17:41:47.6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8T17:55:54.1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8T17:56:17.4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customXml" Target="../ink/ink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29.jpg"/><Relationship Id="rId7" Type="http://schemas.openxmlformats.org/officeDocument/2006/relationships/image" Target="../media/image33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10" Type="http://schemas.openxmlformats.org/officeDocument/2006/relationships/customXml" Target="../ink/ink4.xml"/><Relationship Id="rId4" Type="http://schemas.openxmlformats.org/officeDocument/2006/relationships/image" Target="../media/image30.jpg"/><Relationship Id="rId9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5DAA40F-4F28-4316-934E-C55D7C3AA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6D467C8-A8E0-468B-B88D-9CEEE37BF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75089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9184"/>
            <a:ext cx="4681176" cy="1783080"/>
          </a:xfrm>
        </p:spPr>
        <p:txBody>
          <a:bodyPr anchor="b"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Title Slide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62677C27-4325-4BE2-B2C9-B721DA9E3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106" y="2362200"/>
            <a:ext cx="3042412" cy="18288"/>
          </a:xfrm>
          <a:custGeom>
            <a:avLst/>
            <a:gdLst>
              <a:gd name="connsiteX0" fmla="*/ 0 w 3042412"/>
              <a:gd name="connsiteY0" fmla="*/ 0 h 18288"/>
              <a:gd name="connsiteX1" fmla="*/ 608482 w 3042412"/>
              <a:gd name="connsiteY1" fmla="*/ 0 h 18288"/>
              <a:gd name="connsiteX2" fmla="*/ 1216965 w 3042412"/>
              <a:gd name="connsiteY2" fmla="*/ 0 h 18288"/>
              <a:gd name="connsiteX3" fmla="*/ 1825447 w 3042412"/>
              <a:gd name="connsiteY3" fmla="*/ 0 h 18288"/>
              <a:gd name="connsiteX4" fmla="*/ 2373081 w 3042412"/>
              <a:gd name="connsiteY4" fmla="*/ 0 h 18288"/>
              <a:gd name="connsiteX5" fmla="*/ 3042412 w 3042412"/>
              <a:gd name="connsiteY5" fmla="*/ 0 h 18288"/>
              <a:gd name="connsiteX6" fmla="*/ 3042412 w 3042412"/>
              <a:gd name="connsiteY6" fmla="*/ 18288 h 18288"/>
              <a:gd name="connsiteX7" fmla="*/ 2494778 w 3042412"/>
              <a:gd name="connsiteY7" fmla="*/ 18288 h 18288"/>
              <a:gd name="connsiteX8" fmla="*/ 1977568 w 3042412"/>
              <a:gd name="connsiteY8" fmla="*/ 18288 h 18288"/>
              <a:gd name="connsiteX9" fmla="*/ 1369085 w 3042412"/>
              <a:gd name="connsiteY9" fmla="*/ 18288 h 18288"/>
              <a:gd name="connsiteX10" fmla="*/ 821451 w 3042412"/>
              <a:gd name="connsiteY10" fmla="*/ 18288 h 18288"/>
              <a:gd name="connsiteX11" fmla="*/ 0 w 3042412"/>
              <a:gd name="connsiteY11" fmla="*/ 18288 h 18288"/>
              <a:gd name="connsiteX12" fmla="*/ 0 w 304241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042412" h="18288" fill="none" extrusionOk="0">
                <a:moveTo>
                  <a:pt x="0" y="0"/>
                </a:moveTo>
                <a:cubicBezTo>
                  <a:pt x="247021" y="406"/>
                  <a:pt x="311375" y="-28103"/>
                  <a:pt x="608482" y="0"/>
                </a:cubicBezTo>
                <a:cubicBezTo>
                  <a:pt x="905589" y="28103"/>
                  <a:pt x="941513" y="26984"/>
                  <a:pt x="1216965" y="0"/>
                </a:cubicBezTo>
                <a:cubicBezTo>
                  <a:pt x="1492417" y="-26984"/>
                  <a:pt x="1661512" y="20769"/>
                  <a:pt x="1825447" y="0"/>
                </a:cubicBezTo>
                <a:cubicBezTo>
                  <a:pt x="1989382" y="-20769"/>
                  <a:pt x="2140981" y="8352"/>
                  <a:pt x="2373081" y="0"/>
                </a:cubicBezTo>
                <a:cubicBezTo>
                  <a:pt x="2605181" y="-8352"/>
                  <a:pt x="2830372" y="-14633"/>
                  <a:pt x="3042412" y="0"/>
                </a:cubicBezTo>
                <a:cubicBezTo>
                  <a:pt x="3042854" y="4516"/>
                  <a:pt x="3041585" y="12266"/>
                  <a:pt x="3042412" y="18288"/>
                </a:cubicBezTo>
                <a:cubicBezTo>
                  <a:pt x="2922119" y="39475"/>
                  <a:pt x="2679586" y="-798"/>
                  <a:pt x="2494778" y="18288"/>
                </a:cubicBezTo>
                <a:cubicBezTo>
                  <a:pt x="2309970" y="37374"/>
                  <a:pt x="2104493" y="36554"/>
                  <a:pt x="1977568" y="18288"/>
                </a:cubicBezTo>
                <a:cubicBezTo>
                  <a:pt x="1850643" y="23"/>
                  <a:pt x="1545734" y="34278"/>
                  <a:pt x="1369085" y="18288"/>
                </a:cubicBezTo>
                <a:cubicBezTo>
                  <a:pt x="1192436" y="2298"/>
                  <a:pt x="1048764" y="-2260"/>
                  <a:pt x="821451" y="18288"/>
                </a:cubicBezTo>
                <a:cubicBezTo>
                  <a:pt x="594138" y="38836"/>
                  <a:pt x="213550" y="54130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042412" h="18288" stroke="0" extrusionOk="0">
                <a:moveTo>
                  <a:pt x="0" y="0"/>
                </a:moveTo>
                <a:cubicBezTo>
                  <a:pt x="254249" y="43"/>
                  <a:pt x="299528" y="-14916"/>
                  <a:pt x="547634" y="0"/>
                </a:cubicBezTo>
                <a:cubicBezTo>
                  <a:pt x="795740" y="14916"/>
                  <a:pt x="855495" y="-10692"/>
                  <a:pt x="1064844" y="0"/>
                </a:cubicBezTo>
                <a:cubicBezTo>
                  <a:pt x="1274193" y="10692"/>
                  <a:pt x="1405125" y="19931"/>
                  <a:pt x="1612478" y="0"/>
                </a:cubicBezTo>
                <a:cubicBezTo>
                  <a:pt x="1819831" y="-19931"/>
                  <a:pt x="1987615" y="-25056"/>
                  <a:pt x="2220961" y="0"/>
                </a:cubicBezTo>
                <a:cubicBezTo>
                  <a:pt x="2454307" y="25056"/>
                  <a:pt x="2867952" y="-30598"/>
                  <a:pt x="3042412" y="0"/>
                </a:cubicBezTo>
                <a:cubicBezTo>
                  <a:pt x="3042989" y="4624"/>
                  <a:pt x="3043231" y="11191"/>
                  <a:pt x="3042412" y="18288"/>
                </a:cubicBezTo>
                <a:cubicBezTo>
                  <a:pt x="2909174" y="44498"/>
                  <a:pt x="2715419" y="-8999"/>
                  <a:pt x="2433930" y="18288"/>
                </a:cubicBezTo>
                <a:cubicBezTo>
                  <a:pt x="2152441" y="45575"/>
                  <a:pt x="1986593" y="28277"/>
                  <a:pt x="1764599" y="18288"/>
                </a:cubicBezTo>
                <a:cubicBezTo>
                  <a:pt x="1542605" y="8299"/>
                  <a:pt x="1467397" y="18704"/>
                  <a:pt x="1247389" y="18288"/>
                </a:cubicBezTo>
                <a:cubicBezTo>
                  <a:pt x="1027381" y="17873"/>
                  <a:pt x="870240" y="28275"/>
                  <a:pt x="578058" y="18288"/>
                </a:cubicBezTo>
                <a:cubicBezTo>
                  <a:pt x="285876" y="8301"/>
                  <a:pt x="157187" y="20360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706624"/>
            <a:ext cx="4681176" cy="3483864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rgbClr val="FFFFFF"/>
                </a:solidFill>
              </a:rPr>
              <a:t>Recruitment and Employee Development at Walker’s Shortbread Ltd</a:t>
            </a:r>
          </a:p>
          <a:p>
            <a:endParaRPr lang="en-GB" sz="1900" dirty="0">
              <a:solidFill>
                <a:srgbClr val="FFFFFF"/>
              </a:solidFill>
            </a:endParaRPr>
          </a:p>
          <a:p>
            <a:r>
              <a:rPr lang="en-GB" sz="1900" dirty="0">
                <a:solidFill>
                  <a:srgbClr val="FFFFFF"/>
                </a:solidFill>
              </a:rPr>
              <a:t>Rafal Boguszewski</a:t>
            </a:r>
          </a:p>
          <a:p>
            <a:r>
              <a:rPr lang="en-GB" sz="1900" dirty="0">
                <a:solidFill>
                  <a:srgbClr val="FFFFFF"/>
                </a:solidFill>
              </a:rPr>
              <a:t>Student Number: 2429418</a:t>
            </a:r>
          </a:p>
          <a:p>
            <a:r>
              <a:rPr lang="en-GB" sz="1900" dirty="0">
                <a:solidFill>
                  <a:srgbClr val="FFFFFF"/>
                </a:solidFill>
              </a:rPr>
              <a:t>Module: LCLM5002</a:t>
            </a:r>
          </a:p>
          <a:p>
            <a:r>
              <a:rPr lang="en-GB" sz="1900" dirty="0">
                <a:solidFill>
                  <a:srgbClr val="FFFFFF"/>
                </a:solidFill>
              </a:rPr>
              <a:t>Lecturer: Amer Kareem</a:t>
            </a:r>
          </a:p>
          <a:p>
            <a:r>
              <a:rPr lang="en-GB" sz="1900" dirty="0">
                <a:solidFill>
                  <a:srgbClr val="FFFFFF"/>
                </a:solidFill>
              </a:rPr>
              <a:t>Component 1 – Individual Presentation</a:t>
            </a:r>
          </a:p>
        </p:txBody>
      </p:sp>
      <p:pic>
        <p:nvPicPr>
          <p:cNvPr id="7" name="Graphic 6" descr="Gingerbread Cookie">
            <a:extLst>
              <a:ext uri="{FF2B5EF4-FFF2-40B4-BE49-F238E27FC236}">
                <a16:creationId xmlns:a16="http://schemas.microsoft.com/office/drawing/2014/main" id="{7A20DE4B-DBCA-4304-9442-A7D2C2AC1A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0288" y="329183"/>
            <a:ext cx="2861541" cy="2861541"/>
          </a:xfrm>
          <a:prstGeom prst="rect">
            <a:avLst/>
          </a:prstGeom>
        </p:spPr>
      </p:pic>
      <p:pic>
        <p:nvPicPr>
          <p:cNvPr id="6" name="Picture 5" descr="A red and green plaid pattern&#10;&#10;AI-generated content may be incorrect.">
            <a:extLst>
              <a:ext uri="{FF2B5EF4-FFF2-40B4-BE49-F238E27FC236}">
                <a16:creationId xmlns:a16="http://schemas.microsoft.com/office/drawing/2014/main" id="{122EBAFA-D092-CA89-7A85-DC80BE1F7E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6071" y="567459"/>
            <a:ext cx="2864661" cy="286154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351" y="2743200"/>
            <a:ext cx="3485179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Introduction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Company Overview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Importance of Recruitment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Recruitment Process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Job Analysis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Job Description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Person Specification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Training Needs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Learning Theories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Conclusion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• References</a:t>
            </a:r>
          </a:p>
        </p:txBody>
      </p:sp>
      <p:pic>
        <p:nvPicPr>
          <p:cNvPr id="6" name="Content Placeholder 5" descr="A stack of shortbread cookies&#10;&#10;AI-generated content may be incorrect.">
            <a:extLst>
              <a:ext uri="{FF2B5EF4-FFF2-40B4-BE49-F238E27FC236}">
                <a16:creationId xmlns:a16="http://schemas.microsoft.com/office/drawing/2014/main" id="{A736F331-7DE0-B883-ACA5-05E13B5C4B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2134" r="2348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Human Resource Management supports organisational success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Recruitment ensures suitable employees are hired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Training and development improve employee skills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Skilled employees increase productivity (Armstrong, 2020)</a:t>
            </a:r>
          </a:p>
        </p:txBody>
      </p:sp>
      <p:pic>
        <p:nvPicPr>
          <p:cNvPr id="5" name="Picture 4" descr="A box of shortbread cookies&#10;&#10;AI-generated content may be incorrect.">
            <a:extLst>
              <a:ext uri="{FF2B5EF4-FFF2-40B4-BE49-F238E27FC236}">
                <a16:creationId xmlns:a16="http://schemas.microsoft.com/office/drawing/2014/main" id="{BBDEC3EB-8D4D-E718-AADF-453F541416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2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5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0936"/>
            <a:ext cx="2699766" cy="14630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Walker’s Shortbread Overview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80309" y="1355598"/>
            <a:ext cx="1554480" cy="13716"/>
          </a:xfrm>
          <a:custGeom>
            <a:avLst/>
            <a:gdLst>
              <a:gd name="connsiteX0" fmla="*/ 0 w 1554480"/>
              <a:gd name="connsiteY0" fmla="*/ 0 h 13716"/>
              <a:gd name="connsiteX1" fmla="*/ 549250 w 1554480"/>
              <a:gd name="connsiteY1" fmla="*/ 0 h 13716"/>
              <a:gd name="connsiteX2" fmla="*/ 1082954 w 1554480"/>
              <a:gd name="connsiteY2" fmla="*/ 0 h 13716"/>
              <a:gd name="connsiteX3" fmla="*/ 1554480 w 1554480"/>
              <a:gd name="connsiteY3" fmla="*/ 0 h 13716"/>
              <a:gd name="connsiteX4" fmla="*/ 1554480 w 1554480"/>
              <a:gd name="connsiteY4" fmla="*/ 13716 h 13716"/>
              <a:gd name="connsiteX5" fmla="*/ 1067410 w 1554480"/>
              <a:gd name="connsiteY5" fmla="*/ 13716 h 13716"/>
              <a:gd name="connsiteX6" fmla="*/ 549250 w 1554480"/>
              <a:gd name="connsiteY6" fmla="*/ 13716 h 13716"/>
              <a:gd name="connsiteX7" fmla="*/ 0 w 1554480"/>
              <a:gd name="connsiteY7" fmla="*/ 13716 h 13716"/>
              <a:gd name="connsiteX8" fmla="*/ 0 w 1554480"/>
              <a:gd name="connsiteY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5846" y="630936"/>
            <a:ext cx="5305807" cy="14630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Scottish food manufacturing company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Founded in 1898 by Joseph Walker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Based in </a:t>
            </a:r>
            <a:r>
              <a:rPr lang="en-GB" sz="13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Aberlour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Scotland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Produces shortbread, biscuits and cookies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Employs around 1,500 employees (Walker’s Shortbread, 2024)</a:t>
            </a:r>
          </a:p>
        </p:txBody>
      </p:sp>
      <p:pic>
        <p:nvPicPr>
          <p:cNvPr id="5" name="Picture 4" descr="A horse drawn carriage with people in it&#10;&#10;AI-generated content may be incorrect.">
            <a:extLst>
              <a:ext uri="{FF2B5EF4-FFF2-40B4-BE49-F238E27FC236}">
                <a16:creationId xmlns:a16="http://schemas.microsoft.com/office/drawing/2014/main" id="{44A010C3-2AB7-5F58-1519-343D21D17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40726"/>
            <a:ext cx="9144000" cy="246888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A4588A-55D5-49B8-BE41-54ACDCFF2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everal people in gloves sorting food&#10;&#10;AI-generated content may be incorrect.">
            <a:extLst>
              <a:ext uri="{FF2B5EF4-FFF2-40B4-BE49-F238E27FC236}">
                <a16:creationId xmlns:a16="http://schemas.microsoft.com/office/drawing/2014/main" id="{7394BC46-BBAC-C0F3-F23A-041DA7950D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6556"/>
          <a:stretch>
            <a:fillRect/>
          </a:stretch>
        </p:blipFill>
        <p:spPr>
          <a:xfrm>
            <a:off x="20" y="10"/>
            <a:ext cx="9143980" cy="4465973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97E7EA2-EDCD-47E9-81BC-415C606D1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9552"/>
            <a:ext cx="7036903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196" y="4203278"/>
            <a:ext cx="6417894" cy="53606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196" y="4956314"/>
            <a:ext cx="8293608" cy="13064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Attract skilled employees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Improve productivity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Build effective teams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Reduce employee turnover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Achieve organisational goals (Armstrong,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in a white coat and red hair net&#10;&#10;AI-generated content may be incorrect.">
            <a:extLst>
              <a:ext uri="{FF2B5EF4-FFF2-40B4-BE49-F238E27FC236}">
                <a16:creationId xmlns:a16="http://schemas.microsoft.com/office/drawing/2014/main" id="{3A7DBB28-6002-CE8C-D6FE-9697EBCD99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61" r="13755" b="5"/>
          <a:stretch>
            <a:fillRect/>
          </a:stretch>
        </p:blipFill>
        <p:spPr>
          <a:xfrm>
            <a:off x="432219" y="457201"/>
            <a:ext cx="1748049" cy="2753390"/>
          </a:xfrm>
          <a:prstGeom prst="rect">
            <a:avLst/>
          </a:prstGeom>
        </p:spPr>
      </p:pic>
      <p:pic>
        <p:nvPicPr>
          <p:cNvPr id="14" name="Picture 13" descr="A group of people in white coats&#10;&#10;AI-generated content may be incorrect.">
            <a:extLst>
              <a:ext uri="{FF2B5EF4-FFF2-40B4-BE49-F238E27FC236}">
                <a16:creationId xmlns:a16="http://schemas.microsoft.com/office/drawing/2014/main" id="{EE6E62DE-FC33-31D3-91C1-266B66625F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065" r="25704" b="4"/>
          <a:stretch>
            <a:fillRect/>
          </a:stretch>
        </p:blipFill>
        <p:spPr>
          <a:xfrm>
            <a:off x="2500841" y="518804"/>
            <a:ext cx="1960032" cy="2630181"/>
          </a:xfrm>
          <a:prstGeom prst="rect">
            <a:avLst/>
          </a:prstGeom>
        </p:spPr>
      </p:pic>
      <p:pic>
        <p:nvPicPr>
          <p:cNvPr id="11" name="Picture 10" descr="A group of people in white coats&#10;&#10;AI-generated content may be incorrect.">
            <a:extLst>
              <a:ext uri="{FF2B5EF4-FFF2-40B4-BE49-F238E27FC236}">
                <a16:creationId xmlns:a16="http://schemas.microsoft.com/office/drawing/2014/main" id="{F546C388-ABA3-37AF-71D2-4C516BB5FCB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212"/>
          <a:stretch>
            <a:fillRect/>
          </a:stretch>
        </p:blipFill>
        <p:spPr>
          <a:xfrm>
            <a:off x="4679990" y="468315"/>
            <a:ext cx="1941886" cy="2731158"/>
          </a:xfrm>
          <a:prstGeom prst="rect">
            <a:avLst/>
          </a:prstGeom>
        </p:spPr>
      </p:pic>
      <p:pic>
        <p:nvPicPr>
          <p:cNvPr id="17" name="Picture 16" descr="A person in a white coat and blue gloves holding a bag of cookies&#10;&#10;AI-generated content may be incorrect.">
            <a:extLst>
              <a:ext uri="{FF2B5EF4-FFF2-40B4-BE49-F238E27FC236}">
                <a16:creationId xmlns:a16="http://schemas.microsoft.com/office/drawing/2014/main" id="{C40213DF-072D-ADAA-1F92-F5ACDD7506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2276" y="547444"/>
            <a:ext cx="1929676" cy="2572901"/>
          </a:xfrm>
          <a:prstGeom prst="rect">
            <a:avLst/>
          </a:prstGeom>
        </p:spPr>
      </p:pic>
      <p:pic>
        <p:nvPicPr>
          <p:cNvPr id="7" name="Picture 6" descr="A couple of people in white coats and blue gloves working on food&#10;&#10;AI-generated content may be incorrect.">
            <a:extLst>
              <a:ext uri="{FF2B5EF4-FFF2-40B4-BE49-F238E27FC236}">
                <a16:creationId xmlns:a16="http://schemas.microsoft.com/office/drawing/2014/main" id="{C9B89B81-529A-B8A1-D197-7A84B38565D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129" r="24605" b="1"/>
          <a:stretch>
            <a:fillRect/>
          </a:stretch>
        </p:blipFill>
        <p:spPr>
          <a:xfrm>
            <a:off x="695788" y="3429000"/>
            <a:ext cx="3392887" cy="2926078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9432" y="3474720"/>
            <a:ext cx="4534568" cy="3383281"/>
          </a:xfrm>
          <a:prstGeom prst="rect">
            <a:avLst/>
          </a:prstGeom>
          <a:solidFill>
            <a:srgbClr val="863B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8739" y="3799272"/>
            <a:ext cx="3895311" cy="63712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9736" y="4510585"/>
            <a:ext cx="4024957" cy="1758732"/>
          </a:xfrm>
        </p:spPr>
        <p:txBody>
          <a:bodyPr>
            <a:normAutofit/>
          </a:bodyPr>
          <a:lstStyle/>
          <a:p>
            <a:pPr marL="347472" indent="-347472" algn="l" rtl="0" eaLnBrk="1" latinLnBrk="0" hangingPunct="1">
              <a:lnSpc>
                <a:spcPct val="90000"/>
              </a:lnSpc>
              <a:spcBef>
                <a:spcPts val="336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Recognise vacancy</a:t>
            </a:r>
          </a:p>
          <a:p>
            <a:pPr marL="347472" indent="-347472" algn="l" rtl="0" eaLnBrk="1" latinLnBrk="0" hangingPunct="1">
              <a:lnSpc>
                <a:spcPct val="90000"/>
              </a:lnSpc>
              <a:spcBef>
                <a:spcPts val="336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Conduct job analysis</a:t>
            </a:r>
          </a:p>
          <a:p>
            <a:pPr marL="347472" indent="-347472" algn="l" rtl="0" eaLnBrk="1" latinLnBrk="0" hangingPunct="1">
              <a:lnSpc>
                <a:spcPct val="90000"/>
              </a:lnSpc>
              <a:spcBef>
                <a:spcPts val="336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 job description</a:t>
            </a:r>
          </a:p>
          <a:p>
            <a:pPr marL="347472" indent="-347472" algn="l" rtl="0" eaLnBrk="1" latinLnBrk="0" hangingPunct="1">
              <a:lnSpc>
                <a:spcPct val="90000"/>
              </a:lnSpc>
              <a:spcBef>
                <a:spcPts val="336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Define person specification</a:t>
            </a:r>
          </a:p>
          <a:p>
            <a:pPr marL="347472" indent="-347472" algn="l" rtl="0" eaLnBrk="1" latinLnBrk="0" hangingPunct="1">
              <a:lnSpc>
                <a:spcPct val="90000"/>
              </a:lnSpc>
              <a:spcBef>
                <a:spcPts val="336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Place advertisements</a:t>
            </a:r>
          </a:p>
          <a:p>
            <a:pPr marL="347472" indent="-347472" algn="l" rtl="0" eaLnBrk="1" latinLnBrk="0" hangingPunct="1">
              <a:lnSpc>
                <a:spcPct val="90000"/>
              </a:lnSpc>
              <a:spcBef>
                <a:spcPts val="336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Conduct interviews</a:t>
            </a:r>
          </a:p>
          <a:p>
            <a:pPr marL="347472" indent="-347472" algn="l" rtl="0" eaLnBrk="1" latinLnBrk="0" hangingPunct="1">
              <a:lnSpc>
                <a:spcPct val="90000"/>
              </a:lnSpc>
              <a:spcBef>
                <a:spcPts val="336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Make selection</a:t>
            </a:r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Recruitment Funnel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Applicants → Screening → Shortlist → Interview → Selected Candidate</a:t>
            </a:r>
          </a:p>
        </p:txBody>
      </p:sp>
      <p:pic>
        <p:nvPicPr>
          <p:cNvPr id="7" name="Picture 6" descr="A group of cookies with a tie&#10;&#10;AI-generated content may be incorrect.">
            <a:extLst>
              <a:ext uri="{FF2B5EF4-FFF2-40B4-BE49-F238E27FC236}">
                <a16:creationId xmlns:a16="http://schemas.microsoft.com/office/drawing/2014/main" id="{B69F5A53-93BF-245E-36F0-6AAAD5B81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722" y="1972746"/>
            <a:ext cx="5177790" cy="291250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D9179A60-4DE0-2AA0-5B69-52E791DB0FD9}"/>
                  </a:ext>
                </a:extLst>
              </p14:cNvPr>
              <p14:cNvContentPartPr/>
              <p14:nvPr/>
            </p14:nvContentPartPr>
            <p14:xfrm>
              <a:off x="2156657" y="-472114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D9179A60-4DE0-2AA0-5B69-52E791DB0FD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48017" y="-481114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1" y="325369"/>
            <a:ext cx="2899244" cy="1956841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Identifies job responsibilities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Required skills and knowledge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Working conditions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Necessary qualifications (Armstrong, 2020)</a:t>
            </a:r>
          </a:p>
        </p:txBody>
      </p:sp>
      <p:pic>
        <p:nvPicPr>
          <p:cNvPr id="5" name="Picture 4" descr="A plate of crackers on a green tablecloth&#10;&#10;AI-generated content may be incorrect.">
            <a:extLst>
              <a:ext uri="{FF2B5EF4-FFF2-40B4-BE49-F238E27FC236}">
                <a16:creationId xmlns:a16="http://schemas.microsoft.com/office/drawing/2014/main" id="{11F87BC9-B13E-A278-5770-0ABF01018C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44" r="24041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pic>
        <p:nvPicPr>
          <p:cNvPr id="6" name="Picture 5" descr="A group of people in white coats and red hair&#10;&#10;AI-generated content may be incorrect.">
            <a:extLst>
              <a:ext uri="{FF2B5EF4-FFF2-40B4-BE49-F238E27FC236}">
                <a16:creationId xmlns:a16="http://schemas.microsoft.com/office/drawing/2014/main" id="{B7DE2940-9050-7D8F-326B-9AC855ED63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08" r="27809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C09768-2E0C-8681-36E9-30E1A739EA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32078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e with a slice missing&#10;&#10;AI-generated content may be incorrect.">
            <a:extLst>
              <a:ext uri="{FF2B5EF4-FFF2-40B4-BE49-F238E27FC236}">
                <a16:creationId xmlns:a16="http://schemas.microsoft.com/office/drawing/2014/main" id="{AB5560F9-D39A-EAED-49A7-A5DEC65399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99" r="2064" b="-3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7" name="Picture 6" descr="A collage of people in white coats&#10;&#10;AI-generated content may be incorrect.">
            <a:extLst>
              <a:ext uri="{FF2B5EF4-FFF2-40B4-BE49-F238E27FC236}">
                <a16:creationId xmlns:a16="http://schemas.microsoft.com/office/drawing/2014/main" id="{1D2260D3-4C5A-CD5E-52B8-EE93EB48FA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707" r="14313" b="1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Essential skills: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Teamwork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Attention to detail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Ability to follow instructions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     •  Desirable skills: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Food production experience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Communication skills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036FC20-A3C5-72D1-E9AF-BB4893017D8E}"/>
                  </a:ext>
                </a:extLst>
              </p14:cNvPr>
              <p14:cNvContentPartPr/>
              <p14:nvPr/>
            </p14:nvContentPartPr>
            <p14:xfrm>
              <a:off x="2822451" y="-595234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036FC20-A3C5-72D1-E9AF-BB4893017D8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813451" y="-603874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B13476-CE21-4746-B044-FD491AC84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996" y="429768"/>
            <a:ext cx="3071304" cy="164253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 Needs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96" y="2423160"/>
            <a:ext cx="2907792" cy="18288"/>
          </a:xfrm>
          <a:custGeom>
            <a:avLst/>
            <a:gdLst>
              <a:gd name="connsiteX0" fmla="*/ 0 w 2907792"/>
              <a:gd name="connsiteY0" fmla="*/ 0 h 18288"/>
              <a:gd name="connsiteX1" fmla="*/ 552480 w 2907792"/>
              <a:gd name="connsiteY1" fmla="*/ 0 h 18288"/>
              <a:gd name="connsiteX2" fmla="*/ 1104961 w 2907792"/>
              <a:gd name="connsiteY2" fmla="*/ 0 h 18288"/>
              <a:gd name="connsiteX3" fmla="*/ 1599286 w 2907792"/>
              <a:gd name="connsiteY3" fmla="*/ 0 h 18288"/>
              <a:gd name="connsiteX4" fmla="*/ 2093610 w 2907792"/>
              <a:gd name="connsiteY4" fmla="*/ 0 h 18288"/>
              <a:gd name="connsiteX5" fmla="*/ 2907792 w 2907792"/>
              <a:gd name="connsiteY5" fmla="*/ 0 h 18288"/>
              <a:gd name="connsiteX6" fmla="*/ 2907792 w 2907792"/>
              <a:gd name="connsiteY6" fmla="*/ 18288 h 18288"/>
              <a:gd name="connsiteX7" fmla="*/ 2297156 w 2907792"/>
              <a:gd name="connsiteY7" fmla="*/ 18288 h 18288"/>
              <a:gd name="connsiteX8" fmla="*/ 1773753 w 2907792"/>
              <a:gd name="connsiteY8" fmla="*/ 18288 h 18288"/>
              <a:gd name="connsiteX9" fmla="*/ 1134039 w 2907792"/>
              <a:gd name="connsiteY9" fmla="*/ 18288 h 18288"/>
              <a:gd name="connsiteX10" fmla="*/ 494325 w 2907792"/>
              <a:gd name="connsiteY10" fmla="*/ 18288 h 18288"/>
              <a:gd name="connsiteX11" fmla="*/ 0 w 2907792"/>
              <a:gd name="connsiteY11" fmla="*/ 18288 h 18288"/>
              <a:gd name="connsiteX12" fmla="*/ 0 w 29077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07792" h="18288" fill="none" extrusionOk="0">
                <a:moveTo>
                  <a:pt x="0" y="0"/>
                </a:moveTo>
                <a:cubicBezTo>
                  <a:pt x="166537" y="2740"/>
                  <a:pt x="300437" y="11071"/>
                  <a:pt x="552480" y="0"/>
                </a:cubicBezTo>
                <a:cubicBezTo>
                  <a:pt x="804523" y="-11071"/>
                  <a:pt x="967889" y="888"/>
                  <a:pt x="1104961" y="0"/>
                </a:cubicBezTo>
                <a:cubicBezTo>
                  <a:pt x="1242033" y="-888"/>
                  <a:pt x="1415325" y="15820"/>
                  <a:pt x="1599286" y="0"/>
                </a:cubicBezTo>
                <a:cubicBezTo>
                  <a:pt x="1783248" y="-15820"/>
                  <a:pt x="1875653" y="-9230"/>
                  <a:pt x="2093610" y="0"/>
                </a:cubicBezTo>
                <a:cubicBezTo>
                  <a:pt x="2311567" y="9230"/>
                  <a:pt x="2618550" y="7358"/>
                  <a:pt x="2907792" y="0"/>
                </a:cubicBezTo>
                <a:cubicBezTo>
                  <a:pt x="2908004" y="6573"/>
                  <a:pt x="2907586" y="9886"/>
                  <a:pt x="2907792" y="18288"/>
                </a:cubicBezTo>
                <a:cubicBezTo>
                  <a:pt x="2607161" y="31037"/>
                  <a:pt x="2510774" y="18699"/>
                  <a:pt x="2297156" y="18288"/>
                </a:cubicBezTo>
                <a:cubicBezTo>
                  <a:pt x="2083538" y="17877"/>
                  <a:pt x="2013617" y="32593"/>
                  <a:pt x="1773753" y="18288"/>
                </a:cubicBezTo>
                <a:cubicBezTo>
                  <a:pt x="1533889" y="3983"/>
                  <a:pt x="1331732" y="36532"/>
                  <a:pt x="1134039" y="18288"/>
                </a:cubicBezTo>
                <a:cubicBezTo>
                  <a:pt x="936346" y="44"/>
                  <a:pt x="806538" y="2706"/>
                  <a:pt x="494325" y="18288"/>
                </a:cubicBezTo>
                <a:cubicBezTo>
                  <a:pt x="182112" y="33870"/>
                  <a:pt x="121770" y="6846"/>
                  <a:pt x="0" y="18288"/>
                </a:cubicBezTo>
                <a:cubicBezTo>
                  <a:pt x="346" y="10937"/>
                  <a:pt x="-865" y="8151"/>
                  <a:pt x="0" y="0"/>
                </a:cubicBezTo>
                <a:close/>
              </a:path>
              <a:path w="2907792" h="18288" stroke="0" extrusionOk="0">
                <a:moveTo>
                  <a:pt x="0" y="0"/>
                </a:moveTo>
                <a:cubicBezTo>
                  <a:pt x="290327" y="-571"/>
                  <a:pt x="292695" y="12246"/>
                  <a:pt x="581558" y="0"/>
                </a:cubicBezTo>
                <a:cubicBezTo>
                  <a:pt x="870421" y="-12246"/>
                  <a:pt x="1039058" y="-25832"/>
                  <a:pt x="1192195" y="0"/>
                </a:cubicBezTo>
                <a:cubicBezTo>
                  <a:pt x="1345332" y="25832"/>
                  <a:pt x="1529164" y="15265"/>
                  <a:pt x="1744675" y="0"/>
                </a:cubicBezTo>
                <a:cubicBezTo>
                  <a:pt x="1960186" y="-15265"/>
                  <a:pt x="2246714" y="-7873"/>
                  <a:pt x="2384389" y="0"/>
                </a:cubicBezTo>
                <a:cubicBezTo>
                  <a:pt x="2522064" y="7873"/>
                  <a:pt x="2737948" y="-23071"/>
                  <a:pt x="2907792" y="0"/>
                </a:cubicBezTo>
                <a:cubicBezTo>
                  <a:pt x="2907097" y="8541"/>
                  <a:pt x="2907547" y="12147"/>
                  <a:pt x="2907792" y="18288"/>
                </a:cubicBezTo>
                <a:cubicBezTo>
                  <a:pt x="2671444" y="43779"/>
                  <a:pt x="2446046" y="-6576"/>
                  <a:pt x="2268078" y="18288"/>
                </a:cubicBezTo>
                <a:cubicBezTo>
                  <a:pt x="2090110" y="43152"/>
                  <a:pt x="2005506" y="23839"/>
                  <a:pt x="1744675" y="18288"/>
                </a:cubicBezTo>
                <a:cubicBezTo>
                  <a:pt x="1483844" y="12737"/>
                  <a:pt x="1398995" y="-4268"/>
                  <a:pt x="1104961" y="18288"/>
                </a:cubicBezTo>
                <a:cubicBezTo>
                  <a:pt x="810927" y="40844"/>
                  <a:pt x="314406" y="46598"/>
                  <a:pt x="0" y="18288"/>
                </a:cubicBezTo>
                <a:cubicBezTo>
                  <a:pt x="775" y="9916"/>
                  <a:pt x="852" y="578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116" y="2706624"/>
            <a:ext cx="3074214" cy="3386399"/>
          </a:xfrm>
        </p:spPr>
        <p:txBody>
          <a:bodyPr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Food safety training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Machine operation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Quality control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• Communication skills (Armstrong, 2020)</a:t>
            </a:r>
          </a:p>
        </p:txBody>
      </p:sp>
      <p:pic>
        <p:nvPicPr>
          <p:cNvPr id="8" name="Picture 7" descr="A cookie with a red and black ribbon&#10;&#10;AI-generated content may be incorrect.">
            <a:extLst>
              <a:ext uri="{FF2B5EF4-FFF2-40B4-BE49-F238E27FC236}">
                <a16:creationId xmlns:a16="http://schemas.microsoft.com/office/drawing/2014/main" id="{D9DDB886-2DE4-978B-E623-5B9D913CE4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89" r="31600" b="1"/>
          <a:stretch>
            <a:fillRect/>
          </a:stretch>
        </p:blipFill>
        <p:spPr>
          <a:xfrm>
            <a:off x="3770700" y="10"/>
            <a:ext cx="2283650" cy="3597029"/>
          </a:xfrm>
          <a:custGeom>
            <a:avLst/>
            <a:gdLst/>
            <a:ahLst/>
            <a:cxnLst/>
            <a:rect l="l" t="t" r="r" b="b"/>
            <a:pathLst>
              <a:path w="3044866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8778" y="1230836"/>
                  <a:pt x="3024968" y="1520375"/>
                  <a:pt x="3040069" y="1809660"/>
                </a:cubicBezTo>
                <a:cubicBezTo>
                  <a:pt x="3049835" y="1950657"/>
                  <a:pt x="3044683" y="2092164"/>
                  <a:pt x="3024686" y="2232285"/>
                </a:cubicBez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</p:pic>
      <p:pic>
        <p:nvPicPr>
          <p:cNvPr id="5" name="Picture 4" descr="A person in a white coat and hat standing in front of a machine&#10;&#10;AI-generated content may be incorrect.">
            <a:extLst>
              <a:ext uri="{FF2B5EF4-FFF2-40B4-BE49-F238E27FC236}">
                <a16:creationId xmlns:a16="http://schemas.microsoft.com/office/drawing/2014/main" id="{A3B3E846-E7F2-8FA8-5DB6-80B2D92C27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221" r="25224" b="3"/>
          <a:stretch>
            <a:fillRect/>
          </a:stretch>
        </p:blipFill>
        <p:spPr>
          <a:xfrm>
            <a:off x="3766494" y="3792430"/>
            <a:ext cx="2284477" cy="3065570"/>
          </a:xfrm>
          <a:custGeom>
            <a:avLst/>
            <a:gdLst/>
            <a:ahLst/>
            <a:cxnLst/>
            <a:rect l="l" t="t" r="r" b="b"/>
            <a:pathLst>
              <a:path w="3045969" h="3065570">
                <a:moveTo>
                  <a:pt x="2750933" y="0"/>
                </a:moveTo>
                <a:lnTo>
                  <a:pt x="3043770" y="11038"/>
                </a:lnTo>
                <a:lnTo>
                  <a:pt x="3045607" y="37526"/>
                </a:lnTo>
                <a:cubicBezTo>
                  <a:pt x="3047625" y="113720"/>
                  <a:pt x="3040851" y="189914"/>
                  <a:pt x="3034394" y="266109"/>
                </a:cubicBez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cubicBezTo>
                  <a:pt x="3052317" y="2587500"/>
                  <a:pt x="3032560" y="2779256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70"/>
                </a:lnTo>
                <a:lnTo>
                  <a:pt x="24938" y="3065570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</p:pic>
      <p:pic>
        <p:nvPicPr>
          <p:cNvPr id="6" name="Picture 5" descr="A group of crackers and a red and black plaid&#10;&#10;AI-generated content may be incorrect.">
            <a:extLst>
              <a:ext uri="{FF2B5EF4-FFF2-40B4-BE49-F238E27FC236}">
                <a16:creationId xmlns:a16="http://schemas.microsoft.com/office/drawing/2014/main" id="{F1C04D9E-60CF-6D11-7184-C8D731A6C3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103" r="33903" b="3"/>
          <a:stretch>
            <a:fillRect/>
          </a:stretch>
        </p:blipFill>
        <p:spPr>
          <a:xfrm>
            <a:off x="6197926" y="10"/>
            <a:ext cx="2946069" cy="4143496"/>
          </a:xfrm>
          <a:custGeom>
            <a:avLst/>
            <a:gdLst/>
            <a:ahLst/>
            <a:cxnLst/>
            <a:rect l="l" t="t" r="r" b="b"/>
            <a:pathLst>
              <a:path w="3928092" h="4143506">
                <a:moveTo>
                  <a:pt x="23605" y="0"/>
                </a:moveTo>
                <a:lnTo>
                  <a:pt x="3928092" y="0"/>
                </a:lnTo>
                <a:lnTo>
                  <a:pt x="3928092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</p:pic>
      <p:pic>
        <p:nvPicPr>
          <p:cNvPr id="11" name="Picture 10" descr="A bag of cookies and a red plaid ribbon&#10;&#10;AI-generated content may be incorrect.">
            <a:extLst>
              <a:ext uri="{FF2B5EF4-FFF2-40B4-BE49-F238E27FC236}">
                <a16:creationId xmlns:a16="http://schemas.microsoft.com/office/drawing/2014/main" id="{C015402C-07BD-D237-3804-EE0500D1D7F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420" r="18356" b="1"/>
          <a:stretch>
            <a:fillRect/>
          </a:stretch>
        </p:blipFill>
        <p:spPr>
          <a:xfrm>
            <a:off x="6210773" y="4328340"/>
            <a:ext cx="2933228" cy="2529660"/>
          </a:xfrm>
          <a:custGeom>
            <a:avLst/>
            <a:gdLst/>
            <a:ahLst/>
            <a:cxnLst/>
            <a:rect l="l" t="t" r="r" b="b"/>
            <a:pathLst>
              <a:path w="3910971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71" y="11103"/>
                </a:lnTo>
                <a:lnTo>
                  <a:pt x="3910971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3F59054-3394-4D87-8BD0-A28DCD47F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iding a bike with two cookies&#10;&#10;AI-generated content may be incorrect.">
            <a:extLst>
              <a:ext uri="{FF2B5EF4-FFF2-40B4-BE49-F238E27FC236}">
                <a16:creationId xmlns:a16="http://schemas.microsoft.com/office/drawing/2014/main" id="{C210C25B-04AF-737E-5547-48BDCFABA5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46" r="27047"/>
          <a:stretch>
            <a:fillRect/>
          </a:stretch>
        </p:blipFill>
        <p:spPr>
          <a:xfrm>
            <a:off x="5536239" y="10"/>
            <a:ext cx="3607761" cy="6857990"/>
          </a:xfrm>
          <a:custGeom>
            <a:avLst/>
            <a:gdLst/>
            <a:ahLst/>
            <a:cxnLst/>
            <a:rect l="l" t="t" r="r" b="b"/>
            <a:pathLst>
              <a:path w="4817171" h="6858000">
                <a:moveTo>
                  <a:pt x="22751" y="0"/>
                </a:moveTo>
                <a:lnTo>
                  <a:pt x="4817171" y="0"/>
                </a:lnTo>
                <a:lnTo>
                  <a:pt x="4817171" y="6858000"/>
                </a:lnTo>
                <a:lnTo>
                  <a:pt x="0" y="6858000"/>
                </a:lnTo>
                <a:lnTo>
                  <a:pt x="6679" y="6845555"/>
                </a:lnTo>
                <a:cubicBezTo>
                  <a:pt x="496584" y="5886487"/>
                  <a:pt x="786702" y="4695963"/>
                  <a:pt x="786702" y="3406233"/>
                </a:cubicBezTo>
                <a:cubicBezTo>
                  <a:pt x="786702" y="2215714"/>
                  <a:pt x="539501" y="1109724"/>
                  <a:pt x="116147" y="192283"/>
                </a:cubicBezTo>
                <a:close/>
              </a:path>
            </a:pathLst>
          </a:custGeom>
        </p:spPr>
      </p:pic>
      <p:pic>
        <p:nvPicPr>
          <p:cNvPr id="7" name="Picture 6" descr="A rectangular cracker with food and a drawing of a fruit and a bottle&#10;&#10;AI-generated content may be incorrect.">
            <a:extLst>
              <a:ext uri="{FF2B5EF4-FFF2-40B4-BE49-F238E27FC236}">
                <a16:creationId xmlns:a16="http://schemas.microsoft.com/office/drawing/2014/main" id="{0FA62FB9-AF7D-A56E-62CE-8627F7D1B9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669" r="-2" b="4244"/>
          <a:stretch>
            <a:fillRect/>
          </a:stretch>
        </p:blipFill>
        <p:spPr>
          <a:xfrm>
            <a:off x="2352291" y="10"/>
            <a:ext cx="3734478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1" name="Picture 10" descr="A person hugging another person&#10;&#10;AI-generated content may be incorrect.">
            <a:extLst>
              <a:ext uri="{FF2B5EF4-FFF2-40B4-BE49-F238E27FC236}">
                <a16:creationId xmlns:a16="http://schemas.microsoft.com/office/drawing/2014/main" id="{2AB42240-4F7C-D8E5-6F5C-F15CD34D2AE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3" b="7916"/>
          <a:stretch>
            <a:fillRect/>
          </a:stretch>
        </p:blipFill>
        <p:spPr>
          <a:xfrm>
            <a:off x="2392071" y="3456432"/>
            <a:ext cx="369410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2FE0ABA9-CAF1-4816-837D-5F28AAA08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59361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BC8B9C14-70F0-4F42-85FF-0DD3D5A58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52502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685800"/>
            <a:ext cx="2105406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Behaviourist Learning Theory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6856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089941"/>
            <a:ext cx="21259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258568"/>
            <a:ext cx="2105406" cy="3922776"/>
          </a:xfrm>
        </p:spPr>
        <p:txBody>
          <a:bodyPr>
            <a:normAutofit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Learning occurs through stimulus and response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Reinforcement and feedback influence behaviour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(Skinner, 1953)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9184"/>
            <a:ext cx="5170932" cy="178308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Cognitivist Learning Theory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214" y="2395728"/>
            <a:ext cx="3182691" cy="18288"/>
          </a:xfrm>
          <a:custGeom>
            <a:avLst/>
            <a:gdLst>
              <a:gd name="connsiteX0" fmla="*/ 0 w 3182691"/>
              <a:gd name="connsiteY0" fmla="*/ 0 h 18288"/>
              <a:gd name="connsiteX1" fmla="*/ 636538 w 3182691"/>
              <a:gd name="connsiteY1" fmla="*/ 0 h 18288"/>
              <a:gd name="connsiteX2" fmla="*/ 1273076 w 3182691"/>
              <a:gd name="connsiteY2" fmla="*/ 0 h 18288"/>
              <a:gd name="connsiteX3" fmla="*/ 1909615 w 3182691"/>
              <a:gd name="connsiteY3" fmla="*/ 0 h 18288"/>
              <a:gd name="connsiteX4" fmla="*/ 2482499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609807 w 3182691"/>
              <a:gd name="connsiteY7" fmla="*/ 18288 h 18288"/>
              <a:gd name="connsiteX8" fmla="*/ 2068749 w 3182691"/>
              <a:gd name="connsiteY8" fmla="*/ 18288 h 18288"/>
              <a:gd name="connsiteX9" fmla="*/ 1432211 w 3182691"/>
              <a:gd name="connsiteY9" fmla="*/ 18288 h 18288"/>
              <a:gd name="connsiteX10" fmla="*/ 859327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13406" y="3458"/>
                  <a:pt x="1273076" y="0"/>
                </a:cubicBezTo>
                <a:cubicBezTo>
                  <a:pt x="1532746" y="-3458"/>
                  <a:pt x="1697408" y="-16840"/>
                  <a:pt x="1909615" y="0"/>
                </a:cubicBezTo>
                <a:cubicBezTo>
                  <a:pt x="2121822" y="16840"/>
                  <a:pt x="2213494" y="-18555"/>
                  <a:pt x="2482499" y="0"/>
                </a:cubicBezTo>
                <a:cubicBezTo>
                  <a:pt x="2751504" y="18555"/>
                  <a:pt x="3004132" y="-28750"/>
                  <a:pt x="3182691" y="0"/>
                </a:cubicBezTo>
                <a:cubicBezTo>
                  <a:pt x="3183133" y="4516"/>
                  <a:pt x="3181864" y="12266"/>
                  <a:pt x="3182691" y="18288"/>
                </a:cubicBezTo>
                <a:cubicBezTo>
                  <a:pt x="2947041" y="16687"/>
                  <a:pt x="2875741" y="22937"/>
                  <a:pt x="2609807" y="18288"/>
                </a:cubicBezTo>
                <a:cubicBezTo>
                  <a:pt x="2343873" y="13639"/>
                  <a:pt x="2331203" y="31729"/>
                  <a:pt x="2068749" y="18288"/>
                </a:cubicBezTo>
                <a:cubicBezTo>
                  <a:pt x="1806295" y="4847"/>
                  <a:pt x="1713773" y="47088"/>
                  <a:pt x="1432211" y="18288"/>
                </a:cubicBezTo>
                <a:cubicBezTo>
                  <a:pt x="1150649" y="-10512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7695" y="-19360"/>
                  <a:pt x="392581" y="-28596"/>
                  <a:pt x="572884" y="0"/>
                </a:cubicBezTo>
                <a:cubicBezTo>
                  <a:pt x="753187" y="28596"/>
                  <a:pt x="922042" y="4121"/>
                  <a:pt x="1113942" y="0"/>
                </a:cubicBezTo>
                <a:cubicBezTo>
                  <a:pt x="1305842" y="-4121"/>
                  <a:pt x="1501806" y="28092"/>
                  <a:pt x="1686826" y="0"/>
                </a:cubicBezTo>
                <a:cubicBezTo>
                  <a:pt x="1871846" y="-28092"/>
                  <a:pt x="2170181" y="-20672"/>
                  <a:pt x="2323364" y="0"/>
                </a:cubicBezTo>
                <a:cubicBezTo>
                  <a:pt x="2476547" y="20672"/>
                  <a:pt x="2919163" y="6097"/>
                  <a:pt x="3182691" y="0"/>
                </a:cubicBezTo>
                <a:cubicBezTo>
                  <a:pt x="3183268" y="4624"/>
                  <a:pt x="3183510" y="11191"/>
                  <a:pt x="3182691" y="18288"/>
                </a:cubicBezTo>
                <a:cubicBezTo>
                  <a:pt x="3026064" y="-10849"/>
                  <a:pt x="2775005" y="23067"/>
                  <a:pt x="2546153" y="18288"/>
                </a:cubicBezTo>
                <a:cubicBezTo>
                  <a:pt x="2317301" y="13509"/>
                  <a:pt x="2164351" y="-9884"/>
                  <a:pt x="1845961" y="18288"/>
                </a:cubicBezTo>
                <a:cubicBezTo>
                  <a:pt x="1527571" y="46460"/>
                  <a:pt x="1455006" y="5824"/>
                  <a:pt x="1304903" y="18288"/>
                </a:cubicBezTo>
                <a:cubicBezTo>
                  <a:pt x="1154800" y="30752"/>
                  <a:pt x="942107" y="-12056"/>
                  <a:pt x="604711" y="18288"/>
                </a:cubicBezTo>
                <a:cubicBezTo>
                  <a:pt x="267315" y="48632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706624"/>
            <a:ext cx="5170932" cy="3483864"/>
          </a:xfrm>
        </p:spPr>
        <p:txBody>
          <a:bodyPr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Focus on thinking, memory and problem solving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Employees process information to understand tasks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(Piaget, 1976)</a:t>
            </a:r>
          </a:p>
        </p:txBody>
      </p:sp>
      <p:pic>
        <p:nvPicPr>
          <p:cNvPr id="7" name="Picture 6" descr="A group of people holding a large cracker&#10;&#10;AI-generated content may be incorrect.">
            <a:extLst>
              <a:ext uri="{FF2B5EF4-FFF2-40B4-BE49-F238E27FC236}">
                <a16:creationId xmlns:a16="http://schemas.microsoft.com/office/drawing/2014/main" id="{C627775F-A025-1BE0-B7E4-BAEEAC3AC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1223" y="329183"/>
            <a:ext cx="2743975" cy="3429969"/>
          </a:xfrm>
          <a:prstGeom prst="rect">
            <a:avLst/>
          </a:prstGeom>
        </p:spPr>
      </p:pic>
      <p:pic>
        <p:nvPicPr>
          <p:cNvPr id="5" name="Picture 4" descr="A pie with a slice missing&#10;&#10;AI-generated content may be incorrect.">
            <a:extLst>
              <a:ext uri="{FF2B5EF4-FFF2-40B4-BE49-F238E27FC236}">
                <a16:creationId xmlns:a16="http://schemas.microsoft.com/office/drawing/2014/main" id="{2102E465-2728-0C78-1067-80AB547C22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99" r="20367"/>
          <a:stretch>
            <a:fillRect/>
          </a:stretch>
        </p:blipFill>
        <p:spPr>
          <a:xfrm>
            <a:off x="6331740" y="4079193"/>
            <a:ext cx="2129225" cy="217627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804CCDD-88C7-4B43-A381-F2D8DAF62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486" y="365124"/>
            <a:ext cx="3915918" cy="2066544"/>
          </a:xfrm>
        </p:spPr>
        <p:txBody>
          <a:bodyPr anchor="b">
            <a:normAutofit fontScale="90000"/>
          </a:bodyPr>
          <a:lstStyle/>
          <a:p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Experiential Learning (Kolb)</a:t>
            </a:r>
          </a:p>
        </p:txBody>
      </p:sp>
      <p:pic>
        <p:nvPicPr>
          <p:cNvPr id="9" name="Picture 8" descr="A group of people holding certificates&#10;&#10;AI-generated content may be incorrect.">
            <a:extLst>
              <a:ext uri="{FF2B5EF4-FFF2-40B4-BE49-F238E27FC236}">
                <a16:creationId xmlns:a16="http://schemas.microsoft.com/office/drawing/2014/main" id="{D54F667E-DF0D-DCB2-1657-516492627A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19" r="32699" b="5"/>
          <a:stretch>
            <a:fillRect/>
          </a:stretch>
        </p:blipFill>
        <p:spPr>
          <a:xfrm>
            <a:off x="4795737" y="4"/>
            <a:ext cx="2068302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7" name="Picture 6" descr="A rectangular cracker with food and a drawing of a fruit and a bottle&#10;&#10;AI-generated content may be incorrect.">
            <a:extLst>
              <a:ext uri="{FF2B5EF4-FFF2-40B4-BE49-F238E27FC236}">
                <a16:creationId xmlns:a16="http://schemas.microsoft.com/office/drawing/2014/main" id="{7573FEB0-39EF-4F26-7392-5A54FBC880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5100" b="-6"/>
          <a:stretch>
            <a:fillRect/>
          </a:stretch>
        </p:blipFill>
        <p:spPr>
          <a:xfrm>
            <a:off x="7004530" y="1"/>
            <a:ext cx="2139470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19" name="sketch line">
            <a:extLst>
              <a:ext uri="{FF2B5EF4-FFF2-40B4-BE49-F238E27FC236}">
                <a16:creationId xmlns:a16="http://schemas.microsoft.com/office/drawing/2014/main" id="{BBECEAC1-4BBC-4815-B44E-D9B231A3F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0" y="2609868"/>
            <a:ext cx="3182691" cy="18288"/>
          </a:xfrm>
          <a:custGeom>
            <a:avLst/>
            <a:gdLst>
              <a:gd name="connsiteX0" fmla="*/ 0 w 3182691"/>
              <a:gd name="connsiteY0" fmla="*/ 0 h 18288"/>
              <a:gd name="connsiteX1" fmla="*/ 636538 w 3182691"/>
              <a:gd name="connsiteY1" fmla="*/ 0 h 18288"/>
              <a:gd name="connsiteX2" fmla="*/ 1273076 w 3182691"/>
              <a:gd name="connsiteY2" fmla="*/ 0 h 18288"/>
              <a:gd name="connsiteX3" fmla="*/ 1909615 w 3182691"/>
              <a:gd name="connsiteY3" fmla="*/ 0 h 18288"/>
              <a:gd name="connsiteX4" fmla="*/ 2482499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609807 w 3182691"/>
              <a:gd name="connsiteY7" fmla="*/ 18288 h 18288"/>
              <a:gd name="connsiteX8" fmla="*/ 2068749 w 3182691"/>
              <a:gd name="connsiteY8" fmla="*/ 18288 h 18288"/>
              <a:gd name="connsiteX9" fmla="*/ 1432211 w 3182691"/>
              <a:gd name="connsiteY9" fmla="*/ 18288 h 18288"/>
              <a:gd name="connsiteX10" fmla="*/ 859327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13406" y="3458"/>
                  <a:pt x="1273076" y="0"/>
                </a:cubicBezTo>
                <a:cubicBezTo>
                  <a:pt x="1532746" y="-3458"/>
                  <a:pt x="1697408" y="-16840"/>
                  <a:pt x="1909615" y="0"/>
                </a:cubicBezTo>
                <a:cubicBezTo>
                  <a:pt x="2121822" y="16840"/>
                  <a:pt x="2213494" y="-18555"/>
                  <a:pt x="2482499" y="0"/>
                </a:cubicBezTo>
                <a:cubicBezTo>
                  <a:pt x="2751504" y="18555"/>
                  <a:pt x="3004132" y="-28750"/>
                  <a:pt x="3182691" y="0"/>
                </a:cubicBezTo>
                <a:cubicBezTo>
                  <a:pt x="3183133" y="4516"/>
                  <a:pt x="3181864" y="12266"/>
                  <a:pt x="3182691" y="18288"/>
                </a:cubicBezTo>
                <a:cubicBezTo>
                  <a:pt x="2947041" y="16687"/>
                  <a:pt x="2875741" y="22937"/>
                  <a:pt x="2609807" y="18288"/>
                </a:cubicBezTo>
                <a:cubicBezTo>
                  <a:pt x="2343873" y="13639"/>
                  <a:pt x="2331203" y="31729"/>
                  <a:pt x="2068749" y="18288"/>
                </a:cubicBezTo>
                <a:cubicBezTo>
                  <a:pt x="1806295" y="4847"/>
                  <a:pt x="1713773" y="47088"/>
                  <a:pt x="1432211" y="18288"/>
                </a:cubicBezTo>
                <a:cubicBezTo>
                  <a:pt x="1150649" y="-10512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7695" y="-19360"/>
                  <a:pt x="392581" y="-28596"/>
                  <a:pt x="572884" y="0"/>
                </a:cubicBezTo>
                <a:cubicBezTo>
                  <a:pt x="753187" y="28596"/>
                  <a:pt x="922042" y="4121"/>
                  <a:pt x="1113942" y="0"/>
                </a:cubicBezTo>
                <a:cubicBezTo>
                  <a:pt x="1305842" y="-4121"/>
                  <a:pt x="1501806" y="28092"/>
                  <a:pt x="1686826" y="0"/>
                </a:cubicBezTo>
                <a:cubicBezTo>
                  <a:pt x="1871846" y="-28092"/>
                  <a:pt x="2170181" y="-20672"/>
                  <a:pt x="2323364" y="0"/>
                </a:cubicBezTo>
                <a:cubicBezTo>
                  <a:pt x="2476547" y="20672"/>
                  <a:pt x="2919163" y="6097"/>
                  <a:pt x="3182691" y="0"/>
                </a:cubicBezTo>
                <a:cubicBezTo>
                  <a:pt x="3183268" y="4624"/>
                  <a:pt x="3183510" y="11191"/>
                  <a:pt x="3182691" y="18288"/>
                </a:cubicBezTo>
                <a:cubicBezTo>
                  <a:pt x="3026064" y="-10849"/>
                  <a:pt x="2775005" y="23067"/>
                  <a:pt x="2546153" y="18288"/>
                </a:cubicBezTo>
                <a:cubicBezTo>
                  <a:pt x="2317301" y="13509"/>
                  <a:pt x="2164351" y="-9884"/>
                  <a:pt x="1845961" y="18288"/>
                </a:cubicBezTo>
                <a:cubicBezTo>
                  <a:pt x="1527571" y="46460"/>
                  <a:pt x="1455006" y="5824"/>
                  <a:pt x="1304903" y="18288"/>
                </a:cubicBezTo>
                <a:cubicBezTo>
                  <a:pt x="1154800" y="30752"/>
                  <a:pt x="942107" y="-12056"/>
                  <a:pt x="604711" y="18288"/>
                </a:cubicBezTo>
                <a:cubicBezTo>
                  <a:pt x="267315" y="48632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486" y="3593592"/>
            <a:ext cx="3915918" cy="2578608"/>
          </a:xfrm>
        </p:spPr>
        <p:txBody>
          <a:bodyPr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Concrete Experience → Reflective Observation → Abstract Conceptualisation → Active Experimentation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(Kolb, 1984)</a:t>
            </a:r>
          </a:p>
        </p:txBody>
      </p:sp>
      <p:pic>
        <p:nvPicPr>
          <p:cNvPr id="5" name="Picture 4" descr="A cracker with a crumb on it&#10;&#10;AI-generated content may be incorrect.">
            <a:extLst>
              <a:ext uri="{FF2B5EF4-FFF2-40B4-BE49-F238E27FC236}">
                <a16:creationId xmlns:a16="http://schemas.microsoft.com/office/drawing/2014/main" id="{F0AA04A4-285F-69E6-9D65-84503FEF48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4836"/>
          <a:stretch>
            <a:fillRect/>
          </a:stretch>
        </p:blipFill>
        <p:spPr>
          <a:xfrm>
            <a:off x="4791525" y="2716074"/>
            <a:ext cx="4352475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82E0DD2-11DF-4411-A6ED-1182F5176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2940" y="557188"/>
            <a:ext cx="2850423" cy="1671569"/>
          </a:xfrm>
        </p:spPr>
        <p:txBody>
          <a:bodyPr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5" name="Picture 4" descr="A brown and white coat of arms&#10;&#10;AI-generated content may be incorrect.">
            <a:extLst>
              <a:ext uri="{FF2B5EF4-FFF2-40B4-BE49-F238E27FC236}">
                <a16:creationId xmlns:a16="http://schemas.microsoft.com/office/drawing/2014/main" id="{528F2698-D904-6FD1-5406-9944E894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4" r="6699"/>
          <a:stretch>
            <a:fillRect/>
          </a:stretch>
        </p:blipFill>
        <p:spPr>
          <a:xfrm>
            <a:off x="6726" y="-2"/>
            <a:ext cx="1782069" cy="2228759"/>
          </a:xfrm>
          <a:prstGeom prst="rect">
            <a:avLst/>
          </a:prstGeom>
        </p:spPr>
      </p:pic>
      <p:pic>
        <p:nvPicPr>
          <p:cNvPr id="9" name="Picture 8" descr="A person smiling in front of a shelf&#10;&#10;AI-generated content may be incorrect.">
            <a:extLst>
              <a:ext uri="{FF2B5EF4-FFF2-40B4-BE49-F238E27FC236}">
                <a16:creationId xmlns:a16="http://schemas.microsoft.com/office/drawing/2014/main" id="{98E04753-D1EC-DC27-E225-90DFB1E341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956" b="2"/>
          <a:stretch>
            <a:fillRect/>
          </a:stretch>
        </p:blipFill>
        <p:spPr>
          <a:xfrm>
            <a:off x="1934558" y="-2446"/>
            <a:ext cx="1782069" cy="2228759"/>
          </a:xfrm>
          <a:prstGeom prst="rect">
            <a:avLst/>
          </a:prstGeom>
        </p:spPr>
      </p:pic>
      <p:pic>
        <p:nvPicPr>
          <p:cNvPr id="13" name="Picture 1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BA4D7152-DDEC-B1E3-1507-623B8A83AE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434" r="3610" b="2"/>
          <a:stretch>
            <a:fillRect/>
          </a:stretch>
        </p:blipFill>
        <p:spPr>
          <a:xfrm>
            <a:off x="3862389" y="-10223"/>
            <a:ext cx="1782069" cy="2228759"/>
          </a:xfrm>
          <a:prstGeom prst="rect">
            <a:avLst/>
          </a:prstGeom>
        </p:spPr>
      </p:pic>
      <p:pic>
        <p:nvPicPr>
          <p:cNvPr id="11" name="Picture 10" descr="A person standing in front of a shelf with boxes&#10;&#10;AI-generated content may be incorrect.">
            <a:extLst>
              <a:ext uri="{FF2B5EF4-FFF2-40B4-BE49-F238E27FC236}">
                <a16:creationId xmlns:a16="http://schemas.microsoft.com/office/drawing/2014/main" id="{0AB4B263-7EEE-410F-B4D3-2127D01522B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32457"/>
          <a:stretch>
            <a:fillRect/>
          </a:stretch>
        </p:blipFill>
        <p:spPr>
          <a:xfrm>
            <a:off x="2785" y="2400151"/>
            <a:ext cx="2497669" cy="2057368"/>
          </a:xfrm>
          <a:prstGeom prst="rect">
            <a:avLst/>
          </a:prstGeom>
        </p:spPr>
      </p:pic>
      <p:pic>
        <p:nvPicPr>
          <p:cNvPr id="15" name="Picture 14" descr="A group of people standing in front of a table with food&#10;&#10;AI-generated content may be incorrect.">
            <a:extLst>
              <a:ext uri="{FF2B5EF4-FFF2-40B4-BE49-F238E27FC236}">
                <a16:creationId xmlns:a16="http://schemas.microsoft.com/office/drawing/2014/main" id="{86B6D3B9-9D35-1EF3-06F2-161AF0DB2E6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366" r="4019" b="-2"/>
          <a:stretch>
            <a:fillRect/>
          </a:stretch>
        </p:blipFill>
        <p:spPr>
          <a:xfrm>
            <a:off x="20" y="4628909"/>
            <a:ext cx="2493393" cy="2229090"/>
          </a:xfrm>
          <a:prstGeom prst="rect">
            <a:avLst/>
          </a:prstGeom>
        </p:spPr>
      </p:pic>
      <p:pic>
        <p:nvPicPr>
          <p:cNvPr id="7" name="Picture 6" descr="A collage of people in a plaid pattern&#10;&#10;AI-generated content may be incorrect.">
            <a:extLst>
              <a:ext uri="{FF2B5EF4-FFF2-40B4-BE49-F238E27FC236}">
                <a16:creationId xmlns:a16="http://schemas.microsoft.com/office/drawing/2014/main" id="{09187A09-9B84-E97F-B095-FE2321313A6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652" r="2" b="13692"/>
          <a:stretch>
            <a:fillRect/>
          </a:stretch>
        </p:blipFill>
        <p:spPr>
          <a:xfrm>
            <a:off x="2650802" y="2400151"/>
            <a:ext cx="2997402" cy="44578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2939" y="2400475"/>
            <a:ext cx="2850424" cy="3776488"/>
          </a:xfrm>
        </p:spPr>
        <p:txBody>
          <a:bodyPr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Recruitment helps hire suitable employees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Training improves performance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Learning theories support effective development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• HR practices support sustainable business performance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2479EC8-8B7F-1546-4DC3-874AA895791D}"/>
                  </a:ext>
                </a:extLst>
              </p14:cNvPr>
              <p14:cNvContentPartPr/>
              <p14:nvPr/>
            </p14:nvContentPartPr>
            <p14:xfrm>
              <a:off x="6994491" y="2984246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2479EC8-8B7F-1546-4DC3-874AA895791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985491" y="2975246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0B11A810-F513-ACC9-7FB3-B17FE128E7BA}"/>
                  </a:ext>
                </a:extLst>
              </p14:cNvPr>
              <p14:cNvContentPartPr/>
              <p14:nvPr/>
            </p14:nvContentPartPr>
            <p14:xfrm>
              <a:off x="5746011" y="-511714"/>
              <a:ext cx="360" cy="3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0B11A810-F513-ACC9-7FB3-B17FE128E7B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737011" y="-520354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ign outside of a building&#10;&#10;AI-generated content may be incorrect.">
            <a:extLst>
              <a:ext uri="{FF2B5EF4-FFF2-40B4-BE49-F238E27FC236}">
                <a16:creationId xmlns:a16="http://schemas.microsoft.com/office/drawing/2014/main" id="{AAAD7D49-3298-DA9D-FA2D-13974B9641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14" r="14424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B454D90-2309-A3FE-E33E-E682647CC2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082774"/>
              </p:ext>
            </p:extLst>
          </p:nvPr>
        </p:nvGraphicFramePr>
        <p:xfrm>
          <a:off x="480060" y="2872899"/>
          <a:ext cx="3182691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5207</TotalTime>
  <Words>429</Words>
  <Application>Microsoft Macintosh PowerPoint</Application>
  <PresentationFormat>On-screen Show (4:3)</PresentationFormat>
  <Paragraphs>93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Title Slide</vt:lpstr>
      <vt:lpstr>Table of Contents</vt:lpstr>
      <vt:lpstr>Introduction</vt:lpstr>
      <vt:lpstr>Walker’s Shortbread Overview</vt:lpstr>
      <vt:lpstr>Importance of Recruitment</vt:lpstr>
      <vt:lpstr>Recruitment Process</vt:lpstr>
      <vt:lpstr>Recruitment Funnel</vt:lpstr>
      <vt:lpstr>Job Analysis</vt:lpstr>
      <vt:lpstr>Job Description</vt:lpstr>
      <vt:lpstr>Person Specification</vt:lpstr>
      <vt:lpstr>Training and Development Needs</vt:lpstr>
      <vt:lpstr>Behaviourist Learning Theory</vt:lpstr>
      <vt:lpstr>Cognitivist Learning Theory</vt:lpstr>
      <vt:lpstr>Experiential Learning (Kolb)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</dc:title>
  <dc:subject/>
  <dc:creator/>
  <cp:keywords/>
  <dc:description>generated using python-pptx</dc:description>
  <cp:lastModifiedBy>rafal boguszewski</cp:lastModifiedBy>
  <cp:revision>7</cp:revision>
  <dcterms:created xsi:type="dcterms:W3CDTF">2013-01-27T09:14:16Z</dcterms:created>
  <dcterms:modified xsi:type="dcterms:W3CDTF">2026-03-18T22:25:37Z</dcterms:modified>
  <cp:category/>
</cp:coreProperties>
</file>