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80"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0" d="100"/>
          <a:sy n="70" d="100"/>
        </p:scale>
        <p:origin x="-138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91F082-4B8D-FB43-8119-F94155173D47}" type="datetimeFigureOut">
              <a:rPr lang="en-US" smtClean="0"/>
              <a:t>11/11/2019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65DA52-0EEA-4E44-8903-8F2C6C9184CF}" type="slidenum">
              <a:rPr lang="en-US" smtClean="0"/>
              <a:t>‹#›</a:t>
            </a:fld>
            <a:endParaRPr lang="en-US"/>
          </a:p>
        </p:txBody>
      </p:sp>
    </p:spTree>
    <p:extLst>
      <p:ext uri="{BB962C8B-B14F-4D97-AF65-F5344CB8AC3E}">
        <p14:creationId xmlns:p14="http://schemas.microsoft.com/office/powerpoint/2010/main" val="121514670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A1D8AD-E002-8245-9063-387E46B25466}" type="datetimeFigureOut">
              <a:rPr lang="en-US" smtClean="0"/>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0A1D8AD-E002-8245-9063-387E46B25466}" type="datetimeFigureOut">
              <a:rPr lang="en-US" smtClean="0"/>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0A1D8AD-E002-8245-9063-387E46B25466}" type="datetimeFigureOut">
              <a:rPr lang="en-US" smtClean="0"/>
              <a:t>11/11/2019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0A1D8AD-E002-8245-9063-387E46B25466}" type="datetimeFigureOut">
              <a:rPr lang="en-US" smtClean="0"/>
              <a:t>11/11/2019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A1D8AD-E002-8245-9063-387E46B25466}" type="datetimeFigureOut">
              <a:rPr lang="en-US" smtClean="0"/>
              <a:t>11/11/2019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A1D8AD-E002-8245-9063-387E46B25466}" type="datetimeFigureOut">
              <a:rPr lang="en-US" smtClean="0"/>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A1D8AD-E002-8245-9063-387E46B25466}" type="datetimeFigureOut">
              <a:rPr lang="en-US" smtClean="0"/>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A1D8AD-E002-8245-9063-387E46B25466}" type="datetimeFigureOut">
              <a:rPr lang="en-US" smtClean="0"/>
              <a:t>11/11/2019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06EB6B-2B6C-194F-976F-362DEA8CDC72}"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youtube.com/watch?v=71sF1lhaysc" TargetMode="External"/><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hyperlink" Target="http://www.youtube.com/watch/v=_e7A_J-61y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hyperlink" Target="http://www.vice.com/video/human-safari"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6858" y="364453"/>
            <a:ext cx="7772400" cy="1470025"/>
          </a:xfrm>
        </p:spPr>
        <p:txBody>
          <a:bodyPr/>
          <a:lstStyle/>
          <a:p>
            <a:r>
              <a:rPr lang="en-US" dirty="0" smtClean="0"/>
              <a:t>The </a:t>
            </a:r>
            <a:r>
              <a:rPr lang="en-US" dirty="0" err="1" smtClean="0"/>
              <a:t>Onge</a:t>
            </a:r>
            <a:r>
              <a:rPr lang="en-US" dirty="0" smtClean="0"/>
              <a:t> </a:t>
            </a:r>
            <a:br>
              <a:rPr lang="en-US" dirty="0" smtClean="0"/>
            </a:br>
            <a:r>
              <a:rPr lang="en-US" dirty="0" smtClean="0"/>
              <a:t>and the </a:t>
            </a:r>
            <a:r>
              <a:rPr lang="en-US" dirty="0" err="1" smtClean="0"/>
              <a:t>Jarawa</a:t>
            </a:r>
            <a:r>
              <a:rPr lang="en-US" dirty="0" smtClean="0"/>
              <a:t> </a:t>
            </a:r>
            <a:endParaRPr lang="en-US" dirty="0"/>
          </a:p>
        </p:txBody>
      </p:sp>
      <p:sp>
        <p:nvSpPr>
          <p:cNvPr id="3" name="Subtitle 2"/>
          <p:cNvSpPr>
            <a:spLocks noGrp="1"/>
          </p:cNvSpPr>
          <p:nvPr>
            <p:ph type="subTitle" idx="1"/>
          </p:nvPr>
        </p:nvSpPr>
        <p:spPr>
          <a:xfrm>
            <a:off x="5018315" y="2334986"/>
            <a:ext cx="6400800" cy="1752600"/>
          </a:xfrm>
        </p:spPr>
        <p:txBody>
          <a:bodyPr/>
          <a:lstStyle/>
          <a:p>
            <a:pPr algn="just"/>
            <a:r>
              <a:rPr lang="en-US" dirty="0" smtClean="0"/>
              <a:t>Andaman </a:t>
            </a:r>
            <a:r>
              <a:rPr lang="en-US" dirty="0"/>
              <a:t>I</a:t>
            </a:r>
            <a:r>
              <a:rPr lang="en-US" dirty="0" smtClean="0"/>
              <a:t>slands, </a:t>
            </a:r>
          </a:p>
          <a:p>
            <a:pPr algn="just"/>
            <a:r>
              <a:rPr lang="en-US" dirty="0" smtClean="0"/>
              <a:t>Little Andaman</a:t>
            </a:r>
            <a:endParaRPr lang="en-US"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 y="1990967"/>
            <a:ext cx="8229600"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38134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daman_Islands.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89740" y="1650471"/>
            <a:ext cx="7038259" cy="4810846"/>
          </a:xfrm>
          <a:prstGeom prst="rect">
            <a:avLst/>
          </a:prstGeom>
        </p:spPr>
      </p:pic>
      <p:sp>
        <p:nvSpPr>
          <p:cNvPr id="5" name="Title 4"/>
          <p:cNvSpPr>
            <a:spLocks noGrp="1"/>
          </p:cNvSpPr>
          <p:nvPr>
            <p:ph type="title"/>
          </p:nvPr>
        </p:nvSpPr>
        <p:spPr/>
        <p:txBody>
          <a:bodyPr/>
          <a:lstStyle/>
          <a:p>
            <a:r>
              <a:rPr lang="en-US" dirty="0" smtClean="0"/>
              <a:t>Location of Andaman Islands</a:t>
            </a:r>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7714" y="2901723"/>
            <a:ext cx="1905000" cy="3209925"/>
          </a:xfrm>
          <a:prstGeom prst="rect">
            <a:avLst/>
          </a:prstGeom>
          <a:noFill/>
          <a:ln w="57150">
            <a:solidFill>
              <a:srgbClr val="FF00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011258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352"/>
            <a:ext cx="8229600" cy="1143000"/>
          </a:xfrm>
        </p:spPr>
        <p:txBody>
          <a:bodyPr>
            <a:normAutofit fontScale="90000"/>
          </a:bodyPr>
          <a:lstStyle/>
          <a:p>
            <a:pPr algn="l"/>
            <a:r>
              <a:rPr lang="en-GB" dirty="0" smtClean="0"/>
              <a:t/>
            </a:r>
            <a:br>
              <a:rPr lang="en-GB" dirty="0" smtClean="0"/>
            </a:br>
            <a:r>
              <a:rPr lang="en-GB" sz="4000" dirty="0"/>
              <a:t>Radcliffe </a:t>
            </a:r>
            <a:r>
              <a:rPr lang="en-GB" sz="4000" dirty="0" smtClean="0"/>
              <a:t>Brown, A. R. 1922</a:t>
            </a:r>
            <a:br>
              <a:rPr lang="en-GB" sz="4000" dirty="0" smtClean="0"/>
            </a:br>
            <a:r>
              <a:rPr lang="en-GB" sz="4000" i="1" dirty="0" smtClean="0"/>
              <a:t>The Andaman Islands</a:t>
            </a:r>
            <a:endParaRPr lang="en-GB" sz="4000" i="1" dirty="0"/>
          </a:p>
        </p:txBody>
      </p:sp>
      <p:sp>
        <p:nvSpPr>
          <p:cNvPr id="3" name="Content Placeholder 2"/>
          <p:cNvSpPr>
            <a:spLocks noGrp="1"/>
          </p:cNvSpPr>
          <p:nvPr>
            <p:ph sz="half" idx="1"/>
          </p:nvPr>
        </p:nvSpPr>
        <p:spPr/>
        <p:txBody>
          <a:bodyPr>
            <a:normAutofit lnSpcReduction="10000"/>
          </a:bodyPr>
          <a:lstStyle/>
          <a:p>
            <a:r>
              <a:rPr lang="en-GB" dirty="0" smtClean="0"/>
              <a:t>Stayed for 2 years (1908-10)</a:t>
            </a:r>
          </a:p>
          <a:p>
            <a:r>
              <a:rPr lang="en-GB" dirty="0" smtClean="0"/>
              <a:t>Failed to do ‘insider’ fieldwork</a:t>
            </a:r>
          </a:p>
          <a:p>
            <a:r>
              <a:rPr lang="en-GB" dirty="0" smtClean="0"/>
              <a:t>Established his career on this work</a:t>
            </a:r>
          </a:p>
          <a:p>
            <a:r>
              <a:rPr lang="en-GB" dirty="0" smtClean="0"/>
              <a:t>Lots of different tribal groups on these islands</a:t>
            </a:r>
          </a:p>
          <a:p>
            <a:r>
              <a:rPr lang="en-GB" dirty="0" err="1" smtClean="0"/>
              <a:t>Onge</a:t>
            </a:r>
            <a:r>
              <a:rPr lang="en-GB" dirty="0" smtClean="0"/>
              <a:t> on Little Andaman</a:t>
            </a:r>
          </a:p>
          <a:p>
            <a:r>
              <a:rPr lang="en-GB" dirty="0" smtClean="0"/>
              <a:t>Origins unknown</a:t>
            </a:r>
          </a:p>
        </p:txBody>
      </p:sp>
      <p:sp>
        <p:nvSpPr>
          <p:cNvPr id="4" name="Content Placeholder 3"/>
          <p:cNvSpPr>
            <a:spLocks noGrp="1"/>
          </p:cNvSpPr>
          <p:nvPr>
            <p:ph sz="half" idx="2"/>
          </p:nvPr>
        </p:nvSpPr>
        <p:spPr/>
        <p:txBody>
          <a:bodyPr>
            <a:normAutofit lnSpcReduction="10000"/>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876800" y="2505756"/>
            <a:ext cx="381000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87293" y="266700"/>
            <a:ext cx="1499507" cy="1999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9561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 on/history of Islands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Various attempts to </a:t>
            </a:r>
            <a:r>
              <a:rPr lang="en-GB" dirty="0"/>
              <a:t>occupy islands</a:t>
            </a:r>
            <a:r>
              <a:rPr lang="en-GB" dirty="0" smtClean="0"/>
              <a:t> made and failed</a:t>
            </a:r>
          </a:p>
          <a:p>
            <a:r>
              <a:rPr lang="en-GB" dirty="0"/>
              <a:t>Claims earliest authentic record comes from Arab travellers </a:t>
            </a:r>
          </a:p>
          <a:p>
            <a:pPr marL="0" indent="0">
              <a:buNone/>
            </a:pPr>
            <a:r>
              <a:rPr lang="en-GB" dirty="0"/>
              <a:t>	A. D 871</a:t>
            </a:r>
          </a:p>
          <a:p>
            <a:r>
              <a:rPr lang="en-GB" dirty="0"/>
              <a:t>Island mentioned by Marco Polo as an ungoverned </a:t>
            </a:r>
            <a:r>
              <a:rPr lang="en-GB" dirty="0" smtClean="0"/>
              <a:t>people (Quote on next slide)</a:t>
            </a:r>
          </a:p>
          <a:p>
            <a:r>
              <a:rPr lang="en-GB" dirty="0" smtClean="0"/>
              <a:t>1800s - Indian mutiny brought prisoners and idea to use the islands as a penal colony</a:t>
            </a:r>
            <a:endParaRPr lang="en-GB" dirty="0"/>
          </a:p>
          <a:p>
            <a:endParaRPr lang="en-GB" dirty="0"/>
          </a:p>
        </p:txBody>
      </p:sp>
      <p:pic>
        <p:nvPicPr>
          <p:cNvPr id="5" name="Content Placeholder 4" descr="i1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t="79" b="79"/>
          <a:stretch>
            <a:fillRect/>
          </a:stretch>
        </p:blipFill>
        <p:spPr/>
      </p:pic>
    </p:spTree>
    <p:extLst>
      <p:ext uri="{BB962C8B-B14F-4D97-AF65-F5344CB8AC3E}">
        <p14:creationId xmlns:p14="http://schemas.microsoft.com/office/powerpoint/2010/main" val="30213214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Establishing an identity</a:t>
            </a:r>
            <a:endParaRPr lang="en-GB" dirty="0"/>
          </a:p>
        </p:txBody>
      </p:sp>
      <p:sp>
        <p:nvSpPr>
          <p:cNvPr id="3" name="Content Placeholder 2"/>
          <p:cNvSpPr>
            <a:spLocks noGrp="1"/>
          </p:cNvSpPr>
          <p:nvPr>
            <p:ph idx="1"/>
          </p:nvPr>
        </p:nvSpPr>
        <p:spPr/>
        <p:txBody>
          <a:bodyPr>
            <a:normAutofit/>
          </a:bodyPr>
          <a:lstStyle/>
          <a:p>
            <a:r>
              <a:rPr lang="en-GB" dirty="0" smtClean="0"/>
              <a:t>‘the inhabitants are idolaters and are a most brutish and savage race, having heads, eyes and teeth resembling those of the canine species. Their dispositions are cruel, and every person, not being of their own nation, who they can lay their hands upon, they kill and eat’ (Quote in Radcliffe-Brown 1922:7)</a:t>
            </a:r>
            <a:endParaRPr lang="en-GB" dirty="0"/>
          </a:p>
        </p:txBody>
      </p:sp>
    </p:spTree>
    <p:extLst>
      <p:ext uri="{BB962C8B-B14F-4D97-AF65-F5344CB8AC3E}">
        <p14:creationId xmlns:p14="http://schemas.microsoft.com/office/powerpoint/2010/main" val="7505202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Indigenous population comparison</a:t>
            </a:r>
            <a:endParaRPr lang="en-GB" dirty="0"/>
          </a:p>
        </p:txBody>
      </p:sp>
      <p:sp>
        <p:nvSpPr>
          <p:cNvPr id="3" name="Content Placeholder 2"/>
          <p:cNvSpPr>
            <a:spLocks noGrp="1"/>
          </p:cNvSpPr>
          <p:nvPr>
            <p:ph idx="1"/>
          </p:nvPr>
        </p:nvSpPr>
        <p:spPr/>
        <p:txBody>
          <a:bodyPr/>
          <a:lstStyle/>
          <a:p>
            <a:r>
              <a:rPr lang="en-GB" dirty="0" smtClean="0"/>
              <a:t>1800s</a:t>
            </a:r>
          </a:p>
          <a:p>
            <a:r>
              <a:rPr lang="en-GB" dirty="0" smtClean="0"/>
              <a:t>2004</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12064" y="1268704"/>
            <a:ext cx="7019925" cy="540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51871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So, who are the </a:t>
            </a:r>
            <a:r>
              <a:rPr lang="en-GB" dirty="0" err="1" smtClean="0"/>
              <a:t>Onge</a:t>
            </a:r>
            <a:r>
              <a:rPr lang="en-GB" dirty="0" smtClean="0"/>
              <a:t>?</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917645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Overview</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One </a:t>
            </a:r>
            <a:r>
              <a:rPr lang="en-GB" dirty="0" err="1" smtClean="0"/>
              <a:t>negrito</a:t>
            </a:r>
            <a:r>
              <a:rPr lang="en-GB" dirty="0" smtClean="0"/>
              <a:t> tribal group</a:t>
            </a:r>
          </a:p>
          <a:p>
            <a:r>
              <a:rPr lang="en-GB" dirty="0" smtClean="0"/>
              <a:t>Classified as hunter-gatherers; 2 types</a:t>
            </a:r>
          </a:p>
          <a:p>
            <a:pPr lvl="1"/>
            <a:r>
              <a:rPr lang="en-GB" dirty="0" smtClean="0"/>
              <a:t>Forest dwelling</a:t>
            </a:r>
          </a:p>
          <a:p>
            <a:pPr lvl="1"/>
            <a:r>
              <a:rPr lang="en-GB" dirty="0" smtClean="0"/>
              <a:t>Coast dwelling</a:t>
            </a:r>
          </a:p>
          <a:p>
            <a:r>
              <a:rPr lang="en-GB" dirty="0" smtClean="0"/>
              <a:t>Small in statue (4ft-5ft)</a:t>
            </a:r>
          </a:p>
          <a:p>
            <a:r>
              <a:rPr lang="en-GB" dirty="0" smtClean="0"/>
              <a:t>Semi nomadic (moving ever few months rotationally)</a:t>
            </a:r>
          </a:p>
          <a:p>
            <a:r>
              <a:rPr lang="en-GB" dirty="0" smtClean="0"/>
              <a:t>Small bands – 50-ish</a:t>
            </a:r>
          </a:p>
          <a:p>
            <a:endParaRPr lang="en-GB" dirty="0"/>
          </a:p>
        </p:txBody>
      </p:sp>
      <p:sp>
        <p:nvSpPr>
          <p:cNvPr id="6" name="Content Placeholder 5"/>
          <p:cNvSpPr>
            <a:spLocks noGrp="1"/>
          </p:cNvSpPr>
          <p:nvPr>
            <p:ph sz="half" idx="2"/>
          </p:nvPr>
        </p:nvSpPr>
        <p:spPr/>
        <p:txBody>
          <a:bodyPr>
            <a:normAutofit lnSpcReduction="10000"/>
          </a:bodyPr>
          <a:lstStyle/>
          <a:p>
            <a:endParaRPr lang="en-GB"/>
          </a:p>
        </p:txBody>
      </p:sp>
      <p:pic>
        <p:nvPicPr>
          <p:cNvPr id="3074" name="Picture 2"/>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648200" y="1600200"/>
            <a:ext cx="4234543" cy="2686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48200" y="4286930"/>
            <a:ext cx="4234543" cy="2328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91110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Footage from the </a:t>
            </a:r>
            <a:r>
              <a:rPr lang="fr-FR" dirty="0" smtClean="0"/>
              <a:t>’</a:t>
            </a:r>
            <a:r>
              <a:rPr lang="en-US" dirty="0" smtClean="0"/>
              <a:t>80s – identity?</a:t>
            </a:r>
            <a:endParaRPr lang="en-US" dirty="0"/>
          </a:p>
        </p:txBody>
      </p:sp>
      <p:pic>
        <p:nvPicPr>
          <p:cNvPr id="7" name="Content Placeholder 6" descr="JARAWA30_medium.jpg">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l="57" r="57"/>
          <a:stretch>
            <a:fillRect/>
          </a:stretch>
        </p:blipFill>
        <p:spPr/>
      </p:pic>
      <p:pic>
        <p:nvPicPr>
          <p:cNvPr id="8" name="Content Placeholder 7" descr="exploring-the-andaman-and-nicobar-islands-L-D6BRuh.jpeg">
            <a:hlinkClick r:id="rId4"/>
          </p:cNvPr>
          <p:cNvPicPr>
            <a:picLocks noGrp="1" noChangeAspect="1"/>
          </p:cNvPicPr>
          <p:nvPr>
            <p:ph sz="half" idx="2"/>
          </p:nvPr>
        </p:nvPicPr>
        <p:blipFill>
          <a:blip r:embed="rId5" cstate="screen">
            <a:extLst>
              <a:ext uri="{28A0092B-C50C-407E-A947-70E740481C1C}">
                <a14:useLocalDpi xmlns:a14="http://schemas.microsoft.com/office/drawing/2010/main"/>
              </a:ext>
            </a:extLst>
          </a:blip>
          <a:srcRect l="61" r="61"/>
          <a:stretch>
            <a:fillRect/>
          </a:stretch>
        </p:blipFill>
        <p:spPr/>
      </p:pic>
    </p:spTree>
    <p:extLst>
      <p:ext uri="{BB962C8B-B14F-4D97-AF65-F5344CB8AC3E}">
        <p14:creationId xmlns:p14="http://schemas.microsoft.com/office/powerpoint/2010/main" val="15583712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Dwelling</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 a clearing</a:t>
            </a:r>
          </a:p>
          <a:p>
            <a:r>
              <a:rPr lang="en-GB" dirty="0" smtClean="0"/>
              <a:t>One communal hut</a:t>
            </a:r>
          </a:p>
          <a:p>
            <a:r>
              <a:rPr lang="en-GB" dirty="0" smtClean="0"/>
              <a:t>One family, one hut</a:t>
            </a:r>
          </a:p>
          <a:p>
            <a:r>
              <a:rPr lang="en-GB" dirty="0" smtClean="0"/>
              <a:t>Huts circular position facing inwards</a:t>
            </a:r>
          </a:p>
          <a:p>
            <a:pPr lvl="1"/>
            <a:r>
              <a:rPr lang="en-GB" dirty="0" smtClean="0"/>
              <a:t>4 posts and palm leaf matting roof</a:t>
            </a:r>
          </a:p>
          <a:p>
            <a:pPr lvl="1"/>
            <a:r>
              <a:rPr lang="en-GB" dirty="0" smtClean="0"/>
              <a:t>A fire in each corner to discourage predators</a:t>
            </a:r>
          </a:p>
          <a:p>
            <a:pPr lvl="1"/>
            <a:r>
              <a:rPr lang="en-GB" dirty="0" smtClean="0"/>
              <a:t>Huts communally built. Each section ‘owned’ by the maker</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28014" y="4039962"/>
            <a:ext cx="3747134" cy="2676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20355" y="362290"/>
            <a:ext cx="3348130" cy="247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823856" y="1801195"/>
            <a:ext cx="3350630" cy="2433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51956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Subsistence </a:t>
            </a:r>
            <a:endParaRPr lang="en-GB" dirty="0"/>
          </a:p>
        </p:txBody>
      </p:sp>
      <p:sp>
        <p:nvSpPr>
          <p:cNvPr id="3" name="Content Placeholder 2"/>
          <p:cNvSpPr>
            <a:spLocks noGrp="1"/>
          </p:cNvSpPr>
          <p:nvPr>
            <p:ph sz="half" idx="1"/>
          </p:nvPr>
        </p:nvSpPr>
        <p:spPr/>
        <p:txBody>
          <a:bodyPr/>
          <a:lstStyle/>
          <a:p>
            <a:r>
              <a:rPr lang="en-GB" dirty="0" smtClean="0"/>
              <a:t>Gender orientated hunting and gathering</a:t>
            </a:r>
          </a:p>
          <a:p>
            <a:r>
              <a:rPr lang="en-GB" dirty="0" smtClean="0"/>
              <a:t>Introduction of dogs brought dogs into hunting practice</a:t>
            </a:r>
          </a:p>
          <a:p>
            <a:r>
              <a:rPr lang="en-GB" dirty="0" smtClean="0"/>
              <a:t>Use bow and arrows</a:t>
            </a:r>
          </a:p>
          <a:p>
            <a:r>
              <a:rPr lang="en-GB" dirty="0" smtClean="0"/>
              <a:t>Varied diet – rich in marine protein</a:t>
            </a:r>
            <a:endParaRPr lang="en-GB" dirty="0"/>
          </a:p>
        </p:txBody>
      </p:sp>
      <p:pic>
        <p:nvPicPr>
          <p:cNvPr id="1024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292294" y="141515"/>
            <a:ext cx="4655761" cy="3491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008707" y="4077156"/>
            <a:ext cx="4939348" cy="2492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136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and economic organisation</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Laziness is frowned upon</a:t>
            </a:r>
          </a:p>
          <a:p>
            <a:r>
              <a:rPr lang="en-GB" dirty="0" smtClean="0"/>
              <a:t>Sharing is expected and valued</a:t>
            </a:r>
          </a:p>
          <a:p>
            <a:pPr lvl="1"/>
            <a:r>
              <a:rPr lang="en-GB" dirty="0" smtClean="0"/>
              <a:t>All kills are shared</a:t>
            </a:r>
          </a:p>
          <a:p>
            <a:pPr lvl="1"/>
            <a:r>
              <a:rPr lang="en-GB" dirty="0" smtClean="0"/>
              <a:t>Presents are demanded reciprocally (demand sharing – Petersen)</a:t>
            </a:r>
          </a:p>
          <a:p>
            <a:pPr lvl="1"/>
            <a:r>
              <a:rPr lang="en-GB" dirty="0" smtClean="0"/>
              <a:t>Creating a circulation of items</a:t>
            </a:r>
          </a:p>
          <a:p>
            <a:r>
              <a:rPr lang="en-GB" dirty="0" smtClean="0"/>
              <a:t>Economically ‘approaching communism’ (Radcliffe Brown p 41</a:t>
            </a:r>
          </a:p>
          <a:p>
            <a:r>
              <a:rPr lang="en-GB" dirty="0" smtClean="0"/>
              <a:t>Land is commonly owned but certain items are also.</a:t>
            </a:r>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02578" y="1600200"/>
            <a:ext cx="4417371" cy="4321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4488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Ambergris</a:t>
            </a:r>
            <a:endParaRPr lang="en-US" dirty="0"/>
          </a:p>
        </p:txBody>
      </p:sp>
      <p:pic>
        <p:nvPicPr>
          <p:cNvPr id="4" name="Content Placeholder 3" descr="ambergris.jpg"/>
          <p:cNvPicPr>
            <a:picLocks noGrp="1" noChangeAspect="1"/>
          </p:cNvPicPr>
          <p:nvPr>
            <p:ph idx="1"/>
          </p:nvPr>
        </p:nvPicPr>
        <p:blipFill>
          <a:blip r:embed="rId2" cstate="screen">
            <a:extLst>
              <a:ext uri="{28A0092B-C50C-407E-A947-70E740481C1C}">
                <a14:useLocalDpi xmlns:a14="http://schemas.microsoft.com/office/drawing/2010/main"/>
              </a:ext>
            </a:extLst>
          </a:blip>
          <a:srcRect l="197" r="197"/>
          <a:stretch>
            <a:fillRect/>
          </a:stretch>
        </p:blipFill>
        <p:spPr/>
      </p:pic>
    </p:spTree>
    <p:extLst>
      <p:ext uri="{BB962C8B-B14F-4D97-AF65-F5344CB8AC3E}">
        <p14:creationId xmlns:p14="http://schemas.microsoft.com/office/powerpoint/2010/main" val="4275923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organisation</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Elders rule/decide </a:t>
            </a:r>
          </a:p>
          <a:p>
            <a:r>
              <a:rPr lang="en-GB" dirty="0" smtClean="0"/>
              <a:t>Characteristics that produce ‘leaders’</a:t>
            </a:r>
          </a:p>
          <a:p>
            <a:pPr lvl="1"/>
            <a:r>
              <a:rPr lang="en-GB" dirty="0" smtClean="0"/>
              <a:t>Hunting skills</a:t>
            </a:r>
          </a:p>
          <a:p>
            <a:pPr lvl="1"/>
            <a:r>
              <a:rPr lang="en-GB" dirty="0" smtClean="0"/>
              <a:t>Kindness</a:t>
            </a:r>
          </a:p>
          <a:p>
            <a:pPr lvl="1"/>
            <a:r>
              <a:rPr lang="en-GB" dirty="0" smtClean="0"/>
              <a:t>Free from bad temper</a:t>
            </a:r>
          </a:p>
          <a:p>
            <a:r>
              <a:rPr lang="en-GB" dirty="0" smtClean="0"/>
              <a:t>No-one has the power to punish or enforce</a:t>
            </a:r>
          </a:p>
          <a:p>
            <a:r>
              <a:rPr lang="en-GB" dirty="0" smtClean="0"/>
              <a:t>Ridicule is used to persuade</a:t>
            </a:r>
          </a:p>
          <a:p>
            <a:r>
              <a:rPr lang="en-GB" dirty="0" smtClean="0"/>
              <a:t>Killing is rare</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09457" y="1417638"/>
            <a:ext cx="3556227" cy="4947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4111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Belief system</a:t>
            </a:r>
            <a:endParaRPr lang="en-US" dirty="0"/>
          </a:p>
        </p:txBody>
      </p:sp>
      <p:sp>
        <p:nvSpPr>
          <p:cNvPr id="3" name="Content Placeholder 2"/>
          <p:cNvSpPr>
            <a:spLocks noGrp="1"/>
          </p:cNvSpPr>
          <p:nvPr>
            <p:ph sz="half" idx="1"/>
          </p:nvPr>
        </p:nvSpPr>
        <p:spPr>
          <a:xfrm>
            <a:off x="457200" y="1600200"/>
            <a:ext cx="4038600" cy="4900274"/>
          </a:xfrm>
        </p:spPr>
        <p:txBody>
          <a:bodyPr>
            <a:normAutofit fontScale="92500" lnSpcReduction="10000"/>
          </a:bodyPr>
          <a:lstStyle/>
          <a:p>
            <a:r>
              <a:rPr lang="en-GB" dirty="0"/>
              <a:t>Animistic</a:t>
            </a:r>
          </a:p>
          <a:p>
            <a:r>
              <a:rPr lang="en-GB" dirty="0"/>
              <a:t>Complicated mythology</a:t>
            </a:r>
          </a:p>
          <a:p>
            <a:pPr lvl="1"/>
            <a:r>
              <a:rPr lang="en-GB" dirty="0"/>
              <a:t>Stories repeated each night</a:t>
            </a:r>
          </a:p>
          <a:p>
            <a:r>
              <a:rPr lang="en-GB" dirty="0"/>
              <a:t>The ‘one who speaks from dreams’ people with supernatural powers to produce and cure </a:t>
            </a:r>
            <a:r>
              <a:rPr lang="en-GB" dirty="0" smtClean="0"/>
              <a:t>sickness</a:t>
            </a:r>
          </a:p>
          <a:p>
            <a:r>
              <a:rPr lang="en-GB" dirty="0" smtClean="0"/>
              <a:t>Weather is spirit enlisted</a:t>
            </a:r>
          </a:p>
          <a:p>
            <a:r>
              <a:rPr lang="en-GB" dirty="0" smtClean="0"/>
              <a:t>Death comes from spirit world</a:t>
            </a:r>
            <a:endParaRPr lang="en-GB" dirty="0"/>
          </a:p>
          <a:p>
            <a:endParaRPr lang="en-US" dirty="0"/>
          </a:p>
        </p:txBody>
      </p:sp>
      <p:sp>
        <p:nvSpPr>
          <p:cNvPr id="4" name="Content Placeholder 3"/>
          <p:cNvSpPr>
            <a:spLocks noGrp="1"/>
          </p:cNvSpPr>
          <p:nvPr>
            <p:ph sz="half" idx="2"/>
          </p:nvPr>
        </p:nvSpPr>
        <p:spPr>
          <a:xfrm>
            <a:off x="4648200" y="1600200"/>
            <a:ext cx="4038600" cy="4800267"/>
          </a:xfrm>
        </p:spPr>
        <p:txBody>
          <a:bodyPr>
            <a:normAutofit fontScale="92500" lnSpcReduction="10000"/>
          </a:bodyPr>
          <a:lstStyle/>
          <a:p>
            <a:endParaRPr lang="en-US" dirty="0"/>
          </a:p>
        </p:txBody>
      </p:sp>
      <p:pic>
        <p:nvPicPr>
          <p:cNvPr id="5" name="Content Placeholder 3" descr="DSC02465-2.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20128" y="1690206"/>
            <a:ext cx="3966671" cy="4525963"/>
          </a:xfrm>
          <a:prstGeom prst="rect">
            <a:avLst/>
          </a:prstGeom>
        </p:spPr>
      </p:pic>
    </p:spTree>
    <p:extLst>
      <p:ext uri="{BB962C8B-B14F-4D97-AF65-F5344CB8AC3E}">
        <p14:creationId xmlns:p14="http://schemas.microsoft.com/office/powerpoint/2010/main" val="3269329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Death </a:t>
            </a:r>
            <a:endParaRPr lang="en-GB" dirty="0"/>
          </a:p>
        </p:txBody>
      </p:sp>
      <p:sp>
        <p:nvSpPr>
          <p:cNvPr id="3" name="Content Placeholder 2"/>
          <p:cNvSpPr>
            <a:spLocks noGrp="1"/>
          </p:cNvSpPr>
          <p:nvPr>
            <p:ph sz="half" idx="1"/>
          </p:nvPr>
        </p:nvSpPr>
        <p:spPr>
          <a:xfrm>
            <a:off x="457200" y="1600200"/>
            <a:ext cx="4038600" cy="4910275"/>
          </a:xfrm>
        </p:spPr>
        <p:txBody>
          <a:bodyPr>
            <a:normAutofit fontScale="92500" lnSpcReduction="10000"/>
          </a:bodyPr>
          <a:lstStyle/>
          <a:p>
            <a:r>
              <a:rPr lang="en-GB" dirty="0" smtClean="0"/>
              <a:t>Death</a:t>
            </a:r>
          </a:p>
          <a:p>
            <a:pPr lvl="1"/>
            <a:r>
              <a:rPr lang="en-GB" dirty="0" smtClean="0"/>
              <a:t>Burial processes only done by males</a:t>
            </a:r>
          </a:p>
          <a:p>
            <a:pPr lvl="1"/>
            <a:r>
              <a:rPr lang="en-GB" dirty="0" smtClean="0"/>
              <a:t>Can be buried or placed in a tree</a:t>
            </a:r>
          </a:p>
          <a:p>
            <a:pPr lvl="1"/>
            <a:r>
              <a:rPr lang="en-GB" dirty="0" smtClean="0"/>
              <a:t>Knees up and wrapped</a:t>
            </a:r>
            <a:endParaRPr lang="en-GB" dirty="0"/>
          </a:p>
          <a:p>
            <a:pPr lvl="1"/>
            <a:r>
              <a:rPr lang="en-GB" dirty="0" smtClean="0"/>
              <a:t>Mourning is over when bones are retrieved.</a:t>
            </a:r>
          </a:p>
          <a:p>
            <a:pPr lvl="1"/>
            <a:r>
              <a:rPr lang="en-GB" dirty="0" smtClean="0"/>
              <a:t>Relatives carry the bones of their dead – see skull in pic</a:t>
            </a:r>
          </a:p>
          <a:p>
            <a:pPr lvl="1"/>
            <a:r>
              <a:rPr lang="en-GB" dirty="0" smtClean="0"/>
              <a:t>Bone are exchanged/passed around</a:t>
            </a:r>
            <a:endParaRPr lang="en-GB"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0" y="1600200"/>
            <a:ext cx="4286250" cy="307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8970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Kinship/names </a:t>
            </a:r>
            <a:endParaRPr lang="en-US" dirty="0"/>
          </a:p>
        </p:txBody>
      </p:sp>
      <p:sp>
        <p:nvSpPr>
          <p:cNvPr id="3" name="Content Placeholder 2"/>
          <p:cNvSpPr>
            <a:spLocks noGrp="1"/>
          </p:cNvSpPr>
          <p:nvPr>
            <p:ph sz="half" idx="1"/>
          </p:nvPr>
        </p:nvSpPr>
        <p:spPr>
          <a:xfrm>
            <a:off x="457200" y="1600200"/>
            <a:ext cx="4038600" cy="4840270"/>
          </a:xfrm>
        </p:spPr>
        <p:txBody>
          <a:bodyPr>
            <a:normAutofit fontScale="85000" lnSpcReduction="10000"/>
          </a:bodyPr>
          <a:lstStyle/>
          <a:p>
            <a:r>
              <a:rPr lang="en-US" dirty="0" smtClean="0"/>
              <a:t>Names alter as social identity does</a:t>
            </a:r>
          </a:p>
          <a:p>
            <a:pPr lvl="1"/>
            <a:r>
              <a:rPr lang="en-US" dirty="0" smtClean="0"/>
              <a:t>Menses – flower name</a:t>
            </a:r>
          </a:p>
          <a:p>
            <a:pPr lvl="1"/>
            <a:r>
              <a:rPr lang="en-US" dirty="0" smtClean="0"/>
              <a:t>Parent status – baby’s name</a:t>
            </a:r>
          </a:p>
          <a:p>
            <a:pPr lvl="1"/>
            <a:r>
              <a:rPr lang="en-US" dirty="0" smtClean="0"/>
              <a:t>At death – named as burial place</a:t>
            </a:r>
          </a:p>
          <a:p>
            <a:r>
              <a:rPr lang="en-US" dirty="0"/>
              <a:t>Babies are named during pregnancy and simultaneously the parents change their names in recognition of their changing social status</a:t>
            </a:r>
          </a:p>
          <a:p>
            <a:r>
              <a:rPr lang="en-US" dirty="0" smtClean="0"/>
              <a:t>Marriage is expected but infidelity is tolerated</a:t>
            </a:r>
          </a:p>
        </p:txBody>
      </p:sp>
      <p:pic>
        <p:nvPicPr>
          <p:cNvPr id="7"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216978" y="0"/>
            <a:ext cx="367665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5499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Greeting, crying </a:t>
            </a:r>
            <a:r>
              <a:rPr lang="en-GB" smtClean="0"/>
              <a:t>and caressing</a:t>
            </a:r>
            <a:endParaRPr lang="en-GB"/>
          </a:p>
        </p:txBody>
      </p:sp>
      <p:sp>
        <p:nvSpPr>
          <p:cNvPr id="7" name="Content Placeholder 6"/>
          <p:cNvSpPr>
            <a:spLocks noGrp="1"/>
          </p:cNvSpPr>
          <p:nvPr>
            <p:ph sz="half" idx="1"/>
          </p:nvPr>
        </p:nvSpPr>
        <p:spPr/>
        <p:txBody>
          <a:bodyPr/>
          <a:lstStyle/>
          <a:p>
            <a:r>
              <a:rPr lang="en-US" dirty="0" smtClean="0"/>
              <a:t>No greeting</a:t>
            </a:r>
          </a:p>
          <a:p>
            <a:r>
              <a:rPr lang="en-US" dirty="0" smtClean="0"/>
              <a:t>Meetings achieved by simply staring at each other until younger speaks</a:t>
            </a:r>
          </a:p>
          <a:p>
            <a:r>
              <a:rPr lang="en-US" dirty="0" smtClean="0"/>
              <a:t>Sit on each others laps, cuddling and crying for extended times</a:t>
            </a:r>
            <a:endParaRPr lang="en-US" dirty="0"/>
          </a:p>
        </p:txBody>
      </p:sp>
      <p:pic>
        <p:nvPicPr>
          <p:cNvPr id="13"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80133" y="1331101"/>
            <a:ext cx="3486658" cy="5225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0762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experimentation </a:t>
            </a:r>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98504" y="1802466"/>
            <a:ext cx="6882492" cy="446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174832" y="6293059"/>
            <a:ext cx="4034315"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www.ansi.gov.in</a:t>
            </a:r>
            <a:r>
              <a:rPr lang="en-US" dirty="0">
                <a:solidFill>
                  <a:prstClr val="white"/>
                </a:solidFill>
              </a:rPr>
              <a:t>/</a:t>
            </a:r>
            <a:r>
              <a:rPr lang="en-US" dirty="0" err="1">
                <a:solidFill>
                  <a:prstClr val="white"/>
                </a:solidFill>
              </a:rPr>
              <a:t>dna_studies.htm</a:t>
            </a:r>
            <a:endParaRPr lang="en-US" dirty="0">
              <a:solidFill>
                <a:prstClr val="white"/>
              </a:solidFill>
            </a:endParaRPr>
          </a:p>
        </p:txBody>
      </p:sp>
    </p:spTree>
    <p:extLst>
      <p:ext uri="{BB962C8B-B14F-4D97-AF65-F5344CB8AC3E}">
        <p14:creationId xmlns:p14="http://schemas.microsoft.com/office/powerpoint/2010/main" val="815409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Tourism – human safari</a:t>
            </a:r>
            <a:endParaRPr lang="en-US" dirty="0"/>
          </a:p>
        </p:txBody>
      </p:sp>
      <p:pic>
        <p:nvPicPr>
          <p:cNvPr id="4" name="Content Placeholder 3" descr="18170652.jpg"/>
          <p:cNvPicPr>
            <a:picLocks noGrp="1" noChangeAspect="1"/>
          </p:cNvPicPr>
          <p:nvPr>
            <p:ph idx="1"/>
          </p:nvPr>
        </p:nvPicPr>
        <p:blipFill>
          <a:blip r:embed="rId2" cstate="screen">
            <a:extLst>
              <a:ext uri="{28A0092B-C50C-407E-A947-70E740481C1C}">
                <a14:useLocalDpi xmlns:a14="http://schemas.microsoft.com/office/drawing/2010/main"/>
              </a:ext>
            </a:extLst>
          </a:blip>
          <a:srcRect t="185" b="185"/>
          <a:stretch>
            <a:fillRect/>
          </a:stretch>
        </p:blipFill>
        <p:spPr/>
      </p:pic>
    </p:spTree>
    <p:extLst>
      <p:ext uri="{BB962C8B-B14F-4D97-AF65-F5344CB8AC3E}">
        <p14:creationId xmlns:p14="http://schemas.microsoft.com/office/powerpoint/2010/main" val="12566379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arawa_reserve.jpg">
            <a:hlinkClick r:id="rId2"/>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50029" y="809097"/>
            <a:ext cx="7201807" cy="5401355"/>
          </a:xfrm>
          <a:prstGeom prst="rect">
            <a:avLst/>
          </a:prstGeom>
        </p:spPr>
      </p:pic>
      <p:sp>
        <p:nvSpPr>
          <p:cNvPr id="4" name="Rectangle 3"/>
          <p:cNvSpPr/>
          <p:nvPr/>
        </p:nvSpPr>
        <p:spPr>
          <a:xfrm>
            <a:off x="2503559" y="3244334"/>
            <a:ext cx="4136882"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www.vice.com</a:t>
            </a:r>
            <a:r>
              <a:rPr lang="en-US" dirty="0">
                <a:solidFill>
                  <a:prstClr val="white"/>
                </a:solidFill>
              </a:rPr>
              <a:t>/video/human-safari</a:t>
            </a:r>
          </a:p>
        </p:txBody>
      </p:sp>
    </p:spTree>
    <p:extLst>
      <p:ext uri="{BB962C8B-B14F-4D97-AF65-F5344CB8AC3E}">
        <p14:creationId xmlns:p14="http://schemas.microsoft.com/office/powerpoint/2010/main" val="18798108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pic>
        <p:nvPicPr>
          <p:cNvPr id="4" name="Content Placeholder 3" descr="oroti-ham_screen.jpg"/>
          <p:cNvPicPr>
            <a:picLocks noGrp="1" noChangeAspect="1"/>
          </p:cNvPicPr>
          <p:nvPr>
            <p:ph idx="1"/>
          </p:nvPr>
        </p:nvPicPr>
        <p:blipFill>
          <a:blip r:embed="rId2" cstate="screen">
            <a:extLst>
              <a:ext uri="{28A0092B-C50C-407E-A947-70E740481C1C}">
                <a14:useLocalDpi xmlns:a14="http://schemas.microsoft.com/office/drawing/2010/main"/>
              </a:ext>
            </a:extLst>
          </a:blip>
          <a:srcRect l="55" r="55"/>
          <a:stretch>
            <a:fillRect/>
          </a:stretch>
        </p:blipFill>
        <p:spPr/>
      </p:pic>
    </p:spTree>
    <p:extLst>
      <p:ext uri="{BB962C8B-B14F-4D97-AF65-F5344CB8AC3E}">
        <p14:creationId xmlns:p14="http://schemas.microsoft.com/office/powerpoint/2010/main" val="3987053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nd-jar-ac-02-crop_article_column.jpg"/>
          <p:cNvPicPr>
            <a:picLocks noGrp="1" noChangeAspect="1"/>
          </p:cNvPicPr>
          <p:nvPr>
            <p:ph idx="1"/>
          </p:nvPr>
        </p:nvPicPr>
        <p:blipFill>
          <a:blip r:embed="rId2" cstate="screen">
            <a:extLst>
              <a:ext uri="{28A0092B-C50C-407E-A947-70E740481C1C}">
                <a14:useLocalDpi xmlns:a14="http://schemas.microsoft.com/office/drawing/2010/main"/>
              </a:ext>
            </a:extLst>
          </a:blip>
          <a:srcRect l="148" r="148"/>
          <a:stretch>
            <a:fillRect/>
          </a:stretch>
        </p:blipFill>
        <p:spPr/>
      </p:pic>
    </p:spTree>
    <p:extLst>
      <p:ext uri="{BB962C8B-B14F-4D97-AF65-F5344CB8AC3E}">
        <p14:creationId xmlns:p14="http://schemas.microsoft.com/office/powerpoint/2010/main" val="2669580053"/>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60</TotalTime>
  <Words>510</Words>
  <Application>Microsoft Office PowerPoint</Application>
  <PresentationFormat>On-screen Show (4:3)</PresentationFormat>
  <Paragraphs>94</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Black</vt:lpstr>
      <vt:lpstr>The Onge  and the Jarawa </vt:lpstr>
      <vt:lpstr>Location of Andaman Islands</vt:lpstr>
      <vt:lpstr> Radcliffe Brown, A. R. 1922 The Andaman Islands</vt:lpstr>
      <vt:lpstr>Documents on/history of Islands</vt:lpstr>
      <vt:lpstr>Establishing an identity</vt:lpstr>
      <vt:lpstr>Indigenous population comparison</vt:lpstr>
      <vt:lpstr>So, who are the Onge?</vt:lpstr>
      <vt:lpstr>Overview</vt:lpstr>
      <vt:lpstr>Footage from the ’80s – identity?</vt:lpstr>
      <vt:lpstr>Dwelling</vt:lpstr>
      <vt:lpstr>Subsistence </vt:lpstr>
      <vt:lpstr>Moral and economic organisation</vt:lpstr>
      <vt:lpstr>Ambergris</vt:lpstr>
      <vt:lpstr>Political organisation</vt:lpstr>
      <vt:lpstr>Belief system</vt:lpstr>
      <vt:lpstr>Death </vt:lpstr>
      <vt:lpstr>Kinship/names </vt:lpstr>
      <vt:lpstr>Greeting, crying and caressing</vt:lpstr>
      <vt:lpstr>Genetic experimentation </vt:lpstr>
      <vt:lpstr>Tourism – human safari</vt:lpstr>
      <vt:lpstr>PowerPoint Presentation</vt:lpstr>
      <vt:lpstr>Today</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Onge  and the Jarawa</dc:title>
  <dc:creator>Luci Attala</dc:creator>
  <cp:lastModifiedBy>Jasmin</cp:lastModifiedBy>
  <cp:revision>2</cp:revision>
  <dcterms:created xsi:type="dcterms:W3CDTF">2018-10-07T17:48:25Z</dcterms:created>
  <dcterms:modified xsi:type="dcterms:W3CDTF">2019-11-10T22:56:27Z</dcterms:modified>
</cp:coreProperties>
</file>