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2" d="100"/>
          <a:sy n="82" d="100"/>
        </p:scale>
        <p:origin x="-1474" y="-91"/>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DBFD0A-018B-4CF0-85C0-ED24E33DBC8E}" type="datetimeFigureOut">
              <a:rPr lang="en-US" smtClean="0"/>
              <a:t>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DBFD0A-018B-4CF0-85C0-ED24E33DBC8E}" type="datetimeFigureOut">
              <a:rPr lang="en-US" smtClean="0"/>
              <a:t>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DBFD0A-018B-4CF0-85C0-ED24E33DBC8E}" type="datetimeFigureOut">
              <a:rPr lang="en-US" smtClean="0"/>
              <a:t>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DBFD0A-018B-4CF0-85C0-ED24E33DBC8E}" type="datetimeFigureOut">
              <a:rPr lang="en-US" smtClean="0"/>
              <a:t>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DBFD0A-018B-4CF0-85C0-ED24E33DBC8E}" type="datetimeFigureOut">
              <a:rPr lang="en-US" smtClean="0"/>
              <a:t>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DBFD0A-018B-4CF0-85C0-ED24E33DBC8E}" type="datetimeFigureOut">
              <a:rPr lang="en-US" smtClean="0"/>
              <a:t>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DBFD0A-018B-4CF0-85C0-ED24E33DBC8E}" type="datetimeFigureOut">
              <a:rPr lang="en-US" smtClean="0"/>
              <a:t>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DBFD0A-018B-4CF0-85C0-ED24E33DBC8E}" type="datetimeFigureOut">
              <a:rPr lang="en-US" smtClean="0"/>
              <a:t>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DBFD0A-018B-4CF0-85C0-ED24E33DBC8E}" type="datetimeFigureOut">
              <a:rPr lang="en-US" smtClean="0"/>
              <a:t>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DBFD0A-018B-4CF0-85C0-ED24E33DBC8E}" type="datetimeFigureOut">
              <a:rPr lang="en-US" smtClean="0"/>
              <a:t>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DBFD0A-018B-4CF0-85C0-ED24E33DBC8E}" type="datetimeFigureOut">
              <a:rPr lang="en-US" smtClean="0"/>
              <a:t>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1ED0A5-192B-4B9D-AEB5-E8131C3A52C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DBFD0A-018B-4CF0-85C0-ED24E33DBC8E}" type="datetimeFigureOut">
              <a:rPr lang="en-US" smtClean="0"/>
              <a:t>6/12/2022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1ED0A5-192B-4B9D-AEB5-E8131C3A52C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28605"/>
            <a:ext cx="7772400" cy="1000131"/>
          </a:xfrm>
        </p:spPr>
        <p:txBody>
          <a:bodyPr/>
          <a:lstStyle/>
          <a:p>
            <a:r>
              <a:rPr lang="en-GB" dirty="0" smtClean="0">
                <a:solidFill>
                  <a:srgbClr val="002060"/>
                </a:solidFill>
                <a:latin typeface="Algerian" pitchFamily="82" charset="0"/>
              </a:rPr>
              <a:t>Stakeholders analysis </a:t>
            </a:r>
            <a:endParaRPr lang="en-GB" dirty="0">
              <a:solidFill>
                <a:srgbClr val="002060"/>
              </a:solidFill>
              <a:latin typeface="Algerian" pitchFamily="82" charset="0"/>
            </a:endParaRPr>
          </a:p>
        </p:txBody>
      </p:sp>
      <p:sp>
        <p:nvSpPr>
          <p:cNvPr id="3" name="Subtitle 2"/>
          <p:cNvSpPr>
            <a:spLocks noGrp="1"/>
          </p:cNvSpPr>
          <p:nvPr>
            <p:ph type="subTitle" idx="1"/>
          </p:nvPr>
        </p:nvSpPr>
        <p:spPr>
          <a:xfrm>
            <a:off x="0" y="1571612"/>
            <a:ext cx="5929322" cy="4929222"/>
          </a:xfrm>
        </p:spPr>
        <p:txBody>
          <a:bodyPr>
            <a:normAutofit fontScale="92500" lnSpcReduction="20000"/>
          </a:bodyPr>
          <a:lstStyle/>
          <a:p>
            <a:pPr algn="l"/>
            <a:r>
              <a:rPr lang="en-GB" sz="2800" dirty="0" smtClean="0">
                <a:solidFill>
                  <a:schemeClr val="tx1"/>
                </a:solidFill>
              </a:rPr>
              <a:t>Stakeholders refer to all of the people and groups within an organisation who are involved in or affected by a project.</a:t>
            </a:r>
          </a:p>
          <a:p>
            <a:pPr algn="l"/>
            <a:endParaRPr lang="en-GB" sz="2800" dirty="0">
              <a:solidFill>
                <a:schemeClr val="tx1"/>
              </a:solidFill>
            </a:endParaRPr>
          </a:p>
          <a:p>
            <a:pPr algn="l"/>
            <a:endParaRPr lang="en-GB" sz="2800" dirty="0" smtClean="0">
              <a:solidFill>
                <a:schemeClr val="tx1"/>
              </a:solidFill>
            </a:endParaRPr>
          </a:p>
          <a:p>
            <a:pPr algn="l"/>
            <a:endParaRPr lang="en-GB" sz="2800" dirty="0">
              <a:solidFill>
                <a:schemeClr val="tx1"/>
              </a:solidFill>
            </a:endParaRPr>
          </a:p>
          <a:p>
            <a:pPr algn="l"/>
            <a:endParaRPr lang="en-GB" sz="2800" dirty="0" smtClean="0">
              <a:solidFill>
                <a:schemeClr val="tx1"/>
              </a:solidFill>
            </a:endParaRPr>
          </a:p>
          <a:p>
            <a:pPr algn="l"/>
            <a:r>
              <a:rPr lang="en-GB" sz="2800" dirty="0" smtClean="0">
                <a:solidFill>
                  <a:schemeClr val="tx1"/>
                </a:solidFill>
              </a:rPr>
              <a:t>Prior to the start of any project, it is necessary to conduct a stakeholder analysis in order to determine who the key stakeholders are, what their level of involvement, interest, and influence in the project is, and how best to involve and communicate with each group.</a:t>
            </a:r>
            <a:endParaRPr lang="en-GB" sz="2800" dirty="0">
              <a:solidFill>
                <a:schemeClr val="tx1"/>
              </a:solidFill>
            </a:endParaRPr>
          </a:p>
        </p:txBody>
      </p:sp>
      <p:pic>
        <p:nvPicPr>
          <p:cNvPr id="5" name="Picture 4" descr="social+media+group.jpg"/>
          <p:cNvPicPr>
            <a:picLocks noChangeAspect="1"/>
          </p:cNvPicPr>
          <p:nvPr/>
        </p:nvPicPr>
        <p:blipFill>
          <a:blip r:embed="rId2" cstate="print"/>
          <a:stretch>
            <a:fillRect/>
          </a:stretch>
        </p:blipFill>
        <p:spPr>
          <a:xfrm>
            <a:off x="5143504" y="2285992"/>
            <a:ext cx="4000496" cy="22860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428596" y="357166"/>
          <a:ext cx="8572560" cy="6000792"/>
        </p:xfrm>
        <a:graphic>
          <a:graphicData uri="http://schemas.openxmlformats.org/drawingml/2006/table">
            <a:tbl>
              <a:tblPr/>
              <a:tblGrid>
                <a:gridCol w="1357322"/>
                <a:gridCol w="1500198"/>
                <a:gridCol w="2362468"/>
                <a:gridCol w="3352572"/>
              </a:tblGrid>
              <a:tr h="381995">
                <a:tc>
                  <a:txBody>
                    <a:bodyPr/>
                    <a:lstStyle/>
                    <a:p>
                      <a:pPr algn="just">
                        <a:lnSpc>
                          <a:spcPct val="115000"/>
                        </a:lnSpc>
                        <a:spcAft>
                          <a:spcPts val="0"/>
                        </a:spcAft>
                      </a:pPr>
                      <a:r>
                        <a:rPr lang="en-GB" sz="1100" dirty="0">
                          <a:solidFill>
                            <a:srgbClr val="C00000"/>
                          </a:solidFill>
                          <a:latin typeface="Arial"/>
                          <a:ea typeface="Calibri"/>
                          <a:cs typeface="Times New Roman"/>
                        </a:rPr>
                        <a:t>Priority </a:t>
                      </a:r>
                      <a:endParaRPr lang="en-GB" sz="1100" dirty="0">
                        <a:solidFill>
                          <a:srgbClr val="C00000"/>
                        </a:solidFill>
                        <a:latin typeface="Calibri"/>
                        <a:ea typeface="Calibri"/>
                        <a:cs typeface="Times New Roman"/>
                      </a:endParaRPr>
                    </a:p>
                    <a:p>
                      <a:pPr algn="just">
                        <a:lnSpc>
                          <a:spcPct val="115000"/>
                        </a:lnSpc>
                        <a:spcAft>
                          <a:spcPts val="0"/>
                        </a:spcAft>
                      </a:pPr>
                      <a:r>
                        <a:rPr lang="en-GB" sz="1100" dirty="0">
                          <a:solidFill>
                            <a:srgbClr val="C00000"/>
                          </a:solidFill>
                          <a:latin typeface="Arial"/>
                          <a:ea typeface="Calibri"/>
                          <a:cs typeface="Times New Roman"/>
                        </a:rPr>
                        <a:t>H/M/L</a:t>
                      </a:r>
                      <a:endParaRPr lang="en-GB" sz="1100" dirty="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a:solidFill>
                            <a:srgbClr val="C00000"/>
                          </a:solidFill>
                          <a:latin typeface="Arial"/>
                          <a:ea typeface="Calibri"/>
                          <a:cs typeface="Times New Roman"/>
                        </a:rPr>
                        <a:t>Stakeholders</a:t>
                      </a:r>
                      <a:endParaRPr lang="en-GB" sz="110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C00000"/>
                          </a:solidFill>
                          <a:latin typeface="Arial"/>
                          <a:ea typeface="Calibri"/>
                          <a:cs typeface="Times New Roman"/>
                        </a:rPr>
                        <a:t>Stakeholder’s perspective</a:t>
                      </a:r>
                      <a:endParaRPr lang="en-GB" sz="1100" dirty="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C00000"/>
                          </a:solidFill>
                          <a:latin typeface="Arial"/>
                          <a:ea typeface="Calibri"/>
                          <a:cs typeface="Times New Roman"/>
                        </a:rPr>
                        <a:t>Action </a:t>
                      </a:r>
                      <a:endParaRPr lang="en-GB" sz="1100" dirty="0">
                        <a:solidFill>
                          <a:srgbClr val="C0000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r>
              <a:tr h="776719">
                <a:tc>
                  <a:txBody>
                    <a:bodyPr/>
                    <a:lstStyle/>
                    <a:p>
                      <a:pPr>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nSpc>
                          <a:spcPct val="115000"/>
                        </a:lnSpc>
                        <a:spcAft>
                          <a:spcPts val="0"/>
                        </a:spcAft>
                      </a:pPr>
                      <a:r>
                        <a:rPr lang="en-GB" sz="1100" dirty="0">
                          <a:solidFill>
                            <a:srgbClr val="7030A0"/>
                          </a:solidFill>
                          <a:latin typeface="Arial"/>
                          <a:ea typeface="Calibri"/>
                          <a:cs typeface="Times New Roman"/>
                        </a:rPr>
                        <a:t>External</a:t>
                      </a:r>
                      <a:endParaRPr lang="en-GB" sz="1100" dirty="0">
                        <a:solidFill>
                          <a:srgbClr val="7030A0"/>
                        </a:solidFill>
                        <a:latin typeface="Calibri"/>
                        <a:ea typeface="Calibri"/>
                        <a:cs typeface="Times New Roman"/>
                      </a:endParaRPr>
                    </a:p>
                    <a:p>
                      <a:pPr>
                        <a:lnSpc>
                          <a:spcPct val="115000"/>
                        </a:lnSpc>
                        <a:spcAft>
                          <a:spcPts val="0"/>
                        </a:spcAft>
                      </a:pPr>
                      <a:r>
                        <a:rPr lang="en-GB" sz="1100" dirty="0">
                          <a:solidFill>
                            <a:srgbClr val="7030A0"/>
                          </a:solidFill>
                          <a:latin typeface="Arial"/>
                          <a:ea typeface="Calibri"/>
                          <a:cs typeface="Times New Roman"/>
                        </a:rPr>
                        <a:t>Supporters </a:t>
                      </a:r>
                      <a:endParaRPr lang="en-GB" sz="1100" dirty="0">
                        <a:solidFill>
                          <a:srgbClr val="7030A0"/>
                        </a:solidFill>
                        <a:latin typeface="Calibri"/>
                        <a:ea typeface="Calibri"/>
                        <a:cs typeface="Times New Roman"/>
                      </a:endParaRPr>
                    </a:p>
                    <a:p>
                      <a:pPr>
                        <a:lnSpc>
                          <a:spcPct val="115000"/>
                        </a:lnSpc>
                        <a:spcAft>
                          <a:spcPts val="0"/>
                        </a:spcAft>
                      </a:pPr>
                      <a:r>
                        <a:rPr lang="en-GB" sz="1100" dirty="0">
                          <a:solidFill>
                            <a:srgbClr val="7030A0"/>
                          </a:solidFill>
                          <a:latin typeface="Arial"/>
                          <a:ea typeface="Calibri"/>
                          <a:cs typeface="Times New Roman"/>
                        </a:rPr>
                        <a:t>Project managers </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nSpc>
                          <a:spcPct val="115000"/>
                        </a:lnSpc>
                        <a:spcAft>
                          <a:spcPts val="0"/>
                        </a:spcAft>
                      </a:pPr>
                      <a:r>
                        <a:rPr lang="en-GB" sz="1100" dirty="0">
                          <a:solidFill>
                            <a:srgbClr val="00B050"/>
                          </a:solidFill>
                          <a:latin typeface="Arial"/>
                          <a:ea typeface="Calibri"/>
                          <a:cs typeface="Times New Roman"/>
                        </a:rPr>
                        <a:t>Patients and their families</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nSpc>
                          <a:spcPct val="115000"/>
                        </a:lnSpc>
                        <a:spcAft>
                          <a:spcPts val="0"/>
                        </a:spcAft>
                      </a:pPr>
                      <a:r>
                        <a:rPr lang="en-GB" sz="1100">
                          <a:latin typeface="Arial"/>
                          <a:ea typeface="Calibri"/>
                          <a:cs typeface="Times New Roman"/>
                        </a:rPr>
                        <a:t>Collect their views, stories, and also find out their needs and expectation </a:t>
                      </a:r>
                      <a:endParaRPr lang="en-GB" sz="110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They will answer the questionnaires with honesty</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 </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r>
              <a:tr h="816913">
                <a:tc>
                  <a:txBody>
                    <a:bodyPr/>
                    <a:lstStyle/>
                    <a:p>
                      <a:pPr algn="just">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Supporters</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Medical staff</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a:latin typeface="Arial"/>
                          <a:ea typeface="Calibri"/>
                          <a:cs typeface="Times New Roman"/>
                        </a:rPr>
                        <a:t>They can provide us professional opinion of patients stages and also their needs</a:t>
                      </a:r>
                      <a:endParaRPr lang="en-GB" sz="110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We will interview them and also asked them to answer to our questionnaires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r>
              <a:tr h="982428">
                <a:tc>
                  <a:txBody>
                    <a:bodyPr/>
                    <a:lstStyle/>
                    <a:p>
                      <a:pPr algn="just">
                        <a:lnSpc>
                          <a:spcPct val="115000"/>
                        </a:lnSpc>
                        <a:spcAft>
                          <a:spcPts val="0"/>
                        </a:spcAft>
                      </a:pPr>
                      <a:r>
                        <a:rPr lang="en-GB" sz="1100" dirty="0">
                          <a:solidFill>
                            <a:srgbClr val="7030A0"/>
                          </a:solidFill>
                          <a:latin typeface="Arial"/>
                          <a:ea typeface="Calibri"/>
                          <a:cs typeface="Times New Roman"/>
                        </a:rPr>
                        <a:t>High </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Observer  </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Health Minister </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aim of this project is to raise awareness of cancer patients and their families needs /  expectations.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team is going to analyze the finished questionnaires and interviews.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r>
              <a:tr h="1960890">
                <a:tc>
                  <a:txBody>
                    <a:bodyPr/>
                    <a:lstStyle/>
                    <a:p>
                      <a:pPr algn="just">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Drivers</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Project managers</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Team </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team will conduct researches about the needs and expectations of cancer patients and their families and also medical resources and their availability.</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The team will attend the classes every week, learn the information about each tool and learn how to use them in order to have a successful project</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Find the appropriate questions for the questionnaire </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Take the interviews </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After analyzing all the data they gathered through interviews and questionnaires, they will compile and send the report to the Health Minister.</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Researches about the latest treatment methods and results and also their benefits.</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r>
              <a:tr h="1081847">
                <a:tc>
                  <a:txBody>
                    <a:bodyPr/>
                    <a:lstStyle/>
                    <a:p>
                      <a:pPr algn="just">
                        <a:lnSpc>
                          <a:spcPct val="115000"/>
                        </a:lnSpc>
                        <a:spcAft>
                          <a:spcPts val="0"/>
                        </a:spcAft>
                      </a:pPr>
                      <a:r>
                        <a:rPr lang="en-GB" sz="1100" dirty="0">
                          <a:solidFill>
                            <a:srgbClr val="7030A0"/>
                          </a:solidFill>
                          <a:latin typeface="Arial"/>
                          <a:ea typeface="Calibri"/>
                          <a:cs typeface="Times New Roman"/>
                        </a:rPr>
                        <a:t>High</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Driver </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Project champion</a:t>
                      </a:r>
                      <a:endParaRPr lang="en-GB" sz="1100" dirty="0">
                        <a:solidFill>
                          <a:srgbClr val="7030A0"/>
                        </a:solidFill>
                        <a:latin typeface="Calibri"/>
                        <a:ea typeface="Calibri"/>
                        <a:cs typeface="Times New Roman"/>
                      </a:endParaRPr>
                    </a:p>
                    <a:p>
                      <a:pPr algn="just">
                        <a:lnSpc>
                          <a:spcPct val="115000"/>
                        </a:lnSpc>
                        <a:spcAft>
                          <a:spcPts val="0"/>
                        </a:spcAft>
                      </a:pPr>
                      <a:r>
                        <a:rPr lang="en-GB" sz="1100" dirty="0">
                          <a:solidFill>
                            <a:srgbClr val="7030A0"/>
                          </a:solidFill>
                          <a:latin typeface="Arial"/>
                          <a:ea typeface="Calibri"/>
                          <a:cs typeface="Times New Roman"/>
                        </a:rPr>
                        <a:t>Internal</a:t>
                      </a:r>
                      <a:endParaRPr lang="en-GB" sz="1100" dirty="0">
                        <a:solidFill>
                          <a:srgbClr val="7030A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solidFill>
                            <a:srgbClr val="00B050"/>
                          </a:solidFill>
                          <a:latin typeface="Arial"/>
                          <a:ea typeface="Calibri"/>
                          <a:cs typeface="Times New Roman"/>
                        </a:rPr>
                        <a:t>Sheila </a:t>
                      </a:r>
                      <a:endParaRPr lang="en-GB" sz="1100" dirty="0">
                        <a:solidFill>
                          <a:srgbClr val="00B050"/>
                        </a:solidFill>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Engage with the team and give regular feedback</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Provide support and the knowledge team needs for  a successful </a:t>
                      </a:r>
                      <a:r>
                        <a:rPr lang="en-GB" sz="1100" dirty="0" err="1" smtClean="0">
                          <a:latin typeface="Arial"/>
                          <a:ea typeface="Calibri"/>
                          <a:cs typeface="Times New Roman"/>
                        </a:rPr>
                        <a:t>projet</a:t>
                      </a:r>
                      <a:endParaRPr lang="en-GB" sz="1100" dirty="0" smtClean="0">
                        <a:latin typeface="Arial"/>
                        <a:ea typeface="Calibri"/>
                        <a:cs typeface="Times New Roman"/>
                      </a:endParaRPr>
                    </a:p>
                    <a:p>
                      <a:pPr algn="just">
                        <a:lnSpc>
                          <a:spcPct val="115000"/>
                        </a:lnSpc>
                        <a:spcAft>
                          <a:spcPts val="0"/>
                        </a:spcAft>
                      </a:pPr>
                      <a:r>
                        <a:rPr lang="en-GB" sz="1100" dirty="0" smtClean="0">
                          <a:latin typeface="Arial"/>
                          <a:ea typeface="Calibri"/>
                          <a:cs typeface="Times New Roman"/>
                        </a:rPr>
                        <a:t>.</a:t>
                      </a:r>
                      <a:endParaRPr lang="en-GB" sz="1100" dirty="0">
                        <a:latin typeface="Calibri"/>
                        <a:ea typeface="Calibri"/>
                        <a:cs typeface="Times New Roman"/>
                      </a:endParaRP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a:lnSpc>
                          <a:spcPct val="115000"/>
                        </a:lnSpc>
                        <a:spcAft>
                          <a:spcPts val="0"/>
                        </a:spcAft>
                      </a:pPr>
                      <a:r>
                        <a:rPr lang="en-GB" sz="1100" dirty="0">
                          <a:latin typeface="Arial"/>
                          <a:ea typeface="Calibri"/>
                          <a:cs typeface="Times New Roman"/>
                        </a:rPr>
                        <a:t>Will do reflective weekly blogs</a:t>
                      </a:r>
                      <a:endParaRPr lang="en-GB" sz="1100" dirty="0">
                        <a:latin typeface="Calibri"/>
                        <a:ea typeface="Calibri"/>
                        <a:cs typeface="Times New Roman"/>
                      </a:endParaRPr>
                    </a:p>
                    <a:p>
                      <a:pPr algn="just">
                        <a:lnSpc>
                          <a:spcPct val="115000"/>
                        </a:lnSpc>
                        <a:spcAft>
                          <a:spcPts val="0"/>
                        </a:spcAft>
                      </a:pPr>
                      <a:r>
                        <a:rPr lang="en-GB" sz="1100" dirty="0">
                          <a:latin typeface="Arial"/>
                          <a:ea typeface="Calibri"/>
                          <a:cs typeface="Times New Roman"/>
                        </a:rPr>
                        <a:t>Attend classes weekly </a:t>
                      </a:r>
                      <a:endParaRPr lang="en-GB" sz="1100" dirty="0">
                        <a:latin typeface="Calibri"/>
                        <a:ea typeface="Calibri"/>
                        <a:cs typeface="Times New Roman"/>
                      </a:endParaRPr>
                    </a:p>
                    <a:p>
                      <a:pPr algn="just">
                        <a:lnSpc>
                          <a:spcPct val="115000"/>
                        </a:lnSpc>
                        <a:spcAft>
                          <a:spcPts val="0"/>
                        </a:spcAft>
                      </a:pPr>
                      <a:r>
                        <a:rPr lang="en-GB" sz="1100" dirty="0" smtClean="0">
                          <a:latin typeface="Arial"/>
                          <a:ea typeface="Calibri"/>
                          <a:cs typeface="Times New Roman"/>
                        </a:rPr>
                        <a:t>Ask for </a:t>
                      </a:r>
                      <a:r>
                        <a:rPr lang="en-GB" sz="1100" dirty="0">
                          <a:latin typeface="Arial"/>
                          <a:ea typeface="Calibri"/>
                          <a:cs typeface="Times New Roman"/>
                        </a:rPr>
                        <a:t>regular feedback</a:t>
                      </a:r>
                      <a:r>
                        <a:rPr lang="en-GB" sz="1100" dirty="0" smtClean="0">
                          <a:latin typeface="Arial"/>
                          <a:ea typeface="Calibri"/>
                          <a:cs typeface="Times New Roman"/>
                        </a:rPr>
                        <a:t>.</a:t>
                      </a:r>
                    </a:p>
                  </a:txBody>
                  <a:tcPr marL="33980" marR="339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tr>
            </a:tbl>
          </a:graphicData>
        </a:graphic>
      </p:graphicFrame>
      <p:sp>
        <p:nvSpPr>
          <p:cNvPr id="1025" name="Rectangle 1"/>
          <p:cNvSpPr>
            <a:spLocks noChangeArrowheads="1"/>
          </p:cNvSpPr>
          <p:nvPr/>
        </p:nvSpPr>
        <p:spPr bwMode="auto">
          <a:xfrm>
            <a:off x="2643174" y="142853"/>
            <a:ext cx="285752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endParaRPr kumimoji="0" lang="en-GB"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p:spPr>
        <p:txBody>
          <a:bodyPr/>
          <a:lstStyle/>
          <a:p>
            <a:r>
              <a:rPr lang="en-GB" dirty="0" smtClean="0"/>
              <a:t>Risk analysis</a:t>
            </a:r>
            <a:endParaRPr lang="en-GB" dirty="0"/>
          </a:p>
        </p:txBody>
      </p:sp>
      <p:sp>
        <p:nvSpPr>
          <p:cNvPr id="3" name="Content Placeholder 2"/>
          <p:cNvSpPr>
            <a:spLocks noGrp="1"/>
          </p:cNvSpPr>
          <p:nvPr>
            <p:ph idx="1"/>
          </p:nvPr>
        </p:nvSpPr>
        <p:spPr>
          <a:xfrm>
            <a:off x="4500562" y="1500174"/>
            <a:ext cx="4500594" cy="5143536"/>
          </a:xfrm>
          <a:solidFill>
            <a:schemeClr val="accent5">
              <a:lumMod val="60000"/>
              <a:lumOff val="40000"/>
            </a:schemeClr>
          </a:solidFill>
        </p:spPr>
        <p:txBody>
          <a:bodyPr>
            <a:normAutofit fontScale="92500" lnSpcReduction="20000"/>
          </a:bodyPr>
          <a:lstStyle/>
          <a:p>
            <a:r>
              <a:rPr lang="en-GB" sz="2600" dirty="0"/>
              <a:t>The processes of identifying, evaluating, and making contingency plans for potential business risks are all part of the risk management business process. Businesses have the ability to avoid significant unnecessary costs and meaningfully increase their revenue by utilising the insights provided by risk management. Because of this, risk management is an essential component of an efficient strategy for the development of a business.</a:t>
            </a:r>
          </a:p>
          <a:p>
            <a:endParaRPr lang="en-GB" dirty="0"/>
          </a:p>
        </p:txBody>
      </p:sp>
      <p:pic>
        <p:nvPicPr>
          <p:cNvPr id="5" name="Picture 4" descr="download (2).jpg"/>
          <p:cNvPicPr>
            <a:picLocks noChangeAspect="1"/>
          </p:cNvPicPr>
          <p:nvPr/>
        </p:nvPicPr>
        <p:blipFill>
          <a:blip r:embed="rId2"/>
          <a:stretch>
            <a:fillRect/>
          </a:stretch>
        </p:blipFill>
        <p:spPr>
          <a:xfrm>
            <a:off x="0" y="2143116"/>
            <a:ext cx="4429124" cy="363761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2853"/>
            <a:ext cx="8543956" cy="3500462"/>
          </a:xfrm>
          <a:solidFill>
            <a:schemeClr val="accent2">
              <a:lumMod val="20000"/>
              <a:lumOff val="80000"/>
            </a:schemeClr>
          </a:solidFill>
        </p:spPr>
        <p:txBody>
          <a:bodyPr>
            <a:normAutofit/>
          </a:bodyPr>
          <a:lstStyle/>
          <a:p>
            <a:pPr>
              <a:buFont typeface="Wingdings" pitchFamily="2" charset="2"/>
              <a:buChar char="Ø"/>
            </a:pPr>
            <a:r>
              <a:rPr lang="en-GB" sz="2400" dirty="0" err="1" smtClean="0"/>
              <a:t>Grup</a:t>
            </a:r>
            <a:r>
              <a:rPr lang="en-GB" sz="2400" dirty="0" smtClean="0"/>
              <a:t> members on holiday during project - high, schedule risk project fail, internal</a:t>
            </a:r>
          </a:p>
          <a:p>
            <a:pPr>
              <a:buFont typeface="Wingdings" pitchFamily="2" charset="2"/>
              <a:buChar char="Ø"/>
            </a:pPr>
            <a:r>
              <a:rPr lang="en-GB" sz="2400" dirty="0" smtClean="0"/>
              <a:t>Circulating questionnaires and not having them returned in enough time -  medium, schedule risk, project fail, internal/external</a:t>
            </a:r>
          </a:p>
          <a:p>
            <a:pPr>
              <a:buFont typeface="Wingdings" pitchFamily="2" charset="2"/>
              <a:buChar char="Ø"/>
            </a:pPr>
            <a:r>
              <a:rPr lang="en-GB" sz="2400" dirty="0" smtClean="0"/>
              <a:t>Scale of the project too big for the proposed deadline, not enough team members to complete project – high, timescale risk project fail, internal</a:t>
            </a:r>
          </a:p>
          <a:p>
            <a:pPr>
              <a:buNone/>
            </a:pPr>
            <a:endParaRPr lang="en-GB" sz="2400" dirty="0"/>
          </a:p>
        </p:txBody>
      </p:sp>
      <p:pic>
        <p:nvPicPr>
          <p:cNvPr id="5" name="Picture 4" descr="images.jpg"/>
          <p:cNvPicPr>
            <a:picLocks noChangeAspect="1"/>
          </p:cNvPicPr>
          <p:nvPr/>
        </p:nvPicPr>
        <p:blipFill>
          <a:blip r:embed="rId2"/>
          <a:stretch>
            <a:fillRect/>
          </a:stretch>
        </p:blipFill>
        <p:spPr>
          <a:xfrm>
            <a:off x="1000100" y="3786190"/>
            <a:ext cx="7000924" cy="285749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28802"/>
            <a:ext cx="4757742" cy="4286280"/>
          </a:xfrm>
        </p:spPr>
        <p:txBody>
          <a:bodyPr/>
          <a:lstStyle/>
          <a:p>
            <a:r>
              <a:rPr lang="en-GB" sz="2400" dirty="0"/>
              <a:t>Monitoring is the systematic process of collecting, analyzing and using information to track a project's progress toward reaching its objectives and to guide management decisions</a:t>
            </a:r>
            <a:r>
              <a:rPr lang="en-GB" sz="2400" dirty="0" smtClean="0"/>
              <a:t>.</a:t>
            </a:r>
            <a:endParaRPr lang="en-GB" sz="2400" dirty="0"/>
          </a:p>
          <a:p>
            <a:r>
              <a:rPr lang="en-GB" sz="2400" dirty="0"/>
              <a:t>Monitoring is a critical component of both the planning and execution phases of any project.</a:t>
            </a:r>
          </a:p>
          <a:p>
            <a:endParaRPr lang="en-GB" dirty="0"/>
          </a:p>
        </p:txBody>
      </p:sp>
      <p:pic>
        <p:nvPicPr>
          <p:cNvPr id="4" name="Picture 3" descr="download (3).jpg"/>
          <p:cNvPicPr>
            <a:picLocks noChangeAspect="1"/>
          </p:cNvPicPr>
          <p:nvPr/>
        </p:nvPicPr>
        <p:blipFill>
          <a:blip r:embed="rId2"/>
          <a:stretch>
            <a:fillRect/>
          </a:stretch>
        </p:blipFill>
        <p:spPr>
          <a:xfrm>
            <a:off x="5286380" y="2928934"/>
            <a:ext cx="3284228" cy="2643206"/>
          </a:xfrm>
          <a:prstGeom prst="rect">
            <a:avLst/>
          </a:prstGeom>
        </p:spPr>
      </p:pic>
      <p:pic>
        <p:nvPicPr>
          <p:cNvPr id="7" name="Picture 6" descr="download (4).jpg"/>
          <p:cNvPicPr>
            <a:picLocks noChangeAspect="1"/>
          </p:cNvPicPr>
          <p:nvPr/>
        </p:nvPicPr>
        <p:blipFill>
          <a:blip r:embed="rId3"/>
          <a:stretch>
            <a:fillRect/>
          </a:stretch>
        </p:blipFill>
        <p:spPr>
          <a:xfrm>
            <a:off x="1000100" y="214290"/>
            <a:ext cx="7215238" cy="150019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459</Words>
  <Application>Microsoft Office PowerPoint</Application>
  <PresentationFormat>On-screen Show (4:3)</PresentationFormat>
  <Paragraphs>61</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Stakeholders analysis </vt:lpstr>
      <vt:lpstr>Slide 2</vt:lpstr>
      <vt:lpstr>Risk analysis</vt:lpstr>
      <vt:lpstr>Slide 4</vt:lpstr>
      <vt:lpstr>Slide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8</cp:revision>
  <dcterms:created xsi:type="dcterms:W3CDTF">2022-06-12T16:19:02Z</dcterms:created>
  <dcterms:modified xsi:type="dcterms:W3CDTF">2022-06-12T17:35:11Z</dcterms:modified>
</cp:coreProperties>
</file>