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9" r:id="rId2"/>
    <p:sldId id="260" r:id="rId3"/>
    <p:sldId id="261" r:id="rId4"/>
    <p:sldId id="262" r:id="rId5"/>
    <p:sldId id="271" r:id="rId6"/>
    <p:sldId id="273" r:id="rId7"/>
    <p:sldId id="274" r:id="rId8"/>
    <p:sldId id="275" r:id="rId9"/>
    <p:sldId id="265" r:id="rId10"/>
    <p:sldId id="272" r:id="rId11"/>
    <p:sldId id="256" r:id="rId12"/>
    <p:sldId id="258" r:id="rId13"/>
    <p:sldId id="270" r:id="rId14"/>
    <p:sldId id="269" r:id="rId15"/>
    <p:sldId id="268" r:id="rId16"/>
    <p:sldId id="266" r:id="rId17"/>
    <p:sldId id="267"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2A56A5-6A5D-44BE-8BC2-447010C1FB87}" v="131" dt="2022-12-03T12:45:24.465"/>
    <p1510:client id="{3A522762-59CB-475F-93CD-9A845021B436}" v="460" dt="2022-12-04T10:35:24.834"/>
    <p1510:client id="{5689CB3C-EEC6-4A4E-98B1-518EA0A52702}" v="327" dt="2022-12-04T08:02:37.117"/>
    <p1510:client id="{9E1F6B16-3B73-492C-AE1B-2A7A7D72366A}" v="7" dt="2022-12-04T10:38:25.584"/>
    <p1510:client id="{CAE5ED57-9366-4E99-9684-56D9EB9C4EF5}" v="34" dt="2022-12-04T10:45:00.142"/>
    <p1510:client id="{D054C3A3-1C39-4FB6-93B1-9A83170B7283}" v="915" dt="2022-12-10T21:14:06.226"/>
    <p1510:client id="{EF4536FC-2A72-4BDE-AF73-811E8BDD5D33}" v="1726" dt="2022-12-07T23:12:42.8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662" autoAdjust="0"/>
    <p:restoredTop sz="94660"/>
  </p:normalViewPr>
  <p:slideViewPr>
    <p:cSldViewPr snapToGrid="0">
      <p:cViewPr varScale="1">
        <p:scale>
          <a:sx n="74" d="100"/>
          <a:sy n="74" d="100"/>
        </p:scale>
        <p:origin x="34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2-04T10:45:31.813"/>
    </inkml:context>
    <inkml:brush xml:id="br0">
      <inkml:brushProperty name="width" value="0.3" units="cm"/>
      <inkml:brushProperty name="height" value="0.6" units="cm"/>
      <inkml:brushProperty name="color" value="#969696"/>
      <inkml:brushProperty name="tip" value="rectangle"/>
      <inkml:brushProperty name="rasterOp" value="maskPen"/>
    </inkml:brush>
  </inkml:definitions>
  <inkml:trace contextRef="#ctx0" brushRef="#br0">5914 7520 16383 0 0,'0'0'0'0'0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2-04T10:45:31.814"/>
    </inkml:context>
    <inkml:brush xml:id="br0">
      <inkml:brushProperty name="width" value="0.3" units="cm"/>
      <inkml:brushProperty name="height" value="0.6" units="cm"/>
      <inkml:brushProperty name="color" value="#969696"/>
      <inkml:brushProperty name="tip" value="rectangle"/>
      <inkml:brushProperty name="rasterOp" value="maskPen"/>
    </inkml:brush>
  </inkml:definitions>
  <inkml:trace contextRef="#ctx0" brushRef="#br0">19873 928 16383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2-04T10:45:31.815"/>
    </inkml:context>
    <inkml:brush xml:id="br0">
      <inkml:brushProperty name="width" value="0.3" units="cm"/>
      <inkml:brushProperty name="height" value="0.6" units="cm"/>
      <inkml:brushProperty name="color" value="#969696"/>
      <inkml:brushProperty name="tip" value="rectangle"/>
      <inkml:brushProperty name="rasterOp" value="maskPen"/>
    </inkml:brush>
  </inkml:definitions>
  <inkml:trace contextRef="#ctx0" brushRef="#br0">1162 2531 16383 0 0,'0'0'0'0'0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12/10/2022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806849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727402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12/10/2022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3505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12/10/2022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619962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12/10/2022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103784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12/10/2022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111166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12/10/2022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918223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328127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14890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078843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756996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12/10/2022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81342718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qualitygurus.com/conflict-resolution-thomas-kilmann-model/" TargetMode="External"/><Relationship Id="rId2" Type="http://schemas.openxmlformats.org/officeDocument/2006/relationships/hyperlink" Target="https://www.belbin.com/" TargetMode="External"/><Relationship Id="rId1" Type="http://schemas.openxmlformats.org/officeDocument/2006/relationships/slideLayout" Target="../slideLayouts/slideLayout2.xml"/><Relationship Id="rId4" Type="http://schemas.openxmlformats.org/officeDocument/2006/relationships/hyperlink" Target="https://ns4business.com.br/tuckmans-stages-of-group-development/" TargetMode="External"/></Relationships>
</file>

<file path=ppt/slides/_rels/slide17.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18.jpeg"/><Relationship Id="rId1" Type="http://schemas.openxmlformats.org/officeDocument/2006/relationships/slideLayout" Target="../slideLayouts/slideLayout2.xml"/><Relationship Id="rId6" Type="http://schemas.openxmlformats.org/officeDocument/2006/relationships/customXml" Target="../ink/ink3.xml"/><Relationship Id="rId5" Type="http://schemas.openxmlformats.org/officeDocument/2006/relationships/customXml" Target="../ink/ink2.xml"/><Relationship Id="rId4" Type="http://schemas.openxmlformats.org/officeDocument/2006/relationships/image" Target="../media/image70.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9DE04661-19BB-7AD6-3D2E-4A51A6B68B4D}"/>
              </a:ext>
            </a:extLst>
          </p:cNvPr>
          <p:cNvPicPr>
            <a:picLocks noChangeAspect="1"/>
          </p:cNvPicPr>
          <p:nvPr/>
        </p:nvPicPr>
        <p:blipFill rotWithShape="1">
          <a:blip r:embed="rId2"/>
          <a:srcRect t="7865" b="7865"/>
          <a:stretch/>
        </p:blipFill>
        <p:spPr>
          <a:xfrm>
            <a:off x="-1" y="10"/>
            <a:ext cx="12192000" cy="6857990"/>
          </a:xfrm>
          <a:prstGeom prst="rect">
            <a:avLst/>
          </a:prstGeom>
        </p:spPr>
      </p:pic>
      <p:sp>
        <p:nvSpPr>
          <p:cNvPr id="10"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95239DB3-2D82-F506-DCEE-F4854B342375}"/>
              </a:ext>
            </a:extLst>
          </p:cNvPr>
          <p:cNvSpPr>
            <a:spLocks noGrp="1"/>
          </p:cNvSpPr>
          <p:nvPr>
            <p:ph type="title"/>
          </p:nvPr>
        </p:nvSpPr>
        <p:spPr>
          <a:xfrm>
            <a:off x="709448" y="1913950"/>
            <a:ext cx="4204137" cy="1342754"/>
          </a:xfrm>
        </p:spPr>
        <p:txBody>
          <a:bodyPr>
            <a:normAutofit/>
          </a:bodyPr>
          <a:lstStyle/>
          <a:p>
            <a:pPr algn="ctr"/>
            <a:r>
              <a:rPr lang="en-GB" sz="3300" b="1">
                <a:cs typeface="Calibri Light"/>
              </a:rPr>
              <a:t>Effective Team working and Communication</a:t>
            </a:r>
            <a:endParaRPr lang="en-GB" sz="3300" b="1"/>
          </a:p>
        </p:txBody>
      </p:sp>
      <p:cxnSp>
        <p:nvCxnSpPr>
          <p:cNvPr id="15" name="Straight Connector 14">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F2B24094-36E3-0D0F-1137-2CCB77B0361E}"/>
              </a:ext>
            </a:extLst>
          </p:cNvPr>
          <p:cNvSpPr>
            <a:spLocks noGrp="1"/>
          </p:cNvSpPr>
          <p:nvPr>
            <p:ph idx="1"/>
          </p:nvPr>
        </p:nvSpPr>
        <p:spPr>
          <a:xfrm>
            <a:off x="525516" y="3417573"/>
            <a:ext cx="4593021" cy="2619839"/>
          </a:xfrm>
        </p:spPr>
        <p:txBody>
          <a:bodyPr vert="horz" lIns="91440" tIns="45720" rIns="91440" bIns="45720" rtlCol="0" anchor="ctr">
            <a:noAutofit/>
          </a:bodyPr>
          <a:lstStyle/>
          <a:p>
            <a:pPr marL="0" indent="0">
              <a:buNone/>
            </a:pPr>
            <a:endParaRPr lang="en-US" sz="1100">
              <a:cs typeface="Calibri"/>
            </a:endParaRPr>
          </a:p>
          <a:p>
            <a:pPr marL="0" indent="0">
              <a:buNone/>
            </a:pPr>
            <a:endParaRPr lang="en-US" sz="1100">
              <a:cs typeface="Calibri"/>
            </a:endParaRPr>
          </a:p>
          <a:p>
            <a:pPr marL="0" indent="0">
              <a:buNone/>
            </a:pPr>
            <a:endParaRPr lang="en-US" sz="1100">
              <a:cs typeface="Calibri"/>
            </a:endParaRPr>
          </a:p>
          <a:p>
            <a:pPr marL="0" indent="0">
              <a:buNone/>
            </a:pPr>
            <a:r>
              <a:rPr lang="en-US" sz="1400" b="1" dirty="0">
                <a:cs typeface="Calibri"/>
              </a:rPr>
              <a:t>Names :</a:t>
            </a:r>
            <a:endParaRPr lang="en-US" sz="1400" b="1">
              <a:ea typeface="Calibri"/>
              <a:cs typeface="Calibri"/>
            </a:endParaRPr>
          </a:p>
          <a:p>
            <a:pPr marL="0" indent="0">
              <a:buNone/>
            </a:pPr>
            <a:r>
              <a:rPr lang="en-US" sz="1400" b="1" dirty="0">
                <a:cs typeface="Calibri"/>
              </a:rPr>
              <a:t> Ana Sofia Moreno 2133751</a:t>
            </a:r>
            <a:endParaRPr lang="en-US" sz="1400" b="1">
              <a:ea typeface="Calibri"/>
              <a:cs typeface="Calibri"/>
            </a:endParaRPr>
          </a:p>
          <a:p>
            <a:pPr marL="0" indent="0">
              <a:buNone/>
            </a:pPr>
            <a:r>
              <a:rPr lang="en-US" sz="1400" b="1" dirty="0">
                <a:cs typeface="Calibri"/>
              </a:rPr>
              <a:t>Ivone Mota 2132598</a:t>
            </a:r>
            <a:endParaRPr lang="en-US" sz="1400" b="1">
              <a:ea typeface="Calibri"/>
              <a:cs typeface="Calibri"/>
            </a:endParaRPr>
          </a:p>
          <a:p>
            <a:pPr marL="0" indent="0">
              <a:buNone/>
            </a:pPr>
            <a:r>
              <a:rPr lang="en-US" sz="1400" b="1" dirty="0">
                <a:cs typeface="Calibri"/>
              </a:rPr>
              <a:t>Faisal Mahmood 2130774</a:t>
            </a:r>
            <a:endParaRPr lang="en-US" sz="1400" b="1">
              <a:ea typeface="Calibri"/>
              <a:cs typeface="Calibri"/>
            </a:endParaRPr>
          </a:p>
          <a:p>
            <a:pPr marL="0" indent="0">
              <a:buNone/>
            </a:pPr>
            <a:r>
              <a:rPr lang="en-US" sz="1400" b="1" dirty="0" err="1">
                <a:cs typeface="Calibri"/>
              </a:rPr>
              <a:t>Vikramkumar</a:t>
            </a:r>
            <a:r>
              <a:rPr lang="en-US" sz="1400" b="1" dirty="0">
                <a:cs typeface="Calibri"/>
              </a:rPr>
              <a:t> Patel 2133821</a:t>
            </a:r>
            <a:endParaRPr lang="en-US" sz="1400" b="1">
              <a:ea typeface="Calibri"/>
              <a:cs typeface="Calibri"/>
            </a:endParaRPr>
          </a:p>
          <a:p>
            <a:pPr marL="0" indent="0">
              <a:buNone/>
            </a:pPr>
            <a:r>
              <a:rPr lang="en-US" sz="1400" b="1" dirty="0">
                <a:cs typeface="Calibri"/>
              </a:rPr>
              <a:t>Mihail Danilov 2133590</a:t>
            </a:r>
            <a:endParaRPr lang="en-US" sz="1400" b="1">
              <a:ea typeface="Calibri"/>
              <a:cs typeface="Calibri"/>
            </a:endParaRPr>
          </a:p>
        </p:txBody>
      </p:sp>
    </p:spTree>
    <p:extLst>
      <p:ext uri="{BB962C8B-B14F-4D97-AF65-F5344CB8AC3E}">
        <p14:creationId xmlns:p14="http://schemas.microsoft.com/office/powerpoint/2010/main" val="1737295999"/>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7" descr="A picture containing graphical user interface&#10;&#10;Description automatically generated">
            <a:extLst>
              <a:ext uri="{FF2B5EF4-FFF2-40B4-BE49-F238E27FC236}">
                <a16:creationId xmlns:a16="http://schemas.microsoft.com/office/drawing/2014/main" id="{9C5F974E-71E1-6216-866F-B3CC9B8EBB07}"/>
              </a:ext>
            </a:extLst>
          </p:cNvPr>
          <p:cNvPicPr>
            <a:picLocks noChangeAspect="1"/>
          </p:cNvPicPr>
          <p:nvPr/>
        </p:nvPicPr>
        <p:blipFill rotWithShape="1">
          <a:blip r:embed="rId2"/>
          <a:srcRect t="19824" b="23926"/>
          <a:stretch/>
        </p:blipFill>
        <p:spPr>
          <a:xfrm>
            <a:off x="20" y="28765"/>
            <a:ext cx="12191980" cy="6857990"/>
          </a:xfrm>
          <a:prstGeom prst="rect">
            <a:avLst/>
          </a:prstGeom>
        </p:spPr>
      </p:pic>
      <p:sp>
        <p:nvSpPr>
          <p:cNvPr id="3" name="TextBox 2">
            <a:extLst>
              <a:ext uri="{FF2B5EF4-FFF2-40B4-BE49-F238E27FC236}">
                <a16:creationId xmlns:a16="http://schemas.microsoft.com/office/drawing/2014/main" id="{82A20554-4146-4BB5-D2A1-B9D71EA5D729}"/>
              </a:ext>
            </a:extLst>
          </p:cNvPr>
          <p:cNvSpPr txBox="1"/>
          <p:nvPr/>
        </p:nvSpPr>
        <p:spPr>
          <a:xfrm>
            <a:off x="10497659" y="6490752"/>
            <a:ext cx="31639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Ana S. Moreno</a:t>
            </a:r>
            <a:endParaRPr lang="en-GB" dirty="0" err="1"/>
          </a:p>
        </p:txBody>
      </p:sp>
      <p:sp>
        <p:nvSpPr>
          <p:cNvPr id="5" name="TextBox 4">
            <a:extLst>
              <a:ext uri="{FF2B5EF4-FFF2-40B4-BE49-F238E27FC236}">
                <a16:creationId xmlns:a16="http://schemas.microsoft.com/office/drawing/2014/main" id="{4813E7E5-9D3B-CA3E-F8F0-17B0DE4DE15E}"/>
              </a:ext>
            </a:extLst>
          </p:cNvPr>
          <p:cNvSpPr txBox="1"/>
          <p:nvPr/>
        </p:nvSpPr>
        <p:spPr>
          <a:xfrm>
            <a:off x="2870783" y="4250384"/>
            <a:ext cx="535056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sz="2000" dirty="0">
              <a:ea typeface="Calibri"/>
              <a:cs typeface="Calibri"/>
            </a:endParaRPr>
          </a:p>
        </p:txBody>
      </p:sp>
      <p:sp>
        <p:nvSpPr>
          <p:cNvPr id="6" name="TextBox 5">
            <a:extLst>
              <a:ext uri="{FF2B5EF4-FFF2-40B4-BE49-F238E27FC236}">
                <a16:creationId xmlns:a16="http://schemas.microsoft.com/office/drawing/2014/main" id="{5688E8FC-C70E-C426-B2F2-67A6F602610F}"/>
              </a:ext>
            </a:extLst>
          </p:cNvPr>
          <p:cNvSpPr txBox="1"/>
          <p:nvPr/>
        </p:nvSpPr>
        <p:spPr>
          <a:xfrm>
            <a:off x="2928605" y="1707780"/>
            <a:ext cx="5571226"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cs typeface="Calibri"/>
              </a:rPr>
              <a:t>What is Team Working ? </a:t>
            </a:r>
          </a:p>
          <a:p>
            <a:r>
              <a:rPr lang="en-GB" sz="2000" dirty="0">
                <a:cs typeface="Calibri"/>
              </a:rPr>
              <a:t>Team Working is when a group of people work together towards a common goal .</a:t>
            </a:r>
          </a:p>
        </p:txBody>
      </p:sp>
    </p:spTree>
    <p:extLst>
      <p:ext uri="{BB962C8B-B14F-4D97-AF65-F5344CB8AC3E}">
        <p14:creationId xmlns:p14="http://schemas.microsoft.com/office/powerpoint/2010/main" val="15053113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text&#10;&#10;Description automatically generated">
            <a:extLst>
              <a:ext uri="{FF2B5EF4-FFF2-40B4-BE49-F238E27FC236}">
                <a16:creationId xmlns:a16="http://schemas.microsoft.com/office/drawing/2014/main" id="{02D36146-EC3B-5385-8E53-17A481FCBF45}"/>
              </a:ext>
            </a:extLst>
          </p:cNvPr>
          <p:cNvPicPr>
            <a:picLocks noChangeAspect="1"/>
          </p:cNvPicPr>
          <p:nvPr/>
        </p:nvPicPr>
        <p:blipFill rotWithShape="1">
          <a:blip r:embed="rId2"/>
          <a:srcRect r="6237"/>
          <a:stretch/>
        </p:blipFill>
        <p:spPr>
          <a:xfrm>
            <a:off x="2522358" y="10"/>
            <a:ext cx="9669642" cy="6857990"/>
          </a:xfrm>
          <a:prstGeom prst="rect">
            <a:avLst/>
          </a:prstGeom>
        </p:spPr>
      </p:pic>
      <p:sp>
        <p:nvSpPr>
          <p:cNvPr id="2" name="Title 1">
            <a:extLst>
              <a:ext uri="{FF2B5EF4-FFF2-40B4-BE49-F238E27FC236}">
                <a16:creationId xmlns:a16="http://schemas.microsoft.com/office/drawing/2014/main" id="{2FE26029-244E-9DA0-C010-8A2267D86D75}"/>
              </a:ext>
            </a:extLst>
          </p:cNvPr>
          <p:cNvSpPr>
            <a:spLocks noGrp="1"/>
          </p:cNvSpPr>
          <p:nvPr>
            <p:ph type="title"/>
          </p:nvPr>
        </p:nvSpPr>
        <p:spPr>
          <a:xfrm>
            <a:off x="952228" y="743447"/>
            <a:ext cx="3973385" cy="3692028"/>
          </a:xfrm>
          <a:noFill/>
        </p:spPr>
        <p:txBody>
          <a:bodyPr vert="horz" lIns="91440" tIns="45720" rIns="91440" bIns="45720" rtlCol="0" anchor="b">
            <a:normAutofit/>
          </a:bodyPr>
          <a:lstStyle/>
          <a:p>
            <a:r>
              <a:rPr lang="en-US" sz="5200" b="1" u="sng" dirty="0">
                <a:solidFill>
                  <a:schemeClr val="accent1">
                    <a:lumMod val="75000"/>
                  </a:schemeClr>
                </a:solidFill>
              </a:rPr>
              <a:t>Benefit and disadvantage of team working</a:t>
            </a:r>
            <a:endParaRPr lang="en-US" sz="5200" b="1" u="sng">
              <a:solidFill>
                <a:schemeClr val="accent1">
                  <a:lumMod val="75000"/>
                </a:schemeClr>
              </a:solidFill>
              <a:cs typeface="Calibri Light"/>
            </a:endParaRPr>
          </a:p>
        </p:txBody>
      </p:sp>
      <p:sp>
        <p:nvSpPr>
          <p:cNvPr id="3" name="TextBox 2">
            <a:extLst>
              <a:ext uri="{FF2B5EF4-FFF2-40B4-BE49-F238E27FC236}">
                <a16:creationId xmlns:a16="http://schemas.microsoft.com/office/drawing/2014/main" id="{B4CEEB35-9965-051A-347C-536B72241098}"/>
              </a:ext>
            </a:extLst>
          </p:cNvPr>
          <p:cNvSpPr txBox="1"/>
          <p:nvPr/>
        </p:nvSpPr>
        <p:spPr>
          <a:xfrm>
            <a:off x="10692940" y="6531722"/>
            <a:ext cx="20697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Ivone Mota</a:t>
            </a:r>
            <a:endParaRPr lang="en-GB" dirty="0"/>
          </a:p>
        </p:txBody>
      </p:sp>
    </p:spTree>
    <p:extLst>
      <p:ext uri="{BB962C8B-B14F-4D97-AF65-F5344CB8AC3E}">
        <p14:creationId xmlns:p14="http://schemas.microsoft.com/office/powerpoint/2010/main" val="508207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9F798-6DA3-A209-3924-21B7F8FC9339}"/>
              </a:ext>
            </a:extLst>
          </p:cNvPr>
          <p:cNvSpPr>
            <a:spLocks noGrp="1"/>
          </p:cNvSpPr>
          <p:nvPr>
            <p:ph type="title"/>
          </p:nvPr>
        </p:nvSpPr>
        <p:spPr>
          <a:xfrm>
            <a:off x="550653" y="120710"/>
            <a:ext cx="11248845" cy="1325563"/>
          </a:xfrm>
        </p:spPr>
        <p:style>
          <a:lnRef idx="2">
            <a:schemeClr val="dk1"/>
          </a:lnRef>
          <a:fillRef idx="1">
            <a:schemeClr val="lt1"/>
          </a:fillRef>
          <a:effectRef idx="0">
            <a:schemeClr val="dk1"/>
          </a:effectRef>
          <a:fontRef idx="minor">
            <a:schemeClr val="dk1"/>
          </a:fontRef>
        </p:style>
        <p:txBody>
          <a:bodyPr/>
          <a:lstStyle/>
          <a:p>
            <a:r>
              <a:rPr lang="en-US" dirty="0">
                <a:ea typeface="+mj-lt"/>
                <a:cs typeface="+mj-lt"/>
              </a:rPr>
              <a:t>Benefits                                   Disadvantages</a:t>
            </a:r>
            <a:endParaRPr lang="en-US" dirty="0"/>
          </a:p>
        </p:txBody>
      </p:sp>
      <p:sp>
        <p:nvSpPr>
          <p:cNvPr id="3" name="Content Placeholder 2">
            <a:extLst>
              <a:ext uri="{FF2B5EF4-FFF2-40B4-BE49-F238E27FC236}">
                <a16:creationId xmlns:a16="http://schemas.microsoft.com/office/drawing/2014/main" id="{D855DF58-9B1C-820B-FC1C-06D34500CE52}"/>
              </a:ext>
            </a:extLst>
          </p:cNvPr>
          <p:cNvSpPr>
            <a:spLocks noGrp="1"/>
          </p:cNvSpPr>
          <p:nvPr>
            <p:ph idx="1"/>
          </p:nvPr>
        </p:nvSpPr>
        <p:spPr>
          <a:xfrm>
            <a:off x="263106" y="1365550"/>
            <a:ext cx="4362091" cy="4351338"/>
          </a:xfrm>
        </p:spPr>
        <p:style>
          <a:lnRef idx="2">
            <a:schemeClr val="dk1"/>
          </a:lnRef>
          <a:fillRef idx="1">
            <a:schemeClr val="lt1"/>
          </a:fillRef>
          <a:effectRef idx="0">
            <a:schemeClr val="dk1"/>
          </a:effectRef>
          <a:fontRef idx="minor">
            <a:schemeClr val="dk1"/>
          </a:fontRef>
        </p:style>
        <p:txBody>
          <a:bodyPr vert="horz" lIns="91440" tIns="45720" rIns="91440" bIns="45720" rtlCol="0" anchor="t">
            <a:normAutofit/>
          </a:bodyPr>
          <a:lstStyle/>
          <a:p>
            <a:r>
              <a:rPr lang="en-GB" sz="2000" dirty="0">
                <a:cs typeface="Calibri" panose="020F0502020204030204"/>
              </a:rPr>
              <a:t>Innovation (brainstorming)</a:t>
            </a:r>
          </a:p>
          <a:p>
            <a:r>
              <a:rPr lang="en-GB" sz="2000" dirty="0">
                <a:cs typeface="Calibri" panose="020F0502020204030204"/>
              </a:rPr>
              <a:t>Confidence</a:t>
            </a:r>
          </a:p>
          <a:p>
            <a:r>
              <a:rPr lang="en-GB" sz="2000" dirty="0">
                <a:cs typeface="Calibri" panose="020F0502020204030204"/>
              </a:rPr>
              <a:t>Efficiency</a:t>
            </a:r>
          </a:p>
          <a:p>
            <a:r>
              <a:rPr lang="en-GB" sz="2000" dirty="0">
                <a:cs typeface="Calibri" panose="020F0502020204030204"/>
              </a:rPr>
              <a:t>Growth </a:t>
            </a:r>
          </a:p>
          <a:p>
            <a:r>
              <a:rPr lang="en-GB" sz="2000" dirty="0">
                <a:cs typeface="Calibri" panose="020F0502020204030204"/>
              </a:rPr>
              <a:t>Productivity</a:t>
            </a:r>
          </a:p>
          <a:p>
            <a:r>
              <a:rPr lang="en-GB" sz="2000" dirty="0">
                <a:cs typeface="Calibri" panose="020F0502020204030204"/>
              </a:rPr>
              <a:t>Unity</a:t>
            </a:r>
          </a:p>
          <a:p>
            <a:r>
              <a:rPr lang="en-GB" sz="2000" dirty="0">
                <a:cs typeface="Calibri" panose="020F0502020204030204"/>
              </a:rPr>
              <a:t>Diversity</a:t>
            </a:r>
          </a:p>
        </p:txBody>
      </p:sp>
      <p:sp>
        <p:nvSpPr>
          <p:cNvPr id="5" name="TextBox 4">
            <a:extLst>
              <a:ext uri="{FF2B5EF4-FFF2-40B4-BE49-F238E27FC236}">
                <a16:creationId xmlns:a16="http://schemas.microsoft.com/office/drawing/2014/main" id="{801DA3FD-457F-04B6-B0AC-75A2954A9555}"/>
              </a:ext>
            </a:extLst>
          </p:cNvPr>
          <p:cNvSpPr txBox="1"/>
          <p:nvPr/>
        </p:nvSpPr>
        <p:spPr>
          <a:xfrm>
            <a:off x="7399056" y="1363796"/>
            <a:ext cx="4624227" cy="378565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ea typeface="+mn-lt"/>
                <a:cs typeface="+mn-lt"/>
              </a:rPr>
              <a:t>• Inefficient communication </a:t>
            </a:r>
            <a:endParaRPr lang="en-US" sz="2000">
              <a:ea typeface="+mn-lt"/>
              <a:cs typeface="+mn-lt"/>
            </a:endParaRPr>
          </a:p>
          <a:p>
            <a:endParaRPr lang="en-GB" sz="2000" dirty="0">
              <a:ea typeface="+mn-lt"/>
              <a:cs typeface="+mn-lt"/>
            </a:endParaRPr>
          </a:p>
          <a:p>
            <a:r>
              <a:rPr lang="en-GB" sz="2000" dirty="0">
                <a:ea typeface="+mn-lt"/>
                <a:cs typeface="+mn-lt"/>
              </a:rPr>
              <a:t>•Team conflicts</a:t>
            </a:r>
            <a:endParaRPr lang="en-US" sz="2000" dirty="0">
              <a:ea typeface="+mn-lt"/>
              <a:cs typeface="+mn-lt"/>
            </a:endParaRPr>
          </a:p>
          <a:p>
            <a:endParaRPr lang="en-GB" sz="2000" dirty="0">
              <a:ea typeface="+mn-lt"/>
              <a:cs typeface="+mn-lt"/>
            </a:endParaRPr>
          </a:p>
          <a:p>
            <a:r>
              <a:rPr lang="en-GB" sz="2000" dirty="0">
                <a:ea typeface="+mn-lt"/>
                <a:cs typeface="+mn-lt"/>
              </a:rPr>
              <a:t>•Tackling poor performance </a:t>
            </a:r>
            <a:endParaRPr lang="en-US" sz="2000">
              <a:ea typeface="+mn-lt"/>
              <a:cs typeface="+mn-lt"/>
            </a:endParaRPr>
          </a:p>
          <a:p>
            <a:endParaRPr lang="en-GB" sz="2000" dirty="0">
              <a:ea typeface="+mn-lt"/>
              <a:cs typeface="+mn-lt"/>
            </a:endParaRPr>
          </a:p>
          <a:p>
            <a:r>
              <a:rPr lang="en-GB" sz="2000" dirty="0">
                <a:ea typeface="+mn-lt"/>
                <a:cs typeface="+mn-lt"/>
              </a:rPr>
              <a:t>•Over dependence on the team leader</a:t>
            </a:r>
          </a:p>
          <a:p>
            <a:endParaRPr lang="en-GB" sz="2000" dirty="0">
              <a:ea typeface="+mn-lt"/>
              <a:cs typeface="+mn-lt"/>
            </a:endParaRPr>
          </a:p>
          <a:p>
            <a:r>
              <a:rPr lang="en-GB" sz="2000" dirty="0">
                <a:ea typeface="+mn-lt"/>
                <a:cs typeface="+mn-lt"/>
              </a:rPr>
              <a:t>•Poor work environment</a:t>
            </a:r>
          </a:p>
          <a:p>
            <a:endParaRPr lang="en-GB" sz="2000" dirty="0">
              <a:ea typeface="+mn-lt"/>
              <a:cs typeface="+mn-lt"/>
            </a:endParaRPr>
          </a:p>
          <a:p>
            <a:r>
              <a:rPr lang="en-GB" sz="2000" dirty="0">
                <a:ea typeface="+mn-lt"/>
                <a:cs typeface="+mn-lt"/>
              </a:rPr>
              <a:t>•Ineffective team meetings  </a:t>
            </a:r>
            <a:endParaRPr lang="en-GB" dirty="0"/>
          </a:p>
          <a:p>
            <a:pPr algn="l"/>
            <a:endParaRPr lang="en-GB" sz="2000" dirty="0">
              <a:cs typeface="Calibri"/>
            </a:endParaRPr>
          </a:p>
        </p:txBody>
      </p:sp>
      <p:pic>
        <p:nvPicPr>
          <p:cNvPr id="4" name="Picture 5">
            <a:extLst>
              <a:ext uri="{FF2B5EF4-FFF2-40B4-BE49-F238E27FC236}">
                <a16:creationId xmlns:a16="http://schemas.microsoft.com/office/drawing/2014/main" id="{85C79761-B463-80FB-D385-5CE79BBD415F}"/>
              </a:ext>
            </a:extLst>
          </p:cNvPr>
          <p:cNvPicPr>
            <a:picLocks noChangeAspect="1"/>
          </p:cNvPicPr>
          <p:nvPr/>
        </p:nvPicPr>
        <p:blipFill>
          <a:blip r:embed="rId2"/>
          <a:stretch>
            <a:fillRect/>
          </a:stretch>
        </p:blipFill>
        <p:spPr>
          <a:xfrm>
            <a:off x="770627" y="4965735"/>
            <a:ext cx="2743200" cy="1872343"/>
          </a:xfrm>
          <a:prstGeom prst="rect">
            <a:avLst/>
          </a:prstGeom>
        </p:spPr>
      </p:pic>
      <p:sp>
        <p:nvSpPr>
          <p:cNvPr id="6" name="Arrow: Left-Right 5">
            <a:extLst>
              <a:ext uri="{FF2B5EF4-FFF2-40B4-BE49-F238E27FC236}">
                <a16:creationId xmlns:a16="http://schemas.microsoft.com/office/drawing/2014/main" id="{28BE5DBA-92D5-430B-3403-288D5AA62550}"/>
              </a:ext>
            </a:extLst>
          </p:cNvPr>
          <p:cNvSpPr/>
          <p:nvPr/>
        </p:nvSpPr>
        <p:spPr>
          <a:xfrm>
            <a:off x="4567936" y="622602"/>
            <a:ext cx="1466489" cy="388188"/>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7">
            <a:extLst>
              <a:ext uri="{FF2B5EF4-FFF2-40B4-BE49-F238E27FC236}">
                <a16:creationId xmlns:a16="http://schemas.microsoft.com/office/drawing/2014/main" id="{AFA0ABEF-B78F-48B1-9122-23EB0E26ADA1}"/>
              </a:ext>
            </a:extLst>
          </p:cNvPr>
          <p:cNvPicPr>
            <a:picLocks noChangeAspect="1"/>
          </p:cNvPicPr>
          <p:nvPr/>
        </p:nvPicPr>
        <p:blipFill>
          <a:blip r:embed="rId3"/>
          <a:stretch>
            <a:fillRect/>
          </a:stretch>
        </p:blipFill>
        <p:spPr>
          <a:xfrm>
            <a:off x="7643003" y="5041701"/>
            <a:ext cx="2743200" cy="1821052"/>
          </a:xfrm>
          <a:prstGeom prst="rect">
            <a:avLst/>
          </a:prstGeom>
        </p:spPr>
      </p:pic>
      <p:sp>
        <p:nvSpPr>
          <p:cNvPr id="8" name="TextBox 7">
            <a:extLst>
              <a:ext uri="{FF2B5EF4-FFF2-40B4-BE49-F238E27FC236}">
                <a16:creationId xmlns:a16="http://schemas.microsoft.com/office/drawing/2014/main" id="{8CA57F46-4A56-5996-8C23-8181AEE21EC0}"/>
              </a:ext>
            </a:extLst>
          </p:cNvPr>
          <p:cNvSpPr txBox="1"/>
          <p:nvPr/>
        </p:nvSpPr>
        <p:spPr>
          <a:xfrm>
            <a:off x="10810306" y="6494751"/>
            <a:ext cx="18661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Ivone Mota</a:t>
            </a:r>
            <a:endParaRPr lang="en-GB" dirty="0"/>
          </a:p>
        </p:txBody>
      </p:sp>
    </p:spTree>
    <p:extLst>
      <p:ext uri="{BB962C8B-B14F-4D97-AF65-F5344CB8AC3E}">
        <p14:creationId xmlns:p14="http://schemas.microsoft.com/office/powerpoint/2010/main" val="14516730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descr="Diagram&#10;&#10;Description automatically generated">
            <a:extLst>
              <a:ext uri="{FF2B5EF4-FFF2-40B4-BE49-F238E27FC236}">
                <a16:creationId xmlns:a16="http://schemas.microsoft.com/office/drawing/2014/main" id="{C83834CA-6F33-BB6E-C28D-42BA70E22A8D}"/>
              </a:ext>
            </a:extLst>
          </p:cNvPr>
          <p:cNvPicPr>
            <a:picLocks noGrp="1" noChangeAspect="1"/>
          </p:cNvPicPr>
          <p:nvPr>
            <p:ph idx="1"/>
          </p:nvPr>
        </p:nvPicPr>
        <p:blipFill>
          <a:blip r:embed="rId2"/>
          <a:stretch>
            <a:fillRect/>
          </a:stretch>
        </p:blipFill>
        <p:spPr>
          <a:xfrm>
            <a:off x="1108696" y="1207399"/>
            <a:ext cx="8968190" cy="5645300"/>
          </a:xfrm>
        </p:spPr>
      </p:pic>
      <p:sp>
        <p:nvSpPr>
          <p:cNvPr id="7" name="TextBox 6">
            <a:extLst>
              <a:ext uri="{FF2B5EF4-FFF2-40B4-BE49-F238E27FC236}">
                <a16:creationId xmlns:a16="http://schemas.microsoft.com/office/drawing/2014/main" id="{9F20AEFD-696F-896A-B7A6-7731C9A4ADBB}"/>
              </a:ext>
            </a:extLst>
          </p:cNvPr>
          <p:cNvSpPr txBox="1"/>
          <p:nvPr/>
        </p:nvSpPr>
        <p:spPr>
          <a:xfrm>
            <a:off x="373186" y="431947"/>
            <a:ext cx="954063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cs typeface="Calibri"/>
              </a:rPr>
              <a:t>Group Cohesiveness and Performance involve 4  steps:</a:t>
            </a:r>
            <a:endParaRPr lang="en-GB" sz="2800" b="1">
              <a:cs typeface="Calibri"/>
            </a:endParaRPr>
          </a:p>
        </p:txBody>
      </p:sp>
      <p:sp>
        <p:nvSpPr>
          <p:cNvPr id="2" name="TextBox 1">
            <a:extLst>
              <a:ext uri="{FF2B5EF4-FFF2-40B4-BE49-F238E27FC236}">
                <a16:creationId xmlns:a16="http://schemas.microsoft.com/office/drawing/2014/main" id="{D33F2EB2-DEA9-8EB9-099A-406A27DF21C4}"/>
              </a:ext>
            </a:extLst>
          </p:cNvPr>
          <p:cNvSpPr txBox="1"/>
          <p:nvPr/>
        </p:nvSpPr>
        <p:spPr>
          <a:xfrm>
            <a:off x="10739300" y="6482134"/>
            <a:ext cx="16853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Ivone Mota</a:t>
            </a:r>
            <a:endParaRPr lang="en-GB" dirty="0"/>
          </a:p>
        </p:txBody>
      </p:sp>
    </p:spTree>
    <p:extLst>
      <p:ext uri="{BB962C8B-B14F-4D97-AF65-F5344CB8AC3E}">
        <p14:creationId xmlns:p14="http://schemas.microsoft.com/office/powerpoint/2010/main" val="39861411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18CAE-6769-E1A0-A7A9-7944CBBB32F9}"/>
              </a:ext>
            </a:extLst>
          </p:cNvPr>
          <p:cNvSpPr>
            <a:spLocks noGrp="1"/>
          </p:cNvSpPr>
          <p:nvPr>
            <p:ph type="title"/>
          </p:nvPr>
        </p:nvSpPr>
        <p:spPr>
          <a:xfrm>
            <a:off x="2525332" y="184821"/>
            <a:ext cx="7327006" cy="1325563"/>
          </a:xfrm>
        </p:spPr>
        <p:txBody>
          <a:bodyPr/>
          <a:lstStyle/>
          <a:p>
            <a:r>
              <a:rPr lang="en-GB" u="sng" dirty="0">
                <a:solidFill>
                  <a:schemeClr val="accent1">
                    <a:lumMod val="75000"/>
                  </a:schemeClr>
                </a:solidFill>
                <a:cs typeface="Calibri Light"/>
              </a:rPr>
              <a:t> Stages of Team Development</a:t>
            </a:r>
          </a:p>
        </p:txBody>
      </p:sp>
      <p:pic>
        <p:nvPicPr>
          <p:cNvPr id="4" name="Объект 3"/>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339402" y="1510384"/>
            <a:ext cx="9504609" cy="4466432"/>
          </a:xfrm>
        </p:spPr>
      </p:pic>
      <p:sp>
        <p:nvSpPr>
          <p:cNvPr id="6" name="Объект 5"/>
          <p:cNvSpPr>
            <a:spLocks noGrp="1"/>
          </p:cNvSpPr>
          <p:nvPr>
            <p:ph sz="half" idx="2"/>
          </p:nvPr>
        </p:nvSpPr>
        <p:spPr>
          <a:xfrm>
            <a:off x="10994265" y="6373499"/>
            <a:ext cx="1197735" cy="484501"/>
          </a:xfrm>
        </p:spPr>
        <p:txBody>
          <a:bodyPr>
            <a:normAutofit/>
          </a:bodyPr>
          <a:lstStyle/>
          <a:p>
            <a:pPr marL="0" indent="0">
              <a:buNone/>
            </a:pPr>
            <a:r>
              <a:rPr lang="en-US" sz="1200" dirty="0" err="1"/>
              <a:t>Mihail</a:t>
            </a:r>
            <a:r>
              <a:rPr lang="en-US" sz="1200" dirty="0"/>
              <a:t> D</a:t>
            </a:r>
            <a:endParaRPr lang="ru-RU" sz="1200" dirty="0"/>
          </a:p>
        </p:txBody>
      </p:sp>
    </p:spTree>
    <p:extLst>
      <p:ext uri="{BB962C8B-B14F-4D97-AF65-F5344CB8AC3E}">
        <p14:creationId xmlns:p14="http://schemas.microsoft.com/office/powerpoint/2010/main" val="1443079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Заголовок 3"/>
          <p:cNvSpPr>
            <a:spLocks noGrp="1"/>
          </p:cNvSpPr>
          <p:nvPr>
            <p:ph type="title"/>
          </p:nvPr>
        </p:nvSpPr>
        <p:spPr/>
        <p:txBody>
          <a:bodyPr/>
          <a:lstStyle/>
          <a:p>
            <a:r>
              <a:rPr lang="en-US" dirty="0"/>
              <a:t>  </a:t>
            </a:r>
            <a:r>
              <a:rPr lang="en-US" dirty="0" err="1">
                <a:solidFill>
                  <a:schemeClr val="bg2">
                    <a:lumMod val="25000"/>
                  </a:schemeClr>
                </a:solidFill>
              </a:rPr>
              <a:t>Tuckman</a:t>
            </a:r>
            <a:r>
              <a:rPr lang="en-US" dirty="0">
                <a:solidFill>
                  <a:schemeClr val="bg2">
                    <a:lumMod val="25000"/>
                  </a:schemeClr>
                </a:solidFill>
              </a:rPr>
              <a:t> model of team development</a:t>
            </a:r>
            <a:endParaRPr lang="ru-RU" dirty="0">
              <a:solidFill>
                <a:schemeClr val="bg2">
                  <a:lumMod val="25000"/>
                </a:schemeClr>
              </a:solidFill>
            </a:endParaRPr>
          </a:p>
        </p:txBody>
      </p:sp>
      <p:sp>
        <p:nvSpPr>
          <p:cNvPr id="23" name="Текст 22"/>
          <p:cNvSpPr>
            <a:spLocks noGrp="1"/>
          </p:cNvSpPr>
          <p:nvPr>
            <p:ph type="body" idx="1"/>
          </p:nvPr>
        </p:nvSpPr>
        <p:spPr>
          <a:xfrm>
            <a:off x="10490660" y="6582602"/>
            <a:ext cx="1701340" cy="275398"/>
          </a:xfrm>
        </p:spPr>
        <p:txBody>
          <a:bodyPr>
            <a:normAutofit/>
          </a:bodyPr>
          <a:lstStyle/>
          <a:p>
            <a:r>
              <a:rPr lang="en-US" sz="1200" b="0" dirty="0"/>
              <a:t>Mihail D</a:t>
            </a:r>
            <a:endParaRPr lang="ru-RU" sz="1200" b="0" dirty="0"/>
          </a:p>
        </p:txBody>
      </p:sp>
      <p:sp>
        <p:nvSpPr>
          <p:cNvPr id="5" name="Объект 4"/>
          <p:cNvSpPr>
            <a:spLocks noGrp="1"/>
          </p:cNvSpPr>
          <p:nvPr>
            <p:ph sz="half" idx="2"/>
          </p:nvPr>
        </p:nvSpPr>
        <p:spPr>
          <a:xfrm>
            <a:off x="350391" y="1681163"/>
            <a:ext cx="5157787" cy="3684588"/>
          </a:xfrm>
        </p:spPr>
        <p:style>
          <a:lnRef idx="2">
            <a:schemeClr val="accent6"/>
          </a:lnRef>
          <a:fillRef idx="1">
            <a:schemeClr val="lt1"/>
          </a:fillRef>
          <a:effectRef idx="0">
            <a:schemeClr val="accent6"/>
          </a:effectRef>
          <a:fontRef idx="minor">
            <a:schemeClr val="dk1"/>
          </a:fontRef>
        </p:style>
        <p:txBody>
          <a:bodyPr/>
          <a:lstStyle/>
          <a:p>
            <a:r>
              <a:rPr lang="en-US" dirty="0"/>
              <a:t>Forming</a:t>
            </a:r>
          </a:p>
          <a:p>
            <a:r>
              <a:rPr lang="en-US" dirty="0"/>
              <a:t>Storming</a:t>
            </a:r>
          </a:p>
          <a:p>
            <a:r>
              <a:rPr lang="en-US" dirty="0"/>
              <a:t>Norming</a:t>
            </a:r>
          </a:p>
          <a:p>
            <a:r>
              <a:rPr lang="en-US" dirty="0"/>
              <a:t>Performing</a:t>
            </a:r>
          </a:p>
          <a:p>
            <a:r>
              <a:rPr lang="en-US" dirty="0"/>
              <a:t>Adjourning</a:t>
            </a:r>
            <a:endParaRPr lang="ru-RU" dirty="0"/>
          </a:p>
        </p:txBody>
      </p:sp>
      <p:pic>
        <p:nvPicPr>
          <p:cNvPr id="7" name="Объект 6"/>
          <p:cNvPicPr>
            <a:picLocks noGrp="1" noChangeAspect="1"/>
          </p:cNvPicPr>
          <p:nvPr>
            <p:ph sz="quarter" idx="4"/>
          </p:nvPr>
        </p:nvPicPr>
        <p:blipFill>
          <a:blip r:embed="rId2">
            <a:extLst>
              <a:ext uri="{28A0092B-C50C-407E-A947-70E740481C1C}">
                <a14:useLocalDpi xmlns:a14="http://schemas.microsoft.com/office/drawing/2010/main" val="0"/>
              </a:ext>
            </a:extLst>
          </a:blip>
          <a:stretch>
            <a:fillRect/>
          </a:stretch>
        </p:blipFill>
        <p:spPr>
          <a:xfrm>
            <a:off x="5508178" y="1423732"/>
            <a:ext cx="6471787" cy="3942019"/>
          </a:xfrm>
        </p:spPr>
      </p:pic>
    </p:spTree>
    <p:extLst>
      <p:ext uri="{BB962C8B-B14F-4D97-AF65-F5344CB8AC3E}">
        <p14:creationId xmlns:p14="http://schemas.microsoft.com/office/powerpoint/2010/main" val="12257979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1825AC39-5F85-4CAA-8A81-A1287086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95DA4D23-37FC-4B90-8188-F0377C5F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417162" cy="6858000"/>
          </a:xfrm>
          <a:custGeom>
            <a:avLst/>
            <a:gdLst>
              <a:gd name="connsiteX0" fmla="*/ 0 w 4417162"/>
              <a:gd name="connsiteY0" fmla="*/ 0 h 6858000"/>
              <a:gd name="connsiteX1" fmla="*/ 144378 w 4417162"/>
              <a:gd name="connsiteY1" fmla="*/ 0 h 6858000"/>
              <a:gd name="connsiteX2" fmla="*/ 2310062 w 4417162"/>
              <a:gd name="connsiteY2" fmla="*/ 0 h 6858000"/>
              <a:gd name="connsiteX3" fmla="*/ 4227367 w 4417162"/>
              <a:gd name="connsiteY3" fmla="*/ 0 h 6858000"/>
              <a:gd name="connsiteX4" fmla="*/ 4232407 w 4417162"/>
              <a:gd name="connsiteY4" fmla="*/ 66675 h 6858000"/>
              <a:gd name="connsiteX5" fmla="*/ 4240804 w 4417162"/>
              <a:gd name="connsiteY5" fmla="*/ 122237 h 6858000"/>
              <a:gd name="connsiteX6" fmla="*/ 4250882 w 4417162"/>
              <a:gd name="connsiteY6" fmla="*/ 174625 h 6858000"/>
              <a:gd name="connsiteX7" fmla="*/ 4267678 w 4417162"/>
              <a:gd name="connsiteY7" fmla="*/ 217487 h 6858000"/>
              <a:gd name="connsiteX8" fmla="*/ 4284474 w 4417162"/>
              <a:gd name="connsiteY8" fmla="*/ 260350 h 6858000"/>
              <a:gd name="connsiteX9" fmla="*/ 4304629 w 4417162"/>
              <a:gd name="connsiteY9" fmla="*/ 296862 h 6858000"/>
              <a:gd name="connsiteX10" fmla="*/ 4324784 w 4417162"/>
              <a:gd name="connsiteY10" fmla="*/ 334962 h 6858000"/>
              <a:gd name="connsiteX11" fmla="*/ 4343260 w 4417162"/>
              <a:gd name="connsiteY11" fmla="*/ 369887 h 6858000"/>
              <a:gd name="connsiteX12" fmla="*/ 4361735 w 4417162"/>
              <a:gd name="connsiteY12" fmla="*/ 409575 h 6858000"/>
              <a:gd name="connsiteX13" fmla="*/ 4378531 w 4417162"/>
              <a:gd name="connsiteY13" fmla="*/ 450850 h 6858000"/>
              <a:gd name="connsiteX14" fmla="*/ 4393648 w 4417162"/>
              <a:gd name="connsiteY14" fmla="*/ 496887 h 6858000"/>
              <a:gd name="connsiteX15" fmla="*/ 4405405 w 4417162"/>
              <a:gd name="connsiteY15" fmla="*/ 546100 h 6858000"/>
              <a:gd name="connsiteX16" fmla="*/ 4413803 w 4417162"/>
              <a:gd name="connsiteY16" fmla="*/ 606425 h 6858000"/>
              <a:gd name="connsiteX17" fmla="*/ 4417162 w 4417162"/>
              <a:gd name="connsiteY17" fmla="*/ 673100 h 6858000"/>
              <a:gd name="connsiteX18" fmla="*/ 4413803 w 4417162"/>
              <a:gd name="connsiteY18" fmla="*/ 744537 h 6858000"/>
              <a:gd name="connsiteX19" fmla="*/ 4405405 w 4417162"/>
              <a:gd name="connsiteY19" fmla="*/ 801687 h 6858000"/>
              <a:gd name="connsiteX20" fmla="*/ 4393648 w 4417162"/>
              <a:gd name="connsiteY20" fmla="*/ 854075 h 6858000"/>
              <a:gd name="connsiteX21" fmla="*/ 4378531 w 4417162"/>
              <a:gd name="connsiteY21" fmla="*/ 901700 h 6858000"/>
              <a:gd name="connsiteX22" fmla="*/ 4361735 w 4417162"/>
              <a:gd name="connsiteY22" fmla="*/ 942975 h 6858000"/>
              <a:gd name="connsiteX23" fmla="*/ 4341580 w 4417162"/>
              <a:gd name="connsiteY23" fmla="*/ 981075 h 6858000"/>
              <a:gd name="connsiteX24" fmla="*/ 4321425 w 4417162"/>
              <a:gd name="connsiteY24" fmla="*/ 1017587 h 6858000"/>
              <a:gd name="connsiteX25" fmla="*/ 4301270 w 4417162"/>
              <a:gd name="connsiteY25" fmla="*/ 1055687 h 6858000"/>
              <a:gd name="connsiteX26" fmla="*/ 4282794 w 4417162"/>
              <a:gd name="connsiteY26" fmla="*/ 1095375 h 6858000"/>
              <a:gd name="connsiteX27" fmla="*/ 4264318 w 4417162"/>
              <a:gd name="connsiteY27" fmla="*/ 1136650 h 6858000"/>
              <a:gd name="connsiteX28" fmla="*/ 4249203 w 4417162"/>
              <a:gd name="connsiteY28" fmla="*/ 1182687 h 6858000"/>
              <a:gd name="connsiteX29" fmla="*/ 4239125 w 4417162"/>
              <a:gd name="connsiteY29" fmla="*/ 1235075 h 6858000"/>
              <a:gd name="connsiteX30" fmla="*/ 4229047 w 4417162"/>
              <a:gd name="connsiteY30" fmla="*/ 1295400 h 6858000"/>
              <a:gd name="connsiteX31" fmla="*/ 4227367 w 4417162"/>
              <a:gd name="connsiteY31" fmla="*/ 1363662 h 6858000"/>
              <a:gd name="connsiteX32" fmla="*/ 4229047 w 4417162"/>
              <a:gd name="connsiteY32" fmla="*/ 1431925 h 6858000"/>
              <a:gd name="connsiteX33" fmla="*/ 4239125 w 4417162"/>
              <a:gd name="connsiteY33" fmla="*/ 1492250 h 6858000"/>
              <a:gd name="connsiteX34" fmla="*/ 4249203 w 4417162"/>
              <a:gd name="connsiteY34" fmla="*/ 1544637 h 6858000"/>
              <a:gd name="connsiteX35" fmla="*/ 4264318 w 4417162"/>
              <a:gd name="connsiteY35" fmla="*/ 1589087 h 6858000"/>
              <a:gd name="connsiteX36" fmla="*/ 4282794 w 4417162"/>
              <a:gd name="connsiteY36" fmla="*/ 1631950 h 6858000"/>
              <a:gd name="connsiteX37" fmla="*/ 4301270 w 4417162"/>
              <a:gd name="connsiteY37" fmla="*/ 1671637 h 6858000"/>
              <a:gd name="connsiteX38" fmla="*/ 4321425 w 4417162"/>
              <a:gd name="connsiteY38" fmla="*/ 1708150 h 6858000"/>
              <a:gd name="connsiteX39" fmla="*/ 4341580 w 4417162"/>
              <a:gd name="connsiteY39" fmla="*/ 1743075 h 6858000"/>
              <a:gd name="connsiteX40" fmla="*/ 4361735 w 4417162"/>
              <a:gd name="connsiteY40" fmla="*/ 1782762 h 6858000"/>
              <a:gd name="connsiteX41" fmla="*/ 4378531 w 4417162"/>
              <a:gd name="connsiteY41" fmla="*/ 1824037 h 6858000"/>
              <a:gd name="connsiteX42" fmla="*/ 4393648 w 4417162"/>
              <a:gd name="connsiteY42" fmla="*/ 1870075 h 6858000"/>
              <a:gd name="connsiteX43" fmla="*/ 4405405 w 4417162"/>
              <a:gd name="connsiteY43" fmla="*/ 1922462 h 6858000"/>
              <a:gd name="connsiteX44" fmla="*/ 4413803 w 4417162"/>
              <a:gd name="connsiteY44" fmla="*/ 1982787 h 6858000"/>
              <a:gd name="connsiteX45" fmla="*/ 4417162 w 4417162"/>
              <a:gd name="connsiteY45" fmla="*/ 2051050 h 6858000"/>
              <a:gd name="connsiteX46" fmla="*/ 4413803 w 4417162"/>
              <a:gd name="connsiteY46" fmla="*/ 2119312 h 6858000"/>
              <a:gd name="connsiteX47" fmla="*/ 4405405 w 4417162"/>
              <a:gd name="connsiteY47" fmla="*/ 2179637 h 6858000"/>
              <a:gd name="connsiteX48" fmla="*/ 4393648 w 4417162"/>
              <a:gd name="connsiteY48" fmla="*/ 2232025 h 6858000"/>
              <a:gd name="connsiteX49" fmla="*/ 4378531 w 4417162"/>
              <a:gd name="connsiteY49" fmla="*/ 2278062 h 6858000"/>
              <a:gd name="connsiteX50" fmla="*/ 4361735 w 4417162"/>
              <a:gd name="connsiteY50" fmla="*/ 2319337 h 6858000"/>
              <a:gd name="connsiteX51" fmla="*/ 4341580 w 4417162"/>
              <a:gd name="connsiteY51" fmla="*/ 2359025 h 6858000"/>
              <a:gd name="connsiteX52" fmla="*/ 4321425 w 4417162"/>
              <a:gd name="connsiteY52" fmla="*/ 2395537 h 6858000"/>
              <a:gd name="connsiteX53" fmla="*/ 4301270 w 4417162"/>
              <a:gd name="connsiteY53" fmla="*/ 2433637 h 6858000"/>
              <a:gd name="connsiteX54" fmla="*/ 4282794 w 4417162"/>
              <a:gd name="connsiteY54" fmla="*/ 2471737 h 6858000"/>
              <a:gd name="connsiteX55" fmla="*/ 4264318 w 4417162"/>
              <a:gd name="connsiteY55" fmla="*/ 2513012 h 6858000"/>
              <a:gd name="connsiteX56" fmla="*/ 4249203 w 4417162"/>
              <a:gd name="connsiteY56" fmla="*/ 2560637 h 6858000"/>
              <a:gd name="connsiteX57" fmla="*/ 4239125 w 4417162"/>
              <a:gd name="connsiteY57" fmla="*/ 2613025 h 6858000"/>
              <a:gd name="connsiteX58" fmla="*/ 4229047 w 4417162"/>
              <a:gd name="connsiteY58" fmla="*/ 2671762 h 6858000"/>
              <a:gd name="connsiteX59" fmla="*/ 4227367 w 4417162"/>
              <a:gd name="connsiteY59" fmla="*/ 2741612 h 6858000"/>
              <a:gd name="connsiteX60" fmla="*/ 4229047 w 4417162"/>
              <a:gd name="connsiteY60" fmla="*/ 2809875 h 6858000"/>
              <a:gd name="connsiteX61" fmla="*/ 4239125 w 4417162"/>
              <a:gd name="connsiteY61" fmla="*/ 2868612 h 6858000"/>
              <a:gd name="connsiteX62" fmla="*/ 4249203 w 4417162"/>
              <a:gd name="connsiteY62" fmla="*/ 2922587 h 6858000"/>
              <a:gd name="connsiteX63" fmla="*/ 4264318 w 4417162"/>
              <a:gd name="connsiteY63" fmla="*/ 2967037 h 6858000"/>
              <a:gd name="connsiteX64" fmla="*/ 4282794 w 4417162"/>
              <a:gd name="connsiteY64" fmla="*/ 3009900 h 6858000"/>
              <a:gd name="connsiteX65" fmla="*/ 4301270 w 4417162"/>
              <a:gd name="connsiteY65" fmla="*/ 3046412 h 6858000"/>
              <a:gd name="connsiteX66" fmla="*/ 4321425 w 4417162"/>
              <a:gd name="connsiteY66" fmla="*/ 3084512 h 6858000"/>
              <a:gd name="connsiteX67" fmla="*/ 4341580 w 4417162"/>
              <a:gd name="connsiteY67" fmla="*/ 3121025 h 6858000"/>
              <a:gd name="connsiteX68" fmla="*/ 4361735 w 4417162"/>
              <a:gd name="connsiteY68" fmla="*/ 3160712 h 6858000"/>
              <a:gd name="connsiteX69" fmla="*/ 4378531 w 4417162"/>
              <a:gd name="connsiteY69" fmla="*/ 3201987 h 6858000"/>
              <a:gd name="connsiteX70" fmla="*/ 4393648 w 4417162"/>
              <a:gd name="connsiteY70" fmla="*/ 3248025 h 6858000"/>
              <a:gd name="connsiteX71" fmla="*/ 4405405 w 4417162"/>
              <a:gd name="connsiteY71" fmla="*/ 3300412 h 6858000"/>
              <a:gd name="connsiteX72" fmla="*/ 4413803 w 4417162"/>
              <a:gd name="connsiteY72" fmla="*/ 3360737 h 6858000"/>
              <a:gd name="connsiteX73" fmla="*/ 4417162 w 4417162"/>
              <a:gd name="connsiteY73" fmla="*/ 3427412 h 6858000"/>
              <a:gd name="connsiteX74" fmla="*/ 4413803 w 4417162"/>
              <a:gd name="connsiteY74" fmla="*/ 3497262 h 6858000"/>
              <a:gd name="connsiteX75" fmla="*/ 4405405 w 4417162"/>
              <a:gd name="connsiteY75" fmla="*/ 3557587 h 6858000"/>
              <a:gd name="connsiteX76" fmla="*/ 4393648 w 4417162"/>
              <a:gd name="connsiteY76" fmla="*/ 3609975 h 6858000"/>
              <a:gd name="connsiteX77" fmla="*/ 4378531 w 4417162"/>
              <a:gd name="connsiteY77" fmla="*/ 3656012 h 6858000"/>
              <a:gd name="connsiteX78" fmla="*/ 4361735 w 4417162"/>
              <a:gd name="connsiteY78" fmla="*/ 3697287 h 6858000"/>
              <a:gd name="connsiteX79" fmla="*/ 4341580 w 4417162"/>
              <a:gd name="connsiteY79" fmla="*/ 3736975 h 6858000"/>
              <a:gd name="connsiteX80" fmla="*/ 4301270 w 4417162"/>
              <a:gd name="connsiteY80" fmla="*/ 3811587 h 6858000"/>
              <a:gd name="connsiteX81" fmla="*/ 4282794 w 4417162"/>
              <a:gd name="connsiteY81" fmla="*/ 3848100 h 6858000"/>
              <a:gd name="connsiteX82" fmla="*/ 4264318 w 4417162"/>
              <a:gd name="connsiteY82" fmla="*/ 3890962 h 6858000"/>
              <a:gd name="connsiteX83" fmla="*/ 4249203 w 4417162"/>
              <a:gd name="connsiteY83" fmla="*/ 3935412 h 6858000"/>
              <a:gd name="connsiteX84" fmla="*/ 4239125 w 4417162"/>
              <a:gd name="connsiteY84" fmla="*/ 3987800 h 6858000"/>
              <a:gd name="connsiteX85" fmla="*/ 4229047 w 4417162"/>
              <a:gd name="connsiteY85" fmla="*/ 4048125 h 6858000"/>
              <a:gd name="connsiteX86" fmla="*/ 4227367 w 4417162"/>
              <a:gd name="connsiteY86" fmla="*/ 4116387 h 6858000"/>
              <a:gd name="connsiteX87" fmla="*/ 4229047 w 4417162"/>
              <a:gd name="connsiteY87" fmla="*/ 4186237 h 6858000"/>
              <a:gd name="connsiteX88" fmla="*/ 4239125 w 4417162"/>
              <a:gd name="connsiteY88" fmla="*/ 4244975 h 6858000"/>
              <a:gd name="connsiteX89" fmla="*/ 4249203 w 4417162"/>
              <a:gd name="connsiteY89" fmla="*/ 4297362 h 6858000"/>
              <a:gd name="connsiteX90" fmla="*/ 4264318 w 4417162"/>
              <a:gd name="connsiteY90" fmla="*/ 4343400 h 6858000"/>
              <a:gd name="connsiteX91" fmla="*/ 4282794 w 4417162"/>
              <a:gd name="connsiteY91" fmla="*/ 4386262 h 6858000"/>
              <a:gd name="connsiteX92" fmla="*/ 4301270 w 4417162"/>
              <a:gd name="connsiteY92" fmla="*/ 4424362 h 6858000"/>
              <a:gd name="connsiteX93" fmla="*/ 4341580 w 4417162"/>
              <a:gd name="connsiteY93" fmla="*/ 4498975 h 6858000"/>
              <a:gd name="connsiteX94" fmla="*/ 4361735 w 4417162"/>
              <a:gd name="connsiteY94" fmla="*/ 4537075 h 6858000"/>
              <a:gd name="connsiteX95" fmla="*/ 4378531 w 4417162"/>
              <a:gd name="connsiteY95" fmla="*/ 4579937 h 6858000"/>
              <a:gd name="connsiteX96" fmla="*/ 4393648 w 4417162"/>
              <a:gd name="connsiteY96" fmla="*/ 4625975 h 6858000"/>
              <a:gd name="connsiteX97" fmla="*/ 4405405 w 4417162"/>
              <a:gd name="connsiteY97" fmla="*/ 4678362 h 6858000"/>
              <a:gd name="connsiteX98" fmla="*/ 4413803 w 4417162"/>
              <a:gd name="connsiteY98" fmla="*/ 4738687 h 6858000"/>
              <a:gd name="connsiteX99" fmla="*/ 4417162 w 4417162"/>
              <a:gd name="connsiteY99" fmla="*/ 4806950 h 6858000"/>
              <a:gd name="connsiteX100" fmla="*/ 4413803 w 4417162"/>
              <a:gd name="connsiteY100" fmla="*/ 4875212 h 6858000"/>
              <a:gd name="connsiteX101" fmla="*/ 4405405 w 4417162"/>
              <a:gd name="connsiteY101" fmla="*/ 4935537 h 6858000"/>
              <a:gd name="connsiteX102" fmla="*/ 4393648 w 4417162"/>
              <a:gd name="connsiteY102" fmla="*/ 4987925 h 6858000"/>
              <a:gd name="connsiteX103" fmla="*/ 4378531 w 4417162"/>
              <a:gd name="connsiteY103" fmla="*/ 5033962 h 6858000"/>
              <a:gd name="connsiteX104" fmla="*/ 4361735 w 4417162"/>
              <a:gd name="connsiteY104" fmla="*/ 5075237 h 6858000"/>
              <a:gd name="connsiteX105" fmla="*/ 4341580 w 4417162"/>
              <a:gd name="connsiteY105" fmla="*/ 5114925 h 6858000"/>
              <a:gd name="connsiteX106" fmla="*/ 4321425 w 4417162"/>
              <a:gd name="connsiteY106" fmla="*/ 5149850 h 6858000"/>
              <a:gd name="connsiteX107" fmla="*/ 4301270 w 4417162"/>
              <a:gd name="connsiteY107" fmla="*/ 5186362 h 6858000"/>
              <a:gd name="connsiteX108" fmla="*/ 4282794 w 4417162"/>
              <a:gd name="connsiteY108" fmla="*/ 5226050 h 6858000"/>
              <a:gd name="connsiteX109" fmla="*/ 4264318 w 4417162"/>
              <a:gd name="connsiteY109" fmla="*/ 5268912 h 6858000"/>
              <a:gd name="connsiteX110" fmla="*/ 4249203 w 4417162"/>
              <a:gd name="connsiteY110" fmla="*/ 5313362 h 6858000"/>
              <a:gd name="connsiteX111" fmla="*/ 4239125 w 4417162"/>
              <a:gd name="connsiteY111" fmla="*/ 5365750 h 6858000"/>
              <a:gd name="connsiteX112" fmla="*/ 4229047 w 4417162"/>
              <a:gd name="connsiteY112" fmla="*/ 5426075 h 6858000"/>
              <a:gd name="connsiteX113" fmla="*/ 4227367 w 4417162"/>
              <a:gd name="connsiteY113" fmla="*/ 5494337 h 6858000"/>
              <a:gd name="connsiteX114" fmla="*/ 4229047 w 4417162"/>
              <a:gd name="connsiteY114" fmla="*/ 5562600 h 6858000"/>
              <a:gd name="connsiteX115" fmla="*/ 4239125 w 4417162"/>
              <a:gd name="connsiteY115" fmla="*/ 5622925 h 6858000"/>
              <a:gd name="connsiteX116" fmla="*/ 4249203 w 4417162"/>
              <a:gd name="connsiteY116" fmla="*/ 5675312 h 6858000"/>
              <a:gd name="connsiteX117" fmla="*/ 4264318 w 4417162"/>
              <a:gd name="connsiteY117" fmla="*/ 5721350 h 6858000"/>
              <a:gd name="connsiteX118" fmla="*/ 4282794 w 4417162"/>
              <a:gd name="connsiteY118" fmla="*/ 5762625 h 6858000"/>
              <a:gd name="connsiteX119" fmla="*/ 4301270 w 4417162"/>
              <a:gd name="connsiteY119" fmla="*/ 5802312 h 6858000"/>
              <a:gd name="connsiteX120" fmla="*/ 4321425 w 4417162"/>
              <a:gd name="connsiteY120" fmla="*/ 5840412 h 6858000"/>
              <a:gd name="connsiteX121" fmla="*/ 4341580 w 4417162"/>
              <a:gd name="connsiteY121" fmla="*/ 5876925 h 6858000"/>
              <a:gd name="connsiteX122" fmla="*/ 4361735 w 4417162"/>
              <a:gd name="connsiteY122" fmla="*/ 5915025 h 6858000"/>
              <a:gd name="connsiteX123" fmla="*/ 4378531 w 4417162"/>
              <a:gd name="connsiteY123" fmla="*/ 5956300 h 6858000"/>
              <a:gd name="connsiteX124" fmla="*/ 4393648 w 4417162"/>
              <a:gd name="connsiteY124" fmla="*/ 6003925 h 6858000"/>
              <a:gd name="connsiteX125" fmla="*/ 4405405 w 4417162"/>
              <a:gd name="connsiteY125" fmla="*/ 6056312 h 6858000"/>
              <a:gd name="connsiteX126" fmla="*/ 4413803 w 4417162"/>
              <a:gd name="connsiteY126" fmla="*/ 6113462 h 6858000"/>
              <a:gd name="connsiteX127" fmla="*/ 4417162 w 4417162"/>
              <a:gd name="connsiteY127" fmla="*/ 6183312 h 6858000"/>
              <a:gd name="connsiteX128" fmla="*/ 4413803 w 4417162"/>
              <a:gd name="connsiteY128" fmla="*/ 6251575 h 6858000"/>
              <a:gd name="connsiteX129" fmla="*/ 4405405 w 4417162"/>
              <a:gd name="connsiteY129" fmla="*/ 6311900 h 6858000"/>
              <a:gd name="connsiteX130" fmla="*/ 4393648 w 4417162"/>
              <a:gd name="connsiteY130" fmla="*/ 6361112 h 6858000"/>
              <a:gd name="connsiteX131" fmla="*/ 4378531 w 4417162"/>
              <a:gd name="connsiteY131" fmla="*/ 6407150 h 6858000"/>
              <a:gd name="connsiteX132" fmla="*/ 4361735 w 4417162"/>
              <a:gd name="connsiteY132" fmla="*/ 6448425 h 6858000"/>
              <a:gd name="connsiteX133" fmla="*/ 4343260 w 4417162"/>
              <a:gd name="connsiteY133" fmla="*/ 6488112 h 6858000"/>
              <a:gd name="connsiteX134" fmla="*/ 4324784 w 4417162"/>
              <a:gd name="connsiteY134" fmla="*/ 6523037 h 6858000"/>
              <a:gd name="connsiteX135" fmla="*/ 4304629 w 4417162"/>
              <a:gd name="connsiteY135" fmla="*/ 6561137 h 6858000"/>
              <a:gd name="connsiteX136" fmla="*/ 4284474 w 4417162"/>
              <a:gd name="connsiteY136" fmla="*/ 6597650 h 6858000"/>
              <a:gd name="connsiteX137" fmla="*/ 4267678 w 4417162"/>
              <a:gd name="connsiteY137" fmla="*/ 6640512 h 6858000"/>
              <a:gd name="connsiteX138" fmla="*/ 4250882 w 4417162"/>
              <a:gd name="connsiteY138" fmla="*/ 6683375 h 6858000"/>
              <a:gd name="connsiteX139" fmla="*/ 4240804 w 4417162"/>
              <a:gd name="connsiteY139" fmla="*/ 6735762 h 6858000"/>
              <a:gd name="connsiteX140" fmla="*/ 4232407 w 4417162"/>
              <a:gd name="connsiteY140" fmla="*/ 6791325 h 6858000"/>
              <a:gd name="connsiteX141" fmla="*/ 4227367 w 4417162"/>
              <a:gd name="connsiteY141" fmla="*/ 6858000 h 6858000"/>
              <a:gd name="connsiteX142" fmla="*/ 2310062 w 4417162"/>
              <a:gd name="connsiteY142" fmla="*/ 6858000 h 6858000"/>
              <a:gd name="connsiteX143" fmla="*/ 144378 w 4417162"/>
              <a:gd name="connsiteY143" fmla="*/ 6858000 h 6858000"/>
              <a:gd name="connsiteX144" fmla="*/ 0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0" y="0"/>
                </a:moveTo>
                <a:lnTo>
                  <a:pt x="144378" y="0"/>
                </a:lnTo>
                <a:lnTo>
                  <a:pt x="2310062" y="0"/>
                </a:lnTo>
                <a:lnTo>
                  <a:pt x="4227367" y="0"/>
                </a:lnTo>
                <a:lnTo>
                  <a:pt x="4232407" y="66675"/>
                </a:lnTo>
                <a:lnTo>
                  <a:pt x="4240804" y="122237"/>
                </a:lnTo>
                <a:lnTo>
                  <a:pt x="4250882" y="174625"/>
                </a:lnTo>
                <a:lnTo>
                  <a:pt x="4267678" y="217487"/>
                </a:lnTo>
                <a:lnTo>
                  <a:pt x="4284474" y="260350"/>
                </a:lnTo>
                <a:lnTo>
                  <a:pt x="4304629" y="296862"/>
                </a:lnTo>
                <a:lnTo>
                  <a:pt x="4324784" y="334962"/>
                </a:lnTo>
                <a:lnTo>
                  <a:pt x="4343260" y="369887"/>
                </a:lnTo>
                <a:lnTo>
                  <a:pt x="4361735" y="409575"/>
                </a:lnTo>
                <a:lnTo>
                  <a:pt x="4378531" y="450850"/>
                </a:lnTo>
                <a:lnTo>
                  <a:pt x="4393648" y="496887"/>
                </a:lnTo>
                <a:lnTo>
                  <a:pt x="4405405" y="546100"/>
                </a:lnTo>
                <a:lnTo>
                  <a:pt x="4413803" y="606425"/>
                </a:lnTo>
                <a:lnTo>
                  <a:pt x="4417162" y="673100"/>
                </a:lnTo>
                <a:lnTo>
                  <a:pt x="4413803" y="744537"/>
                </a:lnTo>
                <a:lnTo>
                  <a:pt x="4405405" y="801687"/>
                </a:lnTo>
                <a:lnTo>
                  <a:pt x="4393648" y="854075"/>
                </a:lnTo>
                <a:lnTo>
                  <a:pt x="4378531" y="901700"/>
                </a:lnTo>
                <a:lnTo>
                  <a:pt x="4361735" y="942975"/>
                </a:lnTo>
                <a:lnTo>
                  <a:pt x="4341580" y="981075"/>
                </a:lnTo>
                <a:lnTo>
                  <a:pt x="4321425" y="1017587"/>
                </a:lnTo>
                <a:lnTo>
                  <a:pt x="4301270" y="1055687"/>
                </a:lnTo>
                <a:lnTo>
                  <a:pt x="4282794" y="1095375"/>
                </a:lnTo>
                <a:lnTo>
                  <a:pt x="4264318" y="1136650"/>
                </a:lnTo>
                <a:lnTo>
                  <a:pt x="4249203" y="1182687"/>
                </a:lnTo>
                <a:lnTo>
                  <a:pt x="4239125" y="1235075"/>
                </a:lnTo>
                <a:lnTo>
                  <a:pt x="4229047" y="1295400"/>
                </a:lnTo>
                <a:lnTo>
                  <a:pt x="4227367" y="1363662"/>
                </a:lnTo>
                <a:lnTo>
                  <a:pt x="4229047" y="1431925"/>
                </a:lnTo>
                <a:lnTo>
                  <a:pt x="4239125" y="1492250"/>
                </a:lnTo>
                <a:lnTo>
                  <a:pt x="4249203" y="1544637"/>
                </a:lnTo>
                <a:lnTo>
                  <a:pt x="4264318" y="1589087"/>
                </a:lnTo>
                <a:lnTo>
                  <a:pt x="4282794" y="1631950"/>
                </a:lnTo>
                <a:lnTo>
                  <a:pt x="4301270" y="1671637"/>
                </a:lnTo>
                <a:lnTo>
                  <a:pt x="4321425" y="1708150"/>
                </a:lnTo>
                <a:lnTo>
                  <a:pt x="4341580" y="1743075"/>
                </a:lnTo>
                <a:lnTo>
                  <a:pt x="4361735" y="1782762"/>
                </a:lnTo>
                <a:lnTo>
                  <a:pt x="4378531" y="1824037"/>
                </a:lnTo>
                <a:lnTo>
                  <a:pt x="4393648" y="1870075"/>
                </a:lnTo>
                <a:lnTo>
                  <a:pt x="4405405" y="1922462"/>
                </a:lnTo>
                <a:lnTo>
                  <a:pt x="4413803" y="1982787"/>
                </a:lnTo>
                <a:lnTo>
                  <a:pt x="4417162" y="2051050"/>
                </a:lnTo>
                <a:lnTo>
                  <a:pt x="4413803" y="2119312"/>
                </a:lnTo>
                <a:lnTo>
                  <a:pt x="4405405" y="2179637"/>
                </a:lnTo>
                <a:lnTo>
                  <a:pt x="4393648" y="2232025"/>
                </a:lnTo>
                <a:lnTo>
                  <a:pt x="4378531" y="2278062"/>
                </a:lnTo>
                <a:lnTo>
                  <a:pt x="4361735" y="2319337"/>
                </a:lnTo>
                <a:lnTo>
                  <a:pt x="4341580" y="2359025"/>
                </a:lnTo>
                <a:lnTo>
                  <a:pt x="4321425" y="2395537"/>
                </a:lnTo>
                <a:lnTo>
                  <a:pt x="4301270" y="2433637"/>
                </a:lnTo>
                <a:lnTo>
                  <a:pt x="4282794" y="2471737"/>
                </a:lnTo>
                <a:lnTo>
                  <a:pt x="4264318" y="2513012"/>
                </a:lnTo>
                <a:lnTo>
                  <a:pt x="4249203" y="2560637"/>
                </a:lnTo>
                <a:lnTo>
                  <a:pt x="4239125" y="2613025"/>
                </a:lnTo>
                <a:lnTo>
                  <a:pt x="4229047" y="2671762"/>
                </a:lnTo>
                <a:lnTo>
                  <a:pt x="4227367" y="2741612"/>
                </a:lnTo>
                <a:lnTo>
                  <a:pt x="4229047" y="2809875"/>
                </a:lnTo>
                <a:lnTo>
                  <a:pt x="4239125" y="2868612"/>
                </a:lnTo>
                <a:lnTo>
                  <a:pt x="4249203" y="2922587"/>
                </a:lnTo>
                <a:lnTo>
                  <a:pt x="4264318" y="2967037"/>
                </a:lnTo>
                <a:lnTo>
                  <a:pt x="4282794" y="3009900"/>
                </a:lnTo>
                <a:lnTo>
                  <a:pt x="4301270" y="3046412"/>
                </a:lnTo>
                <a:lnTo>
                  <a:pt x="4321425" y="3084512"/>
                </a:lnTo>
                <a:lnTo>
                  <a:pt x="4341580" y="3121025"/>
                </a:lnTo>
                <a:lnTo>
                  <a:pt x="4361735" y="3160712"/>
                </a:lnTo>
                <a:lnTo>
                  <a:pt x="4378531" y="3201987"/>
                </a:lnTo>
                <a:lnTo>
                  <a:pt x="4393648" y="3248025"/>
                </a:lnTo>
                <a:lnTo>
                  <a:pt x="4405405" y="3300412"/>
                </a:lnTo>
                <a:lnTo>
                  <a:pt x="4413803" y="3360737"/>
                </a:lnTo>
                <a:lnTo>
                  <a:pt x="4417162" y="3427412"/>
                </a:lnTo>
                <a:lnTo>
                  <a:pt x="4413803" y="3497262"/>
                </a:lnTo>
                <a:lnTo>
                  <a:pt x="4405405" y="3557587"/>
                </a:lnTo>
                <a:lnTo>
                  <a:pt x="4393648" y="3609975"/>
                </a:lnTo>
                <a:lnTo>
                  <a:pt x="4378531" y="3656012"/>
                </a:lnTo>
                <a:lnTo>
                  <a:pt x="4361735" y="3697287"/>
                </a:lnTo>
                <a:lnTo>
                  <a:pt x="4341580" y="3736975"/>
                </a:lnTo>
                <a:lnTo>
                  <a:pt x="4301270" y="3811587"/>
                </a:lnTo>
                <a:lnTo>
                  <a:pt x="4282794" y="3848100"/>
                </a:lnTo>
                <a:lnTo>
                  <a:pt x="4264318" y="3890962"/>
                </a:lnTo>
                <a:lnTo>
                  <a:pt x="4249203" y="3935412"/>
                </a:lnTo>
                <a:lnTo>
                  <a:pt x="4239125" y="3987800"/>
                </a:lnTo>
                <a:lnTo>
                  <a:pt x="4229047" y="4048125"/>
                </a:lnTo>
                <a:lnTo>
                  <a:pt x="4227367" y="4116387"/>
                </a:lnTo>
                <a:lnTo>
                  <a:pt x="4229047" y="4186237"/>
                </a:lnTo>
                <a:lnTo>
                  <a:pt x="4239125" y="4244975"/>
                </a:lnTo>
                <a:lnTo>
                  <a:pt x="4249203" y="4297362"/>
                </a:lnTo>
                <a:lnTo>
                  <a:pt x="4264318" y="4343400"/>
                </a:lnTo>
                <a:lnTo>
                  <a:pt x="4282794" y="4386262"/>
                </a:lnTo>
                <a:lnTo>
                  <a:pt x="4301270" y="4424362"/>
                </a:lnTo>
                <a:lnTo>
                  <a:pt x="4341580" y="4498975"/>
                </a:lnTo>
                <a:lnTo>
                  <a:pt x="4361735" y="4537075"/>
                </a:lnTo>
                <a:lnTo>
                  <a:pt x="4378531" y="4579937"/>
                </a:lnTo>
                <a:lnTo>
                  <a:pt x="4393648" y="4625975"/>
                </a:lnTo>
                <a:lnTo>
                  <a:pt x="4405405" y="4678362"/>
                </a:lnTo>
                <a:lnTo>
                  <a:pt x="4413803" y="4738687"/>
                </a:lnTo>
                <a:lnTo>
                  <a:pt x="4417162" y="4806950"/>
                </a:lnTo>
                <a:lnTo>
                  <a:pt x="4413803" y="4875212"/>
                </a:lnTo>
                <a:lnTo>
                  <a:pt x="4405405" y="4935537"/>
                </a:lnTo>
                <a:lnTo>
                  <a:pt x="4393648" y="4987925"/>
                </a:lnTo>
                <a:lnTo>
                  <a:pt x="4378531" y="5033962"/>
                </a:lnTo>
                <a:lnTo>
                  <a:pt x="4361735" y="5075237"/>
                </a:lnTo>
                <a:lnTo>
                  <a:pt x="4341580" y="5114925"/>
                </a:lnTo>
                <a:lnTo>
                  <a:pt x="4321425" y="5149850"/>
                </a:lnTo>
                <a:lnTo>
                  <a:pt x="4301270" y="5186362"/>
                </a:lnTo>
                <a:lnTo>
                  <a:pt x="4282794" y="5226050"/>
                </a:lnTo>
                <a:lnTo>
                  <a:pt x="4264318" y="5268912"/>
                </a:lnTo>
                <a:lnTo>
                  <a:pt x="4249203" y="5313362"/>
                </a:lnTo>
                <a:lnTo>
                  <a:pt x="4239125" y="5365750"/>
                </a:lnTo>
                <a:lnTo>
                  <a:pt x="4229047" y="5426075"/>
                </a:lnTo>
                <a:lnTo>
                  <a:pt x="4227367" y="5494337"/>
                </a:lnTo>
                <a:lnTo>
                  <a:pt x="4229047" y="5562600"/>
                </a:lnTo>
                <a:lnTo>
                  <a:pt x="4239125" y="5622925"/>
                </a:lnTo>
                <a:lnTo>
                  <a:pt x="4249203" y="5675312"/>
                </a:lnTo>
                <a:lnTo>
                  <a:pt x="4264318" y="5721350"/>
                </a:lnTo>
                <a:lnTo>
                  <a:pt x="4282794" y="5762625"/>
                </a:lnTo>
                <a:lnTo>
                  <a:pt x="4301270" y="5802312"/>
                </a:lnTo>
                <a:lnTo>
                  <a:pt x="4321425" y="5840412"/>
                </a:lnTo>
                <a:lnTo>
                  <a:pt x="4341580" y="5876925"/>
                </a:lnTo>
                <a:lnTo>
                  <a:pt x="4361735" y="5915025"/>
                </a:lnTo>
                <a:lnTo>
                  <a:pt x="4378531" y="5956300"/>
                </a:lnTo>
                <a:lnTo>
                  <a:pt x="4393648" y="6003925"/>
                </a:lnTo>
                <a:lnTo>
                  <a:pt x="4405405" y="6056312"/>
                </a:lnTo>
                <a:lnTo>
                  <a:pt x="4413803" y="6113462"/>
                </a:lnTo>
                <a:lnTo>
                  <a:pt x="4417162" y="6183312"/>
                </a:lnTo>
                <a:lnTo>
                  <a:pt x="4413803" y="6251575"/>
                </a:lnTo>
                <a:lnTo>
                  <a:pt x="4405405" y="6311900"/>
                </a:lnTo>
                <a:lnTo>
                  <a:pt x="4393648" y="6361112"/>
                </a:lnTo>
                <a:lnTo>
                  <a:pt x="4378531" y="6407150"/>
                </a:lnTo>
                <a:lnTo>
                  <a:pt x="4361735" y="6448425"/>
                </a:lnTo>
                <a:lnTo>
                  <a:pt x="4343260" y="6488112"/>
                </a:lnTo>
                <a:lnTo>
                  <a:pt x="4324784" y="6523037"/>
                </a:lnTo>
                <a:lnTo>
                  <a:pt x="4304629" y="6561137"/>
                </a:lnTo>
                <a:lnTo>
                  <a:pt x="4284474" y="6597650"/>
                </a:lnTo>
                <a:lnTo>
                  <a:pt x="4267678" y="6640512"/>
                </a:lnTo>
                <a:lnTo>
                  <a:pt x="4250882" y="6683375"/>
                </a:lnTo>
                <a:lnTo>
                  <a:pt x="4240804" y="6735762"/>
                </a:lnTo>
                <a:lnTo>
                  <a:pt x="4232407" y="6791325"/>
                </a:lnTo>
                <a:lnTo>
                  <a:pt x="4227367" y="6858000"/>
                </a:lnTo>
                <a:lnTo>
                  <a:pt x="2310062" y="6858000"/>
                </a:lnTo>
                <a:lnTo>
                  <a:pt x="144378" y="6858000"/>
                </a:lnTo>
                <a:lnTo>
                  <a:pt x="0" y="6858000"/>
                </a:lnTo>
                <a:close/>
              </a:path>
            </a:pathLst>
          </a:custGeom>
          <a:solidFill>
            <a:srgbClr val="FFFFFF"/>
          </a:solidFill>
          <a:ln w="0">
            <a:noFill/>
            <a:prstDash val="solid"/>
            <a:round/>
            <a:headEnd/>
            <a:tailEnd/>
          </a:ln>
        </p:spPr>
      </p:sp>
      <p:sp useBgFill="1">
        <p:nvSpPr>
          <p:cNvPr id="13" name="Freeform: Shape 12">
            <a:extLst>
              <a:ext uri="{FF2B5EF4-FFF2-40B4-BE49-F238E27FC236}">
                <a16:creationId xmlns:a16="http://schemas.microsoft.com/office/drawing/2014/main" id="{A7A4B465-FBCC-4CD4-89A1-82992A7B4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272784"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ln w="0">
            <a:noFill/>
            <a:prstDash val="solid"/>
            <a:round/>
            <a:headEnd/>
            <a:tailEnd/>
          </a:ln>
        </p:spPr>
        <p:txBody>
          <a:bodyPr/>
          <a:lstStyle/>
          <a:p>
            <a:endParaRPr lang="en-US" dirty="0"/>
          </a:p>
        </p:txBody>
      </p:sp>
      <p:sp>
        <p:nvSpPr>
          <p:cNvPr id="15" name="Freeform: Shape 14">
            <a:extLst>
              <a:ext uri="{FF2B5EF4-FFF2-40B4-BE49-F238E27FC236}">
                <a16:creationId xmlns:a16="http://schemas.microsoft.com/office/drawing/2014/main" id="{909E572F-9CDC-4214-9D42-FF0017649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17162" cy="6858000"/>
          </a:xfrm>
          <a:custGeom>
            <a:avLst/>
            <a:gdLst>
              <a:gd name="connsiteX0" fmla="*/ 4417162 w 4417162"/>
              <a:gd name="connsiteY0" fmla="*/ 0 h 6858000"/>
              <a:gd name="connsiteX1" fmla="*/ 334174 w 4417162"/>
              <a:gd name="connsiteY1" fmla="*/ 0 h 6858000"/>
              <a:gd name="connsiteX2" fmla="*/ 334173 w 4417162"/>
              <a:gd name="connsiteY2" fmla="*/ 0 h 6858000"/>
              <a:gd name="connsiteX3" fmla="*/ 189795 w 4417162"/>
              <a:gd name="connsiteY3" fmla="*/ 0 h 6858000"/>
              <a:gd name="connsiteX4" fmla="*/ 184756 w 4417162"/>
              <a:gd name="connsiteY4" fmla="*/ 66675 h 6858000"/>
              <a:gd name="connsiteX5" fmla="*/ 176358 w 4417162"/>
              <a:gd name="connsiteY5" fmla="*/ 122237 h 6858000"/>
              <a:gd name="connsiteX6" fmla="*/ 166281 w 4417162"/>
              <a:gd name="connsiteY6" fmla="*/ 174625 h 6858000"/>
              <a:gd name="connsiteX7" fmla="*/ 149485 w 4417162"/>
              <a:gd name="connsiteY7" fmla="*/ 217487 h 6858000"/>
              <a:gd name="connsiteX8" fmla="*/ 132689 w 4417162"/>
              <a:gd name="connsiteY8" fmla="*/ 260350 h 6858000"/>
              <a:gd name="connsiteX9" fmla="*/ 112534 w 4417162"/>
              <a:gd name="connsiteY9" fmla="*/ 296862 h 6858000"/>
              <a:gd name="connsiteX10" fmla="*/ 92379 w 4417162"/>
              <a:gd name="connsiteY10" fmla="*/ 334962 h 6858000"/>
              <a:gd name="connsiteX11" fmla="*/ 73903 w 4417162"/>
              <a:gd name="connsiteY11" fmla="*/ 369887 h 6858000"/>
              <a:gd name="connsiteX12" fmla="*/ 55427 w 4417162"/>
              <a:gd name="connsiteY12" fmla="*/ 409575 h 6858000"/>
              <a:gd name="connsiteX13" fmla="*/ 38632 w 4417162"/>
              <a:gd name="connsiteY13" fmla="*/ 450850 h 6858000"/>
              <a:gd name="connsiteX14" fmla="*/ 23515 w 4417162"/>
              <a:gd name="connsiteY14" fmla="*/ 496887 h 6858000"/>
              <a:gd name="connsiteX15" fmla="*/ 11758 w 4417162"/>
              <a:gd name="connsiteY15" fmla="*/ 546100 h 6858000"/>
              <a:gd name="connsiteX16" fmla="*/ 3359 w 4417162"/>
              <a:gd name="connsiteY16" fmla="*/ 606425 h 6858000"/>
              <a:gd name="connsiteX17" fmla="*/ 0 w 4417162"/>
              <a:gd name="connsiteY17" fmla="*/ 673100 h 6858000"/>
              <a:gd name="connsiteX18" fmla="*/ 3359 w 4417162"/>
              <a:gd name="connsiteY18" fmla="*/ 744537 h 6858000"/>
              <a:gd name="connsiteX19" fmla="*/ 11758 w 4417162"/>
              <a:gd name="connsiteY19" fmla="*/ 801687 h 6858000"/>
              <a:gd name="connsiteX20" fmla="*/ 23515 w 4417162"/>
              <a:gd name="connsiteY20" fmla="*/ 854075 h 6858000"/>
              <a:gd name="connsiteX21" fmla="*/ 38632 w 4417162"/>
              <a:gd name="connsiteY21" fmla="*/ 901700 h 6858000"/>
              <a:gd name="connsiteX22" fmla="*/ 55427 w 4417162"/>
              <a:gd name="connsiteY22" fmla="*/ 942975 h 6858000"/>
              <a:gd name="connsiteX23" fmla="*/ 75583 w 4417162"/>
              <a:gd name="connsiteY23" fmla="*/ 981075 h 6858000"/>
              <a:gd name="connsiteX24" fmla="*/ 95738 w 4417162"/>
              <a:gd name="connsiteY24" fmla="*/ 1017587 h 6858000"/>
              <a:gd name="connsiteX25" fmla="*/ 115893 w 4417162"/>
              <a:gd name="connsiteY25" fmla="*/ 1055687 h 6858000"/>
              <a:gd name="connsiteX26" fmla="*/ 134368 w 4417162"/>
              <a:gd name="connsiteY26" fmla="*/ 1095375 h 6858000"/>
              <a:gd name="connsiteX27" fmla="*/ 152844 w 4417162"/>
              <a:gd name="connsiteY27" fmla="*/ 1136650 h 6858000"/>
              <a:gd name="connsiteX28" fmla="*/ 167960 w 4417162"/>
              <a:gd name="connsiteY28" fmla="*/ 1182687 h 6858000"/>
              <a:gd name="connsiteX29" fmla="*/ 178038 w 4417162"/>
              <a:gd name="connsiteY29" fmla="*/ 1235075 h 6858000"/>
              <a:gd name="connsiteX30" fmla="*/ 188115 w 4417162"/>
              <a:gd name="connsiteY30" fmla="*/ 1295400 h 6858000"/>
              <a:gd name="connsiteX31" fmla="*/ 189795 w 4417162"/>
              <a:gd name="connsiteY31" fmla="*/ 1363662 h 6858000"/>
              <a:gd name="connsiteX32" fmla="*/ 188115 w 4417162"/>
              <a:gd name="connsiteY32" fmla="*/ 1431925 h 6858000"/>
              <a:gd name="connsiteX33" fmla="*/ 178038 w 4417162"/>
              <a:gd name="connsiteY33" fmla="*/ 1492250 h 6858000"/>
              <a:gd name="connsiteX34" fmla="*/ 167960 w 4417162"/>
              <a:gd name="connsiteY34" fmla="*/ 1544637 h 6858000"/>
              <a:gd name="connsiteX35" fmla="*/ 152844 w 4417162"/>
              <a:gd name="connsiteY35" fmla="*/ 1589087 h 6858000"/>
              <a:gd name="connsiteX36" fmla="*/ 134368 w 4417162"/>
              <a:gd name="connsiteY36" fmla="*/ 1631950 h 6858000"/>
              <a:gd name="connsiteX37" fmla="*/ 115893 w 4417162"/>
              <a:gd name="connsiteY37" fmla="*/ 1671637 h 6858000"/>
              <a:gd name="connsiteX38" fmla="*/ 95738 w 4417162"/>
              <a:gd name="connsiteY38" fmla="*/ 1708150 h 6858000"/>
              <a:gd name="connsiteX39" fmla="*/ 75583 w 4417162"/>
              <a:gd name="connsiteY39" fmla="*/ 1743075 h 6858000"/>
              <a:gd name="connsiteX40" fmla="*/ 55427 w 4417162"/>
              <a:gd name="connsiteY40" fmla="*/ 1782762 h 6858000"/>
              <a:gd name="connsiteX41" fmla="*/ 38632 w 4417162"/>
              <a:gd name="connsiteY41" fmla="*/ 1824037 h 6858000"/>
              <a:gd name="connsiteX42" fmla="*/ 23515 w 4417162"/>
              <a:gd name="connsiteY42" fmla="*/ 1870075 h 6858000"/>
              <a:gd name="connsiteX43" fmla="*/ 11758 w 4417162"/>
              <a:gd name="connsiteY43" fmla="*/ 1922462 h 6858000"/>
              <a:gd name="connsiteX44" fmla="*/ 3359 w 4417162"/>
              <a:gd name="connsiteY44" fmla="*/ 1982787 h 6858000"/>
              <a:gd name="connsiteX45" fmla="*/ 0 w 4417162"/>
              <a:gd name="connsiteY45" fmla="*/ 2051050 h 6858000"/>
              <a:gd name="connsiteX46" fmla="*/ 3359 w 4417162"/>
              <a:gd name="connsiteY46" fmla="*/ 2119312 h 6858000"/>
              <a:gd name="connsiteX47" fmla="*/ 11758 w 4417162"/>
              <a:gd name="connsiteY47" fmla="*/ 2179637 h 6858000"/>
              <a:gd name="connsiteX48" fmla="*/ 23515 w 4417162"/>
              <a:gd name="connsiteY48" fmla="*/ 2232025 h 6858000"/>
              <a:gd name="connsiteX49" fmla="*/ 38632 w 4417162"/>
              <a:gd name="connsiteY49" fmla="*/ 2278062 h 6858000"/>
              <a:gd name="connsiteX50" fmla="*/ 55427 w 4417162"/>
              <a:gd name="connsiteY50" fmla="*/ 2319337 h 6858000"/>
              <a:gd name="connsiteX51" fmla="*/ 75583 w 4417162"/>
              <a:gd name="connsiteY51" fmla="*/ 2359025 h 6858000"/>
              <a:gd name="connsiteX52" fmla="*/ 95738 w 4417162"/>
              <a:gd name="connsiteY52" fmla="*/ 2395537 h 6858000"/>
              <a:gd name="connsiteX53" fmla="*/ 115893 w 4417162"/>
              <a:gd name="connsiteY53" fmla="*/ 2433637 h 6858000"/>
              <a:gd name="connsiteX54" fmla="*/ 134368 w 4417162"/>
              <a:gd name="connsiteY54" fmla="*/ 2471737 h 6858000"/>
              <a:gd name="connsiteX55" fmla="*/ 152844 w 4417162"/>
              <a:gd name="connsiteY55" fmla="*/ 2513012 h 6858000"/>
              <a:gd name="connsiteX56" fmla="*/ 167960 w 4417162"/>
              <a:gd name="connsiteY56" fmla="*/ 2560637 h 6858000"/>
              <a:gd name="connsiteX57" fmla="*/ 178038 w 4417162"/>
              <a:gd name="connsiteY57" fmla="*/ 2613025 h 6858000"/>
              <a:gd name="connsiteX58" fmla="*/ 188115 w 4417162"/>
              <a:gd name="connsiteY58" fmla="*/ 2671762 h 6858000"/>
              <a:gd name="connsiteX59" fmla="*/ 189795 w 4417162"/>
              <a:gd name="connsiteY59" fmla="*/ 2741612 h 6858000"/>
              <a:gd name="connsiteX60" fmla="*/ 188115 w 4417162"/>
              <a:gd name="connsiteY60" fmla="*/ 2809875 h 6858000"/>
              <a:gd name="connsiteX61" fmla="*/ 178038 w 4417162"/>
              <a:gd name="connsiteY61" fmla="*/ 2868612 h 6858000"/>
              <a:gd name="connsiteX62" fmla="*/ 167960 w 4417162"/>
              <a:gd name="connsiteY62" fmla="*/ 2922587 h 6858000"/>
              <a:gd name="connsiteX63" fmla="*/ 152844 w 4417162"/>
              <a:gd name="connsiteY63" fmla="*/ 2967037 h 6858000"/>
              <a:gd name="connsiteX64" fmla="*/ 134368 w 4417162"/>
              <a:gd name="connsiteY64" fmla="*/ 3009900 h 6858000"/>
              <a:gd name="connsiteX65" fmla="*/ 115893 w 4417162"/>
              <a:gd name="connsiteY65" fmla="*/ 3046412 h 6858000"/>
              <a:gd name="connsiteX66" fmla="*/ 95738 w 4417162"/>
              <a:gd name="connsiteY66" fmla="*/ 3084512 h 6858000"/>
              <a:gd name="connsiteX67" fmla="*/ 75583 w 4417162"/>
              <a:gd name="connsiteY67" fmla="*/ 3121025 h 6858000"/>
              <a:gd name="connsiteX68" fmla="*/ 55427 w 4417162"/>
              <a:gd name="connsiteY68" fmla="*/ 3160712 h 6858000"/>
              <a:gd name="connsiteX69" fmla="*/ 38632 w 4417162"/>
              <a:gd name="connsiteY69" fmla="*/ 3201987 h 6858000"/>
              <a:gd name="connsiteX70" fmla="*/ 23515 w 4417162"/>
              <a:gd name="connsiteY70" fmla="*/ 3248025 h 6858000"/>
              <a:gd name="connsiteX71" fmla="*/ 11758 w 4417162"/>
              <a:gd name="connsiteY71" fmla="*/ 3300412 h 6858000"/>
              <a:gd name="connsiteX72" fmla="*/ 3359 w 4417162"/>
              <a:gd name="connsiteY72" fmla="*/ 3360737 h 6858000"/>
              <a:gd name="connsiteX73" fmla="*/ 0 w 4417162"/>
              <a:gd name="connsiteY73" fmla="*/ 3427412 h 6858000"/>
              <a:gd name="connsiteX74" fmla="*/ 3359 w 4417162"/>
              <a:gd name="connsiteY74" fmla="*/ 3497262 h 6858000"/>
              <a:gd name="connsiteX75" fmla="*/ 11758 w 4417162"/>
              <a:gd name="connsiteY75" fmla="*/ 3557587 h 6858000"/>
              <a:gd name="connsiteX76" fmla="*/ 23515 w 4417162"/>
              <a:gd name="connsiteY76" fmla="*/ 3609975 h 6858000"/>
              <a:gd name="connsiteX77" fmla="*/ 38632 w 4417162"/>
              <a:gd name="connsiteY77" fmla="*/ 3656012 h 6858000"/>
              <a:gd name="connsiteX78" fmla="*/ 55427 w 4417162"/>
              <a:gd name="connsiteY78" fmla="*/ 3697287 h 6858000"/>
              <a:gd name="connsiteX79" fmla="*/ 75583 w 4417162"/>
              <a:gd name="connsiteY79" fmla="*/ 3736975 h 6858000"/>
              <a:gd name="connsiteX80" fmla="*/ 115893 w 4417162"/>
              <a:gd name="connsiteY80" fmla="*/ 3811587 h 6858000"/>
              <a:gd name="connsiteX81" fmla="*/ 134368 w 4417162"/>
              <a:gd name="connsiteY81" fmla="*/ 3848100 h 6858000"/>
              <a:gd name="connsiteX82" fmla="*/ 152844 w 4417162"/>
              <a:gd name="connsiteY82" fmla="*/ 3890962 h 6858000"/>
              <a:gd name="connsiteX83" fmla="*/ 167960 w 4417162"/>
              <a:gd name="connsiteY83" fmla="*/ 3935412 h 6858000"/>
              <a:gd name="connsiteX84" fmla="*/ 178038 w 4417162"/>
              <a:gd name="connsiteY84" fmla="*/ 3987800 h 6858000"/>
              <a:gd name="connsiteX85" fmla="*/ 188115 w 4417162"/>
              <a:gd name="connsiteY85" fmla="*/ 4048125 h 6858000"/>
              <a:gd name="connsiteX86" fmla="*/ 189795 w 4417162"/>
              <a:gd name="connsiteY86" fmla="*/ 4116387 h 6858000"/>
              <a:gd name="connsiteX87" fmla="*/ 188115 w 4417162"/>
              <a:gd name="connsiteY87" fmla="*/ 4186237 h 6858000"/>
              <a:gd name="connsiteX88" fmla="*/ 178038 w 4417162"/>
              <a:gd name="connsiteY88" fmla="*/ 4244975 h 6858000"/>
              <a:gd name="connsiteX89" fmla="*/ 167960 w 4417162"/>
              <a:gd name="connsiteY89" fmla="*/ 4297362 h 6858000"/>
              <a:gd name="connsiteX90" fmla="*/ 152844 w 4417162"/>
              <a:gd name="connsiteY90" fmla="*/ 4343400 h 6858000"/>
              <a:gd name="connsiteX91" fmla="*/ 134368 w 4417162"/>
              <a:gd name="connsiteY91" fmla="*/ 4386262 h 6858000"/>
              <a:gd name="connsiteX92" fmla="*/ 115893 w 4417162"/>
              <a:gd name="connsiteY92" fmla="*/ 4424362 h 6858000"/>
              <a:gd name="connsiteX93" fmla="*/ 75583 w 4417162"/>
              <a:gd name="connsiteY93" fmla="*/ 4498975 h 6858000"/>
              <a:gd name="connsiteX94" fmla="*/ 55427 w 4417162"/>
              <a:gd name="connsiteY94" fmla="*/ 4537075 h 6858000"/>
              <a:gd name="connsiteX95" fmla="*/ 38632 w 4417162"/>
              <a:gd name="connsiteY95" fmla="*/ 4579937 h 6858000"/>
              <a:gd name="connsiteX96" fmla="*/ 23515 w 4417162"/>
              <a:gd name="connsiteY96" fmla="*/ 4625975 h 6858000"/>
              <a:gd name="connsiteX97" fmla="*/ 11758 w 4417162"/>
              <a:gd name="connsiteY97" fmla="*/ 4678362 h 6858000"/>
              <a:gd name="connsiteX98" fmla="*/ 3359 w 4417162"/>
              <a:gd name="connsiteY98" fmla="*/ 4738687 h 6858000"/>
              <a:gd name="connsiteX99" fmla="*/ 0 w 4417162"/>
              <a:gd name="connsiteY99" fmla="*/ 4806950 h 6858000"/>
              <a:gd name="connsiteX100" fmla="*/ 3359 w 4417162"/>
              <a:gd name="connsiteY100" fmla="*/ 4875212 h 6858000"/>
              <a:gd name="connsiteX101" fmla="*/ 11758 w 4417162"/>
              <a:gd name="connsiteY101" fmla="*/ 4935537 h 6858000"/>
              <a:gd name="connsiteX102" fmla="*/ 23515 w 4417162"/>
              <a:gd name="connsiteY102" fmla="*/ 4987925 h 6858000"/>
              <a:gd name="connsiteX103" fmla="*/ 38632 w 4417162"/>
              <a:gd name="connsiteY103" fmla="*/ 5033962 h 6858000"/>
              <a:gd name="connsiteX104" fmla="*/ 55427 w 4417162"/>
              <a:gd name="connsiteY104" fmla="*/ 5075237 h 6858000"/>
              <a:gd name="connsiteX105" fmla="*/ 75583 w 4417162"/>
              <a:gd name="connsiteY105" fmla="*/ 5114925 h 6858000"/>
              <a:gd name="connsiteX106" fmla="*/ 95738 w 4417162"/>
              <a:gd name="connsiteY106" fmla="*/ 5149850 h 6858000"/>
              <a:gd name="connsiteX107" fmla="*/ 115893 w 4417162"/>
              <a:gd name="connsiteY107" fmla="*/ 5186362 h 6858000"/>
              <a:gd name="connsiteX108" fmla="*/ 134368 w 4417162"/>
              <a:gd name="connsiteY108" fmla="*/ 5226050 h 6858000"/>
              <a:gd name="connsiteX109" fmla="*/ 152844 w 4417162"/>
              <a:gd name="connsiteY109" fmla="*/ 5268912 h 6858000"/>
              <a:gd name="connsiteX110" fmla="*/ 167960 w 4417162"/>
              <a:gd name="connsiteY110" fmla="*/ 5313362 h 6858000"/>
              <a:gd name="connsiteX111" fmla="*/ 178038 w 4417162"/>
              <a:gd name="connsiteY111" fmla="*/ 5365750 h 6858000"/>
              <a:gd name="connsiteX112" fmla="*/ 188115 w 4417162"/>
              <a:gd name="connsiteY112" fmla="*/ 5426075 h 6858000"/>
              <a:gd name="connsiteX113" fmla="*/ 189795 w 4417162"/>
              <a:gd name="connsiteY113" fmla="*/ 5494337 h 6858000"/>
              <a:gd name="connsiteX114" fmla="*/ 188115 w 4417162"/>
              <a:gd name="connsiteY114" fmla="*/ 5562600 h 6858000"/>
              <a:gd name="connsiteX115" fmla="*/ 178038 w 4417162"/>
              <a:gd name="connsiteY115" fmla="*/ 5622925 h 6858000"/>
              <a:gd name="connsiteX116" fmla="*/ 167960 w 4417162"/>
              <a:gd name="connsiteY116" fmla="*/ 5675312 h 6858000"/>
              <a:gd name="connsiteX117" fmla="*/ 152844 w 4417162"/>
              <a:gd name="connsiteY117" fmla="*/ 5721350 h 6858000"/>
              <a:gd name="connsiteX118" fmla="*/ 134368 w 4417162"/>
              <a:gd name="connsiteY118" fmla="*/ 5762625 h 6858000"/>
              <a:gd name="connsiteX119" fmla="*/ 115893 w 4417162"/>
              <a:gd name="connsiteY119" fmla="*/ 5802312 h 6858000"/>
              <a:gd name="connsiteX120" fmla="*/ 95738 w 4417162"/>
              <a:gd name="connsiteY120" fmla="*/ 5840412 h 6858000"/>
              <a:gd name="connsiteX121" fmla="*/ 75583 w 4417162"/>
              <a:gd name="connsiteY121" fmla="*/ 5876925 h 6858000"/>
              <a:gd name="connsiteX122" fmla="*/ 55427 w 4417162"/>
              <a:gd name="connsiteY122" fmla="*/ 5915025 h 6858000"/>
              <a:gd name="connsiteX123" fmla="*/ 38632 w 4417162"/>
              <a:gd name="connsiteY123" fmla="*/ 5956300 h 6858000"/>
              <a:gd name="connsiteX124" fmla="*/ 23515 w 4417162"/>
              <a:gd name="connsiteY124" fmla="*/ 6003925 h 6858000"/>
              <a:gd name="connsiteX125" fmla="*/ 11758 w 4417162"/>
              <a:gd name="connsiteY125" fmla="*/ 6056312 h 6858000"/>
              <a:gd name="connsiteX126" fmla="*/ 3359 w 4417162"/>
              <a:gd name="connsiteY126" fmla="*/ 6113462 h 6858000"/>
              <a:gd name="connsiteX127" fmla="*/ 0 w 4417162"/>
              <a:gd name="connsiteY127" fmla="*/ 6183312 h 6858000"/>
              <a:gd name="connsiteX128" fmla="*/ 3359 w 4417162"/>
              <a:gd name="connsiteY128" fmla="*/ 6251575 h 6858000"/>
              <a:gd name="connsiteX129" fmla="*/ 11758 w 4417162"/>
              <a:gd name="connsiteY129" fmla="*/ 6311900 h 6858000"/>
              <a:gd name="connsiteX130" fmla="*/ 23515 w 4417162"/>
              <a:gd name="connsiteY130" fmla="*/ 6361112 h 6858000"/>
              <a:gd name="connsiteX131" fmla="*/ 38632 w 4417162"/>
              <a:gd name="connsiteY131" fmla="*/ 6407150 h 6858000"/>
              <a:gd name="connsiteX132" fmla="*/ 55427 w 4417162"/>
              <a:gd name="connsiteY132" fmla="*/ 6448425 h 6858000"/>
              <a:gd name="connsiteX133" fmla="*/ 73903 w 4417162"/>
              <a:gd name="connsiteY133" fmla="*/ 6488112 h 6858000"/>
              <a:gd name="connsiteX134" fmla="*/ 92379 w 4417162"/>
              <a:gd name="connsiteY134" fmla="*/ 6523037 h 6858000"/>
              <a:gd name="connsiteX135" fmla="*/ 112534 w 4417162"/>
              <a:gd name="connsiteY135" fmla="*/ 6561137 h 6858000"/>
              <a:gd name="connsiteX136" fmla="*/ 132689 w 4417162"/>
              <a:gd name="connsiteY136" fmla="*/ 6597650 h 6858000"/>
              <a:gd name="connsiteX137" fmla="*/ 149485 w 4417162"/>
              <a:gd name="connsiteY137" fmla="*/ 6640512 h 6858000"/>
              <a:gd name="connsiteX138" fmla="*/ 166281 w 4417162"/>
              <a:gd name="connsiteY138" fmla="*/ 6683375 h 6858000"/>
              <a:gd name="connsiteX139" fmla="*/ 176358 w 4417162"/>
              <a:gd name="connsiteY139" fmla="*/ 6735762 h 6858000"/>
              <a:gd name="connsiteX140" fmla="*/ 184756 w 4417162"/>
              <a:gd name="connsiteY140" fmla="*/ 6791325 h 6858000"/>
              <a:gd name="connsiteX141" fmla="*/ 189795 w 4417162"/>
              <a:gd name="connsiteY141" fmla="*/ 6858000 h 6858000"/>
              <a:gd name="connsiteX142" fmla="*/ 334173 w 4417162"/>
              <a:gd name="connsiteY142" fmla="*/ 6858000 h 6858000"/>
              <a:gd name="connsiteX143" fmla="*/ 334174 w 4417162"/>
              <a:gd name="connsiteY143" fmla="*/ 6858000 h 6858000"/>
              <a:gd name="connsiteX144" fmla="*/ 4417162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4417162" y="0"/>
                </a:move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4417162"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7EEF1A0-D67C-6B1C-11CF-795F58A0626C}"/>
              </a:ext>
            </a:extLst>
          </p:cNvPr>
          <p:cNvSpPr>
            <a:spLocks noGrp="1"/>
          </p:cNvSpPr>
          <p:nvPr>
            <p:ph type="title"/>
          </p:nvPr>
        </p:nvSpPr>
        <p:spPr>
          <a:xfrm>
            <a:off x="457201" y="723406"/>
            <a:ext cx="3234018" cy="3826728"/>
          </a:xfrm>
        </p:spPr>
        <p:txBody>
          <a:bodyPr vert="horz" lIns="91440" tIns="45720" rIns="91440" bIns="45720" rtlCol="0" anchor="b">
            <a:normAutofit/>
          </a:bodyPr>
          <a:lstStyle/>
          <a:p>
            <a:pPr algn="ctr"/>
            <a:r>
              <a:rPr lang="en-US" sz="6400" b="1" kern="1200" dirty="0">
                <a:solidFill>
                  <a:srgbClr val="0070C0"/>
                </a:solidFill>
                <a:latin typeface="+mj-lt"/>
                <a:ea typeface="+mj-ea"/>
                <a:cs typeface="+mj-cs"/>
              </a:rPr>
              <a:t>Team Roles: </a:t>
            </a:r>
            <a:endParaRPr lang="en-US" sz="6400" b="1" kern="1200">
              <a:solidFill>
                <a:srgbClr val="0070C0"/>
              </a:solidFill>
              <a:latin typeface="+mj-lt"/>
              <a:ea typeface="Calibri Light"/>
              <a:cs typeface="Calibri Light"/>
            </a:endParaRPr>
          </a:p>
        </p:txBody>
      </p:sp>
      <p:pic>
        <p:nvPicPr>
          <p:cNvPr id="4" name="Picture 4">
            <a:extLst>
              <a:ext uri="{FF2B5EF4-FFF2-40B4-BE49-F238E27FC236}">
                <a16:creationId xmlns:a16="http://schemas.microsoft.com/office/drawing/2014/main" id="{AB7A5090-3C12-0D44-5652-51E45447CCE3}"/>
              </a:ext>
            </a:extLst>
          </p:cNvPr>
          <p:cNvPicPr>
            <a:picLocks noChangeAspect="1"/>
          </p:cNvPicPr>
          <p:nvPr/>
        </p:nvPicPr>
        <p:blipFill>
          <a:blip r:embed="rId2"/>
          <a:stretch>
            <a:fillRect/>
          </a:stretch>
        </p:blipFill>
        <p:spPr>
          <a:xfrm>
            <a:off x="4916251" y="1324372"/>
            <a:ext cx="6631341" cy="4209255"/>
          </a:xfrm>
          <a:prstGeom prst="rect">
            <a:avLst/>
          </a:prstGeom>
        </p:spPr>
      </p:pic>
      <p:sp>
        <p:nvSpPr>
          <p:cNvPr id="5" name="TextBox 4">
            <a:extLst>
              <a:ext uri="{FF2B5EF4-FFF2-40B4-BE49-F238E27FC236}">
                <a16:creationId xmlns:a16="http://schemas.microsoft.com/office/drawing/2014/main" id="{0749D6E6-B1C2-5543-2C4B-3B83B807AC7A}"/>
              </a:ext>
            </a:extLst>
          </p:cNvPr>
          <p:cNvSpPr txBox="1"/>
          <p:nvPr/>
        </p:nvSpPr>
        <p:spPr>
          <a:xfrm>
            <a:off x="10171043" y="6477000"/>
            <a:ext cx="19712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Faisal M</a:t>
            </a:r>
            <a:endParaRPr lang="en-GB" dirty="0"/>
          </a:p>
        </p:txBody>
      </p:sp>
    </p:spTree>
    <p:extLst>
      <p:ext uri="{BB962C8B-B14F-4D97-AF65-F5344CB8AC3E}">
        <p14:creationId xmlns:p14="http://schemas.microsoft.com/office/powerpoint/2010/main" val="34159024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A picture containing text, vector graphics&#10;&#10;Description automatically generated">
            <a:extLst>
              <a:ext uri="{FF2B5EF4-FFF2-40B4-BE49-F238E27FC236}">
                <a16:creationId xmlns:a16="http://schemas.microsoft.com/office/drawing/2014/main" id="{1A87BF33-0271-63F3-AA8F-9280640D3AC9}"/>
              </a:ext>
            </a:extLst>
          </p:cNvPr>
          <p:cNvPicPr>
            <a:picLocks noChangeAspect="1"/>
          </p:cNvPicPr>
          <p:nvPr/>
        </p:nvPicPr>
        <p:blipFill rotWithShape="1">
          <a:blip r:embed="rId2"/>
          <a:srcRect l="3476" r="-1" b="-1"/>
          <a:stretch/>
        </p:blipFill>
        <p:spPr>
          <a:xfrm>
            <a:off x="859867" y="2197387"/>
            <a:ext cx="5196543" cy="3903162"/>
          </a:xfrm>
          <a:prstGeom prst="rect">
            <a:avLst/>
          </a:prstGeom>
        </p:spPr>
      </p:pic>
      <p:sp>
        <p:nvSpPr>
          <p:cNvPr id="2" name="Title 1">
            <a:extLst>
              <a:ext uri="{FF2B5EF4-FFF2-40B4-BE49-F238E27FC236}">
                <a16:creationId xmlns:a16="http://schemas.microsoft.com/office/drawing/2014/main" id="{34448276-B1A8-EA8F-5995-E5D707D0BF97}"/>
              </a:ext>
            </a:extLst>
          </p:cNvPr>
          <p:cNvSpPr>
            <a:spLocks noGrp="1"/>
          </p:cNvSpPr>
          <p:nvPr>
            <p:ph type="title"/>
          </p:nvPr>
        </p:nvSpPr>
        <p:spPr>
          <a:xfrm>
            <a:off x="786384" y="576072"/>
            <a:ext cx="10377484" cy="1546533"/>
          </a:xfrm>
        </p:spPr>
        <p:txBody>
          <a:bodyPr anchor="t">
            <a:normAutofit/>
          </a:bodyPr>
          <a:lstStyle/>
          <a:p>
            <a:r>
              <a:rPr lang="en-GB" sz="4800" dirty="0">
                <a:solidFill>
                  <a:schemeClr val="bg1"/>
                </a:solidFill>
                <a:cs typeface="Calibri Light"/>
              </a:rPr>
              <a:t>         </a:t>
            </a:r>
            <a:r>
              <a:rPr lang="en-GB" sz="4800" dirty="0">
                <a:cs typeface="Calibri Light"/>
              </a:rPr>
              <a:t> 9 Team Role By Berlin</a:t>
            </a:r>
          </a:p>
        </p:txBody>
      </p:sp>
      <p:sp>
        <p:nvSpPr>
          <p:cNvPr id="3" name="Content Placeholder 2">
            <a:extLst>
              <a:ext uri="{FF2B5EF4-FFF2-40B4-BE49-F238E27FC236}">
                <a16:creationId xmlns:a16="http://schemas.microsoft.com/office/drawing/2014/main" id="{0C73E6A7-3858-F44F-84C1-7DF363C2FA10}"/>
              </a:ext>
            </a:extLst>
          </p:cNvPr>
          <p:cNvSpPr>
            <a:spLocks noGrp="1"/>
          </p:cNvSpPr>
          <p:nvPr>
            <p:ph idx="1"/>
          </p:nvPr>
        </p:nvSpPr>
        <p:spPr>
          <a:xfrm>
            <a:off x="6464409" y="1349122"/>
            <a:ext cx="5346440" cy="4751427"/>
          </a:xfrm>
        </p:spPr>
        <p:txBody>
          <a:bodyPr vert="horz" lIns="91440" tIns="45720" rIns="91440" bIns="45720" rtlCol="0" anchor="ctr">
            <a:noAutofit/>
          </a:bodyPr>
          <a:lstStyle/>
          <a:p>
            <a:r>
              <a:rPr lang="en-GB" dirty="0">
                <a:cs typeface="Calibri"/>
              </a:rPr>
              <a:t>Resource investigator</a:t>
            </a:r>
          </a:p>
          <a:p>
            <a:r>
              <a:rPr lang="en-GB" dirty="0">
                <a:cs typeface="Calibri"/>
              </a:rPr>
              <a:t>Team worker</a:t>
            </a:r>
          </a:p>
          <a:p>
            <a:r>
              <a:rPr lang="en-GB" dirty="0">
                <a:cs typeface="Calibri"/>
              </a:rPr>
              <a:t>Co-ordinator</a:t>
            </a:r>
          </a:p>
          <a:p>
            <a:r>
              <a:rPr lang="en-GB" dirty="0">
                <a:cs typeface="Calibri"/>
              </a:rPr>
              <a:t>Plant</a:t>
            </a:r>
          </a:p>
          <a:p>
            <a:r>
              <a:rPr lang="en-GB" dirty="0">
                <a:cs typeface="Calibri"/>
              </a:rPr>
              <a:t>Monitor evaluator</a:t>
            </a:r>
          </a:p>
          <a:p>
            <a:r>
              <a:rPr lang="en-GB" dirty="0">
                <a:cs typeface="Calibri"/>
              </a:rPr>
              <a:t>Specialist</a:t>
            </a:r>
          </a:p>
          <a:p>
            <a:r>
              <a:rPr lang="en-GB" dirty="0">
                <a:cs typeface="Calibri"/>
              </a:rPr>
              <a:t>Shaper</a:t>
            </a:r>
          </a:p>
          <a:p>
            <a:r>
              <a:rPr lang="en-GB" dirty="0">
                <a:cs typeface="Calibri"/>
              </a:rPr>
              <a:t>Implementor</a:t>
            </a:r>
          </a:p>
          <a:p>
            <a:r>
              <a:rPr lang="en-GB" dirty="0">
                <a:cs typeface="Calibri"/>
              </a:rPr>
              <a:t>Complete/finisher</a:t>
            </a:r>
          </a:p>
        </p:txBody>
      </p:sp>
      <p:sp>
        <p:nvSpPr>
          <p:cNvPr id="4" name="TextBox 3">
            <a:extLst>
              <a:ext uri="{FF2B5EF4-FFF2-40B4-BE49-F238E27FC236}">
                <a16:creationId xmlns:a16="http://schemas.microsoft.com/office/drawing/2014/main" id="{55219160-41D4-4AAE-9E80-F7C7CA4BD758}"/>
              </a:ext>
            </a:extLst>
          </p:cNvPr>
          <p:cNvSpPr txBox="1"/>
          <p:nvPr/>
        </p:nvSpPr>
        <p:spPr>
          <a:xfrm>
            <a:off x="10450285" y="6360367"/>
            <a:ext cx="149289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Faisal M</a:t>
            </a:r>
            <a:endParaRPr lang="en-GB" dirty="0"/>
          </a:p>
        </p:txBody>
      </p:sp>
    </p:spTree>
    <p:extLst>
      <p:ext uri="{BB962C8B-B14F-4D97-AF65-F5344CB8AC3E}">
        <p14:creationId xmlns:p14="http://schemas.microsoft.com/office/powerpoint/2010/main" val="13104546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ED34-BD20-00A9-F453-F389B384010A}"/>
              </a:ext>
            </a:extLst>
          </p:cNvPr>
          <p:cNvSpPr>
            <a:spLocks noGrp="1"/>
          </p:cNvSpPr>
          <p:nvPr>
            <p:ph type="title"/>
          </p:nvPr>
        </p:nvSpPr>
        <p:spPr>
          <a:xfrm>
            <a:off x="3393229" y="-1796709"/>
            <a:ext cx="6937363" cy="2468880"/>
          </a:xfrm>
        </p:spPr>
        <p:txBody>
          <a:bodyPr vert="horz" lIns="91440" tIns="45720" rIns="91440" bIns="45720" rtlCol="0" anchor="b">
            <a:normAutofit/>
          </a:bodyPr>
          <a:lstStyle/>
          <a:p>
            <a:r>
              <a:rPr lang="en-US" sz="4000" b="1" u="sng" dirty="0">
                <a:solidFill>
                  <a:schemeClr val="accent1">
                    <a:lumMod val="75000"/>
                  </a:schemeClr>
                </a:solidFill>
              </a:rPr>
              <a:t>Managing Conflict</a:t>
            </a:r>
            <a:endParaRPr lang="en-US" sz="4000" b="1" u="sng">
              <a:solidFill>
                <a:schemeClr val="accent1">
                  <a:lumMod val="75000"/>
                </a:schemeClr>
              </a:solidFill>
              <a:cs typeface="Calibri Light"/>
            </a:endParaRPr>
          </a:p>
        </p:txBody>
      </p:sp>
      <p:pic>
        <p:nvPicPr>
          <p:cNvPr id="4" name="Picture 4">
            <a:extLst>
              <a:ext uri="{FF2B5EF4-FFF2-40B4-BE49-F238E27FC236}">
                <a16:creationId xmlns:a16="http://schemas.microsoft.com/office/drawing/2014/main" id="{F9F9A795-DEA3-F4B1-7DE6-41F727057A57}"/>
              </a:ext>
            </a:extLst>
          </p:cNvPr>
          <p:cNvPicPr>
            <a:picLocks noChangeAspect="1"/>
          </p:cNvPicPr>
          <p:nvPr/>
        </p:nvPicPr>
        <p:blipFill rotWithShape="1">
          <a:blip r:embed="rId2"/>
          <a:srcRect l="4347" r="4618" b="2"/>
          <a:stretch/>
        </p:blipFill>
        <p:spPr>
          <a:xfrm>
            <a:off x="1281344" y="1284752"/>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
        <p:nvSpPr>
          <p:cNvPr id="5" name="TextBox 4">
            <a:extLst>
              <a:ext uri="{FF2B5EF4-FFF2-40B4-BE49-F238E27FC236}">
                <a16:creationId xmlns:a16="http://schemas.microsoft.com/office/drawing/2014/main" id="{7CF883F7-834E-12FC-6417-9444464323B1}"/>
              </a:ext>
            </a:extLst>
          </p:cNvPr>
          <p:cNvSpPr txBox="1"/>
          <p:nvPr/>
        </p:nvSpPr>
        <p:spPr>
          <a:xfrm>
            <a:off x="10286999" y="6410739"/>
            <a:ext cx="192156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Ana S. Moreno</a:t>
            </a:r>
            <a:endParaRPr lang="en-GB" dirty="0"/>
          </a:p>
        </p:txBody>
      </p:sp>
    </p:spTree>
    <p:extLst>
      <p:ext uri="{BB962C8B-B14F-4D97-AF65-F5344CB8AC3E}">
        <p14:creationId xmlns:p14="http://schemas.microsoft.com/office/powerpoint/2010/main" val="379547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72493" y="238539"/>
            <a:ext cx="11018520" cy="1434415"/>
          </a:xfrm>
        </p:spPr>
        <p:txBody>
          <a:bodyPr vert="horz" lIns="91440" tIns="45720" rIns="91440" bIns="45720" rtlCol="0" anchor="b">
            <a:normAutofit/>
          </a:bodyPr>
          <a:lstStyle/>
          <a:p>
            <a:pPr algn="l"/>
            <a:r>
              <a:rPr lang="en-US" sz="4600" b="1" dirty="0"/>
              <a:t>Where the conflict arises from?</a:t>
            </a:r>
            <a:endParaRPr lang="en-US" sz="4600" b="1" dirty="0">
              <a:cs typeface="Calibri Light"/>
            </a:endParaRPr>
          </a:p>
        </p:txBody>
      </p:sp>
      <p:sp>
        <p:nvSpPr>
          <p:cNvPr id="5" name="TextBox 4">
            <a:extLst>
              <a:ext uri="{FF2B5EF4-FFF2-40B4-BE49-F238E27FC236}">
                <a16:creationId xmlns:a16="http://schemas.microsoft.com/office/drawing/2014/main" id="{426841B4-6808-431E-FCD1-91AF080247D9}"/>
              </a:ext>
            </a:extLst>
          </p:cNvPr>
          <p:cNvSpPr txBox="1"/>
          <p:nvPr/>
        </p:nvSpPr>
        <p:spPr>
          <a:xfrm>
            <a:off x="572493" y="2071316"/>
            <a:ext cx="6713552" cy="411917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200" dirty="0"/>
              <a:t> Differences between People</a:t>
            </a:r>
          </a:p>
          <a:p>
            <a:pPr indent="-228600">
              <a:lnSpc>
                <a:spcPct val="90000"/>
              </a:lnSpc>
              <a:spcAft>
                <a:spcPts val="600"/>
              </a:spcAft>
              <a:buFont typeface="Arial" panose="020B0604020202020204" pitchFamily="34" charset="0"/>
              <a:buChar char="•"/>
            </a:pPr>
            <a:r>
              <a:rPr lang="en-US" sz="2200" dirty="0"/>
              <a:t>Interests</a:t>
            </a:r>
            <a:endParaRPr lang="en-US" sz="2200" dirty="0">
              <a:ea typeface="Calibri"/>
              <a:cs typeface="Calibri"/>
            </a:endParaRPr>
          </a:p>
          <a:p>
            <a:pPr indent="-228600">
              <a:lnSpc>
                <a:spcPct val="90000"/>
              </a:lnSpc>
              <a:spcAft>
                <a:spcPts val="600"/>
              </a:spcAft>
              <a:buFont typeface="Arial" panose="020B0604020202020204" pitchFamily="34" charset="0"/>
              <a:buChar char="•"/>
            </a:pPr>
            <a:r>
              <a:rPr lang="en-US" sz="2200" dirty="0"/>
              <a:t>Misunderstanding</a:t>
            </a:r>
            <a:endParaRPr lang="en-US" sz="2200" dirty="0">
              <a:ea typeface="Calibri"/>
              <a:cs typeface="Calibri"/>
            </a:endParaRPr>
          </a:p>
          <a:p>
            <a:pPr indent="-228600">
              <a:lnSpc>
                <a:spcPct val="90000"/>
              </a:lnSpc>
              <a:spcAft>
                <a:spcPts val="600"/>
              </a:spcAft>
              <a:buFont typeface="Arial" panose="020B0604020202020204" pitchFamily="34" charset="0"/>
              <a:buChar char="•"/>
            </a:pPr>
            <a:r>
              <a:rPr lang="en-US" sz="2200" dirty="0"/>
              <a:t>Poor communication</a:t>
            </a:r>
            <a:endParaRPr lang="en-US" sz="2200" dirty="0">
              <a:ea typeface="Calibri"/>
              <a:cs typeface="Calibri"/>
            </a:endParaRPr>
          </a:p>
          <a:p>
            <a:pPr indent="-228600">
              <a:lnSpc>
                <a:spcPct val="90000"/>
              </a:lnSpc>
              <a:spcAft>
                <a:spcPts val="600"/>
              </a:spcAft>
              <a:buFont typeface="Arial" panose="020B0604020202020204" pitchFamily="34" charset="0"/>
              <a:buChar char="•"/>
            </a:pPr>
            <a:r>
              <a:rPr lang="en-US" sz="2200" dirty="0"/>
              <a:t>Competition for the better position </a:t>
            </a:r>
            <a:endParaRPr lang="en-US" sz="2200" dirty="0">
              <a:ea typeface="Calibri"/>
              <a:cs typeface="Calibri"/>
            </a:endParaRPr>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endParaRPr lang="en-US" sz="2200"/>
          </a:p>
        </p:txBody>
      </p:sp>
      <p:pic>
        <p:nvPicPr>
          <p:cNvPr id="3" name="Picture 5">
            <a:extLst>
              <a:ext uri="{FF2B5EF4-FFF2-40B4-BE49-F238E27FC236}">
                <a16:creationId xmlns:a16="http://schemas.microsoft.com/office/drawing/2014/main" id="{239C6AB1-A79F-87B0-9775-E18A114ACC77}"/>
              </a:ext>
            </a:extLst>
          </p:cNvPr>
          <p:cNvPicPr>
            <a:picLocks noChangeAspect="1"/>
          </p:cNvPicPr>
          <p:nvPr/>
        </p:nvPicPr>
        <p:blipFill rotWithShape="1">
          <a:blip r:embed="rId2"/>
          <a:srcRect l="33373" r="18524" b="-1"/>
          <a:stretch/>
        </p:blipFill>
        <p:spPr>
          <a:xfrm>
            <a:off x="7675658" y="2093976"/>
            <a:ext cx="3941064" cy="4096512"/>
          </a:xfrm>
          <a:prstGeom prst="rect">
            <a:avLst/>
          </a:prstGeom>
        </p:spPr>
      </p:pic>
      <p:sp>
        <p:nvSpPr>
          <p:cNvPr id="4" name="TextBox 3">
            <a:extLst>
              <a:ext uri="{FF2B5EF4-FFF2-40B4-BE49-F238E27FC236}">
                <a16:creationId xmlns:a16="http://schemas.microsoft.com/office/drawing/2014/main" id="{55977F31-0B94-EF93-28D5-61A93933D296}"/>
              </a:ext>
            </a:extLst>
          </p:cNvPr>
          <p:cNvSpPr txBox="1"/>
          <p:nvPr/>
        </p:nvSpPr>
        <p:spPr>
          <a:xfrm>
            <a:off x="9839738" y="6443869"/>
            <a:ext cx="213691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Ana S. Moreno</a:t>
            </a:r>
            <a:endParaRPr lang="en-GB" dirty="0"/>
          </a:p>
        </p:txBody>
      </p:sp>
    </p:spTree>
    <p:extLst>
      <p:ext uri="{BB962C8B-B14F-4D97-AF65-F5344CB8AC3E}">
        <p14:creationId xmlns:p14="http://schemas.microsoft.com/office/powerpoint/2010/main" val="1098572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4B71D-62B2-B15D-2DDD-AACAD893EBD0}"/>
              </a:ext>
            </a:extLst>
          </p:cNvPr>
          <p:cNvSpPr>
            <a:spLocks noGrp="1"/>
          </p:cNvSpPr>
          <p:nvPr>
            <p:ph type="title"/>
          </p:nvPr>
        </p:nvSpPr>
        <p:spPr>
          <a:xfrm>
            <a:off x="648929" y="629266"/>
            <a:ext cx="3505495" cy="1622321"/>
          </a:xfrm>
        </p:spPr>
        <p:txBody>
          <a:bodyPr>
            <a:normAutofit/>
          </a:bodyPr>
          <a:lstStyle/>
          <a:p>
            <a:r>
              <a:rPr lang="en-GB" sz="3100">
                <a:cs typeface="Calibri Light"/>
              </a:rPr>
              <a:t>        </a:t>
            </a:r>
            <a:r>
              <a:rPr lang="en-GB" sz="3100" b="1">
                <a:cs typeface="Calibri Light"/>
              </a:rPr>
              <a:t>How can conflict be managed ?</a:t>
            </a:r>
            <a:br>
              <a:rPr lang="en-GB" sz="3100" b="1">
                <a:cs typeface="Calibri Light"/>
              </a:rPr>
            </a:br>
            <a:endParaRPr lang="en-GB" sz="3100" b="1">
              <a:cs typeface="Calibri Light"/>
            </a:endParaRPr>
          </a:p>
        </p:txBody>
      </p:sp>
      <p:sp>
        <p:nvSpPr>
          <p:cNvPr id="3" name="Content Placeholder 2">
            <a:extLst>
              <a:ext uri="{FF2B5EF4-FFF2-40B4-BE49-F238E27FC236}">
                <a16:creationId xmlns:a16="http://schemas.microsoft.com/office/drawing/2014/main" id="{6C2B3D66-F339-612A-5401-E9F36EC2745D}"/>
              </a:ext>
            </a:extLst>
          </p:cNvPr>
          <p:cNvSpPr>
            <a:spLocks noGrp="1"/>
          </p:cNvSpPr>
          <p:nvPr>
            <p:ph idx="1"/>
          </p:nvPr>
        </p:nvSpPr>
        <p:spPr>
          <a:xfrm>
            <a:off x="648931" y="2438400"/>
            <a:ext cx="3505494" cy="3785419"/>
          </a:xfrm>
        </p:spPr>
        <p:txBody>
          <a:bodyPr vert="horz" lIns="91440" tIns="45720" rIns="91440" bIns="45720" rtlCol="0" anchor="t">
            <a:normAutofit/>
          </a:bodyPr>
          <a:lstStyle/>
          <a:p>
            <a:pPr marL="0" indent="0">
              <a:buNone/>
            </a:pPr>
            <a:r>
              <a:rPr lang="en-GB" sz="1900" dirty="0">
                <a:latin typeface="Calibri"/>
                <a:ea typeface="Calibri Light"/>
                <a:cs typeface="Calibri"/>
              </a:rPr>
              <a:t>According to Thomas, K. W. , and Kilmann, R. H. </a:t>
            </a:r>
            <a:endParaRPr lang="en-US" sz="1900" dirty="0">
              <a:latin typeface="Calibri"/>
              <a:ea typeface="Calibri" panose="020F0502020204030204"/>
              <a:cs typeface="Calibri" panose="020F0502020204030204"/>
            </a:endParaRPr>
          </a:p>
          <a:p>
            <a:pPr marL="0" indent="0">
              <a:buNone/>
            </a:pPr>
            <a:r>
              <a:rPr lang="en-GB" sz="1900" dirty="0">
                <a:latin typeface="Calibri"/>
                <a:ea typeface="Calibri Light"/>
                <a:cs typeface="Calibri"/>
              </a:rPr>
              <a:t>The Thomas-Kilmann Conflict Mode Instrument(1974) conflict can be managed by 5 resolution strategies : </a:t>
            </a:r>
            <a:endParaRPr lang="en-GB" sz="1900" dirty="0">
              <a:latin typeface="Calibri"/>
              <a:ea typeface="Calibri Light"/>
              <a:cs typeface="Calibri Light"/>
            </a:endParaRPr>
          </a:p>
          <a:p>
            <a:pPr marL="457200" indent="-457200">
              <a:buAutoNum type="arabicPeriod"/>
            </a:pPr>
            <a:r>
              <a:rPr lang="en-GB" sz="1900" dirty="0">
                <a:latin typeface="Calibri"/>
                <a:ea typeface="Calibri Light"/>
                <a:cs typeface="Calibri"/>
              </a:rPr>
              <a:t>Compete</a:t>
            </a:r>
          </a:p>
          <a:p>
            <a:pPr marL="457200" indent="-457200">
              <a:buAutoNum type="arabicPeriod"/>
            </a:pPr>
            <a:r>
              <a:rPr lang="en-GB" sz="1900" dirty="0">
                <a:latin typeface="Calibri"/>
                <a:ea typeface="Calibri Light"/>
                <a:cs typeface="Calibri"/>
              </a:rPr>
              <a:t>Collaborate</a:t>
            </a:r>
          </a:p>
          <a:p>
            <a:pPr marL="457200" indent="-457200">
              <a:buAutoNum type="arabicPeriod"/>
            </a:pPr>
            <a:r>
              <a:rPr lang="en-GB" sz="1900" dirty="0">
                <a:latin typeface="Calibri"/>
                <a:ea typeface="Calibri Light"/>
                <a:cs typeface="Calibri"/>
              </a:rPr>
              <a:t>Compromise</a:t>
            </a:r>
          </a:p>
          <a:p>
            <a:pPr marL="457200" indent="-457200">
              <a:buAutoNum type="arabicPeriod"/>
            </a:pPr>
            <a:r>
              <a:rPr lang="en-GB" sz="1900" dirty="0">
                <a:latin typeface="Calibri"/>
                <a:ea typeface="Calibri Light"/>
                <a:cs typeface="Calibri"/>
              </a:rPr>
              <a:t>Avoid</a:t>
            </a:r>
          </a:p>
          <a:p>
            <a:pPr marL="457200" indent="-457200">
              <a:buAutoNum type="arabicPeriod"/>
            </a:pPr>
            <a:r>
              <a:rPr lang="en-GB" sz="1900" dirty="0">
                <a:latin typeface="Calibri"/>
                <a:ea typeface="Calibri Light"/>
                <a:cs typeface="Calibri"/>
              </a:rPr>
              <a:t>Accommodate</a:t>
            </a:r>
          </a:p>
          <a:p>
            <a:endParaRPr lang="en-GB" sz="1900" dirty="0">
              <a:latin typeface="Calibri"/>
              <a:ea typeface="Calibri Light"/>
              <a:cs typeface="Calibri"/>
            </a:endParaRPr>
          </a:p>
          <a:p>
            <a:endParaRPr lang="en-GB" sz="1900">
              <a:latin typeface="Calibri Light"/>
              <a:ea typeface="Calibri Light"/>
              <a:cs typeface="Calibri"/>
            </a:endParaRPr>
          </a:p>
          <a:p>
            <a:endParaRPr lang="en-GB" sz="1900">
              <a:cs typeface="Calibri"/>
            </a:endParaRPr>
          </a:p>
          <a:p>
            <a:endParaRPr lang="en-GB" sz="1900">
              <a:cs typeface="Calibri"/>
            </a:endParaRPr>
          </a:p>
        </p:txBody>
      </p:sp>
      <p:sp>
        <p:nvSpPr>
          <p:cNvPr id="12" name="Rectangle 11">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descr="Diagram&#10;&#10;Description automatically generated">
            <a:extLst>
              <a:ext uri="{FF2B5EF4-FFF2-40B4-BE49-F238E27FC236}">
                <a16:creationId xmlns:a16="http://schemas.microsoft.com/office/drawing/2014/main" id="{AE223BD8-8E79-A4FC-F625-16B4B8C5BEE9}"/>
              </a:ext>
            </a:extLst>
          </p:cNvPr>
          <p:cNvPicPr>
            <a:picLocks noChangeAspect="1"/>
          </p:cNvPicPr>
          <p:nvPr/>
        </p:nvPicPr>
        <p:blipFill>
          <a:blip r:embed="rId2"/>
          <a:stretch>
            <a:fillRect/>
          </a:stretch>
        </p:blipFill>
        <p:spPr>
          <a:xfrm>
            <a:off x="5405862" y="1335659"/>
            <a:ext cx="6019331" cy="4183435"/>
          </a:xfrm>
          <a:prstGeom prst="rect">
            <a:avLst/>
          </a:prstGeom>
          <a:effectLst/>
        </p:spPr>
      </p:pic>
      <p:sp>
        <p:nvSpPr>
          <p:cNvPr id="4" name="TextBox 3">
            <a:extLst>
              <a:ext uri="{FF2B5EF4-FFF2-40B4-BE49-F238E27FC236}">
                <a16:creationId xmlns:a16="http://schemas.microsoft.com/office/drawing/2014/main" id="{3E3DAC3C-0562-21B5-B12A-462A2E30445A}"/>
              </a:ext>
            </a:extLst>
          </p:cNvPr>
          <p:cNvSpPr txBox="1"/>
          <p:nvPr/>
        </p:nvSpPr>
        <p:spPr>
          <a:xfrm>
            <a:off x="10038522" y="6361043"/>
            <a:ext cx="205408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dirty="0">
                <a:cs typeface="Calibri"/>
              </a:rPr>
              <a:t>Ana S. Moreno</a:t>
            </a:r>
            <a:endParaRPr lang="en-GB"/>
          </a:p>
        </p:txBody>
      </p:sp>
    </p:spTree>
    <p:extLst>
      <p:ext uri="{BB962C8B-B14F-4D97-AF65-F5344CB8AC3E}">
        <p14:creationId xmlns:p14="http://schemas.microsoft.com/office/powerpoint/2010/main" val="25128521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4FCC2-B316-A40A-49C3-B877C8DC4747}"/>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4600" b="1" kern="1200" dirty="0">
                <a:solidFill>
                  <a:schemeClr val="accent1">
                    <a:lumMod val="75000"/>
                  </a:schemeClr>
                </a:solidFill>
                <a:latin typeface="+mj-lt"/>
                <a:ea typeface="+mj-ea"/>
                <a:cs typeface="+mj-cs"/>
              </a:rPr>
              <a:t>Successful team Development </a:t>
            </a:r>
            <a:endParaRPr lang="en-US" sz="4600" b="1" kern="1200">
              <a:solidFill>
                <a:schemeClr val="accent1">
                  <a:lumMod val="75000"/>
                </a:schemeClr>
              </a:solidFill>
              <a:latin typeface="+mj-lt"/>
              <a:cs typeface="Calibri Light"/>
            </a:endParaRPr>
          </a:p>
        </p:txBody>
      </p:sp>
      <p:pic>
        <p:nvPicPr>
          <p:cNvPr id="4" name="Picture 4" descr="Text&#10;&#10;Description automatically generated">
            <a:extLst>
              <a:ext uri="{FF2B5EF4-FFF2-40B4-BE49-F238E27FC236}">
                <a16:creationId xmlns:a16="http://schemas.microsoft.com/office/drawing/2014/main" id="{C8D0A945-BB53-4047-B4BB-7651E3351C1B}"/>
              </a:ext>
            </a:extLst>
          </p:cNvPr>
          <p:cNvPicPr>
            <a:picLocks noGrp="1" noChangeAspect="1"/>
          </p:cNvPicPr>
          <p:nvPr>
            <p:ph idx="1"/>
          </p:nvPr>
        </p:nvPicPr>
        <p:blipFill>
          <a:blip r:embed="rId2"/>
          <a:stretch>
            <a:fillRect/>
          </a:stretch>
        </p:blipFill>
        <p:spPr>
          <a:xfrm>
            <a:off x="4654296" y="747811"/>
            <a:ext cx="7214616" cy="5334945"/>
          </a:xfrm>
          <a:prstGeom prst="rect">
            <a:avLst/>
          </a:prstGeom>
        </p:spPr>
      </p:pic>
      <p:sp>
        <p:nvSpPr>
          <p:cNvPr id="3" name="TextBox 2">
            <a:extLst>
              <a:ext uri="{FF2B5EF4-FFF2-40B4-BE49-F238E27FC236}">
                <a16:creationId xmlns:a16="http://schemas.microsoft.com/office/drawing/2014/main" id="{A809DB58-C9A6-7720-1FE5-D0E885147609}"/>
              </a:ext>
            </a:extLst>
          </p:cNvPr>
          <p:cNvSpPr txBox="1"/>
          <p:nvPr/>
        </p:nvSpPr>
        <p:spPr>
          <a:xfrm>
            <a:off x="9905999" y="6129130"/>
            <a:ext cx="220317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err="1">
                <a:ea typeface="+mn-lt"/>
                <a:cs typeface="+mn-lt"/>
              </a:rPr>
              <a:t>Vikramkumar</a:t>
            </a:r>
            <a:r>
              <a:rPr lang="en-US" dirty="0">
                <a:ea typeface="+mn-lt"/>
                <a:cs typeface="+mn-lt"/>
              </a:rPr>
              <a:t> P</a:t>
            </a:r>
            <a:endParaRPr lang="en-US" dirty="0"/>
          </a:p>
        </p:txBody>
      </p:sp>
    </p:spTree>
    <p:extLst>
      <p:ext uri="{BB962C8B-B14F-4D97-AF65-F5344CB8AC3E}">
        <p14:creationId xmlns:p14="http://schemas.microsoft.com/office/powerpoint/2010/main" val="28603634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83F10C-46AB-6ACE-DC6F-25552C13781B}"/>
              </a:ext>
            </a:extLst>
          </p:cNvPr>
          <p:cNvSpPr>
            <a:spLocks noGrp="1"/>
          </p:cNvSpPr>
          <p:nvPr>
            <p:ph type="title"/>
          </p:nvPr>
        </p:nvSpPr>
        <p:spPr>
          <a:xfrm>
            <a:off x="643467" y="321734"/>
            <a:ext cx="10905066" cy="1135737"/>
          </a:xfrm>
        </p:spPr>
        <p:txBody>
          <a:bodyPr>
            <a:normAutofit/>
          </a:bodyPr>
          <a:lstStyle/>
          <a:p>
            <a:r>
              <a:rPr lang="en-GB" sz="3600">
                <a:cs typeface="Calibri Light"/>
              </a:rPr>
              <a:t>10 step in building a strong team</a:t>
            </a:r>
          </a:p>
        </p:txBody>
      </p:sp>
      <p:sp>
        <p:nvSpPr>
          <p:cNvPr id="3" name="Content Placeholder 2">
            <a:extLst>
              <a:ext uri="{FF2B5EF4-FFF2-40B4-BE49-F238E27FC236}">
                <a16:creationId xmlns:a16="http://schemas.microsoft.com/office/drawing/2014/main" id="{E23E5A93-5694-8B0E-9C94-03B868F080D8}"/>
              </a:ext>
            </a:extLst>
          </p:cNvPr>
          <p:cNvSpPr>
            <a:spLocks noGrp="1"/>
          </p:cNvSpPr>
          <p:nvPr>
            <p:ph idx="1"/>
          </p:nvPr>
        </p:nvSpPr>
        <p:spPr>
          <a:xfrm>
            <a:off x="643469" y="1782981"/>
            <a:ext cx="4008384" cy="4393982"/>
          </a:xfrm>
        </p:spPr>
        <p:txBody>
          <a:bodyPr vert="horz" lIns="91440" tIns="45720" rIns="91440" bIns="45720" rtlCol="0">
            <a:normAutofit/>
          </a:bodyPr>
          <a:lstStyle/>
          <a:p>
            <a:pPr marL="0" indent="0">
              <a:buNone/>
            </a:pPr>
            <a:r>
              <a:rPr lang="en-GB" sz="2000">
                <a:cs typeface="Calibri"/>
              </a:rPr>
              <a:t>•Understand responsibility</a:t>
            </a:r>
            <a:endParaRPr lang="en-US" sz="2000">
              <a:ea typeface="Calibri"/>
              <a:cs typeface="Calibri"/>
            </a:endParaRPr>
          </a:p>
          <a:p>
            <a:pPr marL="0" indent="0">
              <a:buNone/>
            </a:pPr>
            <a:r>
              <a:rPr lang="en-GB" sz="2000">
                <a:ea typeface="+mn-lt"/>
                <a:cs typeface="+mn-lt"/>
              </a:rPr>
              <a:t>•</a:t>
            </a:r>
            <a:r>
              <a:rPr lang="en-GB" sz="2000">
                <a:cs typeface="Calibri"/>
              </a:rPr>
              <a:t>Belbin roles</a:t>
            </a:r>
            <a:endParaRPr lang="en-GB" sz="2000">
              <a:ea typeface="Calibri" panose="020F0502020204030204"/>
              <a:cs typeface="Calibri"/>
            </a:endParaRPr>
          </a:p>
          <a:p>
            <a:pPr marL="0" indent="0">
              <a:buNone/>
            </a:pPr>
            <a:r>
              <a:rPr lang="en-GB" sz="2000">
                <a:ea typeface="+mn-lt"/>
                <a:cs typeface="+mn-lt"/>
              </a:rPr>
              <a:t>•</a:t>
            </a:r>
            <a:r>
              <a:rPr lang="en-GB" sz="2000">
                <a:cs typeface="Calibri"/>
              </a:rPr>
              <a:t>Have common goals</a:t>
            </a:r>
            <a:endParaRPr lang="en-GB" sz="2000">
              <a:ea typeface="Calibri"/>
              <a:cs typeface="Calibri"/>
            </a:endParaRPr>
          </a:p>
          <a:p>
            <a:pPr marL="0" indent="0">
              <a:buNone/>
            </a:pPr>
            <a:r>
              <a:rPr lang="en-GB" sz="2000">
                <a:ea typeface="+mn-lt"/>
                <a:cs typeface="+mn-lt"/>
              </a:rPr>
              <a:t>•</a:t>
            </a:r>
            <a:r>
              <a:rPr lang="en-GB" sz="2000">
                <a:cs typeface="Calibri"/>
              </a:rPr>
              <a:t>Deal with change</a:t>
            </a:r>
            <a:endParaRPr lang="en-GB" sz="2000">
              <a:ea typeface="Calibri"/>
              <a:cs typeface="Calibri"/>
            </a:endParaRPr>
          </a:p>
          <a:p>
            <a:pPr marL="0" indent="0">
              <a:buNone/>
            </a:pPr>
            <a:r>
              <a:rPr lang="en-GB" sz="2000">
                <a:ea typeface="+mn-lt"/>
                <a:cs typeface="+mn-lt"/>
              </a:rPr>
              <a:t>•</a:t>
            </a:r>
            <a:r>
              <a:rPr lang="en-GB" sz="2000">
                <a:cs typeface="Calibri"/>
              </a:rPr>
              <a:t>Deal with conflict</a:t>
            </a:r>
            <a:endParaRPr lang="en-GB" sz="2000">
              <a:ea typeface="Calibri"/>
              <a:cs typeface="Calibri"/>
            </a:endParaRPr>
          </a:p>
          <a:p>
            <a:pPr marL="0" indent="0">
              <a:buNone/>
            </a:pPr>
            <a:r>
              <a:rPr lang="en-GB" sz="2000">
                <a:ea typeface="+mn-lt"/>
                <a:cs typeface="+mn-lt"/>
              </a:rPr>
              <a:t>•</a:t>
            </a:r>
            <a:r>
              <a:rPr lang="en-GB" sz="2000">
                <a:cs typeface="Calibri"/>
              </a:rPr>
              <a:t>Share information</a:t>
            </a:r>
            <a:endParaRPr lang="en-GB" sz="2000">
              <a:ea typeface="Calibri"/>
              <a:cs typeface="Calibri"/>
            </a:endParaRPr>
          </a:p>
          <a:p>
            <a:pPr marL="0" indent="0">
              <a:buNone/>
            </a:pPr>
            <a:r>
              <a:rPr lang="en-GB" sz="2000">
                <a:ea typeface="+mn-lt"/>
                <a:cs typeface="+mn-lt"/>
              </a:rPr>
              <a:t>•</a:t>
            </a:r>
            <a:r>
              <a:rPr lang="en-GB" sz="2000">
                <a:cs typeface="Calibri"/>
              </a:rPr>
              <a:t>Share ideas</a:t>
            </a:r>
            <a:endParaRPr lang="en-GB" sz="2000">
              <a:ea typeface="Calibri"/>
              <a:cs typeface="Calibri"/>
            </a:endParaRPr>
          </a:p>
          <a:p>
            <a:pPr marL="0" indent="0">
              <a:buNone/>
            </a:pPr>
            <a:r>
              <a:rPr lang="en-GB" sz="2000">
                <a:ea typeface="+mn-lt"/>
                <a:cs typeface="+mn-lt"/>
              </a:rPr>
              <a:t>•</a:t>
            </a:r>
            <a:r>
              <a:rPr lang="en-GB" sz="2000">
                <a:cs typeface="Calibri"/>
              </a:rPr>
              <a:t>Develop trust</a:t>
            </a:r>
            <a:endParaRPr lang="en-GB" sz="2000">
              <a:ea typeface="Calibri"/>
              <a:cs typeface="Calibri"/>
            </a:endParaRPr>
          </a:p>
          <a:p>
            <a:pPr marL="0" indent="0">
              <a:buNone/>
            </a:pPr>
            <a:r>
              <a:rPr lang="en-GB" sz="2000">
                <a:ea typeface="+mn-lt"/>
                <a:cs typeface="+mn-lt"/>
              </a:rPr>
              <a:t>•</a:t>
            </a:r>
            <a:r>
              <a:rPr lang="en-GB" sz="2000">
                <a:cs typeface="Calibri"/>
              </a:rPr>
              <a:t>Adapt</a:t>
            </a:r>
            <a:endParaRPr lang="en-GB" sz="2000">
              <a:ea typeface="Calibri"/>
              <a:cs typeface="Calibri"/>
            </a:endParaRPr>
          </a:p>
          <a:p>
            <a:pPr marL="0" indent="0">
              <a:buNone/>
            </a:pPr>
            <a:r>
              <a:rPr lang="en-GB" sz="2000">
                <a:ea typeface="+mn-lt"/>
                <a:cs typeface="+mn-lt"/>
              </a:rPr>
              <a:t>•</a:t>
            </a:r>
            <a:r>
              <a:rPr lang="en-GB" sz="2000">
                <a:cs typeface="Calibri"/>
              </a:rPr>
              <a:t>Socialise</a:t>
            </a:r>
            <a:endParaRPr lang="en-GB" sz="2000">
              <a:ea typeface="Calibri"/>
              <a:cs typeface="Calibri"/>
            </a:endParaRPr>
          </a:p>
        </p:txBody>
      </p:sp>
      <p:grpSp>
        <p:nvGrpSpPr>
          <p:cNvPr id="12" name="Group 11">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7" name="Isosceles Triangle 1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4">
            <a:extLst>
              <a:ext uri="{FF2B5EF4-FFF2-40B4-BE49-F238E27FC236}">
                <a16:creationId xmlns:a16="http://schemas.microsoft.com/office/drawing/2014/main" id="{D59F47D8-5609-1FD1-1D31-3F3B50CCC0AE}"/>
              </a:ext>
            </a:extLst>
          </p:cNvPr>
          <p:cNvPicPr>
            <a:picLocks noChangeAspect="1"/>
          </p:cNvPicPr>
          <p:nvPr/>
        </p:nvPicPr>
        <p:blipFill>
          <a:blip r:embed="rId2"/>
          <a:stretch>
            <a:fillRect/>
          </a:stretch>
        </p:blipFill>
        <p:spPr>
          <a:xfrm>
            <a:off x="5295320" y="2472776"/>
            <a:ext cx="6253212" cy="2982301"/>
          </a:xfrm>
          <a:prstGeom prst="rect">
            <a:avLst/>
          </a:prstGeom>
        </p:spPr>
      </p:pic>
      <p:grpSp>
        <p:nvGrpSpPr>
          <p:cNvPr id="16" name="Group 15">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7" name="Rectangle 16">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TextBox 4">
            <a:extLst>
              <a:ext uri="{FF2B5EF4-FFF2-40B4-BE49-F238E27FC236}">
                <a16:creationId xmlns:a16="http://schemas.microsoft.com/office/drawing/2014/main" id="{C396784C-4FC7-B72C-4686-A71769A42DF9}"/>
              </a:ext>
            </a:extLst>
          </p:cNvPr>
          <p:cNvSpPr txBox="1"/>
          <p:nvPr/>
        </p:nvSpPr>
        <p:spPr>
          <a:xfrm>
            <a:off x="10127287" y="6559825"/>
            <a:ext cx="19984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dirty="0" err="1">
                <a:ea typeface="+mn-lt"/>
                <a:cs typeface="+mn-lt"/>
              </a:rPr>
              <a:t>Vikramkumar</a:t>
            </a:r>
            <a:r>
              <a:rPr lang="en-US" dirty="0">
                <a:ea typeface="+mn-lt"/>
                <a:cs typeface="+mn-lt"/>
              </a:rPr>
              <a:t> P</a:t>
            </a:r>
            <a:endParaRPr lang="en-US"/>
          </a:p>
        </p:txBody>
      </p:sp>
    </p:spTree>
    <p:extLst>
      <p:ext uri="{BB962C8B-B14F-4D97-AF65-F5344CB8AC3E}">
        <p14:creationId xmlns:p14="http://schemas.microsoft.com/office/powerpoint/2010/main" val="18213280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text&#10;&#10;Description automatically generated">
            <a:extLst>
              <a:ext uri="{FF2B5EF4-FFF2-40B4-BE49-F238E27FC236}">
                <a16:creationId xmlns:a16="http://schemas.microsoft.com/office/drawing/2014/main" id="{8E7B6E0B-38FB-12BB-7C13-52CAAF8F8CA1}"/>
              </a:ext>
            </a:extLst>
          </p:cNvPr>
          <p:cNvPicPr>
            <a:picLocks noChangeAspect="1"/>
          </p:cNvPicPr>
          <p:nvPr/>
        </p:nvPicPr>
        <p:blipFill rotWithShape="1">
          <a:blip r:embed="rId2">
            <a:alphaModFix amt="35000"/>
          </a:blip>
          <a:srcRect t="8828" r="1" b="6932"/>
          <a:stretch/>
        </p:blipFill>
        <p:spPr>
          <a:xfrm>
            <a:off x="-4243" y="10"/>
            <a:ext cx="12196243" cy="6857990"/>
          </a:xfrm>
          <a:prstGeom prst="rect">
            <a:avLst/>
          </a:prstGeom>
        </p:spPr>
      </p:pic>
      <p:sp>
        <p:nvSpPr>
          <p:cNvPr id="13" name="Content Placeholder 12">
            <a:extLst>
              <a:ext uri="{FF2B5EF4-FFF2-40B4-BE49-F238E27FC236}">
                <a16:creationId xmlns:a16="http://schemas.microsoft.com/office/drawing/2014/main" id="{D56B25D2-A7AD-342A-910B-A4B46CF96020}"/>
              </a:ext>
            </a:extLst>
          </p:cNvPr>
          <p:cNvSpPr>
            <a:spLocks noGrp="1"/>
          </p:cNvSpPr>
          <p:nvPr>
            <p:ph idx="1"/>
          </p:nvPr>
        </p:nvSpPr>
        <p:spPr>
          <a:xfrm>
            <a:off x="514071" y="546529"/>
            <a:ext cx="11034462" cy="5630434"/>
          </a:xfrm>
        </p:spPr>
        <p:txBody>
          <a:bodyPr vert="horz" lIns="91440" tIns="45720" rIns="91440" bIns="45720" rtlCol="0" anchor="t">
            <a:normAutofit/>
          </a:bodyPr>
          <a:lstStyle/>
          <a:p>
            <a:r>
              <a:rPr lang="en-US" sz="2000" dirty="0">
                <a:ea typeface="Calibri"/>
                <a:cs typeface="Calibri"/>
              </a:rPr>
              <a:t>We as a group believe to build a successful team you need to follow the 9 steps according  to Belbin Role which we discussed in our presentation. You must follow all steps to be able to choose the appropriate person for each task who can complete it to a high standards.</a:t>
            </a:r>
          </a:p>
        </p:txBody>
      </p:sp>
      <p:pic>
        <p:nvPicPr>
          <p:cNvPr id="3" name="Picture 4" descr="Text&#10;&#10;Description automatically generated">
            <a:extLst>
              <a:ext uri="{FF2B5EF4-FFF2-40B4-BE49-F238E27FC236}">
                <a16:creationId xmlns:a16="http://schemas.microsoft.com/office/drawing/2014/main" id="{381EF04C-752F-0269-DAAB-736CAB257288}"/>
              </a:ext>
            </a:extLst>
          </p:cNvPr>
          <p:cNvPicPr>
            <a:picLocks noChangeAspect="1"/>
          </p:cNvPicPr>
          <p:nvPr/>
        </p:nvPicPr>
        <p:blipFill>
          <a:blip r:embed="rId3"/>
          <a:stretch>
            <a:fillRect/>
          </a:stretch>
        </p:blipFill>
        <p:spPr>
          <a:xfrm>
            <a:off x="641230" y="4082703"/>
            <a:ext cx="2743200" cy="2631989"/>
          </a:xfrm>
          <a:prstGeom prst="rect">
            <a:avLst/>
          </a:prstGeom>
        </p:spPr>
      </p:pic>
    </p:spTree>
    <p:extLst>
      <p:ext uri="{BB962C8B-B14F-4D97-AF65-F5344CB8AC3E}">
        <p14:creationId xmlns:p14="http://schemas.microsoft.com/office/powerpoint/2010/main" val="19530294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45276-96D0-C71A-CBD9-7D0CA63B4D8E}"/>
              </a:ext>
            </a:extLst>
          </p:cNvPr>
          <p:cNvSpPr>
            <a:spLocks noGrp="1"/>
          </p:cNvSpPr>
          <p:nvPr>
            <p:ph type="title"/>
          </p:nvPr>
        </p:nvSpPr>
        <p:spPr>
          <a:xfrm>
            <a:off x="841246" y="673770"/>
            <a:ext cx="3644489" cy="2414488"/>
          </a:xfrm>
        </p:spPr>
        <p:txBody>
          <a:bodyPr anchor="t">
            <a:normAutofit/>
          </a:bodyPr>
          <a:lstStyle/>
          <a:p>
            <a:r>
              <a:rPr lang="en-GB" sz="5400">
                <a:solidFill>
                  <a:srgbClr val="FFFFFF"/>
                </a:solidFill>
                <a:cs typeface="Calibri Light"/>
              </a:rPr>
              <a:t>References</a:t>
            </a:r>
          </a:p>
        </p:txBody>
      </p:sp>
      <p:sp>
        <p:nvSpPr>
          <p:cNvPr id="3" name="Content Placeholder 2">
            <a:extLst>
              <a:ext uri="{FF2B5EF4-FFF2-40B4-BE49-F238E27FC236}">
                <a16:creationId xmlns:a16="http://schemas.microsoft.com/office/drawing/2014/main" id="{27FBA88F-F21C-1C81-9D6C-E154C0A459D2}"/>
              </a:ext>
            </a:extLst>
          </p:cNvPr>
          <p:cNvSpPr>
            <a:spLocks noGrp="1"/>
          </p:cNvSpPr>
          <p:nvPr>
            <p:ph idx="1"/>
          </p:nvPr>
        </p:nvSpPr>
        <p:spPr>
          <a:xfrm>
            <a:off x="6498565" y="192201"/>
            <a:ext cx="5254754" cy="6272307"/>
          </a:xfrm>
        </p:spPr>
        <p:txBody>
          <a:bodyPr vert="horz" lIns="91440" tIns="45720" rIns="91440" bIns="45720" rtlCol="0" anchor="t">
            <a:normAutofit fontScale="92500"/>
          </a:bodyPr>
          <a:lstStyle/>
          <a:p>
            <a:r>
              <a:rPr lang="en-GB" sz="2200" dirty="0">
                <a:ea typeface="+mn-lt"/>
                <a:cs typeface="+mn-lt"/>
              </a:rPr>
              <a:t>Belbin Limited (2017) </a:t>
            </a:r>
            <a:r>
              <a:rPr lang="en-GB" sz="2200" i="1" dirty="0">
                <a:ea typeface="+mn-lt"/>
                <a:cs typeface="+mn-lt"/>
              </a:rPr>
              <a:t>Why Belbin? . </a:t>
            </a:r>
            <a:r>
              <a:rPr lang="en-GB" sz="2200" dirty="0">
                <a:ea typeface="+mn-lt"/>
                <a:cs typeface="+mn-lt"/>
              </a:rPr>
              <a:t>Available at : </a:t>
            </a:r>
            <a:r>
              <a:rPr lang="en-GB" sz="2200" dirty="0">
                <a:ea typeface="+mn-lt"/>
                <a:cs typeface="+mn-lt"/>
                <a:hlinkClick r:id="rId2"/>
              </a:rPr>
              <a:t>https://www.belbin.com/</a:t>
            </a:r>
            <a:r>
              <a:rPr lang="en-GB" sz="2200" dirty="0">
                <a:ea typeface="+mn-lt"/>
                <a:cs typeface="+mn-lt"/>
              </a:rPr>
              <a:t>  </a:t>
            </a:r>
          </a:p>
          <a:p>
            <a:pPr marL="0" indent="0">
              <a:buNone/>
            </a:pPr>
            <a:r>
              <a:rPr lang="en-GB" sz="2200" dirty="0">
                <a:ea typeface="+mn-lt"/>
                <a:cs typeface="+mn-lt"/>
              </a:rPr>
              <a:t>     </a:t>
            </a:r>
            <a:r>
              <a:rPr lang="en-GB" sz="2200" dirty="0" err="1">
                <a:ea typeface="+mn-lt"/>
                <a:cs typeface="+mn-lt"/>
              </a:rPr>
              <a:t>Acessed</a:t>
            </a:r>
            <a:r>
              <a:rPr lang="en-GB" sz="2200" dirty="0">
                <a:ea typeface="+mn-lt"/>
                <a:cs typeface="+mn-lt"/>
              </a:rPr>
              <a:t>: (3 December 2022)</a:t>
            </a:r>
            <a:endParaRPr lang="en-GB" dirty="0">
              <a:ea typeface="Calibri" panose="020F0502020204030204"/>
              <a:cs typeface="Calibri" panose="020F0502020204030204"/>
            </a:endParaRPr>
          </a:p>
          <a:p>
            <a:r>
              <a:rPr lang="en-GB" sz="2200" dirty="0">
                <a:ea typeface="+mn-lt"/>
                <a:cs typeface="+mn-lt"/>
              </a:rPr>
              <a:t>Kumar, Sandeep. (2022) '</a:t>
            </a:r>
            <a:r>
              <a:rPr lang="en-GB" sz="2200" i="1" dirty="0">
                <a:ea typeface="+mn-lt"/>
                <a:cs typeface="+mn-lt"/>
              </a:rPr>
              <a:t>Conflict Resolution (Thomas-Kilmann Model)'</a:t>
            </a:r>
            <a:r>
              <a:rPr lang="en-GB" sz="2200" dirty="0">
                <a:ea typeface="+mn-lt"/>
                <a:cs typeface="+mn-lt"/>
              </a:rPr>
              <a:t> [blog]. Available at: </a:t>
            </a:r>
            <a:r>
              <a:rPr lang="en-GB" sz="2200" dirty="0">
                <a:ea typeface="+mn-lt"/>
                <a:cs typeface="+mn-lt"/>
                <a:hlinkClick r:id="rId3"/>
              </a:rPr>
              <a:t>https://www.qualitygurus.com/conflict-resolution-thomas-kilmann-model/</a:t>
            </a:r>
            <a:r>
              <a:rPr lang="en-GB" sz="2200" dirty="0">
                <a:ea typeface="+mn-lt"/>
                <a:cs typeface="+mn-lt"/>
              </a:rPr>
              <a:t>  </a:t>
            </a:r>
            <a:endParaRPr lang="en-GB">
              <a:ea typeface="Calibri"/>
              <a:cs typeface="Calibri" panose="020F0502020204030204"/>
            </a:endParaRPr>
          </a:p>
          <a:p>
            <a:pPr marL="0" indent="0">
              <a:buNone/>
            </a:pPr>
            <a:r>
              <a:rPr lang="en-GB" sz="2200" dirty="0">
                <a:ea typeface="+mn-lt"/>
                <a:cs typeface="+mn-lt"/>
              </a:rPr>
              <a:t>    (Accessed: 30 November 2022). </a:t>
            </a:r>
          </a:p>
          <a:p>
            <a:r>
              <a:rPr lang="en-GB" sz="2200" dirty="0">
                <a:ea typeface="+mn-lt"/>
                <a:cs typeface="+mn-lt"/>
              </a:rPr>
              <a:t>Morgan, P. (2017) </a:t>
            </a:r>
            <a:r>
              <a:rPr lang="en-GB" sz="2200" i="1" dirty="0">
                <a:ea typeface="+mn-lt"/>
                <a:cs typeface="+mn-lt"/>
              </a:rPr>
              <a:t>The Business Student's Guide to Study and Employability </a:t>
            </a:r>
            <a:r>
              <a:rPr lang="en-GB" sz="2200" dirty="0">
                <a:ea typeface="+mn-lt"/>
                <a:cs typeface="+mn-lt"/>
              </a:rPr>
              <a:t>,London: Sage publications Ltd.</a:t>
            </a:r>
            <a:endParaRPr lang="en-US" sz="2200" dirty="0">
              <a:ea typeface="+mn-lt"/>
              <a:cs typeface="+mn-lt"/>
            </a:endParaRPr>
          </a:p>
          <a:p>
            <a:r>
              <a:rPr lang="en-GB" sz="2200" dirty="0" err="1">
                <a:ea typeface="+mn-lt"/>
                <a:cs typeface="+mn-lt"/>
              </a:rPr>
              <a:t>Mullins,Christy</a:t>
            </a:r>
            <a:r>
              <a:rPr lang="en-GB" sz="2200" dirty="0">
                <a:ea typeface="+mn-lt"/>
                <a:cs typeface="+mn-lt"/>
              </a:rPr>
              <a:t>, G.(2013) </a:t>
            </a:r>
            <a:r>
              <a:rPr lang="en-GB" sz="2200" i="1" dirty="0">
                <a:ea typeface="+mn-lt"/>
                <a:cs typeface="+mn-lt"/>
              </a:rPr>
              <a:t>Management and Organisational Behaviour.</a:t>
            </a:r>
            <a:r>
              <a:rPr lang="en-GB" sz="2200" dirty="0">
                <a:ea typeface="+mn-lt"/>
                <a:cs typeface="+mn-lt"/>
              </a:rPr>
              <a:t> Pearson India</a:t>
            </a:r>
            <a:endParaRPr lang="en-GB">
              <a:ea typeface="Calibri" panose="020F0502020204030204"/>
              <a:cs typeface="Calibri" panose="020F0502020204030204"/>
            </a:endParaRPr>
          </a:p>
          <a:p>
            <a:r>
              <a:rPr lang="en-GB" sz="2200" dirty="0">
                <a:solidFill>
                  <a:schemeClr val="tx1">
                    <a:lumMod val="95000"/>
                    <a:lumOff val="5000"/>
                  </a:schemeClr>
                </a:solidFill>
                <a:cs typeface="Calibri"/>
              </a:rPr>
              <a:t>NS4B Net Solution For Business (2014) </a:t>
            </a:r>
            <a:r>
              <a:rPr lang="en-GB" sz="2200" i="1" dirty="0" err="1">
                <a:solidFill>
                  <a:schemeClr val="tx1">
                    <a:lumMod val="95000"/>
                    <a:lumOff val="5000"/>
                  </a:schemeClr>
                </a:solidFill>
                <a:cs typeface="Calibri"/>
              </a:rPr>
              <a:t>Tuckmans</a:t>
            </a:r>
            <a:r>
              <a:rPr lang="en-GB" sz="2200" i="1" dirty="0">
                <a:solidFill>
                  <a:schemeClr val="tx1">
                    <a:lumMod val="95000"/>
                    <a:lumOff val="5000"/>
                  </a:schemeClr>
                </a:solidFill>
                <a:cs typeface="Calibri"/>
              </a:rPr>
              <a:t> Stages Of Group Development</a:t>
            </a:r>
            <a:r>
              <a:rPr lang="en-GB" sz="2200" dirty="0">
                <a:solidFill>
                  <a:schemeClr val="tx1">
                    <a:lumMod val="95000"/>
                    <a:lumOff val="5000"/>
                  </a:schemeClr>
                </a:solidFill>
                <a:cs typeface="Calibri"/>
              </a:rPr>
              <a:t>. Available at: </a:t>
            </a:r>
            <a:r>
              <a:rPr lang="en-GB" sz="2200" dirty="0">
                <a:solidFill>
                  <a:schemeClr val="accent1">
                    <a:lumMod val="75000"/>
                  </a:schemeClr>
                </a:solidFill>
                <a:cs typeface="Calibri"/>
                <a:hlinkClick r:id="rId4">
                  <a:extLst>
                    <a:ext uri="{A12FA001-AC4F-418D-AE19-62706E023703}">
                      <ahyp:hlinkClr xmlns:ahyp="http://schemas.microsoft.com/office/drawing/2018/hyperlinkcolor" val="tx"/>
                    </a:ext>
                  </a:extLst>
                </a:hlinkClick>
              </a:rPr>
              <a:t>https://ns4business.com.br/tuckmans-stages-of-group-development</a:t>
            </a:r>
            <a:r>
              <a:rPr lang="en-GB" sz="2200" dirty="0">
                <a:solidFill>
                  <a:srgbClr val="000000"/>
                </a:solidFill>
                <a:cs typeface="Calibri"/>
                <a:hlinkClick r:id="rId4">
                  <a:extLst>
                    <a:ext uri="{A12FA001-AC4F-418D-AE19-62706E023703}">
                      <ahyp:hlinkClr xmlns:ahyp="http://schemas.microsoft.com/office/drawing/2018/hyperlinkcolor" val="tx"/>
                    </a:ext>
                  </a:extLst>
                </a:hlinkClick>
              </a:rPr>
              <a:t>/</a:t>
            </a:r>
            <a:r>
              <a:rPr lang="en-GB" sz="2200" dirty="0">
                <a:cs typeface="Calibri"/>
                <a:hlinkClick r:id="rId4">
                  <a:extLst>
                    <a:ext uri="{A12FA001-AC4F-418D-AE19-62706E023703}">
                      <ahyp:hlinkClr xmlns:ahyp="http://schemas.microsoft.com/office/drawing/2018/hyperlinkcolor" val="tx"/>
                    </a:ext>
                  </a:extLst>
                </a:hlinkClick>
              </a:rPr>
              <a:t> </a:t>
            </a:r>
            <a:endParaRPr lang="en-GB" sz="2200">
              <a:ea typeface="Calibri"/>
              <a:cs typeface="Calibri"/>
            </a:endParaRPr>
          </a:p>
          <a:p>
            <a:pPr marL="0" indent="0">
              <a:buNone/>
            </a:pPr>
            <a:r>
              <a:rPr lang="en-GB" sz="2200" dirty="0">
                <a:ea typeface="Calibri"/>
                <a:cs typeface="Calibri"/>
              </a:rPr>
              <a:t>      (</a:t>
            </a:r>
            <a:r>
              <a:rPr lang="en-GB" sz="2200" dirty="0" err="1">
                <a:ea typeface="Calibri"/>
                <a:cs typeface="Calibri"/>
              </a:rPr>
              <a:t>Accesssed</a:t>
            </a:r>
            <a:r>
              <a:rPr lang="en-GB" sz="2200" dirty="0">
                <a:ea typeface="Calibri"/>
                <a:cs typeface="Calibri"/>
              </a:rPr>
              <a:t>: 7 December 2022)</a:t>
            </a:r>
          </a:p>
          <a:p>
            <a:pPr marL="0" indent="0">
              <a:buNone/>
            </a:pPr>
            <a:endParaRPr lang="en-GB" sz="2200" dirty="0">
              <a:ea typeface="+mn-lt"/>
              <a:cs typeface="+mn-lt"/>
            </a:endParaRPr>
          </a:p>
          <a:p>
            <a:pPr marL="0" indent="0">
              <a:buNone/>
            </a:pPr>
            <a:endParaRPr lang="en-GB" sz="2200" dirty="0">
              <a:ea typeface="Calibri"/>
              <a:cs typeface="Calibri"/>
            </a:endParaRPr>
          </a:p>
          <a:p>
            <a:endParaRPr lang="en-GB" sz="2200" dirty="0">
              <a:ea typeface="Calibri"/>
              <a:cs typeface="Calibri"/>
            </a:endParaRPr>
          </a:p>
          <a:p>
            <a:endParaRPr lang="en-GB" sz="2200" dirty="0">
              <a:ea typeface="Calibri"/>
              <a:cs typeface="Calibri"/>
            </a:endParaRPr>
          </a:p>
        </p:txBody>
      </p:sp>
      <p:sp>
        <p:nvSpPr>
          <p:cNvPr id="5" name="TextBox 4">
            <a:extLst>
              <a:ext uri="{FF2B5EF4-FFF2-40B4-BE49-F238E27FC236}">
                <a16:creationId xmlns:a16="http://schemas.microsoft.com/office/drawing/2014/main" id="{FF40BC74-4C0E-20FE-CC8B-D237CBB2FD51}"/>
              </a:ext>
            </a:extLst>
          </p:cNvPr>
          <p:cNvSpPr txBox="1"/>
          <p:nvPr/>
        </p:nvSpPr>
        <p:spPr>
          <a:xfrm>
            <a:off x="1409556" y="2555144"/>
            <a:ext cx="417576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dirty="0">
                <a:solidFill>
                  <a:schemeClr val="accent1"/>
                </a:solidFill>
                <a:ea typeface="Calibri"/>
                <a:cs typeface="Calibri"/>
              </a:rPr>
              <a:t>References </a:t>
            </a:r>
            <a:endParaRPr lang="en-GB" sz="3600" b="1" dirty="0">
              <a:solidFill>
                <a:schemeClr val="accent1"/>
              </a:solidFill>
            </a:endParaRPr>
          </a:p>
        </p:txBody>
      </p:sp>
    </p:spTree>
    <p:extLst>
      <p:ext uri="{BB962C8B-B14F-4D97-AF65-F5344CB8AC3E}">
        <p14:creationId xmlns:p14="http://schemas.microsoft.com/office/powerpoint/2010/main" val="34901721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 name="Picture 18" descr="A picture containing logo&#10;&#10;Description automatically generated">
            <a:extLst>
              <a:ext uri="{FF2B5EF4-FFF2-40B4-BE49-F238E27FC236}">
                <a16:creationId xmlns:a16="http://schemas.microsoft.com/office/drawing/2014/main" id="{D900855B-962C-6DEA-84FB-82D710EBF29F}"/>
              </a:ext>
            </a:extLst>
          </p:cNvPr>
          <p:cNvPicPr>
            <a:picLocks noGrp="1" noChangeAspect="1"/>
          </p:cNvPicPr>
          <p:nvPr>
            <p:ph idx="1"/>
          </p:nvPr>
        </p:nvPicPr>
        <p:blipFill rotWithShape="1">
          <a:blip r:embed="rId2"/>
          <a:srcRect t="19"/>
          <a:stretch/>
        </p:blipFill>
        <p:spPr>
          <a:xfrm>
            <a:off x="20" y="1282"/>
            <a:ext cx="12191980" cy="6856718"/>
          </a:xfrm>
          <a:prstGeom prst="rect">
            <a:avLst/>
          </a:prstGeom>
        </p:spPr>
      </p:pic>
      <mc:AlternateContent xmlns:mc="http://schemas.openxmlformats.org/markup-compatibility/2006" xmlns:p14="http://schemas.microsoft.com/office/powerpoint/2010/main">
        <mc:Choice Requires="p14">
          <p:contentPart p14:bwMode="auto" r:id="rId3">
            <p14:nvContentPartPr>
              <p14:cNvPr id="19" name="Ink 18">
                <a:extLst>
                  <a:ext uri="{FF2B5EF4-FFF2-40B4-BE49-F238E27FC236}">
                    <a16:creationId xmlns:a16="http://schemas.microsoft.com/office/drawing/2014/main" id="{4432FB5D-427D-D594-538D-79F5950B0E53}"/>
                  </a:ext>
                </a:extLst>
              </p14:cNvPr>
              <p14:cNvContentPartPr/>
              <p14:nvPr/>
            </p14:nvContentPartPr>
            <p14:xfrm>
              <a:off x="3123018" y="3979609"/>
              <a:ext cx="16565" cy="16565"/>
            </p14:xfrm>
          </p:contentPart>
        </mc:Choice>
        <mc:Fallback xmlns="">
          <p:pic>
            <p:nvPicPr>
              <p:cNvPr id="19" name="Ink 18">
                <a:extLst>
                  <a:ext uri="{FF2B5EF4-FFF2-40B4-BE49-F238E27FC236}">
                    <a16:creationId xmlns:a16="http://schemas.microsoft.com/office/drawing/2014/main" id="{4432FB5D-427D-D594-538D-79F5950B0E53}"/>
                  </a:ext>
                </a:extLst>
              </p:cNvPr>
              <p:cNvPicPr/>
              <p:nvPr/>
            </p:nvPicPr>
            <p:blipFill>
              <a:blip r:embed="rId4"/>
              <a:stretch>
                <a:fillRect/>
              </a:stretch>
            </p:blipFill>
            <p:spPr>
              <a:xfrm>
                <a:off x="638268" y="-989891"/>
                <a:ext cx="4969500" cy="9939000"/>
              </a:xfrm>
              <a:prstGeom prst="rect">
                <a:avLst/>
              </a:prstGeom>
            </p:spPr>
          </p:pic>
        </mc:Fallback>
      </mc:AlternateContent>
      <p:sp>
        <p:nvSpPr>
          <p:cNvPr id="22" name="Rectangle 21">
            <a:extLst>
              <a:ext uri="{FF2B5EF4-FFF2-40B4-BE49-F238E27FC236}">
                <a16:creationId xmlns:a16="http://schemas.microsoft.com/office/drawing/2014/main" id="{177D8CD9-FB7B-0684-E1DE-329BD2F19098}"/>
              </a:ext>
            </a:extLst>
          </p:cNvPr>
          <p:cNvSpPr/>
          <p:nvPr/>
        </p:nvSpPr>
        <p:spPr>
          <a:xfrm>
            <a:off x="-33130" y="49695"/>
            <a:ext cx="416943" cy="684362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mc:AlternateContent xmlns:mc="http://schemas.openxmlformats.org/markup-compatibility/2006" xmlns:p14="http://schemas.microsoft.com/office/powerpoint/2010/main">
        <mc:Choice Requires="p14">
          <p:contentPart p14:bwMode="auto" r:id="rId5">
            <p14:nvContentPartPr>
              <p14:cNvPr id="24" name="Ink 23">
                <a:extLst>
                  <a:ext uri="{FF2B5EF4-FFF2-40B4-BE49-F238E27FC236}">
                    <a16:creationId xmlns:a16="http://schemas.microsoft.com/office/drawing/2014/main" id="{280E7CFF-544D-F668-7211-BD421AD40208}"/>
                  </a:ext>
                </a:extLst>
              </p14:cNvPr>
              <p14:cNvContentPartPr/>
              <p14:nvPr/>
            </p14:nvContentPartPr>
            <p14:xfrm>
              <a:off x="11862427" y="-147834"/>
              <a:ext cx="16565" cy="16565"/>
            </p14:xfrm>
          </p:contentPart>
        </mc:Choice>
        <mc:Fallback xmlns="">
          <p:pic>
            <p:nvPicPr>
              <p:cNvPr id="24" name="Ink 23">
                <a:extLst>
                  <a:ext uri="{FF2B5EF4-FFF2-40B4-BE49-F238E27FC236}">
                    <a16:creationId xmlns:a16="http://schemas.microsoft.com/office/drawing/2014/main" id="{280E7CFF-544D-F668-7211-BD421AD40208}"/>
                  </a:ext>
                </a:extLst>
              </p:cNvPr>
              <p:cNvPicPr/>
              <p:nvPr/>
            </p:nvPicPr>
            <p:blipFill>
              <a:blip r:embed="rId4"/>
              <a:stretch>
                <a:fillRect/>
              </a:stretch>
            </p:blipFill>
            <p:spPr>
              <a:xfrm>
                <a:off x="9394242" y="-5117334"/>
                <a:ext cx="4969500" cy="9939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25" name="Ink 24">
                <a:extLst>
                  <a:ext uri="{FF2B5EF4-FFF2-40B4-BE49-F238E27FC236}">
                    <a16:creationId xmlns:a16="http://schemas.microsoft.com/office/drawing/2014/main" id="{47088606-049A-BB90-5396-02ADF371DCE8}"/>
                  </a:ext>
                </a:extLst>
              </p14:cNvPr>
              <p14:cNvContentPartPr/>
              <p14:nvPr/>
            </p14:nvContentPartPr>
            <p14:xfrm>
              <a:off x="147836" y="839310"/>
              <a:ext cx="16565" cy="16565"/>
            </p14:xfrm>
          </p:contentPart>
        </mc:Choice>
        <mc:Fallback xmlns="">
          <p:pic>
            <p:nvPicPr>
              <p:cNvPr id="25" name="Ink 24">
                <a:extLst>
                  <a:ext uri="{FF2B5EF4-FFF2-40B4-BE49-F238E27FC236}">
                    <a16:creationId xmlns:a16="http://schemas.microsoft.com/office/drawing/2014/main" id="{47088606-049A-BB90-5396-02ADF371DCE8}"/>
                  </a:ext>
                </a:extLst>
              </p:cNvPr>
              <p:cNvPicPr/>
              <p:nvPr/>
            </p:nvPicPr>
            <p:blipFill>
              <a:blip r:embed="rId4"/>
              <a:stretch>
                <a:fillRect/>
              </a:stretch>
            </p:blipFill>
            <p:spPr>
              <a:xfrm>
                <a:off x="-2336914" y="-4130190"/>
                <a:ext cx="4969500" cy="9939000"/>
              </a:xfrm>
              <a:prstGeom prst="rect">
                <a:avLst/>
              </a:prstGeom>
            </p:spPr>
          </p:pic>
        </mc:Fallback>
      </mc:AlternateContent>
    </p:spTree>
    <p:extLst>
      <p:ext uri="{BB962C8B-B14F-4D97-AF65-F5344CB8AC3E}">
        <p14:creationId xmlns:p14="http://schemas.microsoft.com/office/powerpoint/2010/main" val="246789691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20</TotalTime>
  <Words>166</Words>
  <Application>Microsoft Office PowerPoint</Application>
  <PresentationFormat>Widescreen</PresentationFormat>
  <Paragraphs>113</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Effective Team working and Communication</vt:lpstr>
      <vt:lpstr>PowerPoint Presentation</vt:lpstr>
      <vt:lpstr>Benefit and disadvantage of team working</vt:lpstr>
      <vt:lpstr>Benefits                                   Disadvantages</vt:lpstr>
      <vt:lpstr>PowerPoint Presentation</vt:lpstr>
      <vt:lpstr> Stages of Team Development</vt:lpstr>
      <vt:lpstr>  Tuckman model of team development</vt:lpstr>
      <vt:lpstr>Team Roles: </vt:lpstr>
      <vt:lpstr>          9 Team Role By Berlin</vt:lpstr>
      <vt:lpstr>Managing Conflict</vt:lpstr>
      <vt:lpstr>Where the conflict arises from?</vt:lpstr>
      <vt:lpstr>        How can conflict be managed ? </vt:lpstr>
      <vt:lpstr>Successful team Development </vt:lpstr>
      <vt:lpstr>10 step in building a strong team</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Dionisie Danilov</dc:creator>
  <cp:lastModifiedBy>Учетная запись Майкрософт</cp:lastModifiedBy>
  <cp:revision>1150</cp:revision>
  <dcterms:created xsi:type="dcterms:W3CDTF">2022-12-03T12:22:08Z</dcterms:created>
  <dcterms:modified xsi:type="dcterms:W3CDTF">2022-12-10T21:14:09Z</dcterms:modified>
</cp:coreProperties>
</file>