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3" r:id="rId6"/>
    <p:sldId id="268" r:id="rId7"/>
    <p:sldId id="259" r:id="rId8"/>
    <p:sldId id="260" r:id="rId9"/>
    <p:sldId id="261" r:id="rId10"/>
    <p:sldId id="264" r:id="rId11"/>
    <p:sldId id="265" r:id="rId12"/>
    <p:sldId id="269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FF12D-8588-C94C-9B4A-C232ABB98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F94E7-4BDB-1CE8-B70B-5BCBEE5D3A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ED8BB-89EC-F2FC-55E1-EBB3F0AF25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C01A8-498F-4108-9C51-0E91401E4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1CEF52-1A58-91E2-CEE8-AF8DFC951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870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EF9DB-9D9E-18DF-E707-2AB1825E01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F4E41-87F8-39D5-88FC-4302C94EDD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3A7F8-6BBB-57C5-7E75-40AFF69CD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9B9106-8242-1E30-7047-69D1D6FC44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22BF3-F334-588D-F88B-0ABA1E688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651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97BA0D-D440-543A-2A92-2FC92A21D7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DFF474-327F-DFF3-746B-B6ADAA7E5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6D60EB-7B05-B160-27EE-AA2777DE8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C2A5D-7252-EBDA-A4BE-C5EF54B47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9E87F-7516-2D2D-BFD5-4EEFA666B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204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DEB0B-574E-64C4-068E-F5C61334C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42BB4-F2AE-3D41-D374-C0CA2F9336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104CFC-6EDB-6EA9-0DBE-D7CE414536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56A4E1-F0DC-9E9A-AC68-560B214A0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591853-FB9F-A304-7727-F7568A913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6DDD2F-CBD4-B3E1-24E5-7F77B162E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89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867D0-917F-7C96-5E09-914E855131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D58503-AF7D-2BFF-0841-FCBC2A60A0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0040BE-0DF6-57E2-08CB-18761987F0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7C3175-4BB5-BE73-37BF-9639E40EB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769EFC2-9170-A895-E6C0-EBE49733DB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0D8F9-9412-9E06-D018-EE51F096C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4279AA-9F7D-017A-E0A8-B9F775F04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6B1A26-2B46-95DD-35F9-442E2445E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709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FE518-199E-BAD1-66B3-0A451DF5C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278CE5-09F7-F86B-5467-F92F74E0C5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BB49D4-86E7-22A8-2952-93B45627BC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F81DFC-88E0-D0AC-706B-20D0663A7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098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F69F1E-DAF4-2E6E-AF5E-23C2D87C4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AEE264-1C31-AC37-CEC1-5909E3A8B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56C3AE-DFCD-A517-101E-B7F6A55DB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8516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7F1804-9D9A-99E5-DDB6-CA3E00672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68F218-D001-B9DD-B297-077596C91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B0FDB6-0743-06D2-DBC5-FF396741E4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EB0A32-0A88-50F4-FDEA-EA8D70246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08D7FB-7FB5-D4C0-1352-73B764AAC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CF9F10-CD76-352B-0D5A-EC5C0377A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404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209D9-D041-1A7F-063A-76FEA952E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9DAD97-DB31-C14C-6F73-B9459954B5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8FE1B2-808C-ABEF-34F4-99C152C940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4F0236-6677-4701-4461-F8079A78C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DD3092-EA30-A57B-E467-61CE18044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F6E5DF-FD98-B2BB-1714-EEAD212F5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800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09AD5-3F07-85F5-85CC-436E725CA5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B9F2E6-A198-0EF5-B921-BCAAC36C6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332E5-5C8A-7C41-C7BC-2B84532113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B0B5C-1979-39E4-93CF-FAF7514E6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15A55-8BB5-4CE7-DA65-AFE0CF57F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0077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350DB60-A49A-B76F-EA62-F74961974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AD0B04-A7C3-9278-80C8-1C2B2F506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FEE15-79CB-5A58-7C23-0D07E200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0B078-BF71-E49E-ACCC-7B773C1DF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2B08B8-29B6-689E-DFCC-C8DC89C3F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164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EEFC44C-CD0B-52A9-19A4-F6CF21589E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807CEC-0711-904A-1857-3C6ABFB902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DAC1F-AAB7-A00C-9B78-907AF0C42E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B39B23-6A7F-4363-BF40-BCACA38A06C5}" type="datetimeFigureOut">
              <a:rPr lang="en-GB" smtClean="0"/>
              <a:t>14/01/2024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483382-E5B7-0984-813B-5B879AE757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AB1D98-AB97-5775-793F-45CA1D8C9E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0AAF32-9704-4773-9536-FDE1995995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08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eppi.ioe.ac.uk/CMS/Portals/0/ACEs_report-041119_1.pdf" TargetMode="External"/><Relationship Id="rId3" Type="http://schemas.openxmlformats.org/officeDocument/2006/relationships/hyperlink" Target="https://www.justlikeus.org/blog/2021/11/25/research-report-growing-up-lgbt-bullying/" TargetMode="External"/><Relationship Id="rId7" Type="http://schemas.openxmlformats.org/officeDocument/2006/relationships/hyperlink" Target="https://www.theguardian.com/society/2021/may/17/lgbt-youths-twice-as-likely-to-contemplate-suicide-survey-finds" TargetMode="External"/><Relationship Id="rId12" Type="http://schemas.openxmlformats.org/officeDocument/2006/relationships/hyperlink" Target="https://youth.gov/youth-topics/adolescent-health/adolescent-development" TargetMode="External"/><Relationship Id="rId2" Type="http://schemas.openxmlformats.org/officeDocument/2006/relationships/hyperlink" Target="https://www.childcomwales.org.uk/our-work/policy-positions/relationships-and-sexuality-education-rs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onewall.org.uk/lgbtq-facts-and-figures#Education%E2%80%8B" TargetMode="External"/><Relationship Id="rId11" Type="http://schemas.openxmlformats.org/officeDocument/2006/relationships/hyperlink" Target="https://www.who.int/health-topics/adolescent-health/#tab=tab_1" TargetMode="External"/><Relationship Id="rId5" Type="http://schemas.openxmlformats.org/officeDocument/2006/relationships/hyperlink" Target="https://journals.sagepub.com/doi/full/10.1177/1755738020964498" TargetMode="External"/><Relationship Id="rId10" Type="http://schemas.openxmlformats.org/officeDocument/2006/relationships/hyperlink" Target="https://www.gov.wales/sites/default/files/pdf-versions/2023/2/2/1675767932/lgbtq-action-plan-wales-contents.pdf" TargetMode="External"/><Relationship Id="rId4" Type="http://schemas.openxmlformats.org/officeDocument/2006/relationships/hyperlink" Target="https://www.gov.uk/government/publications/better-mental-health-jsna-toolkit/5-children-and-young-people#children-and-young-people-aged-5-to-17" TargetMode="External"/><Relationship Id="rId9" Type="http://schemas.openxmlformats.org/officeDocument/2006/relationships/hyperlink" Target="https://www.thetrevorproject.org/research-briefs/homelessness-and-housing-instability-among-lgbtq-youth-feb-202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9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10" name="Group 209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9365F7-E888-7EF3-F9F0-B245A3BB7A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Ash Lewis</a:t>
            </a:r>
            <a:br>
              <a:rPr lang="en-GB" sz="4800">
                <a:solidFill>
                  <a:schemeClr val="bg1"/>
                </a:solidFill>
              </a:rPr>
            </a:br>
            <a:r>
              <a:rPr lang="en-GB" sz="4800">
                <a:solidFill>
                  <a:schemeClr val="bg1"/>
                </a:solidFill>
              </a:rPr>
              <a:t>2017412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8EFD84-7DC3-6EC4-D882-2EE75E8BC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Young People In Focus:</a:t>
            </a:r>
          </a:p>
          <a:p>
            <a:r>
              <a:rPr lang="en-GB">
                <a:solidFill>
                  <a:schemeClr val="bg1"/>
                </a:solidFill>
              </a:rPr>
              <a:t>Experiences of Adolescence and Adverse Childhood Experiences</a:t>
            </a:r>
          </a:p>
        </p:txBody>
      </p:sp>
    </p:spTree>
    <p:extLst>
      <p:ext uri="{BB962C8B-B14F-4D97-AF65-F5344CB8AC3E}">
        <p14:creationId xmlns:p14="http://schemas.microsoft.com/office/powerpoint/2010/main" val="200803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group of multi coloured wooden stick figures">
            <a:extLst>
              <a:ext uri="{FF2B5EF4-FFF2-40B4-BE49-F238E27FC236}">
                <a16:creationId xmlns:a16="http://schemas.microsoft.com/office/drawing/2014/main" id="{1EB5513F-F168-61C9-B86D-1E7DD24E03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41" r="1" b="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92E165-D030-AF7D-5D40-B36535226147}"/>
              </a:ext>
            </a:extLst>
          </p:cNvPr>
          <p:cNvSpPr txBox="1"/>
          <p:nvPr/>
        </p:nvSpPr>
        <p:spPr>
          <a:xfrm>
            <a:off x="8181976" y="1200150"/>
            <a:ext cx="3675784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/>
              <a:t>	Table of Content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Introduction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Adolescence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Adverse Childhood Experiences (ACES)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Experiences of the group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Protective Factors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Interventions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Conclusion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728349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E7590C4-AD78-892E-071D-345504BCF6A4}"/>
              </a:ext>
            </a:extLst>
          </p:cNvPr>
          <p:cNvSpPr txBox="1"/>
          <p:nvPr/>
        </p:nvSpPr>
        <p:spPr>
          <a:xfrm>
            <a:off x="981075" y="1967265"/>
            <a:ext cx="2628900" cy="2547257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68DB44-BD51-8449-EB3B-6CCE06DB9940}"/>
              </a:ext>
            </a:extLst>
          </p:cNvPr>
          <p:cNvSpPr txBox="1"/>
          <p:nvPr/>
        </p:nvSpPr>
        <p:spPr>
          <a:xfrm>
            <a:off x="4776788" y="642938"/>
            <a:ext cx="6780213" cy="3235325"/>
          </a:xfrm>
          <a:prstGeom prst="rect">
            <a:avLst/>
          </a:prstGeo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800" dirty="0">
                <a:solidFill>
                  <a:schemeClr val="tx2"/>
                </a:solidFill>
              </a:rPr>
              <a:t>This presentation is going to explore the experiences of adolescence and Adverse childhood experiences.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41F382-B6DF-BB1D-2A3C-288318191FAC}"/>
              </a:ext>
            </a:extLst>
          </p:cNvPr>
          <p:cNvSpPr txBox="1"/>
          <p:nvPr/>
        </p:nvSpPr>
        <p:spPr>
          <a:xfrm>
            <a:off x="4776788" y="2643994"/>
            <a:ext cx="6780213" cy="3461531"/>
          </a:xfrm>
          <a:prstGeom prst="rect">
            <a:avLst/>
          </a:prstGeom>
          <a:noFill/>
        </p:spPr>
        <p:txBody>
          <a:bodyPr wrap="square" rtlCol="0" anchor="t"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en-GB" sz="2800" dirty="0"/>
              <a:t>Look at: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What is adolescence?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What are ACEs?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Experiences of a specific group of young people.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Interventions.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How we as youth workers can help young people.</a:t>
            </a:r>
          </a:p>
          <a:p>
            <a:pPr>
              <a:spcAft>
                <a:spcPts val="600"/>
              </a:spcAft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82214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ocument 8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9480591-E401-EF64-5EDB-7ABEB9855A57}"/>
              </a:ext>
            </a:extLst>
          </p:cNvPr>
          <p:cNvSpPr txBox="1"/>
          <p:nvPr/>
        </p:nvSpPr>
        <p:spPr>
          <a:xfrm>
            <a:off x="838200" y="171162"/>
            <a:ext cx="2840182" cy="2371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Adolescence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321BFE-55A2-34AD-F744-BC7CEFE900B3}"/>
              </a:ext>
            </a:extLst>
          </p:cNvPr>
          <p:cNvSpPr txBox="1"/>
          <p:nvPr/>
        </p:nvSpPr>
        <p:spPr>
          <a:xfrm>
            <a:off x="4206875" y="639763"/>
            <a:ext cx="7346950" cy="378460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800" b="0" i="0">
                <a:effectLst/>
                <a:latin typeface="Noto Sans" panose="020B0502040504020204" pitchFamily="34" charset="0"/>
              </a:rPr>
              <a:t>“Adolescence is the phase of life between childhood and adulthood, from ages 10 to 19. It is a unique stage of human development and an important time for laying the foundations of good health.” (World Health Organisation, 2024) </a:t>
            </a:r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8849C7-D1B9-979A-A5AA-D6FF643E3160}"/>
              </a:ext>
            </a:extLst>
          </p:cNvPr>
          <p:cNvSpPr txBox="1"/>
          <p:nvPr/>
        </p:nvSpPr>
        <p:spPr>
          <a:xfrm>
            <a:off x="4527550" y="4083050"/>
            <a:ext cx="7346950" cy="172720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Young people go through changes in this developmental time (Youth.gov, 2024):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Physical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Cognitive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0" dirty="0"/>
              <a:t>Psychosocial</a:t>
            </a:r>
          </a:p>
        </p:txBody>
      </p:sp>
    </p:spTree>
    <p:extLst>
      <p:ext uri="{BB962C8B-B14F-4D97-AF65-F5344CB8AC3E}">
        <p14:creationId xmlns:p14="http://schemas.microsoft.com/office/powerpoint/2010/main" val="3794040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845A0EE-C4C8-4AE1-B3C6-1261368AC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70483AE-592A-F722-8530-E763270B00AB}"/>
              </a:ext>
            </a:extLst>
          </p:cNvPr>
          <p:cNvSpPr txBox="1"/>
          <p:nvPr/>
        </p:nvSpPr>
        <p:spPr>
          <a:xfrm>
            <a:off x="621629" y="640080"/>
            <a:ext cx="4225290" cy="55788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Adverse Childhood Experiences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DFBFDA-8715-1A0F-2744-109F7E316BA5}"/>
              </a:ext>
            </a:extLst>
          </p:cNvPr>
          <p:cNvSpPr txBox="1"/>
          <p:nvPr/>
        </p:nvSpPr>
        <p:spPr>
          <a:xfrm>
            <a:off x="6096000" y="639763"/>
            <a:ext cx="5459413" cy="3554413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800" b="0" i="0" dirty="0">
                <a:effectLst/>
                <a:latin typeface="Open Sans" panose="020B0606030504020204" pitchFamily="34" charset="0"/>
              </a:rPr>
              <a:t>“Adverse childhood experiences (ACEs) are events during childhood that are stressful and may impact upon mental and physical health having effects in childhood and future adulthood.” (Scott, 2020)</a:t>
            </a:r>
            <a:endParaRPr lang="en-GB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95AD1F-31CC-E1E1-63CA-DC397D67784D}"/>
              </a:ext>
            </a:extLst>
          </p:cNvPr>
          <p:cNvSpPr txBox="1"/>
          <p:nvPr/>
        </p:nvSpPr>
        <p:spPr>
          <a:xfrm>
            <a:off x="6096000" y="4264025"/>
            <a:ext cx="5459413" cy="195580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/>
              <a:t>Examples: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5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/>
              <a:t>Abuse- physical, mentally and sexually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/>
              <a:t>Neglect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/>
              <a:t>Living in a house with domestic violence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/>
              <a:t>Substance misuse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3820554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C1E5815-D54C-487F-A054-6D4930ADE3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208496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3DCCBC-A4AB-637F-B27D-8B3464CB184D}"/>
              </a:ext>
            </a:extLst>
          </p:cNvPr>
          <p:cNvSpPr txBox="1"/>
          <p:nvPr/>
        </p:nvSpPr>
        <p:spPr>
          <a:xfrm>
            <a:off x="6940350" y="1122566"/>
            <a:ext cx="2943156" cy="4295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777240">
              <a:lnSpc>
                <a:spcPct val="90000"/>
              </a:lnSpc>
              <a:spcBef>
                <a:spcPct val="0"/>
              </a:spcBef>
              <a:spcAft>
                <a:spcPts val="510"/>
              </a:spcAft>
            </a:pPr>
            <a:r>
              <a:rPr lang="en-US" sz="408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Impact of Adolescence and ACEs</a:t>
            </a: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0BB9581-2E1D-405D-AC21-AD669748D5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1040105"/>
            <a:ext cx="5883143" cy="4735084"/>
          </a:xfrm>
          <a:prstGeom prst="rect">
            <a:avLst/>
          </a:prstGeom>
          <a:solidFill>
            <a:srgbClr val="FFFFFF"/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F085CC-C5D8-83FB-B68D-F663F246AF42}"/>
              </a:ext>
            </a:extLst>
          </p:cNvPr>
          <p:cNvSpPr txBox="1"/>
          <p:nvPr/>
        </p:nvSpPr>
        <p:spPr>
          <a:xfrm>
            <a:off x="914071" y="1310709"/>
            <a:ext cx="5338449" cy="1189936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defTabSz="777240">
              <a:lnSpc>
                <a:spcPct val="90000"/>
              </a:lnSpc>
              <a:spcAft>
                <a:spcPts val="510"/>
              </a:spcAft>
            </a:pPr>
            <a:r>
              <a:rPr lang="en-GB" sz="238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50% of adults have experienced 1 ACE</a:t>
            </a:r>
          </a:p>
          <a:p>
            <a:pPr defTabSz="777240">
              <a:lnSpc>
                <a:spcPct val="90000"/>
              </a:lnSpc>
              <a:spcAft>
                <a:spcPts val="510"/>
              </a:spcAft>
            </a:pPr>
            <a:r>
              <a:rPr lang="en-GB" sz="238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13% of adults have experienced more than 4 ACEs</a:t>
            </a:r>
            <a:endParaRPr lang="en-GB" sz="28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F88A8C-CA59-0DA6-27D4-AC665EFD6832}"/>
              </a:ext>
            </a:extLst>
          </p:cNvPr>
          <p:cNvSpPr txBox="1"/>
          <p:nvPr/>
        </p:nvSpPr>
        <p:spPr>
          <a:xfrm>
            <a:off x="914071" y="2552146"/>
            <a:ext cx="5338449" cy="1653442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defTabSz="777240">
              <a:spcAft>
                <a:spcPts val="510"/>
              </a:spcAft>
            </a:pPr>
            <a:r>
              <a:rPr lang="en-GB" sz="238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than 4 ACEs- twice as likely as their counterparts who had none to develop asthma, cancer and heart problems.</a:t>
            </a:r>
            <a:endParaRPr lang="en-GB" sz="28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009D5C-5AFE-BF8D-4032-D59A0347B6F8}"/>
              </a:ext>
            </a:extLst>
          </p:cNvPr>
          <p:cNvSpPr txBox="1"/>
          <p:nvPr/>
        </p:nvSpPr>
        <p:spPr>
          <a:xfrm>
            <a:off x="914071" y="4255732"/>
            <a:ext cx="5338449" cy="1445271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defTabSz="777240">
              <a:lnSpc>
                <a:spcPct val="90000"/>
              </a:lnSpc>
              <a:spcAft>
                <a:spcPts val="510"/>
              </a:spcAft>
            </a:pPr>
            <a:r>
              <a:rPr lang="en-GB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Higher risk of smoking</a:t>
            </a:r>
          </a:p>
          <a:p>
            <a:pPr defTabSz="777240">
              <a:lnSpc>
                <a:spcPct val="90000"/>
              </a:lnSpc>
              <a:spcAft>
                <a:spcPts val="510"/>
              </a:spcAft>
            </a:pPr>
            <a:r>
              <a:rPr lang="en-GB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Higher risk of health problems- mental health and physical health</a:t>
            </a:r>
          </a:p>
          <a:p>
            <a:pPr defTabSz="777240">
              <a:lnSpc>
                <a:spcPct val="90000"/>
              </a:lnSpc>
              <a:spcAft>
                <a:spcPts val="510"/>
              </a:spcAft>
            </a:pPr>
            <a:r>
              <a:rPr lang="en-GB" sz="17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Higher risk of criminal behaviour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GB" sz="17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51A258-1517-0BEF-DB41-548441FBE942}"/>
              </a:ext>
            </a:extLst>
          </p:cNvPr>
          <p:cNvSpPr txBox="1"/>
          <p:nvPr/>
        </p:nvSpPr>
        <p:spPr>
          <a:xfrm>
            <a:off x="6623866" y="5502591"/>
            <a:ext cx="2073579" cy="327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77240">
              <a:spcAft>
                <a:spcPts val="600"/>
              </a:spcAft>
            </a:pPr>
            <a:r>
              <a:rPr lang="en-GB" sz="153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(Scott, 2020)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274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Isosceles Triangle 33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CE8F97-74EA-DC2A-35D5-C4CF16048B6D}"/>
              </a:ext>
            </a:extLst>
          </p:cNvPr>
          <p:cNvSpPr txBox="1"/>
          <p:nvPr/>
        </p:nvSpPr>
        <p:spPr>
          <a:xfrm>
            <a:off x="1760655" y="1637257"/>
            <a:ext cx="1299225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Poverty</a:t>
            </a: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6AA4220-6AE4-91B6-36D1-2CB189ACEA85}"/>
              </a:ext>
            </a:extLst>
          </p:cNvPr>
          <p:cNvSpPr txBox="1"/>
          <p:nvPr/>
        </p:nvSpPr>
        <p:spPr>
          <a:xfrm>
            <a:off x="6909150" y="1356339"/>
            <a:ext cx="2636945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Mental Health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B423E89-B802-76D5-D3B8-CCD514707DBA}"/>
              </a:ext>
            </a:extLst>
          </p:cNvPr>
          <p:cNvSpPr txBox="1"/>
          <p:nvPr/>
        </p:nvSpPr>
        <p:spPr>
          <a:xfrm>
            <a:off x="8460820" y="2168127"/>
            <a:ext cx="3442143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Peer Pressure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C2F99DE-1A99-2DEF-86F7-D9D8C19E0A9A}"/>
              </a:ext>
            </a:extLst>
          </p:cNvPr>
          <p:cNvSpPr txBox="1"/>
          <p:nvPr/>
        </p:nvSpPr>
        <p:spPr>
          <a:xfrm>
            <a:off x="990643" y="2988809"/>
            <a:ext cx="2839247" cy="666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NEET- Not in education, employment or training</a:t>
            </a:r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50C950C-78BA-1025-B1D4-B88430ECDE38}"/>
              </a:ext>
            </a:extLst>
          </p:cNvPr>
          <p:cNvSpPr txBox="1"/>
          <p:nvPr/>
        </p:nvSpPr>
        <p:spPr>
          <a:xfrm>
            <a:off x="4347323" y="4952438"/>
            <a:ext cx="2338203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 Families</a:t>
            </a:r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0F9EC80-2BEC-F41C-E3AD-D45187750A24}"/>
              </a:ext>
            </a:extLst>
          </p:cNvPr>
          <p:cNvSpPr txBox="1"/>
          <p:nvPr/>
        </p:nvSpPr>
        <p:spPr>
          <a:xfrm>
            <a:off x="8557579" y="3608234"/>
            <a:ext cx="2131891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Domestic Abuse</a:t>
            </a:r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D59EA5-1BCD-B366-0C3C-4493CAF930E6}"/>
              </a:ext>
            </a:extLst>
          </p:cNvPr>
          <p:cNvSpPr txBox="1"/>
          <p:nvPr/>
        </p:nvSpPr>
        <p:spPr>
          <a:xfrm>
            <a:off x="7723733" y="4834078"/>
            <a:ext cx="2269433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Care System</a:t>
            </a:r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D9524C2-4C5E-B0A0-35F4-2B2F1931E19B}"/>
              </a:ext>
            </a:extLst>
          </p:cNvPr>
          <p:cNvSpPr txBox="1"/>
          <p:nvPr/>
        </p:nvSpPr>
        <p:spPr>
          <a:xfrm>
            <a:off x="2668204" y="4497811"/>
            <a:ext cx="2387325" cy="380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5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Bullying</a:t>
            </a:r>
            <a:endParaRPr lang="en-GB"/>
          </a:p>
        </p:txBody>
      </p:sp>
      <p:sp>
        <p:nvSpPr>
          <p:cNvPr id="24" name="Wave 23">
            <a:extLst>
              <a:ext uri="{FF2B5EF4-FFF2-40B4-BE49-F238E27FC236}">
                <a16:creationId xmlns:a16="http://schemas.microsoft.com/office/drawing/2014/main" id="{A58C37B6-FB54-D90F-56D8-0A6DFCD022E2}"/>
              </a:ext>
            </a:extLst>
          </p:cNvPr>
          <p:cNvSpPr/>
          <p:nvPr/>
        </p:nvSpPr>
        <p:spPr>
          <a:xfrm>
            <a:off x="4239191" y="2303901"/>
            <a:ext cx="3138921" cy="1947833"/>
          </a:xfrm>
          <a:prstGeom prst="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EB4F571-C132-592E-AD1A-46E4A7CC06D1}"/>
              </a:ext>
            </a:extLst>
          </p:cNvPr>
          <p:cNvSpPr txBox="1"/>
          <p:nvPr/>
        </p:nvSpPr>
        <p:spPr>
          <a:xfrm>
            <a:off x="4347323" y="2925311"/>
            <a:ext cx="30848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41832">
              <a:spcAft>
                <a:spcPts val="600"/>
              </a:spcAft>
            </a:pPr>
            <a:r>
              <a:rPr lang="en-GB" sz="1800" b="1" kern="12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There are many issues that face young people.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3BE5F2B-5090-2CD3-A306-9E37094182EF}"/>
              </a:ext>
            </a:extLst>
          </p:cNvPr>
          <p:cNvSpPr txBox="1"/>
          <p:nvPr/>
        </p:nvSpPr>
        <p:spPr>
          <a:xfrm>
            <a:off x="4679823" y="982221"/>
            <a:ext cx="2220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LGBTQ+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F758889-2D1C-43E6-64BF-C0CD21D20B76}"/>
              </a:ext>
            </a:extLst>
          </p:cNvPr>
          <p:cNvSpPr txBox="1"/>
          <p:nvPr/>
        </p:nvSpPr>
        <p:spPr>
          <a:xfrm>
            <a:off x="2882815" y="1125073"/>
            <a:ext cx="2043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Covid-19</a:t>
            </a:r>
          </a:p>
        </p:txBody>
      </p:sp>
    </p:spTree>
    <p:extLst>
      <p:ext uri="{BB962C8B-B14F-4D97-AF65-F5344CB8AC3E}">
        <p14:creationId xmlns:p14="http://schemas.microsoft.com/office/powerpoint/2010/main" val="530511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049350-331C-BA67-C402-935DC5D4A1D5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dirty="0"/>
              <a:t>Today I will look more in depth at the LGBTQ+ group and how they are affected: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1500" dirty="0"/>
              <a:t>In my own practise I have seen young people who have come through the care system, been subjected to verbal and physical abuse at home and who have been bullied.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D4E6C4-6B9A-C833-30A3-185508A62C48}"/>
              </a:ext>
            </a:extLst>
          </p:cNvPr>
          <p:cNvSpPr txBox="1"/>
          <p:nvPr/>
        </p:nvSpPr>
        <p:spPr>
          <a:xfrm>
            <a:off x="7305702" y="511542"/>
            <a:ext cx="26687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40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Statistics</a:t>
            </a:r>
            <a:endParaRPr lang="en-GB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2B9594-FDF9-3C37-0068-0E65A6297696}"/>
              </a:ext>
            </a:extLst>
          </p:cNvPr>
          <p:cNvSpPr txBox="1"/>
          <p:nvPr/>
        </p:nvSpPr>
        <p:spPr>
          <a:xfrm>
            <a:off x="5766498" y="1746618"/>
            <a:ext cx="4539551" cy="709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Homelessness</a:t>
            </a:r>
            <a:r>
              <a:rPr lang="en-GB" sz="1170" dirty="0"/>
              <a:t>: </a:t>
            </a:r>
          </a:p>
          <a:p>
            <a:pPr defTabSz="594360">
              <a:spcAft>
                <a:spcPts val="600"/>
              </a:spcAft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28% reported experiencing homelessness or housing instability in their lives (The Trevor Project, 2022)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EDB21C-E141-097B-DDAC-1EA7B9F42013}"/>
              </a:ext>
            </a:extLst>
          </p:cNvPr>
          <p:cNvSpPr txBox="1"/>
          <p:nvPr/>
        </p:nvSpPr>
        <p:spPr>
          <a:xfrm>
            <a:off x="5766498" y="2729591"/>
            <a:ext cx="4310951" cy="786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Self-harm and Suicide:</a:t>
            </a:r>
          </a:p>
          <a:p>
            <a:pPr defTabSz="594360">
              <a:spcAft>
                <a:spcPts val="600"/>
              </a:spcAft>
            </a:pPr>
            <a:r>
              <a:rPr lang="en-GB" sz="1170" dirty="0"/>
              <a:t>3 times more likely to self-harm</a:t>
            </a:r>
          </a:p>
          <a:p>
            <a:pPr defTabSz="594360">
              <a:spcAft>
                <a:spcPts val="600"/>
              </a:spcAft>
            </a:pPr>
            <a:r>
              <a:rPr lang="en-GB" sz="1170" dirty="0"/>
              <a:t>2 times more likely to contemplate suicide ( Storer,2021)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086501-5B25-80A1-B308-AA15F297A323}"/>
              </a:ext>
            </a:extLst>
          </p:cNvPr>
          <p:cNvSpPr txBox="1"/>
          <p:nvPr/>
        </p:nvSpPr>
        <p:spPr>
          <a:xfrm>
            <a:off x="5794671" y="3674630"/>
            <a:ext cx="4310950" cy="709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Bullied:</a:t>
            </a:r>
          </a:p>
          <a:p>
            <a:pPr defTabSz="594360">
              <a:spcAft>
                <a:spcPts val="600"/>
              </a:spcAft>
            </a:pPr>
            <a:r>
              <a:rPr lang="en-GB" sz="1170" dirty="0"/>
              <a:t>42% experienced bullying at school, double non-LGBTQ+ young people (Just Like Us, 2021)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1E5AEF-2C78-B616-FFA1-90BB15849F4B}"/>
              </a:ext>
            </a:extLst>
          </p:cNvPr>
          <p:cNvSpPr txBox="1"/>
          <p:nvPr/>
        </p:nvSpPr>
        <p:spPr>
          <a:xfrm>
            <a:off x="5766499" y="4550783"/>
            <a:ext cx="4207925" cy="5293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94360">
              <a:spcAft>
                <a:spcPts val="600"/>
              </a:spcAft>
            </a:pPr>
            <a:r>
              <a:rPr lang="en-GB" sz="117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Hate crime:</a:t>
            </a:r>
          </a:p>
          <a:p>
            <a:pPr defTabSz="594360">
              <a:spcAft>
                <a:spcPts val="600"/>
              </a:spcAft>
            </a:pPr>
            <a:r>
              <a:rPr lang="en-GB" sz="1170" dirty="0"/>
              <a:t>64% have experienced a hate crime (Stonewall, 2023)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163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FD66F226-C322-8D08-DAC3-9A2BC19267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59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A41A83-423B-7B69-3F93-D70FD403E568}"/>
              </a:ext>
            </a:extLst>
          </p:cNvPr>
          <p:cNvSpPr txBox="1"/>
          <p:nvPr/>
        </p:nvSpPr>
        <p:spPr>
          <a:xfrm>
            <a:off x="7824163" y="484686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Policies and potential policies that affect LGBTQ+ youth directly: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New RSE curriculum (Children’s Commissioner for Wales, 2024)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LGBTQ+ Action Plan for Wales (2023)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Governments in England around transgender young people (Booth,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94A016-A8B1-38BF-54E4-8F1CA71765F0}"/>
              </a:ext>
            </a:extLst>
          </p:cNvPr>
          <p:cNvSpPr txBox="1"/>
          <p:nvPr/>
        </p:nvSpPr>
        <p:spPr>
          <a:xfrm>
            <a:off x="1212979" y="633976"/>
            <a:ext cx="2976465" cy="28161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Policies that affect all young people:</a:t>
            </a:r>
          </a:p>
          <a:p>
            <a:pPr>
              <a:spcAft>
                <a:spcPts val="600"/>
              </a:spcAft>
            </a:pPr>
            <a:r>
              <a:rPr lang="en-GB" dirty="0"/>
              <a:t>UNCRC</a:t>
            </a:r>
          </a:p>
          <a:p>
            <a:pPr>
              <a:spcAft>
                <a:spcPts val="600"/>
              </a:spcAft>
            </a:pPr>
            <a:r>
              <a:rPr lang="en-GB" dirty="0"/>
              <a:t>Youth Work in </a:t>
            </a:r>
            <a:r>
              <a:rPr lang="en-GB" dirty="0" err="1"/>
              <a:t>Wales:Principles</a:t>
            </a:r>
            <a:r>
              <a:rPr lang="en-GB" dirty="0"/>
              <a:t> and Purposes (2022)</a:t>
            </a:r>
          </a:p>
          <a:p>
            <a:pPr>
              <a:spcAft>
                <a:spcPts val="600"/>
              </a:spcAft>
            </a:pPr>
            <a:r>
              <a:rPr lang="en-GB" dirty="0"/>
              <a:t>The Well-being of Future Generations (Wales) Act (2015)</a:t>
            </a:r>
          </a:p>
        </p:txBody>
      </p:sp>
    </p:spTree>
    <p:extLst>
      <p:ext uri="{BB962C8B-B14F-4D97-AF65-F5344CB8AC3E}">
        <p14:creationId xmlns:p14="http://schemas.microsoft.com/office/powerpoint/2010/main" val="2586800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21ABF21-B43C-AD8B-21F4-347436693136}"/>
              </a:ext>
            </a:extLst>
          </p:cNvPr>
          <p:cNvSpPr txBox="1"/>
          <p:nvPr/>
        </p:nvSpPr>
        <p:spPr>
          <a:xfrm>
            <a:off x="4477915" y="507087"/>
            <a:ext cx="2767995" cy="4496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179576">
              <a:spcAft>
                <a:spcPts val="600"/>
              </a:spcAft>
            </a:pPr>
            <a:r>
              <a:rPr lang="en-GB" sz="232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Protective Factors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43E7FC-9F2E-E07D-453A-B00B13BD2C5E}"/>
              </a:ext>
            </a:extLst>
          </p:cNvPr>
          <p:cNvSpPr txBox="1"/>
          <p:nvPr/>
        </p:nvSpPr>
        <p:spPr>
          <a:xfrm>
            <a:off x="3783889" y="1182221"/>
            <a:ext cx="5209634" cy="837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179576">
              <a:spcAft>
                <a:spcPts val="600"/>
              </a:spcAft>
            </a:pPr>
            <a:r>
              <a:rPr lang="en-GB" sz="232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Individual- physical development, academic, social circles, coping skills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2A9762-0A88-0C2B-6A87-BA4E45991677}"/>
              </a:ext>
            </a:extLst>
          </p:cNvPr>
          <p:cNvSpPr txBox="1"/>
          <p:nvPr/>
        </p:nvSpPr>
        <p:spPr>
          <a:xfrm>
            <a:off x="3783889" y="2363373"/>
            <a:ext cx="4569006" cy="837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179576">
              <a:spcAft>
                <a:spcPts val="600"/>
              </a:spcAft>
            </a:pPr>
            <a:r>
              <a:rPr lang="en-GB" sz="232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Family- Structure, boundaries, supportive families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409B20-17A3-2475-DE3E-4BC684BF9353}"/>
              </a:ext>
            </a:extLst>
          </p:cNvPr>
          <p:cNvSpPr txBox="1"/>
          <p:nvPr/>
        </p:nvSpPr>
        <p:spPr>
          <a:xfrm>
            <a:off x="3783889" y="3617845"/>
            <a:ext cx="5322011" cy="11643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179576">
              <a:spcAft>
                <a:spcPts val="600"/>
              </a:spcAft>
            </a:pPr>
            <a:r>
              <a:rPr lang="en-GB" sz="232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Schools- Engagement, support networks, clear expectations and boundaries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4A4A77-ECA0-653C-FC9B-58BB4B830948}"/>
              </a:ext>
            </a:extLst>
          </p:cNvPr>
          <p:cNvSpPr txBox="1"/>
          <p:nvPr/>
        </p:nvSpPr>
        <p:spPr>
          <a:xfrm>
            <a:off x="3757104" y="5176754"/>
            <a:ext cx="4677792" cy="8372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1179576">
              <a:spcAft>
                <a:spcPts val="600"/>
              </a:spcAft>
            </a:pPr>
            <a:r>
              <a:rPr lang="en-GB" sz="2322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Youth groups- safe spaces, informal education, social space.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BC66E1E-C2F0-7512-6856-26A4C74C05FA}"/>
              </a:ext>
            </a:extLst>
          </p:cNvPr>
          <p:cNvSpPr txBox="1"/>
          <p:nvPr/>
        </p:nvSpPr>
        <p:spPr>
          <a:xfrm>
            <a:off x="9334500" y="5900005"/>
            <a:ext cx="2657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2019)</a:t>
            </a:r>
          </a:p>
        </p:txBody>
      </p:sp>
    </p:spTree>
    <p:extLst>
      <p:ext uri="{BB962C8B-B14F-4D97-AF65-F5344CB8AC3E}">
        <p14:creationId xmlns:p14="http://schemas.microsoft.com/office/powerpoint/2010/main" val="429645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Large skydiving group mid-air">
            <a:extLst>
              <a:ext uri="{FF2B5EF4-FFF2-40B4-BE49-F238E27FC236}">
                <a16:creationId xmlns:a16="http://schemas.microsoft.com/office/drawing/2014/main" id="{C8C23C86-A915-82B4-1942-6CBB3029CC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02" r="2534"/>
          <a:stretch/>
        </p:blipFill>
        <p:spPr>
          <a:xfrm>
            <a:off x="0" y="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5CC776-E871-9A1F-159F-CE47567462D9}"/>
              </a:ext>
            </a:extLst>
          </p:cNvPr>
          <p:cNvSpPr txBox="1"/>
          <p:nvPr/>
        </p:nvSpPr>
        <p:spPr>
          <a:xfrm rot="20738101">
            <a:off x="694615" y="2416411"/>
            <a:ext cx="3822189" cy="615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Interventions of a Youth Worker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C27DE9-5E6E-A0E3-F557-57761FE7CCAE}"/>
              </a:ext>
            </a:extLst>
          </p:cNvPr>
          <p:cNvSpPr txBox="1"/>
          <p:nvPr/>
        </p:nvSpPr>
        <p:spPr>
          <a:xfrm>
            <a:off x="7004180" y="2502362"/>
            <a:ext cx="4590661" cy="2416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5 Pillars:</a:t>
            </a:r>
          </a:p>
          <a:p>
            <a:pPr>
              <a:spcAft>
                <a:spcPts val="600"/>
              </a:spcAft>
            </a:pPr>
            <a:r>
              <a:rPr lang="en-GB" dirty="0"/>
              <a:t>Inclusive</a:t>
            </a:r>
          </a:p>
          <a:p>
            <a:pPr>
              <a:spcAft>
                <a:spcPts val="600"/>
              </a:spcAft>
            </a:pPr>
            <a:r>
              <a:rPr lang="en-GB" dirty="0"/>
              <a:t>Educative</a:t>
            </a:r>
          </a:p>
          <a:p>
            <a:pPr>
              <a:spcAft>
                <a:spcPts val="600"/>
              </a:spcAft>
            </a:pPr>
            <a:r>
              <a:rPr lang="en-GB" dirty="0"/>
              <a:t>Empowering</a:t>
            </a:r>
          </a:p>
          <a:p>
            <a:pPr>
              <a:spcAft>
                <a:spcPts val="600"/>
              </a:spcAft>
            </a:pPr>
            <a:r>
              <a:rPr lang="en-GB" dirty="0"/>
              <a:t>Expressive</a:t>
            </a:r>
          </a:p>
          <a:p>
            <a:pPr>
              <a:spcAft>
                <a:spcPts val="600"/>
              </a:spcAft>
            </a:pPr>
            <a:r>
              <a:rPr lang="en-GB" dirty="0"/>
              <a:t>Participative (Youth Work In Wales Review Group, 2022)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F5FEE4-FBA1-CBB9-DC75-AC99C4AF069D}"/>
              </a:ext>
            </a:extLst>
          </p:cNvPr>
          <p:cNvSpPr txBox="1"/>
          <p:nvPr/>
        </p:nvSpPr>
        <p:spPr>
          <a:xfrm>
            <a:off x="9299510" y="5883818"/>
            <a:ext cx="248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Creating safe spaces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53CCA5-C092-BB02-8F4F-F173BDE8B0D5}"/>
              </a:ext>
            </a:extLst>
          </p:cNvPr>
          <p:cNvSpPr txBox="1"/>
          <p:nvPr/>
        </p:nvSpPr>
        <p:spPr>
          <a:xfrm>
            <a:off x="9091144" y="789516"/>
            <a:ext cx="306044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Building and maintain relationships (CLD Standards Scotland, 2019)</a:t>
            </a:r>
          </a:p>
        </p:txBody>
      </p:sp>
    </p:spTree>
    <p:extLst>
      <p:ext uri="{BB962C8B-B14F-4D97-AF65-F5344CB8AC3E}">
        <p14:creationId xmlns:p14="http://schemas.microsoft.com/office/powerpoint/2010/main" val="41349999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421ADF-72E0-D72C-E234-690CADC9B133}"/>
              </a:ext>
            </a:extLst>
          </p:cNvPr>
          <p:cNvSpPr txBox="1"/>
          <p:nvPr/>
        </p:nvSpPr>
        <p:spPr>
          <a:xfrm>
            <a:off x="6096000" y="732623"/>
            <a:ext cx="3656206" cy="305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04088">
              <a:spcAft>
                <a:spcPts val="600"/>
              </a:spcAft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Interventions Cont.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EF33AE-1AC3-5E23-F629-BF5CF7205617}"/>
              </a:ext>
            </a:extLst>
          </p:cNvPr>
          <p:cNvSpPr txBox="1"/>
          <p:nvPr/>
        </p:nvSpPr>
        <p:spPr>
          <a:xfrm>
            <a:off x="4230238" y="1404161"/>
            <a:ext cx="5090767" cy="732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04088">
              <a:spcAft>
                <a:spcPts val="600"/>
              </a:spcAft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Although there are organisations that can offer counselling or financial support like CAMHS, or social workers, youth workers get to spend time with the young people at their level.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5DA779-9CC9-2133-760A-5B8AD5067826}"/>
              </a:ext>
            </a:extLst>
          </p:cNvPr>
          <p:cNvSpPr txBox="1"/>
          <p:nvPr/>
        </p:nvSpPr>
        <p:spPr>
          <a:xfrm>
            <a:off x="4172391" y="2502226"/>
            <a:ext cx="5791199" cy="7321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04088">
              <a:spcAft>
                <a:spcPts val="600"/>
              </a:spcAft>
            </a:pPr>
            <a:r>
              <a:rPr lang="en-GB" sz="138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‘Recreational activities and meeting friends outside the home were described as a valuable diversion and release from problems’ (Department of Health &amp; Social Care Reviews Facility, 2019).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FE2376-290E-05C5-A03B-3E33DFDFAB1A}"/>
              </a:ext>
            </a:extLst>
          </p:cNvPr>
          <p:cNvSpPr txBox="1"/>
          <p:nvPr/>
        </p:nvSpPr>
        <p:spPr>
          <a:xfrm>
            <a:off x="4172391" y="3623652"/>
            <a:ext cx="52768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Youth workers are role models who the young people can engage with playing pool, they are relatable and are there to support them in an informal setting.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B8C4BB-DC1C-50B3-37D6-2CAFEF244BE6}"/>
              </a:ext>
            </a:extLst>
          </p:cNvPr>
          <p:cNvSpPr txBox="1"/>
          <p:nvPr/>
        </p:nvSpPr>
        <p:spPr>
          <a:xfrm>
            <a:off x="4118146" y="4751619"/>
            <a:ext cx="53149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Trauma informed care: Although youth workers are not counsellors they can listen and show empathy to young people, gaining trust. There is a need to continue to learn about how they can best help young people.</a:t>
            </a:r>
          </a:p>
        </p:txBody>
      </p:sp>
    </p:spTree>
    <p:extLst>
      <p:ext uri="{BB962C8B-B14F-4D97-AF65-F5344CB8AC3E}">
        <p14:creationId xmlns:p14="http://schemas.microsoft.com/office/powerpoint/2010/main" val="20529318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974306-4C44-B41D-DDAD-4EC186ED60AC}"/>
              </a:ext>
            </a:extLst>
          </p:cNvPr>
          <p:cNvSpPr txBox="1"/>
          <p:nvPr/>
        </p:nvSpPr>
        <p:spPr>
          <a:xfrm>
            <a:off x="761803" y="350196"/>
            <a:ext cx="4646904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D0B712-632D-A64F-3EF9-5211679E67F4}"/>
              </a:ext>
            </a:extLst>
          </p:cNvPr>
          <p:cNvSpPr txBox="1"/>
          <p:nvPr/>
        </p:nvSpPr>
        <p:spPr>
          <a:xfrm>
            <a:off x="437952" y="2483795"/>
            <a:ext cx="6534348" cy="36131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dirty="0"/>
              <a:t>To conclude this seminar, it is important to recap: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Adverse Childhood Experiences are in some instances inevitable and will continue to happen.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There needs to be a better standard of interagency working to identify vulnerable young people.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We continue to offer our services be it in the statutory/charity sector, youth work has an important part to play. We can see changes in behavior and see the signs that there is trauma.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Continue to develop our own toolkits for our practice and this will only benefit the young people.</a:t>
            </a:r>
          </a:p>
        </p:txBody>
      </p:sp>
      <p:pic>
        <p:nvPicPr>
          <p:cNvPr id="5" name="Picture 4" descr="Puzzle pieces">
            <a:extLst>
              <a:ext uri="{FF2B5EF4-FFF2-40B4-BE49-F238E27FC236}">
                <a16:creationId xmlns:a16="http://schemas.microsoft.com/office/drawing/2014/main" id="{AC970B90-122A-5154-4F3B-98A533FC3D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220" r="16603"/>
          <a:stretch/>
        </p:blipFill>
        <p:spPr>
          <a:xfrm>
            <a:off x="7545095" y="0"/>
            <a:ext cx="4646905" cy="6781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701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B1CE54-4A40-69B0-73D5-EC69C6CDA2F7}"/>
              </a:ext>
            </a:extLst>
          </p:cNvPr>
          <p:cNvSpPr txBox="1"/>
          <p:nvPr/>
        </p:nvSpPr>
        <p:spPr>
          <a:xfrm>
            <a:off x="4814597" y="289249"/>
            <a:ext cx="3741575" cy="3825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ABDA2B-3E4A-4AC0-B574-11901753BD38}"/>
              </a:ext>
            </a:extLst>
          </p:cNvPr>
          <p:cNvSpPr txBox="1"/>
          <p:nvPr/>
        </p:nvSpPr>
        <p:spPr>
          <a:xfrm>
            <a:off x="669471" y="751774"/>
            <a:ext cx="10715625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Children’s Commissioner for Wales (2024) </a:t>
            </a:r>
            <a:r>
              <a:rPr lang="en-GB" sz="1000" i="1" dirty="0"/>
              <a:t>Relationships and Sexuality Education (RSE). </a:t>
            </a:r>
            <a:r>
              <a:rPr lang="en-GB" sz="1000" dirty="0"/>
              <a:t>Available at: </a:t>
            </a:r>
            <a:r>
              <a:rPr lang="en-GB" sz="1000" dirty="0">
                <a:hlinkClick r:id="rId2"/>
              </a:rPr>
              <a:t>https://www.childcomwales.org.uk/our-work/policy-positions/relationships-and-sexuality-education-rse/</a:t>
            </a:r>
            <a:r>
              <a:rPr lang="en-GB" sz="1000" dirty="0"/>
              <a:t> (Accessed: 15 January 2024).</a:t>
            </a:r>
            <a:endParaRPr lang="en-GB" sz="1000" i="1" dirty="0"/>
          </a:p>
          <a:p>
            <a:endParaRPr lang="en-GB" sz="1000" dirty="0"/>
          </a:p>
          <a:p>
            <a:r>
              <a:rPr lang="en-GB" sz="1000" dirty="0"/>
              <a:t>Just Like Us (2021) </a:t>
            </a:r>
            <a:r>
              <a:rPr lang="en-GB" sz="1000" i="1" dirty="0"/>
              <a:t>Just Like Us releases Growing up LGBT+ report on bullying, schools and mental health. </a:t>
            </a:r>
            <a:r>
              <a:rPr lang="en-GB" sz="1000" dirty="0"/>
              <a:t>Available at: </a:t>
            </a:r>
            <a:r>
              <a:rPr lang="en-GB" sz="1000" dirty="0">
                <a:hlinkClick r:id="rId3"/>
              </a:rPr>
              <a:t>https://www.justlikeus.org/blog/2021/11/25/research-report-growing-up-lgbt-bullying/</a:t>
            </a:r>
            <a:r>
              <a:rPr lang="en-GB" sz="1000" dirty="0"/>
              <a:t> (Accessed: 7 January 2024). </a:t>
            </a:r>
          </a:p>
          <a:p>
            <a:endParaRPr lang="en-GB" sz="1000" i="1" dirty="0"/>
          </a:p>
          <a:p>
            <a:r>
              <a:rPr lang="en-GB" sz="1000" dirty="0"/>
              <a:t>National Occupational Standards (2019</a:t>
            </a:r>
            <a:r>
              <a:rPr lang="en-GB" sz="1000" i="1" dirty="0"/>
              <a:t>) National Occupational Standards for Youth Work Available at: </a:t>
            </a:r>
            <a:r>
              <a:rPr lang="en-GB" sz="1000" dirty="0"/>
              <a:t>http://www.youthworkessentials.org/media/2859/national_occupational_standards_for_youth_work.pdf (Accessed: 29 December 2023).</a:t>
            </a:r>
          </a:p>
          <a:p>
            <a:endParaRPr lang="en-GB" sz="1000" dirty="0"/>
          </a:p>
          <a:p>
            <a:r>
              <a:rPr lang="en-GB" sz="1000" dirty="0"/>
              <a:t>Public Health England (2019) </a:t>
            </a:r>
            <a:r>
              <a:rPr lang="en-GB" sz="1000" i="1" dirty="0"/>
              <a:t>Children and young people. </a:t>
            </a:r>
            <a:r>
              <a:rPr lang="en-GB" sz="1000" dirty="0"/>
              <a:t>Available at : </a:t>
            </a:r>
            <a:r>
              <a:rPr lang="en-GB" sz="1000" dirty="0">
                <a:hlinkClick r:id="rId4"/>
              </a:rPr>
              <a:t>https://www.gov.uk/government/publications/better-mental-health-jsna-toolkit/5-children-and-young-people#children-and-young-people-aged-5-to-17</a:t>
            </a:r>
            <a:r>
              <a:rPr lang="en-GB" sz="1000" dirty="0"/>
              <a:t> (Accessed 15 January 2024).  </a:t>
            </a:r>
            <a:endParaRPr lang="en-GB" sz="1000" i="1" dirty="0"/>
          </a:p>
          <a:p>
            <a:endParaRPr lang="en-GB" sz="1000" dirty="0"/>
          </a:p>
          <a:p>
            <a:r>
              <a:rPr lang="en-GB" sz="1000" dirty="0"/>
              <a:t>Scott, K. (2020) ‘Adverse childhood experiences’, </a:t>
            </a:r>
            <a:r>
              <a:rPr lang="en-GB" sz="1000" i="1" dirty="0"/>
              <a:t>InnovAiT: Education and Inspiration for General Practice</a:t>
            </a:r>
            <a:r>
              <a:rPr lang="en-GB" sz="1000" dirty="0"/>
              <a:t>. 14(1). Available at: </a:t>
            </a:r>
            <a:r>
              <a:rPr lang="en-GB" sz="1000" dirty="0">
                <a:hlinkClick r:id="rId5"/>
              </a:rPr>
              <a:t>https://journals.sagepub.com/doi/full/10.1177/1755738020964498</a:t>
            </a:r>
            <a:r>
              <a:rPr lang="en-GB" sz="1000" dirty="0"/>
              <a:t> </a:t>
            </a:r>
          </a:p>
          <a:p>
            <a:endParaRPr lang="en-GB" sz="1000" dirty="0"/>
          </a:p>
          <a:p>
            <a:r>
              <a:rPr lang="en-GB" sz="1000" dirty="0"/>
              <a:t>Stonewall (2023) </a:t>
            </a:r>
            <a:r>
              <a:rPr lang="en-GB" sz="1000" i="1" dirty="0"/>
              <a:t>LGBTQ+ facts and figures. </a:t>
            </a:r>
            <a:r>
              <a:rPr lang="en-GB" sz="1000" dirty="0"/>
              <a:t>Available at: </a:t>
            </a:r>
            <a:r>
              <a:rPr lang="en-GB" sz="1000" dirty="0">
                <a:hlinkClick r:id="rId6"/>
              </a:rPr>
              <a:t>https://www.stonewall.org.uk/lgbtq-facts-and-figures#Education%E2%80%8B</a:t>
            </a:r>
            <a:r>
              <a:rPr lang="en-GB" sz="1000" dirty="0"/>
              <a:t> (Accessed 09 January 2024). </a:t>
            </a:r>
            <a:endParaRPr lang="en-GB" sz="1000" i="1" dirty="0"/>
          </a:p>
          <a:p>
            <a:endParaRPr lang="en-GB" sz="1000" dirty="0"/>
          </a:p>
          <a:p>
            <a:r>
              <a:rPr lang="en-GB" sz="1000" dirty="0"/>
              <a:t>Storer, R. (2021) ‘LGBT+ youths twice as likely to contemplate suicide, survey finds’, </a:t>
            </a:r>
            <a:r>
              <a:rPr lang="en-GB" sz="1000" i="1" dirty="0"/>
              <a:t>The Guardian</a:t>
            </a:r>
            <a:r>
              <a:rPr lang="en-GB" sz="1000" dirty="0"/>
              <a:t>, 17</a:t>
            </a:r>
            <a:r>
              <a:rPr lang="en-GB" sz="1000" baseline="30000" dirty="0"/>
              <a:t>th</a:t>
            </a:r>
            <a:r>
              <a:rPr lang="en-GB" sz="1000" dirty="0"/>
              <a:t> May. Available at: </a:t>
            </a:r>
            <a:r>
              <a:rPr lang="en-GB" sz="1000" dirty="0">
                <a:hlinkClick r:id="rId7"/>
              </a:rPr>
              <a:t>https://www.theguardian.com/society/2021/may/17/lgbt-youths-twice-as-likely-to-contemplate-suicide-survey-finds</a:t>
            </a:r>
            <a:r>
              <a:rPr lang="en-GB" sz="1000" dirty="0"/>
              <a:t> (Accessed: 10 January 2024).</a:t>
            </a:r>
          </a:p>
          <a:p>
            <a:endParaRPr lang="en-GB" sz="1000" dirty="0"/>
          </a:p>
          <a:p>
            <a:r>
              <a:rPr lang="en-GB" sz="1000" dirty="0"/>
              <a:t>The Department of Health &amp; Social Care Reviews Facility (2019) </a:t>
            </a:r>
            <a:r>
              <a:rPr lang="en-GB" sz="1000" i="1" dirty="0"/>
              <a:t>What helps to support people affected  by Adverse Childhood Experiences?  </a:t>
            </a:r>
            <a:r>
              <a:rPr lang="en-GB" sz="1000" dirty="0"/>
              <a:t>Available at: </a:t>
            </a:r>
            <a:r>
              <a:rPr lang="en-GB" sz="1000" dirty="0">
                <a:hlinkClick r:id="rId8"/>
              </a:rPr>
              <a:t>https://eppi.ioe.ac.uk/CMS/Portals/0/ACEs_report-041119_1.pdf</a:t>
            </a:r>
            <a:r>
              <a:rPr lang="en-GB" sz="1000" dirty="0"/>
              <a:t> (Accessed: 14 January 2024).</a:t>
            </a:r>
            <a:endParaRPr lang="en-GB" sz="1000" i="1" dirty="0"/>
          </a:p>
          <a:p>
            <a:endParaRPr lang="en-GB" sz="1000" dirty="0"/>
          </a:p>
          <a:p>
            <a:r>
              <a:rPr lang="en-GB" sz="1000" dirty="0"/>
              <a:t>The Trevor Project (2022) </a:t>
            </a:r>
            <a:r>
              <a:rPr lang="en-GB" sz="1000" i="1" dirty="0"/>
              <a:t>Homelessness and Housing Instability Among LGBTQ Youth. Available at: </a:t>
            </a:r>
            <a:r>
              <a:rPr lang="en-GB" sz="1000" dirty="0">
                <a:hlinkClick r:id="rId9"/>
              </a:rPr>
              <a:t>Homelessness and Housing Instability Among LGBTQ Youth | The Trevor Project</a:t>
            </a:r>
            <a:r>
              <a:rPr lang="en-GB" sz="1000" dirty="0"/>
              <a:t> (Accessed: 14 January 2024).</a:t>
            </a:r>
          </a:p>
          <a:p>
            <a:endParaRPr lang="en-GB" sz="1000" i="1" dirty="0"/>
          </a:p>
          <a:p>
            <a:r>
              <a:rPr lang="en-GB" sz="1000" dirty="0"/>
              <a:t>Welsh Government (2023) </a:t>
            </a:r>
            <a:r>
              <a:rPr lang="en-GB" sz="1000" i="1" dirty="0"/>
              <a:t>LGBTQ+ Action Plan for Wales. </a:t>
            </a:r>
            <a:r>
              <a:rPr lang="en-GB" sz="1000" dirty="0"/>
              <a:t>Available at: </a:t>
            </a:r>
            <a:r>
              <a:rPr lang="en-GB" sz="1000" dirty="0">
                <a:hlinkClick r:id="rId10"/>
              </a:rPr>
              <a:t>https://www.gov.wales/sites/default/files/pdf-versions/2023/2/2/1675767932/lgbtq-action-plan-wales-contents.pdf</a:t>
            </a:r>
            <a:r>
              <a:rPr lang="en-GB" sz="1000" dirty="0"/>
              <a:t> (Accessed: 11 January 2024). </a:t>
            </a:r>
          </a:p>
          <a:p>
            <a:endParaRPr lang="en-GB" sz="1000" i="1" dirty="0"/>
          </a:p>
          <a:p>
            <a:r>
              <a:rPr lang="en-GB" sz="1000" dirty="0"/>
              <a:t>Welsh Government (2015) </a:t>
            </a:r>
            <a:r>
              <a:rPr lang="en-GB" sz="1000" i="1" dirty="0"/>
              <a:t>Well-being of Future Generations (Wales) Act 2015. </a:t>
            </a:r>
            <a:r>
              <a:rPr lang="en-GB" sz="1000" dirty="0"/>
              <a:t>Available at: well-being-of-future-generations-wales-act-2015-the-essentials.pdf (</a:t>
            </a:r>
            <a:r>
              <a:rPr lang="en-GB" sz="1000" dirty="0" err="1"/>
              <a:t>gov.wales</a:t>
            </a:r>
            <a:r>
              <a:rPr lang="en-GB" sz="1000" dirty="0"/>
              <a:t>) (Accessed: 07 January 2024).</a:t>
            </a:r>
          </a:p>
          <a:p>
            <a:endParaRPr lang="en-GB" sz="1000" dirty="0"/>
          </a:p>
          <a:p>
            <a:r>
              <a:rPr lang="en-GB" sz="1000" dirty="0"/>
              <a:t>World Health Organisation (2024) </a:t>
            </a:r>
            <a:r>
              <a:rPr lang="en-GB" sz="1000" i="1" dirty="0"/>
              <a:t>Adolescent health. </a:t>
            </a:r>
            <a:r>
              <a:rPr lang="en-GB" sz="1000" dirty="0"/>
              <a:t>Available at: </a:t>
            </a:r>
            <a:r>
              <a:rPr lang="en-GB" sz="1000" dirty="0">
                <a:hlinkClick r:id="rId11"/>
              </a:rPr>
              <a:t>https://www.who.int/health-topics/adolescent-health/#tab=tab_1</a:t>
            </a:r>
            <a:r>
              <a:rPr lang="en-GB" sz="1000" dirty="0"/>
              <a:t> (Accessed: 03 January 2024). </a:t>
            </a:r>
            <a:r>
              <a:rPr lang="en-GB" sz="1000" i="1" dirty="0"/>
              <a:t> </a:t>
            </a:r>
          </a:p>
          <a:p>
            <a:endParaRPr lang="en-GB" sz="1000" i="1" dirty="0"/>
          </a:p>
          <a:p>
            <a:r>
              <a:rPr lang="en-GB" sz="1000" dirty="0"/>
              <a:t>Youth.gov (2024) </a:t>
            </a:r>
            <a:r>
              <a:rPr lang="en-GB" sz="1000" i="1" dirty="0"/>
              <a:t>Adolescent Development. </a:t>
            </a:r>
            <a:r>
              <a:rPr lang="en-GB" sz="1000" dirty="0"/>
              <a:t>Available at: </a:t>
            </a:r>
            <a:r>
              <a:rPr lang="en-GB" sz="1000" dirty="0">
                <a:hlinkClick r:id="rId12"/>
              </a:rPr>
              <a:t>https://youth.gov/youth-topics/adolescent-health/adolescent-development</a:t>
            </a:r>
            <a:r>
              <a:rPr lang="en-GB" sz="1000" dirty="0"/>
              <a:t> (Accessed: 07 January 2024). </a:t>
            </a:r>
          </a:p>
          <a:p>
            <a:endParaRPr lang="en-GB" sz="1000" i="1" dirty="0"/>
          </a:p>
          <a:p>
            <a:r>
              <a:rPr lang="en-GB" sz="1000" dirty="0"/>
              <a:t>Youth Work in Wales Review Group. (2022) </a:t>
            </a:r>
            <a:r>
              <a:rPr lang="en-GB" sz="1000" i="1" dirty="0"/>
              <a:t>Youth Work in Wales: Principles and Purposes. </a:t>
            </a:r>
            <a:r>
              <a:rPr lang="en-GB" sz="1000" dirty="0"/>
              <a:t>Cardiff: Youth Work in Wales Review Group.</a:t>
            </a:r>
          </a:p>
        </p:txBody>
      </p:sp>
    </p:spTree>
    <p:extLst>
      <p:ext uri="{BB962C8B-B14F-4D97-AF65-F5344CB8AC3E}">
        <p14:creationId xmlns:p14="http://schemas.microsoft.com/office/powerpoint/2010/main" val="39709029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3D3D3D"/>
      </a:dk1>
      <a:lt1>
        <a:sysClr val="window" lastClr="FFFAE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2746</TotalTime>
  <Words>1388</Words>
  <Application>Microsoft Office PowerPoint</Application>
  <PresentationFormat>Widescreen</PresentationFormat>
  <Paragraphs>137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Meiryo</vt:lpstr>
      <vt:lpstr>Aptos</vt:lpstr>
      <vt:lpstr>Aptos Display</vt:lpstr>
      <vt:lpstr>Arial</vt:lpstr>
      <vt:lpstr>Noto Sans</vt:lpstr>
      <vt:lpstr>Open Sans</vt:lpstr>
      <vt:lpstr>Office Theme</vt:lpstr>
      <vt:lpstr>Ash Lewis 2017412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Ash Lewis 2017412</dc:title>
  <dc:creator>Ash Lewis</dc:creator>
  <cp:lastModifiedBy>Ash Lewis</cp:lastModifiedBy>
  <cp:revision>10</cp:revision>
  <dcterms:created xsi:type="dcterms:W3CDTF">2024-01-14T14:03:01Z</dcterms:created>
  <dcterms:modified xsi:type="dcterms:W3CDTF">2024-01-16T11:49:11Z</dcterms:modified>
</cp:coreProperties>
</file>