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ags/tag1.xml" ContentType="application/vnd.openxmlformats-officedocument.presentationml.tags+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75" r:id="rId1"/>
    <p:sldMasterId id="2147483687" r:id="rId2"/>
  </p:sldMasterIdLst>
  <p:notesMasterIdLst>
    <p:notesMasterId r:id="rId35"/>
  </p:notesMasterIdLst>
  <p:sldIdLst>
    <p:sldId id="258" r:id="rId3"/>
    <p:sldId id="364" r:id="rId4"/>
    <p:sldId id="491" r:id="rId5"/>
    <p:sldId id="377" r:id="rId6"/>
    <p:sldId id="493" r:id="rId7"/>
    <p:sldId id="497" r:id="rId8"/>
    <p:sldId id="498" r:id="rId9"/>
    <p:sldId id="499" r:id="rId10"/>
    <p:sldId id="500" r:id="rId11"/>
    <p:sldId id="501" r:id="rId12"/>
    <p:sldId id="502" r:id="rId13"/>
    <p:sldId id="503" r:id="rId14"/>
    <p:sldId id="504" r:id="rId15"/>
    <p:sldId id="505" r:id="rId16"/>
    <p:sldId id="506" r:id="rId17"/>
    <p:sldId id="507" r:id="rId18"/>
    <p:sldId id="508" r:id="rId19"/>
    <p:sldId id="509" r:id="rId20"/>
    <p:sldId id="510" r:id="rId21"/>
    <p:sldId id="511" r:id="rId22"/>
    <p:sldId id="512" r:id="rId23"/>
    <p:sldId id="513" r:id="rId24"/>
    <p:sldId id="514" r:id="rId25"/>
    <p:sldId id="515" r:id="rId26"/>
    <p:sldId id="516" r:id="rId27"/>
    <p:sldId id="517" r:id="rId28"/>
    <p:sldId id="518" r:id="rId29"/>
    <p:sldId id="519" r:id="rId30"/>
    <p:sldId id="520" r:id="rId31"/>
    <p:sldId id="521" r:id="rId32"/>
    <p:sldId id="522" r:id="rId33"/>
    <p:sldId id="523"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Higman, Josie" initials="HJ" lastIdx="1" clrIdx="0"/>
</p:cmAuthorLst>
</file>

<file path=ppt/presProps.xml><?xml version="1.0" encoding="utf-8"?>
<p:presentationPr xmlns:a="http://schemas.openxmlformats.org/drawingml/2006/main" xmlns:r="http://schemas.openxmlformats.org/officeDocument/2006/relationships" xmlns:p="http://schemas.openxmlformats.org/presentationml/2006/main">
  <p:showPr loop="1"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BE1FF"/>
    <a:srgbClr val="007DC3"/>
    <a:srgbClr val="8A8AA3"/>
    <a:srgbClr val="007BC1"/>
    <a:srgbClr val="DA0033"/>
    <a:srgbClr val="FF6600"/>
    <a:srgbClr val="FF9933"/>
    <a:srgbClr val="64AA7A"/>
    <a:srgbClr val="4D4D4D"/>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272168-6301-80F3-7C3F-9BBCD6BE74E6}" v="9" dt="2024-03-07T18:56:20.569"/>
    <p1510:client id="{2333714E-5580-15AE-47B1-50852F53F24E}" v="47" dt="2024-03-07T19:03:24.77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1" d="100"/>
          <a:sy n="101" d="100"/>
        </p:scale>
        <p:origin x="1836" y="10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theme" Target="theme/theme1.xml"/><Relationship Id="rId21" Type="http://schemas.openxmlformats.org/officeDocument/2006/relationships/slide" Target="slides/slide19.xml"/><Relationship Id="rId34" Type="http://schemas.openxmlformats.org/officeDocument/2006/relationships/slide" Target="slides/slide32.xml"/><Relationship Id="rId42" Type="http://schemas.microsoft.com/office/2015/10/relationships/revisionInfo" Target="revisionInfo.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commentAuthors" Target="commentAuthor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notesMaster" Target="notesMasters/notesMaster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jike Udeogu" userId="692df98c-5a84-4ce8-b765-f488e825945b" providerId="ADAL" clId="{7F09E582-723F-476C-9C02-B2F260970899}"/>
    <pc:docChg chg="modSld">
      <pc:chgData name="Ejike Udeogu" userId="692df98c-5a84-4ce8-b765-f488e825945b" providerId="ADAL" clId="{7F09E582-723F-476C-9C02-B2F260970899}" dt="2024-03-07T21:46:25.904" v="135" actId="113"/>
      <pc:docMkLst>
        <pc:docMk/>
      </pc:docMkLst>
      <pc:sldChg chg="modSp mod">
        <pc:chgData name="Ejike Udeogu" userId="692df98c-5a84-4ce8-b765-f488e825945b" providerId="ADAL" clId="{7F09E582-723F-476C-9C02-B2F260970899}" dt="2024-03-07T21:46:25.904" v="135" actId="113"/>
        <pc:sldMkLst>
          <pc:docMk/>
          <pc:sldMk cId="553096653" sldId="520"/>
        </pc:sldMkLst>
        <pc:spChg chg="mod">
          <ac:chgData name="Ejike Udeogu" userId="692df98c-5a84-4ce8-b765-f488e825945b" providerId="ADAL" clId="{7F09E582-723F-476C-9C02-B2F260970899}" dt="2024-03-07T21:46:25.904" v="135" actId="113"/>
          <ac:spMkLst>
            <pc:docMk/>
            <pc:sldMk cId="553096653" sldId="520"/>
            <ac:spMk id="2" creationId="{00000000-0000-0000-0000-000000000000}"/>
          </ac:spMkLst>
        </pc:spChg>
      </pc:sldChg>
    </pc:docChg>
  </pc:docChgLst>
  <pc:docChgLst>
    <pc:chgData name="Ejike Udeogu" userId="S::e.udeogu@uwtsd.ac.uk::692df98c-5a84-4ce8-b765-f488e825945b" providerId="AD" clId="Web-{2333714E-5580-15AE-47B1-50852F53F24E}"/>
    <pc:docChg chg="modSld">
      <pc:chgData name="Ejike Udeogu" userId="S::e.udeogu@uwtsd.ac.uk::692df98c-5a84-4ce8-b765-f488e825945b" providerId="AD" clId="Web-{2333714E-5580-15AE-47B1-50852F53F24E}" dt="2024-03-07T19:03:24.772" v="42" actId="20577"/>
      <pc:docMkLst>
        <pc:docMk/>
      </pc:docMkLst>
      <pc:sldChg chg="modSp">
        <pc:chgData name="Ejike Udeogu" userId="S::e.udeogu@uwtsd.ac.uk::692df98c-5a84-4ce8-b765-f488e825945b" providerId="AD" clId="Web-{2333714E-5580-15AE-47B1-50852F53F24E}" dt="2024-03-07T19:03:24.772" v="42" actId="20577"/>
        <pc:sldMkLst>
          <pc:docMk/>
          <pc:sldMk cId="553096653" sldId="520"/>
        </pc:sldMkLst>
        <pc:spChg chg="mod">
          <ac:chgData name="Ejike Udeogu" userId="S::e.udeogu@uwtsd.ac.uk::692df98c-5a84-4ce8-b765-f488e825945b" providerId="AD" clId="Web-{2333714E-5580-15AE-47B1-50852F53F24E}" dt="2024-03-07T19:03:24.772" v="42" actId="20577"/>
          <ac:spMkLst>
            <pc:docMk/>
            <pc:sldMk cId="553096653" sldId="520"/>
            <ac:spMk id="2" creationId="{00000000-0000-0000-0000-000000000000}"/>
          </ac:spMkLst>
        </pc:spChg>
      </pc:sldChg>
    </pc:docChg>
  </pc:docChgLst>
  <pc:docChgLst>
    <pc:chgData name="Ejike Udeogu" userId="S::e.udeogu@uwtsd.ac.uk::692df98c-5a84-4ce8-b765-f488e825945b" providerId="AD" clId="Web-{5BE6DBE4-15A4-F7BA-655F-6590470F5CB3}"/>
    <pc:docChg chg="modSld">
      <pc:chgData name="Ejike Udeogu" userId="S::e.udeogu@uwtsd.ac.uk::692df98c-5a84-4ce8-b765-f488e825945b" providerId="AD" clId="Web-{5BE6DBE4-15A4-F7BA-655F-6590470F5CB3}" dt="2024-03-02T12:43:28.337" v="33" actId="20577"/>
      <pc:docMkLst>
        <pc:docMk/>
      </pc:docMkLst>
      <pc:sldChg chg="modSp">
        <pc:chgData name="Ejike Udeogu" userId="S::e.udeogu@uwtsd.ac.uk::692df98c-5a84-4ce8-b765-f488e825945b" providerId="AD" clId="Web-{5BE6DBE4-15A4-F7BA-655F-6590470F5CB3}" dt="2024-03-02T12:42:39.413" v="31" actId="20577"/>
        <pc:sldMkLst>
          <pc:docMk/>
          <pc:sldMk cId="650125241" sldId="505"/>
        </pc:sldMkLst>
        <pc:spChg chg="mod">
          <ac:chgData name="Ejike Udeogu" userId="S::e.udeogu@uwtsd.ac.uk::692df98c-5a84-4ce8-b765-f488e825945b" providerId="AD" clId="Web-{5BE6DBE4-15A4-F7BA-655F-6590470F5CB3}" dt="2024-03-02T12:42:39.413" v="31" actId="20577"/>
          <ac:spMkLst>
            <pc:docMk/>
            <pc:sldMk cId="650125241" sldId="505"/>
            <ac:spMk id="2" creationId="{00000000-0000-0000-0000-000000000000}"/>
          </ac:spMkLst>
        </pc:spChg>
        <pc:spChg chg="mod">
          <ac:chgData name="Ejike Udeogu" userId="S::e.udeogu@uwtsd.ac.uk::692df98c-5a84-4ce8-b765-f488e825945b" providerId="AD" clId="Web-{5BE6DBE4-15A4-F7BA-655F-6590470F5CB3}" dt="2024-03-02T12:40:27.625" v="9" actId="20577"/>
          <ac:spMkLst>
            <pc:docMk/>
            <pc:sldMk cId="650125241" sldId="505"/>
            <ac:spMk id="3" creationId="{00000000-0000-0000-0000-000000000000}"/>
          </ac:spMkLst>
        </pc:spChg>
      </pc:sldChg>
      <pc:sldChg chg="modSp">
        <pc:chgData name="Ejike Udeogu" userId="S::e.udeogu@uwtsd.ac.uk::692df98c-5a84-4ce8-b765-f488e825945b" providerId="AD" clId="Web-{5BE6DBE4-15A4-F7BA-655F-6590470F5CB3}" dt="2024-03-02T12:43:28.337" v="33" actId="20577"/>
        <pc:sldMkLst>
          <pc:docMk/>
          <pc:sldMk cId="1216714593" sldId="506"/>
        </pc:sldMkLst>
        <pc:spChg chg="mod">
          <ac:chgData name="Ejike Udeogu" userId="S::e.udeogu@uwtsd.ac.uk::692df98c-5a84-4ce8-b765-f488e825945b" providerId="AD" clId="Web-{5BE6DBE4-15A4-F7BA-655F-6590470F5CB3}" dt="2024-03-02T12:43:28.337" v="33" actId="20577"/>
          <ac:spMkLst>
            <pc:docMk/>
            <pc:sldMk cId="1216714593" sldId="506"/>
            <ac:spMk id="2" creationId="{00000000-0000-0000-0000-000000000000}"/>
          </ac:spMkLst>
        </pc:spChg>
        <pc:spChg chg="mod">
          <ac:chgData name="Ejike Udeogu" userId="S::e.udeogu@uwtsd.ac.uk::692df98c-5a84-4ce8-b765-f488e825945b" providerId="AD" clId="Web-{5BE6DBE4-15A4-F7BA-655F-6590470F5CB3}" dt="2024-03-02T12:40:53.079" v="25" actId="1076"/>
          <ac:spMkLst>
            <pc:docMk/>
            <pc:sldMk cId="1216714593" sldId="506"/>
            <ac:spMk id="3" creationId="{00000000-0000-0000-0000-000000000000}"/>
          </ac:spMkLst>
        </pc:spChg>
      </pc:sldChg>
    </pc:docChg>
  </pc:docChgLst>
  <pc:docChgLst>
    <pc:chgData name="Ejike Udeogu" userId="S::e.udeogu@uwtsd.ac.uk::692df98c-5a84-4ce8-b765-f488e825945b" providerId="AD" clId="Web-{B7484732-C225-D29A-3AF6-66F949B997B0}"/>
    <pc:docChg chg="modSld sldOrd">
      <pc:chgData name="Ejike Udeogu" userId="S::e.udeogu@uwtsd.ac.uk::692df98c-5a84-4ce8-b765-f488e825945b" providerId="AD" clId="Web-{B7484732-C225-D29A-3AF6-66F949B997B0}" dt="2024-03-02T10:56:40.803" v="97" actId="20577"/>
      <pc:docMkLst>
        <pc:docMk/>
      </pc:docMkLst>
      <pc:sldChg chg="modSp">
        <pc:chgData name="Ejike Udeogu" userId="S::e.udeogu@uwtsd.ac.uk::692df98c-5a84-4ce8-b765-f488e825945b" providerId="AD" clId="Web-{B7484732-C225-D29A-3AF6-66F949B997B0}" dt="2024-03-02T10:46:41.257" v="17" actId="20577"/>
        <pc:sldMkLst>
          <pc:docMk/>
          <pc:sldMk cId="4215951186" sldId="377"/>
        </pc:sldMkLst>
        <pc:spChg chg="mod">
          <ac:chgData name="Ejike Udeogu" userId="S::e.udeogu@uwtsd.ac.uk::692df98c-5a84-4ce8-b765-f488e825945b" providerId="AD" clId="Web-{B7484732-C225-D29A-3AF6-66F949B997B0}" dt="2024-03-02T10:46:41.257" v="17" actId="20577"/>
          <ac:spMkLst>
            <pc:docMk/>
            <pc:sldMk cId="4215951186" sldId="377"/>
            <ac:spMk id="2" creationId="{00000000-0000-0000-0000-000000000000}"/>
          </ac:spMkLst>
        </pc:spChg>
      </pc:sldChg>
      <pc:sldChg chg="ord">
        <pc:chgData name="Ejike Udeogu" userId="S::e.udeogu@uwtsd.ac.uk::692df98c-5a84-4ce8-b765-f488e825945b" providerId="AD" clId="Web-{B7484732-C225-D29A-3AF6-66F949B997B0}" dt="2024-03-02T10:48:39.666" v="57"/>
        <pc:sldMkLst>
          <pc:docMk/>
          <pc:sldMk cId="1457910422" sldId="493"/>
        </pc:sldMkLst>
      </pc:sldChg>
      <pc:sldChg chg="modSp">
        <pc:chgData name="Ejike Udeogu" userId="S::e.udeogu@uwtsd.ac.uk::692df98c-5a84-4ce8-b765-f488e825945b" providerId="AD" clId="Web-{B7484732-C225-D29A-3AF6-66F949B997B0}" dt="2024-03-02T10:48:27.682" v="56" actId="20577"/>
        <pc:sldMkLst>
          <pc:docMk/>
          <pc:sldMk cId="4010401003" sldId="497"/>
        </pc:sldMkLst>
        <pc:spChg chg="mod">
          <ac:chgData name="Ejike Udeogu" userId="S::e.udeogu@uwtsd.ac.uk::692df98c-5a84-4ce8-b765-f488e825945b" providerId="AD" clId="Web-{B7484732-C225-D29A-3AF6-66F949B997B0}" dt="2024-03-02T10:48:27.682" v="56" actId="20577"/>
          <ac:spMkLst>
            <pc:docMk/>
            <pc:sldMk cId="4010401003" sldId="497"/>
            <ac:spMk id="2" creationId="{00000000-0000-0000-0000-000000000000}"/>
          </ac:spMkLst>
        </pc:spChg>
        <pc:spChg chg="mod">
          <ac:chgData name="Ejike Udeogu" userId="S::e.udeogu@uwtsd.ac.uk::692df98c-5a84-4ce8-b765-f488e825945b" providerId="AD" clId="Web-{B7484732-C225-D29A-3AF6-66F949B997B0}" dt="2024-03-02T10:47:15.133" v="19" actId="1076"/>
          <ac:spMkLst>
            <pc:docMk/>
            <pc:sldMk cId="4010401003" sldId="497"/>
            <ac:spMk id="3" creationId="{00000000-0000-0000-0000-000000000000}"/>
          </ac:spMkLst>
        </pc:spChg>
      </pc:sldChg>
      <pc:sldChg chg="modSp">
        <pc:chgData name="Ejike Udeogu" userId="S::e.udeogu@uwtsd.ac.uk::692df98c-5a84-4ce8-b765-f488e825945b" providerId="AD" clId="Web-{B7484732-C225-D29A-3AF6-66F949B997B0}" dt="2024-03-02T10:51:42.312" v="61" actId="20577"/>
        <pc:sldMkLst>
          <pc:docMk/>
          <pc:sldMk cId="367471705" sldId="498"/>
        </pc:sldMkLst>
        <pc:spChg chg="mod">
          <ac:chgData name="Ejike Udeogu" userId="S::e.udeogu@uwtsd.ac.uk::692df98c-5a84-4ce8-b765-f488e825945b" providerId="AD" clId="Web-{B7484732-C225-D29A-3AF6-66F949B997B0}" dt="2024-03-02T10:51:42.312" v="61" actId="20577"/>
          <ac:spMkLst>
            <pc:docMk/>
            <pc:sldMk cId="367471705" sldId="498"/>
            <ac:spMk id="2" creationId="{00000000-0000-0000-0000-000000000000}"/>
          </ac:spMkLst>
        </pc:spChg>
      </pc:sldChg>
      <pc:sldChg chg="modSp">
        <pc:chgData name="Ejike Udeogu" userId="S::e.udeogu@uwtsd.ac.uk::692df98c-5a84-4ce8-b765-f488e825945b" providerId="AD" clId="Web-{B7484732-C225-D29A-3AF6-66F949B997B0}" dt="2024-03-02T10:55:43.786" v="94" actId="20577"/>
        <pc:sldMkLst>
          <pc:docMk/>
          <pc:sldMk cId="1954922252" sldId="499"/>
        </pc:sldMkLst>
        <pc:spChg chg="mod">
          <ac:chgData name="Ejike Udeogu" userId="S::e.udeogu@uwtsd.ac.uk::692df98c-5a84-4ce8-b765-f488e825945b" providerId="AD" clId="Web-{B7484732-C225-D29A-3AF6-66F949B997B0}" dt="2024-03-02T10:55:43.786" v="94" actId="20577"/>
          <ac:spMkLst>
            <pc:docMk/>
            <pc:sldMk cId="1954922252" sldId="499"/>
            <ac:spMk id="2" creationId="{00000000-0000-0000-0000-000000000000}"/>
          </ac:spMkLst>
        </pc:spChg>
        <pc:spChg chg="mod">
          <ac:chgData name="Ejike Udeogu" userId="S::e.udeogu@uwtsd.ac.uk::692df98c-5a84-4ce8-b765-f488e825945b" providerId="AD" clId="Web-{B7484732-C225-D29A-3AF6-66F949B997B0}" dt="2024-03-02T10:53:17.627" v="76" actId="20577"/>
          <ac:spMkLst>
            <pc:docMk/>
            <pc:sldMk cId="1954922252" sldId="499"/>
            <ac:spMk id="3" creationId="{00000000-0000-0000-0000-000000000000}"/>
          </ac:spMkLst>
        </pc:spChg>
      </pc:sldChg>
      <pc:sldChg chg="modSp">
        <pc:chgData name="Ejike Udeogu" userId="S::e.udeogu@uwtsd.ac.uk::692df98c-5a84-4ce8-b765-f488e825945b" providerId="AD" clId="Web-{B7484732-C225-D29A-3AF6-66F949B997B0}" dt="2024-03-02T10:56:40.803" v="97" actId="20577"/>
        <pc:sldMkLst>
          <pc:docMk/>
          <pc:sldMk cId="4141560904" sldId="500"/>
        </pc:sldMkLst>
        <pc:spChg chg="mod">
          <ac:chgData name="Ejike Udeogu" userId="S::e.udeogu@uwtsd.ac.uk::692df98c-5a84-4ce8-b765-f488e825945b" providerId="AD" clId="Web-{B7484732-C225-D29A-3AF6-66F949B997B0}" dt="2024-03-02T10:56:40.803" v="97" actId="20577"/>
          <ac:spMkLst>
            <pc:docMk/>
            <pc:sldMk cId="4141560904" sldId="500"/>
            <ac:spMk id="2" creationId="{00000000-0000-0000-0000-000000000000}"/>
          </ac:spMkLst>
        </pc:spChg>
      </pc:sldChg>
    </pc:docChg>
  </pc:docChgLst>
  <pc:docChgLst>
    <pc:chgData name="Ejike Udeogu" userId="S::e.udeogu@uwtsd.ac.uk::692df98c-5a84-4ce8-b765-f488e825945b" providerId="AD" clId="Web-{13272168-6301-80F3-7C3F-9BBCD6BE74E6}"/>
    <pc:docChg chg="modSld">
      <pc:chgData name="Ejike Udeogu" userId="S::e.udeogu@uwtsd.ac.uk::692df98c-5a84-4ce8-b765-f488e825945b" providerId="AD" clId="Web-{13272168-6301-80F3-7C3F-9BBCD6BE74E6}" dt="2024-03-07T18:56:20.569" v="7" actId="14100"/>
      <pc:docMkLst>
        <pc:docMk/>
      </pc:docMkLst>
      <pc:sldChg chg="modSp">
        <pc:chgData name="Ejike Udeogu" userId="S::e.udeogu@uwtsd.ac.uk::692df98c-5a84-4ce8-b765-f488e825945b" providerId="AD" clId="Web-{13272168-6301-80F3-7C3F-9BBCD6BE74E6}" dt="2024-03-07T18:56:20.569" v="7" actId="14100"/>
        <pc:sldMkLst>
          <pc:docMk/>
          <pc:sldMk cId="553096653" sldId="520"/>
        </pc:sldMkLst>
        <pc:spChg chg="mod">
          <ac:chgData name="Ejike Udeogu" userId="S::e.udeogu@uwtsd.ac.uk::692df98c-5a84-4ce8-b765-f488e825945b" providerId="AD" clId="Web-{13272168-6301-80F3-7C3F-9BBCD6BE74E6}" dt="2024-03-07T18:56:20.569" v="7" actId="14100"/>
          <ac:spMkLst>
            <pc:docMk/>
            <pc:sldMk cId="553096653" sldId="520"/>
            <ac:spMk id="2" creationId="{00000000-0000-0000-0000-000000000000}"/>
          </ac:spMkLst>
        </pc:spChg>
      </pc:sldChg>
    </pc:docChg>
  </pc:docChgLst>
  <pc:docChgLst>
    <pc:chgData name="Ejike Udeogu" userId="S::e.udeogu@uwtsd.ac.uk::692df98c-5a84-4ce8-b765-f488e825945b" providerId="AD" clId="Web-{1EFEA505-4E92-9BC9-B989-6F4FB691051D}"/>
    <pc:docChg chg="modSld">
      <pc:chgData name="Ejike Udeogu" userId="S::e.udeogu@uwtsd.ac.uk::692df98c-5a84-4ce8-b765-f488e825945b" providerId="AD" clId="Web-{1EFEA505-4E92-9BC9-B989-6F4FB691051D}" dt="2024-03-02T17:09:08.633" v="17" actId="20577"/>
      <pc:docMkLst>
        <pc:docMk/>
      </pc:docMkLst>
      <pc:sldChg chg="modSp">
        <pc:chgData name="Ejike Udeogu" userId="S::e.udeogu@uwtsd.ac.uk::692df98c-5a84-4ce8-b765-f488e825945b" providerId="AD" clId="Web-{1EFEA505-4E92-9BC9-B989-6F4FB691051D}" dt="2024-03-02T16:41:48.991" v="1" actId="20577"/>
        <pc:sldMkLst>
          <pc:docMk/>
          <pc:sldMk cId="1829421603" sldId="516"/>
        </pc:sldMkLst>
        <pc:spChg chg="mod">
          <ac:chgData name="Ejike Udeogu" userId="S::e.udeogu@uwtsd.ac.uk::692df98c-5a84-4ce8-b765-f488e825945b" providerId="AD" clId="Web-{1EFEA505-4E92-9BC9-B989-6F4FB691051D}" dt="2024-03-02T16:41:48.991" v="1" actId="20577"/>
          <ac:spMkLst>
            <pc:docMk/>
            <pc:sldMk cId="1829421603" sldId="516"/>
            <ac:spMk id="2" creationId="{00000000-0000-0000-0000-000000000000}"/>
          </ac:spMkLst>
        </pc:spChg>
      </pc:sldChg>
      <pc:sldChg chg="modSp">
        <pc:chgData name="Ejike Udeogu" userId="S::e.udeogu@uwtsd.ac.uk::692df98c-5a84-4ce8-b765-f488e825945b" providerId="AD" clId="Web-{1EFEA505-4E92-9BC9-B989-6F4FB691051D}" dt="2024-03-02T17:09:08.633" v="17" actId="20577"/>
        <pc:sldMkLst>
          <pc:docMk/>
          <pc:sldMk cId="553096653" sldId="520"/>
        </pc:sldMkLst>
        <pc:spChg chg="mod">
          <ac:chgData name="Ejike Udeogu" userId="S::e.udeogu@uwtsd.ac.uk::692df98c-5a84-4ce8-b765-f488e825945b" providerId="AD" clId="Web-{1EFEA505-4E92-9BC9-B989-6F4FB691051D}" dt="2024-03-02T17:09:08.633" v="17" actId="20577"/>
          <ac:spMkLst>
            <pc:docMk/>
            <pc:sldMk cId="553096653" sldId="520"/>
            <ac:spMk id="2"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B7A126F7-C520-466E-8A08-C83A624AAD89}" type="datetimeFigureOut">
              <a:rPr lang="en-GB" smtClean="0"/>
              <a:pPr/>
              <a:t>07/03/2024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3BD075C-D0CD-4F41-93C9-0B6DF6D55B16}" type="slidenum">
              <a:rPr lang="en-GB" smtClean="0"/>
              <a:pPr/>
              <a:t>‹#›</a:t>
            </a:fld>
            <a:endParaRPr lang="en-GB"/>
          </a:p>
        </p:txBody>
      </p:sp>
    </p:spTree>
    <p:extLst>
      <p:ext uri="{BB962C8B-B14F-4D97-AF65-F5344CB8AC3E}">
        <p14:creationId xmlns:p14="http://schemas.microsoft.com/office/powerpoint/2010/main" val="12200844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74B2F781-B445-4BD2-8B2A-689947A0B480}" type="datetime1">
              <a:rPr lang="en-GB" smtClean="0"/>
              <a:pPr/>
              <a:t>07/03/2024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838188386"/>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8E32E50-136A-4496-B4FF-7C83C21E682A}" type="datetime1">
              <a:rPr lang="en-GB" smtClean="0"/>
              <a:pPr/>
              <a:t>07/03/2024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3612720440"/>
      </p:ext>
    </p:extLst>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E6D76745-32FB-4C91-A25B-63A85D072CAB}" type="datetime1">
              <a:rPr lang="en-GB" smtClean="0"/>
              <a:pPr/>
              <a:t>07/03/2024</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3520448319"/>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8E32E50-136A-4496-B4FF-7C83C21E682A}" type="datetime1">
              <a:rPr lang="en-GB" smtClean="0"/>
              <a:pPr/>
              <a:t>07/03/2024</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438738303"/>
      </p:ext>
    </p:extLst>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8E32E50-136A-4496-B4FF-7C83C21E682A}" type="datetime1">
              <a:rPr lang="en-GB" smtClean="0"/>
              <a:pPr/>
              <a:t>07/03/2024</a:t>
            </a:fld>
            <a:endParaRPr lang="en-GB"/>
          </a:p>
        </p:txBody>
      </p:sp>
      <p:sp>
        <p:nvSpPr>
          <p:cNvPr id="9" name="Slide Number Placeholder 8"/>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736666351"/>
      </p:ext>
    </p:extLst>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F9F918-2B10-433F-BEA4-607AFF3DC02D}" type="datetime1">
              <a:rPr lang="en-GB" smtClean="0"/>
              <a:pPr/>
              <a:t>07/03/2024</a:t>
            </a:fld>
            <a:endParaRPr lang="en-GB"/>
          </a:p>
        </p:txBody>
      </p:sp>
      <p:sp>
        <p:nvSpPr>
          <p:cNvPr id="5" name="Slide Number Placeholder 4"/>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873177553"/>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F0F9558-83A0-44D4-8BB7-8012104B0C4B}" type="datetime1">
              <a:rPr lang="en-GB" smtClean="0"/>
              <a:pPr/>
              <a:t>07/03/2024</a:t>
            </a:fld>
            <a:endParaRPr lang="en-GB"/>
          </a:p>
        </p:txBody>
      </p:sp>
      <p:sp>
        <p:nvSpPr>
          <p:cNvPr id="4" name="Slide Number Placeholder 3"/>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3165703733"/>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F848E86-E565-4C1A-8FF6-FFBF881AFDA2}" type="datetime1">
              <a:rPr lang="en-GB" smtClean="0"/>
              <a:pPr/>
              <a:t>07/03/2024</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091874486"/>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A518400C-1BBB-4F63-8D87-0E7EEA0138C9}" type="datetime1">
              <a:rPr lang="en-GB" smtClean="0"/>
              <a:pPr/>
              <a:t>07/03/2024</a:t>
            </a:fld>
            <a:endParaRPr lang="en-GB"/>
          </a:p>
        </p:txBody>
      </p:sp>
      <p:sp>
        <p:nvSpPr>
          <p:cNvPr id="7" name="Slide Number Placeholder 6"/>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92637008"/>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CE307F9-FE9E-4ABC-95D4-B51194F73759}" type="datetime1">
              <a:rPr lang="en-GB" smtClean="0"/>
              <a:pPr/>
              <a:t>07/03/2024</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1249975525"/>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E25F774-4146-4C45-B3A5-262743FB5673}" type="datetime1">
              <a:rPr lang="en-GB" smtClean="0"/>
              <a:pPr/>
              <a:t>07/03/2024</a:t>
            </a:fld>
            <a:endParaRPr lang="en-GB"/>
          </a:p>
        </p:txBody>
      </p:sp>
      <p:sp>
        <p:nvSpPr>
          <p:cNvPr id="6" name="Slide Number Placeholder 5"/>
          <p:cNvSpPr>
            <a:spLocks noGrp="1"/>
          </p:cNvSpPr>
          <p:nvPr>
            <p:ph type="sldNum" sz="quarter" idx="12"/>
          </p:nvPr>
        </p:nvSpPr>
        <p:spPr/>
        <p:txBody>
          <a:bodyPr/>
          <a:lstStyle/>
          <a:p>
            <a:fld id="{C3F65BB1-9206-4D7F-97F9-47DCC7DC6334}" type="slidenum">
              <a:rPr lang="en-GB" smtClean="0"/>
              <a:pPr/>
              <a:t>‹#›</a:t>
            </a:fld>
            <a:endParaRPr lang="en-GB"/>
          </a:p>
        </p:txBody>
      </p:sp>
    </p:spTree>
    <p:extLst>
      <p:ext uri="{BB962C8B-B14F-4D97-AF65-F5344CB8AC3E}">
        <p14:creationId xmlns:p14="http://schemas.microsoft.com/office/powerpoint/2010/main" val="2153369918"/>
      </p:ext>
    </p:extLst>
  </p:cSld>
  <p:clrMapOvr>
    <a:masterClrMapping/>
  </p:clrMapOvr>
  <p:transition>
    <p:dissolv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4_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05D5B1F-946A-4F5A-8AC8-B2FA636A70F2}" type="datetime1">
              <a:rPr lang="en-GB" smtClean="0"/>
              <a:pPr/>
              <a:t>07/03/2024</a:t>
            </a:fld>
            <a:endParaRPr lang="en-GB"/>
          </a:p>
        </p:txBody>
      </p:sp>
      <p:sp>
        <p:nvSpPr>
          <p:cNvPr id="5" name="Footer Placeholder 4"/>
          <p:cNvSpPr>
            <a:spLocks noGrp="1"/>
          </p:cNvSpPr>
          <p:nvPr>
            <p:ph type="ftr" sz="quarter" idx="11"/>
          </p:nvPr>
        </p:nvSpPr>
        <p:spPr>
          <a:xfrm>
            <a:off x="659165" y="6356350"/>
            <a:ext cx="2847975"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8582025" y="0"/>
            <a:ext cx="561975" cy="365125"/>
          </a:xfrm>
        </p:spPr>
        <p:txBody>
          <a:bodyPr/>
          <a:lstStyle>
            <a:lvl1pPr algn="r">
              <a:defRPr b="1">
                <a:solidFill>
                  <a:schemeClr val="tx2"/>
                </a:solidFill>
                <a:latin typeface="+mj-lt"/>
              </a:defRPr>
            </a:lvl1pPr>
          </a:lstStyle>
          <a:p>
            <a:fld id="{C3F65BB1-9206-4D7F-97F9-47DCC7DC6334}" type="slidenum">
              <a:rPr lang="en-GB" smtClean="0"/>
              <a:pPr/>
              <a:t>‹#›</a:t>
            </a:fld>
            <a:endParaRPr lang="en-GB"/>
          </a:p>
        </p:txBody>
      </p:sp>
      <p:sp>
        <p:nvSpPr>
          <p:cNvPr id="7" name="Title 2"/>
          <p:cNvSpPr txBox="1">
            <a:spLocks/>
          </p:cNvSpPr>
          <p:nvPr userDrawn="1"/>
        </p:nvSpPr>
        <p:spPr>
          <a:xfrm>
            <a:off x="467544" y="152400"/>
            <a:ext cx="8229600" cy="1600200"/>
          </a:xfrm>
          <a:prstGeom prst="rect">
            <a:avLst/>
          </a:prstGeom>
        </p:spPr>
        <p:txBody>
          <a:bodyPr/>
          <a:lstStyle>
            <a:lvl1pPr algn="ctr" defTabSz="914400" rtl="0" eaLnBrk="1" latinLnBrk="0" hangingPunct="1">
              <a:lnSpc>
                <a:spcPts val="5800"/>
              </a:lnSpc>
              <a:spcBef>
                <a:spcPct val="0"/>
              </a:spcBef>
              <a:buNone/>
              <a:defRPr sz="4000" b="1" kern="1200">
                <a:solidFill>
                  <a:schemeClr val="tx2"/>
                </a:solidFill>
                <a:effectLst>
                  <a:outerShdw blurRad="63500" dist="38100" dir="5400000" algn="t" rotWithShape="0">
                    <a:prstClr val="black">
                      <a:alpha val="25000"/>
                    </a:prstClr>
                  </a:outerShdw>
                </a:effectLst>
                <a:latin typeface="+mn-lt"/>
                <a:ea typeface="+mj-ea"/>
                <a:cs typeface="+mj-cs"/>
              </a:defRPr>
            </a:lvl1pPr>
          </a:lstStyle>
          <a:p>
            <a:endParaRPr lang="en-GB" sz="3600"/>
          </a:p>
        </p:txBody>
      </p:sp>
    </p:spTree>
    <p:extLst>
      <p:ext uri="{BB962C8B-B14F-4D97-AF65-F5344CB8AC3E}">
        <p14:creationId xmlns:p14="http://schemas.microsoft.com/office/powerpoint/2010/main" val="1817955075"/>
      </p:ext>
    </p:extLst>
  </p:cSld>
  <p:clrMapOvr>
    <a:masterClrMapping/>
  </p:clrMapOvr>
  <p:transition>
    <p:dissolv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31EF4753-5157-46D8-BCA7-975CB856742C}" type="datetimeFigureOut">
              <a:rPr lang="en-US" smtClean="0"/>
              <a:t>3/7/2024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4932DD-6574-4121-899F-3C8D418ADE12}" type="slidenum">
              <a:rPr lang="en-US" smtClean="0"/>
              <a:t>‹#›</a:t>
            </a:fld>
            <a:endParaRPr lang="en-US"/>
          </a:p>
        </p:txBody>
      </p:sp>
    </p:spTree>
    <p:extLst>
      <p:ext uri="{BB962C8B-B14F-4D97-AF65-F5344CB8AC3E}">
        <p14:creationId xmlns:p14="http://schemas.microsoft.com/office/powerpoint/2010/main" val="26610452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1EF4753-5157-46D8-BCA7-975CB856742C}" type="datetimeFigureOut">
              <a:rPr lang="en-US" smtClean="0"/>
              <a:t>3/7/2024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4932DD-6574-4121-899F-3C8D418ADE12}" type="slidenum">
              <a:rPr lang="en-US" smtClean="0"/>
              <a:t>‹#›</a:t>
            </a:fld>
            <a:endParaRPr lang="en-US"/>
          </a:p>
        </p:txBody>
      </p:sp>
    </p:spTree>
    <p:extLst>
      <p:ext uri="{BB962C8B-B14F-4D97-AF65-F5344CB8AC3E}">
        <p14:creationId xmlns:p14="http://schemas.microsoft.com/office/powerpoint/2010/main" val="343930146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1EF4753-5157-46D8-BCA7-975CB856742C}" type="datetimeFigureOut">
              <a:rPr lang="en-US" smtClean="0"/>
              <a:t>3/7/2024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4932DD-6574-4121-899F-3C8D418ADE12}" type="slidenum">
              <a:rPr lang="en-US" smtClean="0"/>
              <a:t>‹#›</a:t>
            </a:fld>
            <a:endParaRPr lang="en-US"/>
          </a:p>
        </p:txBody>
      </p:sp>
    </p:spTree>
    <p:extLst>
      <p:ext uri="{BB962C8B-B14F-4D97-AF65-F5344CB8AC3E}">
        <p14:creationId xmlns:p14="http://schemas.microsoft.com/office/powerpoint/2010/main" val="37954526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1EF4753-5157-46D8-BCA7-975CB856742C}" type="datetimeFigureOut">
              <a:rPr lang="en-US" smtClean="0"/>
              <a:t>3/7/2024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C4932DD-6574-4121-899F-3C8D418ADE12}" type="slidenum">
              <a:rPr lang="en-US" smtClean="0"/>
              <a:t>‹#›</a:t>
            </a:fld>
            <a:endParaRPr lang="en-US"/>
          </a:p>
        </p:txBody>
      </p:sp>
    </p:spTree>
    <p:extLst>
      <p:ext uri="{BB962C8B-B14F-4D97-AF65-F5344CB8AC3E}">
        <p14:creationId xmlns:p14="http://schemas.microsoft.com/office/powerpoint/2010/main" val="37579304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1EF4753-5157-46D8-BCA7-975CB856742C}" type="datetimeFigureOut">
              <a:rPr lang="en-US" smtClean="0"/>
              <a:t>3/7/2024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C4932DD-6574-4121-899F-3C8D418ADE12}" type="slidenum">
              <a:rPr lang="en-US" smtClean="0"/>
              <a:t>‹#›</a:t>
            </a:fld>
            <a:endParaRPr lang="en-US"/>
          </a:p>
        </p:txBody>
      </p:sp>
    </p:spTree>
    <p:extLst>
      <p:ext uri="{BB962C8B-B14F-4D97-AF65-F5344CB8AC3E}">
        <p14:creationId xmlns:p14="http://schemas.microsoft.com/office/powerpoint/2010/main" val="223073085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31EF4753-5157-46D8-BCA7-975CB856742C}" type="datetimeFigureOut">
              <a:rPr lang="en-US" smtClean="0"/>
              <a:t>3/7/2024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C4932DD-6574-4121-899F-3C8D418ADE12}" type="slidenum">
              <a:rPr lang="en-US" smtClean="0"/>
              <a:t>‹#›</a:t>
            </a:fld>
            <a:endParaRPr lang="en-US"/>
          </a:p>
        </p:txBody>
      </p:sp>
    </p:spTree>
    <p:extLst>
      <p:ext uri="{BB962C8B-B14F-4D97-AF65-F5344CB8AC3E}">
        <p14:creationId xmlns:p14="http://schemas.microsoft.com/office/powerpoint/2010/main" val="111400522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1EF4753-5157-46D8-BCA7-975CB856742C}" type="datetimeFigureOut">
              <a:rPr lang="en-US" smtClean="0"/>
              <a:t>3/7/2024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C4932DD-6574-4121-899F-3C8D418ADE12}" type="slidenum">
              <a:rPr lang="en-US" smtClean="0"/>
              <a:t>‹#›</a:t>
            </a:fld>
            <a:endParaRPr lang="en-US"/>
          </a:p>
        </p:txBody>
      </p:sp>
    </p:spTree>
    <p:extLst>
      <p:ext uri="{BB962C8B-B14F-4D97-AF65-F5344CB8AC3E}">
        <p14:creationId xmlns:p14="http://schemas.microsoft.com/office/powerpoint/2010/main" val="220152352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1EF4753-5157-46D8-BCA7-975CB856742C}" type="datetimeFigureOut">
              <a:rPr lang="en-US" smtClean="0"/>
              <a:t>3/7/2024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C4932DD-6574-4121-899F-3C8D418ADE12}" type="slidenum">
              <a:rPr lang="en-US" smtClean="0"/>
              <a:t>‹#›</a:t>
            </a:fld>
            <a:endParaRPr lang="en-US"/>
          </a:p>
        </p:txBody>
      </p:sp>
    </p:spTree>
    <p:extLst>
      <p:ext uri="{BB962C8B-B14F-4D97-AF65-F5344CB8AC3E}">
        <p14:creationId xmlns:p14="http://schemas.microsoft.com/office/powerpoint/2010/main" val="67417649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1EF4753-5157-46D8-BCA7-975CB856742C}" type="datetimeFigureOut">
              <a:rPr lang="en-US" smtClean="0"/>
              <a:t>3/7/2024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C4932DD-6574-4121-899F-3C8D418ADE12}" type="slidenum">
              <a:rPr lang="en-US" smtClean="0"/>
              <a:t>‹#›</a:t>
            </a:fld>
            <a:endParaRPr lang="en-US"/>
          </a:p>
        </p:txBody>
      </p:sp>
    </p:spTree>
    <p:extLst>
      <p:ext uri="{BB962C8B-B14F-4D97-AF65-F5344CB8AC3E}">
        <p14:creationId xmlns:p14="http://schemas.microsoft.com/office/powerpoint/2010/main" val="71438929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1EF4753-5157-46D8-BCA7-975CB856742C}" type="datetimeFigureOut">
              <a:rPr lang="en-US" smtClean="0"/>
              <a:t>3/7/2024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4932DD-6574-4121-899F-3C8D418ADE12}" type="slidenum">
              <a:rPr lang="en-US" smtClean="0"/>
              <a:t>‹#›</a:t>
            </a:fld>
            <a:endParaRPr lang="en-US"/>
          </a:p>
        </p:txBody>
      </p:sp>
    </p:spTree>
    <p:extLst>
      <p:ext uri="{BB962C8B-B14F-4D97-AF65-F5344CB8AC3E}">
        <p14:creationId xmlns:p14="http://schemas.microsoft.com/office/powerpoint/2010/main" val="3047243603"/>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1EF4753-5157-46D8-BCA7-975CB856742C}" type="datetimeFigureOut">
              <a:rPr lang="en-US" smtClean="0"/>
              <a:t>3/7/2024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C4932DD-6574-4121-899F-3C8D418ADE12}" type="slidenum">
              <a:rPr lang="en-US" smtClean="0"/>
              <a:t>‹#›</a:t>
            </a:fld>
            <a:endParaRPr lang="en-US"/>
          </a:p>
        </p:txBody>
      </p:sp>
    </p:spTree>
    <p:extLst>
      <p:ext uri="{BB962C8B-B14F-4D97-AF65-F5344CB8AC3E}">
        <p14:creationId xmlns:p14="http://schemas.microsoft.com/office/powerpoint/2010/main" val="16733934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emf"/><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D8E32E50-136A-4496-B4FF-7C83C21E682A}" type="datetime1">
              <a:rPr lang="en-GB" smtClean="0"/>
              <a:pPr/>
              <a:t>07/03/2024</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C3F65BB1-9206-4D7F-97F9-47DCC7DC6334}" type="slidenum">
              <a:rPr lang="en-GB" smtClean="0"/>
              <a:pPr/>
              <a:t>‹#›</a:t>
            </a:fld>
            <a:endParaRPr lang="en-GB"/>
          </a:p>
        </p:txBody>
      </p:sp>
      <p:pic>
        <p:nvPicPr>
          <p:cNvPr id="7" name="Picture 6">
            <a:extLst>
              <a:ext uri="{FF2B5EF4-FFF2-40B4-BE49-F238E27FC236}">
                <a16:creationId xmlns:a16="http://schemas.microsoft.com/office/drawing/2014/main" id="{87736A3C-719A-48E3-9AF6-F6A04F7FDA46}"/>
              </a:ext>
            </a:extLst>
          </p:cNvPr>
          <p:cNvPicPr/>
          <p:nvPr userDrawn="1"/>
        </p:nvPicPr>
        <p:blipFill>
          <a:blip r:embed="rId15" cstate="print">
            <a:extLst>
              <a:ext uri="{28A0092B-C50C-407E-A947-70E740481C1C}">
                <a14:useLocalDpi xmlns:a14="http://schemas.microsoft.com/office/drawing/2010/main" val="0"/>
              </a:ext>
            </a:extLst>
          </a:blip>
          <a:srcRect/>
          <a:stretch>
            <a:fillRect/>
          </a:stretch>
        </p:blipFill>
        <p:spPr bwMode="auto">
          <a:xfrm>
            <a:off x="8388496" y="5913368"/>
            <a:ext cx="648000" cy="82800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1990025692"/>
      </p:ext>
    </p:extLst>
  </p:cSld>
  <p:clrMap bg1="lt1" tx1="dk1" bg2="lt2" tx2="dk2" accent1="accent1" accent2="accent2" accent3="accent3" accent4="accent4" accent5="accent5" accent6="accent6" hlink="hlink" folHlink="folHlink"/>
  <p:sldLayoutIdLst>
    <p:sldLayoutId id="2147483676" r:id="rId1"/>
    <p:sldLayoutId id="2147483677" r:id="rId2"/>
    <p:sldLayoutId id="2147483678" r:id="rId3"/>
    <p:sldLayoutId id="2147483679" r:id="rId4"/>
    <p:sldLayoutId id="2147483680" r:id="rId5"/>
    <p:sldLayoutId id="2147483681" r:id="rId6"/>
    <p:sldLayoutId id="2147483682" r:id="rId7"/>
    <p:sldLayoutId id="2147483683" r:id="rId8"/>
    <p:sldLayoutId id="2147483684" r:id="rId9"/>
    <p:sldLayoutId id="2147483685" r:id="rId10"/>
    <p:sldLayoutId id="2147483686" r:id="rId11"/>
    <p:sldLayoutId id="2147483674" r:id="rId12"/>
  </p:sldLayoutIdLst>
  <p:transition>
    <p:dissolve/>
  </p:transition>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1EF4753-5157-46D8-BCA7-975CB856742C}" type="datetimeFigureOut">
              <a:rPr lang="en-US" smtClean="0"/>
              <a:t>3/7/2024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C4932DD-6574-4121-899F-3C8D418ADE12}" type="slidenum">
              <a:rPr lang="en-US" smtClean="0"/>
              <a:t>‹#›</a:t>
            </a:fld>
            <a:endParaRPr lang="en-US"/>
          </a:p>
        </p:txBody>
      </p:sp>
    </p:spTree>
    <p:extLst>
      <p:ext uri="{BB962C8B-B14F-4D97-AF65-F5344CB8AC3E}">
        <p14:creationId xmlns:p14="http://schemas.microsoft.com/office/powerpoint/2010/main" val="367775854"/>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 id="2147483693" r:id="rId6"/>
    <p:sldLayoutId id="2147483694" r:id="rId7"/>
    <p:sldLayoutId id="2147483695" r:id="rId8"/>
    <p:sldLayoutId id="2147483696" r:id="rId9"/>
    <p:sldLayoutId id="2147483697" r:id="rId10"/>
    <p:sldLayoutId id="2147483698"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slideLayout" Target="../slideLayouts/slideLayout1.xml"/><Relationship Id="rId1" Type="http://schemas.openxmlformats.org/officeDocument/2006/relationships/tags" Target="../tags/tag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4800">
                <a:solidFill>
                  <a:srgbClr val="FFFF00"/>
                </a:solidFill>
              </a:rPr>
              <a:t>Management Accounting</a:t>
            </a:r>
          </a:p>
        </p:txBody>
      </p:sp>
      <p:sp>
        <p:nvSpPr>
          <p:cNvPr id="3" name="Subtitle 2"/>
          <p:cNvSpPr>
            <a:spLocks noGrp="1"/>
          </p:cNvSpPr>
          <p:nvPr>
            <p:ph type="subTitle" idx="1"/>
          </p:nvPr>
        </p:nvSpPr>
        <p:spPr>
          <a:xfrm>
            <a:off x="611560" y="3744615"/>
            <a:ext cx="7920880" cy="1752600"/>
          </a:xfrm>
        </p:spPr>
        <p:txBody>
          <a:bodyPr>
            <a:normAutofit/>
          </a:bodyPr>
          <a:lstStyle/>
          <a:p>
            <a:r>
              <a:rPr lang="en-GB" sz="4000">
                <a:solidFill>
                  <a:schemeClr val="bg1"/>
                </a:solidFill>
              </a:rPr>
              <a:t>Standard Costing and Variance Analysis</a:t>
            </a:r>
          </a:p>
        </p:txBody>
      </p:sp>
      <p:sp>
        <p:nvSpPr>
          <p:cNvPr id="4" name="Slide Number Placeholder 3"/>
          <p:cNvSpPr>
            <a:spLocks noGrp="1"/>
          </p:cNvSpPr>
          <p:nvPr>
            <p:ph type="sldNum" sz="quarter" idx="4294967295"/>
          </p:nvPr>
        </p:nvSpPr>
        <p:spPr>
          <a:xfrm>
            <a:off x="8647272" y="6407944"/>
            <a:ext cx="365760" cy="365125"/>
          </a:xfrm>
          <a:prstGeom prst="rect">
            <a:avLst/>
          </a:prstGeom>
        </p:spPr>
        <p:txBody>
          <a:bodyPr/>
          <a:lstStyle/>
          <a:p>
            <a:fld id="{C2C2459C-41A3-4DEE-9162-AED796F61C72}" type="slidenum">
              <a:rPr lang="en-GB" smtClean="0"/>
              <a:pPr/>
              <a:t>1</a:t>
            </a:fld>
            <a:endParaRPr lang="en-GB"/>
          </a:p>
        </p:txBody>
      </p:sp>
    </p:spTree>
    <p:custDataLst>
      <p:tags r:id="rId1"/>
    </p:custDataLst>
    <p:extLst>
      <p:ext uri="{BB962C8B-B14F-4D97-AF65-F5344CB8AC3E}">
        <p14:creationId xmlns:p14="http://schemas.microsoft.com/office/powerpoint/2010/main" val="2048088750"/>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996952"/>
            <a:ext cx="8229600" cy="1143000"/>
          </a:xfrm>
        </p:spPr>
        <p:txBody>
          <a:bodyPr>
            <a:normAutofit fontScale="90000"/>
          </a:bodyPr>
          <a:lstStyle/>
          <a:p>
            <a:br>
              <a:rPr lang="en-GB" sz="3600" b="1"/>
            </a:br>
            <a:br>
              <a:rPr lang="en-US" sz="3600"/>
            </a:br>
            <a:endParaRPr lang="en-US" sz="3300" b="1"/>
          </a:p>
        </p:txBody>
      </p:sp>
      <p:sp>
        <p:nvSpPr>
          <p:cNvPr id="3" name="TextBox 2"/>
          <p:cNvSpPr txBox="1"/>
          <p:nvPr/>
        </p:nvSpPr>
        <p:spPr>
          <a:xfrm>
            <a:off x="107504" y="2306568"/>
            <a:ext cx="8784976" cy="2400657"/>
          </a:xfrm>
          <a:prstGeom prst="rect">
            <a:avLst/>
          </a:prstGeom>
          <a:noFill/>
        </p:spPr>
        <p:txBody>
          <a:bodyPr wrap="square" rtlCol="0">
            <a:spAutoFit/>
          </a:bodyPr>
          <a:lstStyle/>
          <a:p>
            <a:pPr algn="ctr"/>
            <a:r>
              <a:rPr lang="en-GB" sz="6600" b="1">
                <a:solidFill>
                  <a:schemeClr val="accent4">
                    <a:lumMod val="50000"/>
                  </a:schemeClr>
                </a:solidFill>
              </a:rPr>
              <a:t>Standard Costing and Variance Analysis</a:t>
            </a:r>
            <a:endParaRPr lang="en-GB" sz="3600" b="1">
              <a:solidFill>
                <a:schemeClr val="accent4">
                  <a:lumMod val="50000"/>
                </a:schemeClr>
              </a:solidFill>
            </a:endParaRPr>
          </a:p>
          <a:p>
            <a:pPr algn="ctr"/>
            <a:endParaRPr lang="en-GB" b="1">
              <a:solidFill>
                <a:schemeClr val="tx2">
                  <a:lumMod val="75000"/>
                </a:schemeClr>
              </a:solidFill>
            </a:endParaRPr>
          </a:p>
        </p:txBody>
      </p:sp>
    </p:spTree>
    <p:extLst>
      <p:ext uri="{BB962C8B-B14F-4D97-AF65-F5344CB8AC3E}">
        <p14:creationId xmlns:p14="http://schemas.microsoft.com/office/powerpoint/2010/main" val="15773864"/>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2996952"/>
            <a:ext cx="8229600" cy="1143000"/>
          </a:xfrm>
        </p:spPr>
        <p:txBody>
          <a:bodyPr>
            <a:normAutofit fontScale="90000"/>
          </a:bodyPr>
          <a:lstStyle/>
          <a:p>
            <a:br>
              <a:rPr lang="en-GB" sz="3600" b="1"/>
            </a:br>
            <a:br>
              <a:rPr lang="en-US" sz="3600"/>
            </a:br>
            <a:endParaRPr lang="en-US" sz="3300" b="1"/>
          </a:p>
        </p:txBody>
      </p:sp>
      <p:sp>
        <p:nvSpPr>
          <p:cNvPr id="3" name="TextBox 2"/>
          <p:cNvSpPr txBox="1"/>
          <p:nvPr/>
        </p:nvSpPr>
        <p:spPr>
          <a:xfrm>
            <a:off x="693912" y="476672"/>
            <a:ext cx="7776864" cy="4124206"/>
          </a:xfrm>
          <a:prstGeom prst="rect">
            <a:avLst/>
          </a:prstGeom>
          <a:noFill/>
        </p:spPr>
        <p:txBody>
          <a:bodyPr wrap="square" rtlCol="0">
            <a:spAutoFit/>
          </a:bodyPr>
          <a:lstStyle/>
          <a:p>
            <a:pPr algn="ctr">
              <a:spcAft>
                <a:spcPts val="1200"/>
              </a:spcAft>
            </a:pPr>
            <a:r>
              <a:rPr lang="en-GB" sz="3600" b="1"/>
              <a:t>Learning outcomes:</a:t>
            </a:r>
            <a:endParaRPr lang="en-GB" sz="1600" b="1"/>
          </a:p>
          <a:p>
            <a:pPr>
              <a:spcAft>
                <a:spcPts val="1200"/>
              </a:spcAft>
            </a:pPr>
            <a:r>
              <a:rPr lang="en-US" sz="2400"/>
              <a:t>By the end of this topic, you should be able to:</a:t>
            </a:r>
            <a:endParaRPr lang="en-GB" sz="2400"/>
          </a:p>
          <a:p>
            <a:pPr marL="342900" indent="-342900">
              <a:spcAft>
                <a:spcPts val="1200"/>
              </a:spcAft>
              <a:buFont typeface="Arial" panose="020B0604020202020204" pitchFamily="34" charset="0"/>
              <a:buChar char="•"/>
            </a:pPr>
            <a:r>
              <a:rPr lang="en-US" sz="2400"/>
              <a:t> Define standard cost and costing</a:t>
            </a:r>
            <a:endParaRPr lang="en-GB" sz="2400"/>
          </a:p>
          <a:p>
            <a:pPr marL="342900" indent="-342900">
              <a:spcAft>
                <a:spcPts val="1200"/>
              </a:spcAft>
              <a:buFont typeface="Arial" panose="020B0604020202020204" pitchFamily="34" charset="0"/>
              <a:buChar char="•"/>
            </a:pPr>
            <a:r>
              <a:rPr lang="en-US" sz="2400"/>
              <a:t>Understand how standards are set</a:t>
            </a:r>
            <a:endParaRPr lang="en-GB" sz="2400"/>
          </a:p>
          <a:p>
            <a:pPr marL="342900" indent="-342900">
              <a:spcAft>
                <a:spcPts val="1200"/>
              </a:spcAft>
              <a:buFont typeface="Arial" panose="020B0604020202020204" pitchFamily="34" charset="0"/>
              <a:buChar char="•"/>
            </a:pPr>
            <a:r>
              <a:rPr lang="en-US" sz="2400"/>
              <a:t>Calculate Material, Labour, Overhead and Sales variances</a:t>
            </a:r>
            <a:endParaRPr lang="en-GB" sz="2400"/>
          </a:p>
          <a:p>
            <a:pPr marL="342900" indent="-342900">
              <a:spcAft>
                <a:spcPts val="1200"/>
              </a:spcAft>
              <a:buFont typeface="Arial" panose="020B0604020202020204" pitchFamily="34" charset="0"/>
              <a:buChar char="•"/>
            </a:pPr>
            <a:r>
              <a:rPr lang="en-US" sz="2400"/>
              <a:t>Discuss, interpret and ascribe meaning to the variances</a:t>
            </a:r>
            <a:endParaRPr lang="en-GB" sz="2400"/>
          </a:p>
          <a:p>
            <a:pPr algn="ctr">
              <a:spcAft>
                <a:spcPts val="1200"/>
              </a:spcAft>
            </a:pPr>
            <a:endParaRPr lang="en-GB" b="1">
              <a:solidFill>
                <a:schemeClr val="tx2">
                  <a:lumMod val="75000"/>
                </a:schemeClr>
              </a:solidFill>
            </a:endParaRPr>
          </a:p>
          <a:p>
            <a:pPr algn="ctr">
              <a:spcAft>
                <a:spcPts val="1200"/>
              </a:spcAft>
            </a:pPr>
            <a:endParaRPr lang="en-GB" b="1">
              <a:solidFill>
                <a:schemeClr val="tx2">
                  <a:lumMod val="75000"/>
                </a:schemeClr>
              </a:solidFill>
            </a:endParaRPr>
          </a:p>
        </p:txBody>
      </p:sp>
    </p:spTree>
    <p:extLst>
      <p:ext uri="{BB962C8B-B14F-4D97-AF65-F5344CB8AC3E}">
        <p14:creationId xmlns:p14="http://schemas.microsoft.com/office/powerpoint/2010/main" val="2893769546"/>
      </p:ext>
    </p:extLst>
  </p:cSld>
  <p:clrMapOvr>
    <a:masterClrMapping/>
  </p:clrMapOvr>
  <p:transition spd="slow">
    <p:push dir="u"/>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3570" y="791200"/>
            <a:ext cx="8969594" cy="5794547"/>
          </a:xfrm>
        </p:spPr>
        <p:txBody>
          <a:bodyPr anchor="t">
            <a:noAutofit/>
          </a:bodyPr>
          <a:lstStyle/>
          <a:p>
            <a:pPr marL="342900" indent="-342900" algn="l">
              <a:buFont typeface="Arial" panose="020B0604020202020204" pitchFamily="34" charset="0"/>
              <a:buChar char="•"/>
            </a:pPr>
            <a:r>
              <a:rPr lang="en-US" sz="1800"/>
              <a:t>Standard costing techniques allow a more detailed examination of performance deviations from plan</a:t>
            </a:r>
            <a:br>
              <a:rPr lang="en-GB" sz="1800"/>
            </a:br>
            <a:br>
              <a:rPr lang="en-GB" sz="1800"/>
            </a:br>
            <a:r>
              <a:rPr lang="en-US" sz="1800" u="sng"/>
              <a:t>Standard costing and variance analysis</a:t>
            </a:r>
            <a:br>
              <a:rPr lang="en-GB" sz="1800" b="1"/>
            </a:br>
            <a:r>
              <a:rPr lang="en-US" sz="1800"/>
              <a:t> </a:t>
            </a:r>
            <a:br>
              <a:rPr lang="en-GB" sz="1800"/>
            </a:br>
            <a:r>
              <a:rPr lang="en-US" sz="1800"/>
              <a:t>A </a:t>
            </a:r>
            <a:r>
              <a:rPr lang="en-US" sz="1800" b="1"/>
              <a:t>standard cost </a:t>
            </a:r>
            <a:r>
              <a:rPr lang="en-US" sz="1800"/>
              <a:t>is a carefully predetermined unit cost which is prepared for each cost unit. </a:t>
            </a:r>
            <a:br>
              <a:rPr lang="en-US" sz="1800"/>
            </a:br>
            <a:br>
              <a:rPr lang="en-US" sz="1800"/>
            </a:br>
            <a:r>
              <a:rPr lang="en-US" sz="1800"/>
              <a:t>It contains details of the expected amount and price of each resource that will be utilized for production or service delivery. </a:t>
            </a:r>
            <a:br>
              <a:rPr lang="en-GB" sz="1800"/>
            </a:br>
            <a:br>
              <a:rPr lang="en-GB" sz="1800"/>
            </a:br>
            <a:r>
              <a:rPr lang="en-US" sz="1800"/>
              <a:t>The</a:t>
            </a:r>
            <a:r>
              <a:rPr lang="en-US" sz="1800" b="1"/>
              <a:t> standard cost </a:t>
            </a:r>
            <a:r>
              <a:rPr lang="en-US" sz="1800"/>
              <a:t>of a unit may be calculated using either marginal or absorption costing principles. </a:t>
            </a:r>
            <a:br>
              <a:rPr lang="en-GB" sz="1800"/>
            </a:br>
            <a:br>
              <a:rPr lang="en-GB" sz="1800"/>
            </a:br>
            <a:r>
              <a:rPr lang="en-US" sz="1800"/>
              <a:t>The </a:t>
            </a:r>
            <a:r>
              <a:rPr lang="en-US" sz="1800" b="1"/>
              <a:t>total standard cost</a:t>
            </a:r>
            <a:r>
              <a:rPr lang="en-US" sz="1800"/>
              <a:t> is calculated by taking the standard cost per unit of resource and multiplying it by the actual level of output. </a:t>
            </a:r>
            <a:br>
              <a:rPr lang="en-GB" sz="1800"/>
            </a:br>
            <a:br>
              <a:rPr lang="en-GB" sz="1800"/>
            </a:br>
            <a:r>
              <a:rPr lang="en-US" sz="1800"/>
              <a:t>The difference between the total standard cost of a resource and the actual cost is the </a:t>
            </a:r>
            <a:r>
              <a:rPr lang="en-US" sz="1800" b="1"/>
              <a:t>total variance </a:t>
            </a:r>
            <a:r>
              <a:rPr lang="en-US" sz="1800"/>
              <a:t>(the same as the total variance in a flexible budget). </a:t>
            </a:r>
            <a:br>
              <a:rPr lang="en-GB" sz="1800"/>
            </a:br>
            <a:br>
              <a:rPr lang="en-GB" sz="1800"/>
            </a:br>
            <a:r>
              <a:rPr lang="en-US" sz="1800"/>
              <a:t>The process by which the total difference between the standard and actual results are analyzed is known as </a:t>
            </a:r>
            <a:r>
              <a:rPr lang="en-US" sz="1800" b="1"/>
              <a:t>variance analysis</a:t>
            </a:r>
            <a:r>
              <a:rPr lang="en-US" sz="1800"/>
              <a:t>.</a:t>
            </a:r>
            <a:endParaRPr lang="en-US" sz="1800" b="1"/>
          </a:p>
        </p:txBody>
      </p:sp>
      <p:sp>
        <p:nvSpPr>
          <p:cNvPr id="3" name="TextBox 2"/>
          <p:cNvSpPr txBox="1"/>
          <p:nvPr/>
        </p:nvSpPr>
        <p:spPr>
          <a:xfrm>
            <a:off x="493911" y="9736"/>
            <a:ext cx="8208912"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3600" b="1"/>
              <a:t>Introduction</a:t>
            </a:r>
          </a:p>
        </p:txBody>
      </p:sp>
    </p:spTree>
    <p:extLst>
      <p:ext uri="{BB962C8B-B14F-4D97-AF65-F5344CB8AC3E}">
        <p14:creationId xmlns:p14="http://schemas.microsoft.com/office/powerpoint/2010/main" val="4215951186"/>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C23B0E-4D48-4003-9B9E-AF4F3C655F40}"/>
              </a:ext>
            </a:extLst>
          </p:cNvPr>
          <p:cNvSpPr>
            <a:spLocks noGrp="1"/>
          </p:cNvSpPr>
          <p:nvPr>
            <p:ph type="title"/>
          </p:nvPr>
        </p:nvSpPr>
        <p:spPr>
          <a:xfrm>
            <a:off x="457200" y="260648"/>
            <a:ext cx="8229600" cy="1143000"/>
          </a:xfrm>
        </p:spPr>
        <p:txBody>
          <a:bodyPr>
            <a:noAutofit/>
          </a:bodyPr>
          <a:lstStyle/>
          <a:p>
            <a:r>
              <a:rPr kumimoji="0" lang="en-GB" sz="3200" b="1" i="0" u="none" strike="noStrike" kern="1200" cap="none" spc="0" normalizeH="0" baseline="0" noProof="0">
                <a:ln>
                  <a:noFill/>
                </a:ln>
                <a:solidFill>
                  <a:srgbClr val="002060"/>
                </a:solidFill>
                <a:effectLst/>
                <a:uLnTx/>
                <a:uFillTx/>
                <a:latin typeface="Calibri"/>
                <a:ea typeface="+mn-ea"/>
                <a:cs typeface="+mn-cs"/>
              </a:rPr>
              <a:t>Preparing a standard cost: practical </a:t>
            </a:r>
            <a:r>
              <a:rPr kumimoji="0" lang="en-GB" sz="3200" b="1" i="0" u="none" strike="noStrike" kern="1200" cap="none" spc="0" normalizeH="0" baseline="0" noProof="0" err="1">
                <a:ln>
                  <a:noFill/>
                </a:ln>
                <a:solidFill>
                  <a:srgbClr val="002060"/>
                </a:solidFill>
                <a:effectLst/>
                <a:uLnTx/>
                <a:uFillTx/>
                <a:latin typeface="Calibri"/>
                <a:ea typeface="+mn-ea"/>
                <a:cs typeface="+mn-cs"/>
              </a:rPr>
              <a:t>exa</a:t>
            </a:r>
            <a:r>
              <a:rPr lang="en-GB" sz="3200" b="1" err="1">
                <a:solidFill>
                  <a:srgbClr val="002060"/>
                </a:solidFill>
                <a:latin typeface="Calibri"/>
                <a:ea typeface="+mn-ea"/>
                <a:cs typeface="+mn-cs"/>
              </a:rPr>
              <a:t>mple</a:t>
            </a:r>
            <a:br>
              <a:rPr kumimoji="0" lang="en-GB" sz="2800" b="0" i="0" u="none" strike="noStrike" kern="1200" cap="none" spc="0" normalizeH="0" baseline="0" noProof="0">
                <a:ln>
                  <a:noFill/>
                </a:ln>
                <a:solidFill>
                  <a:srgbClr val="C00000"/>
                </a:solidFill>
                <a:effectLst/>
                <a:uLnTx/>
                <a:uFillTx/>
                <a:latin typeface="Calibri"/>
                <a:ea typeface="+mn-ea"/>
                <a:cs typeface="+mn-cs"/>
              </a:rPr>
            </a:br>
            <a:endParaRPr lang="en-GB" sz="3200"/>
          </a:p>
        </p:txBody>
      </p:sp>
      <p:graphicFrame>
        <p:nvGraphicFramePr>
          <p:cNvPr id="3" name="Table 2">
            <a:extLst>
              <a:ext uri="{FF2B5EF4-FFF2-40B4-BE49-F238E27FC236}">
                <a16:creationId xmlns:a16="http://schemas.microsoft.com/office/drawing/2014/main" id="{6435995A-4B81-6549-889A-B305328565CF}"/>
              </a:ext>
            </a:extLst>
          </p:cNvPr>
          <p:cNvGraphicFramePr>
            <a:graphicFrameLocks noGrp="1"/>
          </p:cNvGraphicFramePr>
          <p:nvPr>
            <p:extLst>
              <p:ext uri="{D42A27DB-BD31-4B8C-83A1-F6EECF244321}">
                <p14:modId xmlns:p14="http://schemas.microsoft.com/office/powerpoint/2010/main" val="2243752933"/>
              </p:ext>
            </p:extLst>
          </p:nvPr>
        </p:nvGraphicFramePr>
        <p:xfrm>
          <a:off x="457200" y="1052736"/>
          <a:ext cx="8229600" cy="5587224"/>
        </p:xfrm>
        <a:graphic>
          <a:graphicData uri="http://schemas.openxmlformats.org/drawingml/2006/table">
            <a:tbl>
              <a:tblPr firstRow="1" firstCol="1" lastRow="1" lastCol="1" bandRow="1" bandCol="1">
                <a:tableStyleId>{5C22544A-7EE6-4342-B048-85BDC9FD1C3A}</a:tableStyleId>
              </a:tblPr>
              <a:tblGrid>
                <a:gridCol w="2697427">
                  <a:extLst>
                    <a:ext uri="{9D8B030D-6E8A-4147-A177-3AD203B41FA5}">
                      <a16:colId xmlns:a16="http://schemas.microsoft.com/office/drawing/2014/main" val="213299411"/>
                    </a:ext>
                  </a:extLst>
                </a:gridCol>
                <a:gridCol w="2074204">
                  <a:extLst>
                    <a:ext uri="{9D8B030D-6E8A-4147-A177-3AD203B41FA5}">
                      <a16:colId xmlns:a16="http://schemas.microsoft.com/office/drawing/2014/main" val="1235186684"/>
                    </a:ext>
                  </a:extLst>
                </a:gridCol>
                <a:gridCol w="1728504">
                  <a:extLst>
                    <a:ext uri="{9D8B030D-6E8A-4147-A177-3AD203B41FA5}">
                      <a16:colId xmlns:a16="http://schemas.microsoft.com/office/drawing/2014/main" val="193793067"/>
                    </a:ext>
                  </a:extLst>
                </a:gridCol>
                <a:gridCol w="864252">
                  <a:extLst>
                    <a:ext uri="{9D8B030D-6E8A-4147-A177-3AD203B41FA5}">
                      <a16:colId xmlns:a16="http://schemas.microsoft.com/office/drawing/2014/main" val="1811425988"/>
                    </a:ext>
                  </a:extLst>
                </a:gridCol>
                <a:gridCol w="865213">
                  <a:extLst>
                    <a:ext uri="{9D8B030D-6E8A-4147-A177-3AD203B41FA5}">
                      <a16:colId xmlns:a16="http://schemas.microsoft.com/office/drawing/2014/main" val="602578887"/>
                    </a:ext>
                  </a:extLst>
                </a:gridCol>
              </a:tblGrid>
              <a:tr h="504056">
                <a:tc gridSpan="5">
                  <a:txBody>
                    <a:bodyPr/>
                    <a:lstStyle/>
                    <a:p>
                      <a:pPr marL="1280795" marR="1255395" algn="ctr">
                        <a:lnSpc>
                          <a:spcPts val="1380"/>
                        </a:lnSpc>
                        <a:spcAft>
                          <a:spcPts val="0"/>
                        </a:spcAft>
                      </a:pPr>
                      <a:endParaRPr lang="en-US" sz="2400">
                        <a:effectLst/>
                      </a:endParaRPr>
                    </a:p>
                    <a:p>
                      <a:pPr marL="1280795" marR="1255395" algn="ctr">
                        <a:lnSpc>
                          <a:spcPts val="1380"/>
                        </a:lnSpc>
                        <a:spcAft>
                          <a:spcPts val="0"/>
                        </a:spcAft>
                      </a:pPr>
                      <a:r>
                        <a:rPr lang="en-US" sz="2400">
                          <a:effectLst/>
                        </a:rPr>
                        <a:t>Standard</a:t>
                      </a:r>
                      <a:r>
                        <a:rPr lang="en-US" sz="2400" spc="-5">
                          <a:effectLst/>
                        </a:rPr>
                        <a:t> </a:t>
                      </a:r>
                      <a:r>
                        <a:rPr lang="en-US" sz="2400">
                          <a:effectLst/>
                        </a:rPr>
                        <a:t>Cost Card</a:t>
                      </a:r>
                      <a:r>
                        <a:rPr lang="en-US" sz="2400" spc="10">
                          <a:effectLst/>
                        </a:rPr>
                        <a:t> </a:t>
                      </a:r>
                      <a:r>
                        <a:rPr lang="en-US" sz="2400">
                          <a:effectLst/>
                        </a:rPr>
                        <a:t>–</a:t>
                      </a:r>
                      <a:r>
                        <a:rPr lang="en-US" sz="2400" spc="-20">
                          <a:effectLst/>
                        </a:rPr>
                        <a:t> </a:t>
                      </a:r>
                      <a:r>
                        <a:rPr lang="en-US" sz="2400">
                          <a:effectLst/>
                        </a:rPr>
                        <a:t>Product X</a:t>
                      </a:r>
                      <a:endParaRPr lang="en-GB" sz="1800">
                        <a:effectLst/>
                        <a:latin typeface="Arial MT"/>
                        <a:ea typeface="Arial MT"/>
                        <a:cs typeface="Arial MT"/>
                      </a:endParaRPr>
                    </a:p>
                  </a:txBody>
                  <a:tcPr marL="0" marR="0" marT="0" marB="0"/>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3523168811"/>
                  </a:ext>
                </a:extLst>
              </a:tr>
              <a:tr h="328027">
                <a:tc>
                  <a:txBody>
                    <a:bodyPr/>
                    <a:lstStyle/>
                    <a:p>
                      <a:pPr>
                        <a:spcAft>
                          <a:spcPts val="0"/>
                        </a:spcAft>
                      </a:pPr>
                      <a:r>
                        <a:rPr lang="en-US" sz="2000">
                          <a:effectLst/>
                        </a:rPr>
                        <a:t> </a:t>
                      </a:r>
                      <a:endParaRPr lang="en-GB" sz="1800">
                        <a:effectLst/>
                        <a:latin typeface="Arial MT"/>
                        <a:ea typeface="Arial MT"/>
                        <a:cs typeface="Arial MT"/>
                      </a:endParaRPr>
                    </a:p>
                  </a:txBody>
                  <a:tcPr marL="0" marR="0" marT="0" marB="0"/>
                </a:tc>
                <a:tc>
                  <a:txBody>
                    <a:bodyPr/>
                    <a:lstStyle/>
                    <a:p>
                      <a:pPr marL="187325" marR="161290" algn="ctr">
                        <a:lnSpc>
                          <a:spcPts val="1370"/>
                        </a:lnSpc>
                        <a:spcAft>
                          <a:spcPts val="0"/>
                        </a:spcAft>
                      </a:pPr>
                      <a:endParaRPr lang="en-US" sz="2000">
                        <a:effectLst/>
                      </a:endParaRPr>
                    </a:p>
                    <a:p>
                      <a:pPr marL="187325" marR="161290" algn="ctr">
                        <a:lnSpc>
                          <a:spcPts val="1370"/>
                        </a:lnSpc>
                        <a:spcAft>
                          <a:spcPts val="0"/>
                        </a:spcAft>
                      </a:pPr>
                      <a:r>
                        <a:rPr lang="en-US" sz="2000">
                          <a:effectLst/>
                        </a:rPr>
                        <a:t>Cost</a:t>
                      </a:r>
                      <a:endParaRPr lang="en-GB" sz="1800">
                        <a:effectLst/>
                        <a:latin typeface="Arial MT"/>
                        <a:ea typeface="Arial MT"/>
                        <a:cs typeface="Arial MT"/>
                      </a:endParaRPr>
                    </a:p>
                  </a:txBody>
                  <a:tcPr marL="0" marR="0" marT="0" marB="0"/>
                </a:tc>
                <a:tc>
                  <a:txBody>
                    <a:bodyPr/>
                    <a:lstStyle/>
                    <a:p>
                      <a:pPr marL="132080" marR="106045" algn="ctr">
                        <a:lnSpc>
                          <a:spcPts val="1370"/>
                        </a:lnSpc>
                        <a:spcAft>
                          <a:spcPts val="0"/>
                        </a:spcAft>
                      </a:pPr>
                      <a:endParaRPr lang="en-US" sz="2000">
                        <a:effectLst/>
                      </a:endParaRPr>
                    </a:p>
                    <a:p>
                      <a:pPr marL="132080" marR="106045" algn="ctr">
                        <a:lnSpc>
                          <a:spcPts val="1370"/>
                        </a:lnSpc>
                        <a:spcAft>
                          <a:spcPts val="0"/>
                        </a:spcAft>
                      </a:pPr>
                      <a:r>
                        <a:rPr lang="en-US" sz="2000">
                          <a:effectLst/>
                        </a:rPr>
                        <a:t>Requirement</a:t>
                      </a:r>
                      <a:endParaRPr lang="en-GB" sz="1800">
                        <a:effectLst/>
                        <a:latin typeface="Arial MT"/>
                        <a:ea typeface="Arial MT"/>
                        <a:cs typeface="Arial MT"/>
                      </a:endParaRPr>
                    </a:p>
                  </a:txBody>
                  <a:tcPr marL="0" marR="0" marT="0" marB="0"/>
                </a:tc>
                <a:tc>
                  <a:txBody>
                    <a:bodyPr/>
                    <a:lstStyle/>
                    <a:p>
                      <a:pPr marL="24765" algn="ctr">
                        <a:lnSpc>
                          <a:spcPts val="1370"/>
                        </a:lnSpc>
                        <a:spcAft>
                          <a:spcPts val="0"/>
                        </a:spcAft>
                      </a:pPr>
                      <a:endParaRPr lang="en-US" sz="2000">
                        <a:effectLst/>
                      </a:endParaRPr>
                    </a:p>
                    <a:p>
                      <a:pPr marL="24765" algn="ctr">
                        <a:lnSpc>
                          <a:spcPts val="1370"/>
                        </a:lnSpc>
                        <a:spcAft>
                          <a:spcPts val="0"/>
                        </a:spcAft>
                      </a:pPr>
                      <a:r>
                        <a:rPr lang="en-US" sz="2000">
                          <a:effectLst/>
                        </a:rPr>
                        <a:t>£</a:t>
                      </a:r>
                      <a:endParaRPr lang="en-GB" sz="1800">
                        <a:effectLst/>
                        <a:latin typeface="Arial MT"/>
                        <a:ea typeface="Arial MT"/>
                        <a:cs typeface="Arial MT"/>
                      </a:endParaRPr>
                    </a:p>
                  </a:txBody>
                  <a:tcPr marL="0" marR="0" marT="0" marB="0"/>
                </a:tc>
                <a:tc>
                  <a:txBody>
                    <a:bodyPr/>
                    <a:lstStyle/>
                    <a:p>
                      <a:pPr marL="36195" algn="ctr">
                        <a:lnSpc>
                          <a:spcPts val="1370"/>
                        </a:lnSpc>
                        <a:spcAft>
                          <a:spcPts val="0"/>
                        </a:spcAft>
                      </a:pPr>
                      <a:endParaRPr lang="en-US" sz="2000">
                        <a:effectLst/>
                      </a:endParaRPr>
                    </a:p>
                    <a:p>
                      <a:pPr marL="36195" algn="ctr">
                        <a:lnSpc>
                          <a:spcPts val="1370"/>
                        </a:lnSpc>
                        <a:spcAft>
                          <a:spcPts val="0"/>
                        </a:spcAft>
                      </a:pPr>
                      <a:r>
                        <a:rPr lang="en-US" sz="2000">
                          <a:effectLst/>
                        </a:rPr>
                        <a:t>£</a:t>
                      </a:r>
                      <a:endParaRPr lang="en-GB" sz="1800">
                        <a:effectLst/>
                        <a:latin typeface="Arial MT"/>
                        <a:ea typeface="Arial MT"/>
                        <a:cs typeface="Arial MT"/>
                      </a:endParaRPr>
                    </a:p>
                  </a:txBody>
                  <a:tcPr marL="0" marR="0" marT="0" marB="0"/>
                </a:tc>
                <a:extLst>
                  <a:ext uri="{0D108BD9-81ED-4DB2-BD59-A6C34878D82A}">
                    <a16:rowId xmlns:a16="http://schemas.microsoft.com/office/drawing/2014/main" val="1426515652"/>
                  </a:ext>
                </a:extLst>
              </a:tr>
              <a:tr h="393632">
                <a:tc>
                  <a:txBody>
                    <a:bodyPr/>
                    <a:lstStyle/>
                    <a:p>
                      <a:pPr marL="67945">
                        <a:spcBef>
                          <a:spcPts val="5"/>
                        </a:spcBef>
                        <a:spcAft>
                          <a:spcPts val="0"/>
                        </a:spcAft>
                      </a:pPr>
                      <a:r>
                        <a:rPr lang="en-US" sz="2400">
                          <a:effectLst/>
                        </a:rPr>
                        <a:t>Direct</a:t>
                      </a:r>
                      <a:r>
                        <a:rPr lang="en-US" sz="2400" spc="-10">
                          <a:effectLst/>
                        </a:rPr>
                        <a:t> </a:t>
                      </a:r>
                      <a:r>
                        <a:rPr lang="en-US" sz="2400">
                          <a:effectLst/>
                        </a:rPr>
                        <a:t>Materials</a:t>
                      </a:r>
                      <a:endParaRPr lang="en-GB" sz="1800">
                        <a:effectLst/>
                        <a:latin typeface="Arial MT"/>
                        <a:ea typeface="Arial MT"/>
                        <a:cs typeface="Arial MT"/>
                      </a:endParaRPr>
                    </a:p>
                  </a:txBody>
                  <a:tcPr marL="0" marR="0" marT="0" marB="0"/>
                </a:tc>
                <a:tc>
                  <a:txBody>
                    <a:bodyPr/>
                    <a:lstStyle/>
                    <a:p>
                      <a:pPr>
                        <a:spcAft>
                          <a:spcPts val="0"/>
                        </a:spcAft>
                      </a:pPr>
                      <a:r>
                        <a:rPr lang="en-US" sz="2000">
                          <a:effectLst/>
                        </a:rPr>
                        <a:t> </a:t>
                      </a:r>
                      <a:endParaRPr lang="en-GB" sz="1800">
                        <a:effectLst/>
                        <a:latin typeface="Arial MT"/>
                        <a:ea typeface="Arial MT"/>
                        <a:cs typeface="Arial MT"/>
                      </a:endParaRPr>
                    </a:p>
                  </a:txBody>
                  <a:tcPr marL="0" marR="0" marT="0" marB="0"/>
                </a:tc>
                <a:tc>
                  <a:txBody>
                    <a:bodyPr/>
                    <a:lstStyle/>
                    <a:p>
                      <a:pPr>
                        <a:spcAft>
                          <a:spcPts val="0"/>
                        </a:spcAft>
                      </a:pPr>
                      <a:r>
                        <a:rPr lang="en-US" sz="2000">
                          <a:effectLst/>
                        </a:rPr>
                        <a:t> </a:t>
                      </a:r>
                      <a:endParaRPr lang="en-GB" sz="1800">
                        <a:effectLst/>
                        <a:latin typeface="Arial MT"/>
                        <a:ea typeface="Arial MT"/>
                        <a:cs typeface="Arial MT"/>
                      </a:endParaRPr>
                    </a:p>
                  </a:txBody>
                  <a:tcPr marL="0" marR="0" marT="0" marB="0"/>
                </a:tc>
                <a:tc>
                  <a:txBody>
                    <a:bodyPr/>
                    <a:lstStyle/>
                    <a:p>
                      <a:pPr>
                        <a:spcAft>
                          <a:spcPts val="0"/>
                        </a:spcAft>
                      </a:pPr>
                      <a:r>
                        <a:rPr lang="en-US" sz="2000">
                          <a:effectLst/>
                        </a:rPr>
                        <a:t> </a:t>
                      </a:r>
                      <a:endParaRPr lang="en-GB" sz="1800">
                        <a:effectLst/>
                        <a:latin typeface="Arial MT"/>
                        <a:ea typeface="Arial MT"/>
                        <a:cs typeface="Arial MT"/>
                      </a:endParaRPr>
                    </a:p>
                  </a:txBody>
                  <a:tcPr marL="0" marR="0" marT="0" marB="0"/>
                </a:tc>
                <a:tc>
                  <a:txBody>
                    <a:bodyPr/>
                    <a:lstStyle/>
                    <a:p>
                      <a:pPr>
                        <a:spcAft>
                          <a:spcPts val="0"/>
                        </a:spcAft>
                      </a:pPr>
                      <a:r>
                        <a:rPr lang="en-US" sz="2000">
                          <a:effectLst/>
                        </a:rPr>
                        <a:t> </a:t>
                      </a:r>
                      <a:endParaRPr lang="en-GB" sz="1800">
                        <a:effectLst/>
                        <a:latin typeface="Arial MT"/>
                        <a:ea typeface="Arial MT"/>
                        <a:cs typeface="Arial MT"/>
                      </a:endParaRPr>
                    </a:p>
                  </a:txBody>
                  <a:tcPr marL="0" marR="0" marT="0" marB="0"/>
                </a:tc>
                <a:extLst>
                  <a:ext uri="{0D108BD9-81ED-4DB2-BD59-A6C34878D82A}">
                    <a16:rowId xmlns:a16="http://schemas.microsoft.com/office/drawing/2014/main" val="879512781"/>
                  </a:ext>
                </a:extLst>
              </a:tr>
              <a:tr h="328027">
                <a:tc>
                  <a:txBody>
                    <a:bodyPr/>
                    <a:lstStyle/>
                    <a:p>
                      <a:pPr marL="67945">
                        <a:lnSpc>
                          <a:spcPts val="1370"/>
                        </a:lnSpc>
                        <a:spcAft>
                          <a:spcPts val="0"/>
                        </a:spcAft>
                      </a:pPr>
                      <a:endParaRPr lang="en-US" sz="2000">
                        <a:effectLst/>
                      </a:endParaRPr>
                    </a:p>
                    <a:p>
                      <a:pPr marL="67945">
                        <a:lnSpc>
                          <a:spcPts val="1370"/>
                        </a:lnSpc>
                        <a:spcAft>
                          <a:spcPts val="0"/>
                        </a:spcAft>
                      </a:pPr>
                      <a:r>
                        <a:rPr lang="en-US" sz="2000">
                          <a:effectLst/>
                        </a:rPr>
                        <a:t>A</a:t>
                      </a:r>
                      <a:endParaRPr lang="en-GB" sz="1800">
                        <a:effectLst/>
                        <a:latin typeface="Arial MT"/>
                        <a:ea typeface="Arial MT"/>
                        <a:cs typeface="Arial MT"/>
                      </a:endParaRPr>
                    </a:p>
                  </a:txBody>
                  <a:tcPr marL="0" marR="0" marT="0" marB="0"/>
                </a:tc>
                <a:tc>
                  <a:txBody>
                    <a:bodyPr/>
                    <a:lstStyle/>
                    <a:p>
                      <a:pPr marL="187325" marR="160655" algn="ctr">
                        <a:lnSpc>
                          <a:spcPts val="1370"/>
                        </a:lnSpc>
                        <a:spcAft>
                          <a:spcPts val="0"/>
                        </a:spcAft>
                      </a:pPr>
                      <a:endParaRPr lang="en-US" sz="2000">
                        <a:effectLst/>
                      </a:endParaRPr>
                    </a:p>
                    <a:p>
                      <a:pPr marL="187325" marR="160655" algn="ctr">
                        <a:lnSpc>
                          <a:spcPts val="1370"/>
                        </a:lnSpc>
                        <a:spcAft>
                          <a:spcPts val="0"/>
                        </a:spcAft>
                      </a:pPr>
                      <a:r>
                        <a:rPr lang="en-US" sz="2000">
                          <a:effectLst/>
                        </a:rPr>
                        <a:t>£4.00</a:t>
                      </a:r>
                      <a:r>
                        <a:rPr lang="en-US" sz="2000" spc="-5">
                          <a:effectLst/>
                        </a:rPr>
                        <a:t> </a:t>
                      </a:r>
                      <a:r>
                        <a:rPr lang="en-US" sz="2000">
                          <a:effectLst/>
                        </a:rPr>
                        <a:t>per</a:t>
                      </a:r>
                      <a:r>
                        <a:rPr lang="en-US" sz="2000" spc="-5">
                          <a:effectLst/>
                        </a:rPr>
                        <a:t> </a:t>
                      </a:r>
                      <a:r>
                        <a:rPr lang="en-US" sz="2000">
                          <a:effectLst/>
                        </a:rPr>
                        <a:t>kg</a:t>
                      </a:r>
                      <a:endParaRPr lang="en-GB" sz="1800">
                        <a:effectLst/>
                        <a:latin typeface="Arial MT"/>
                        <a:ea typeface="Arial MT"/>
                        <a:cs typeface="Arial MT"/>
                      </a:endParaRPr>
                    </a:p>
                  </a:txBody>
                  <a:tcPr marL="0" marR="0" marT="0" marB="0"/>
                </a:tc>
                <a:tc>
                  <a:txBody>
                    <a:bodyPr/>
                    <a:lstStyle/>
                    <a:p>
                      <a:pPr marL="131445" marR="106045" algn="ctr">
                        <a:lnSpc>
                          <a:spcPts val="1370"/>
                        </a:lnSpc>
                        <a:spcAft>
                          <a:spcPts val="0"/>
                        </a:spcAft>
                      </a:pPr>
                      <a:endParaRPr lang="en-US" sz="2000">
                        <a:effectLst/>
                      </a:endParaRPr>
                    </a:p>
                    <a:p>
                      <a:pPr marL="131445" marR="106045" algn="ctr">
                        <a:lnSpc>
                          <a:spcPts val="1370"/>
                        </a:lnSpc>
                        <a:spcAft>
                          <a:spcPts val="0"/>
                        </a:spcAft>
                      </a:pPr>
                      <a:r>
                        <a:rPr lang="en-US" sz="2000">
                          <a:effectLst/>
                        </a:rPr>
                        <a:t>1</a:t>
                      </a:r>
                      <a:r>
                        <a:rPr lang="en-US" sz="2000" spc="-5">
                          <a:effectLst/>
                        </a:rPr>
                        <a:t> </a:t>
                      </a:r>
                      <a:r>
                        <a:rPr lang="en-US" sz="2000" err="1">
                          <a:effectLst/>
                        </a:rPr>
                        <a:t>kgs</a:t>
                      </a:r>
                      <a:endParaRPr lang="en-GB" sz="1800">
                        <a:effectLst/>
                        <a:latin typeface="Arial MT"/>
                        <a:ea typeface="Arial MT"/>
                        <a:cs typeface="Arial MT"/>
                      </a:endParaRPr>
                    </a:p>
                  </a:txBody>
                  <a:tcPr marL="0" marR="0" marT="0" marB="0"/>
                </a:tc>
                <a:tc>
                  <a:txBody>
                    <a:bodyPr/>
                    <a:lstStyle/>
                    <a:p>
                      <a:pPr marR="49530" algn="r">
                        <a:lnSpc>
                          <a:spcPts val="1370"/>
                        </a:lnSpc>
                        <a:spcAft>
                          <a:spcPts val="0"/>
                        </a:spcAft>
                      </a:pPr>
                      <a:endParaRPr lang="en-US" sz="2000">
                        <a:effectLst/>
                      </a:endParaRPr>
                    </a:p>
                    <a:p>
                      <a:pPr marR="49530" algn="r">
                        <a:lnSpc>
                          <a:spcPts val="1370"/>
                        </a:lnSpc>
                        <a:spcAft>
                          <a:spcPts val="0"/>
                        </a:spcAft>
                      </a:pPr>
                      <a:r>
                        <a:rPr lang="en-US" sz="2000">
                          <a:effectLst/>
                        </a:rPr>
                        <a:t>4.00</a:t>
                      </a:r>
                      <a:endParaRPr lang="en-GB" sz="1800">
                        <a:effectLst/>
                        <a:latin typeface="Arial MT"/>
                        <a:ea typeface="Arial MT"/>
                        <a:cs typeface="Arial MT"/>
                      </a:endParaRPr>
                    </a:p>
                  </a:txBody>
                  <a:tcPr marL="0" marR="0" marT="0" marB="0"/>
                </a:tc>
                <a:tc>
                  <a:txBody>
                    <a:bodyPr/>
                    <a:lstStyle/>
                    <a:p>
                      <a:pPr>
                        <a:spcAft>
                          <a:spcPts val="0"/>
                        </a:spcAft>
                      </a:pPr>
                      <a:r>
                        <a:rPr lang="en-US" sz="2000">
                          <a:effectLst/>
                        </a:rPr>
                        <a:t> </a:t>
                      </a:r>
                      <a:endParaRPr lang="en-GB" sz="1800">
                        <a:effectLst/>
                        <a:latin typeface="Arial MT"/>
                        <a:ea typeface="Arial MT"/>
                        <a:cs typeface="Arial MT"/>
                      </a:endParaRPr>
                    </a:p>
                  </a:txBody>
                  <a:tcPr marL="0" marR="0" marT="0" marB="0"/>
                </a:tc>
                <a:extLst>
                  <a:ext uri="{0D108BD9-81ED-4DB2-BD59-A6C34878D82A}">
                    <a16:rowId xmlns:a16="http://schemas.microsoft.com/office/drawing/2014/main" val="4114193881"/>
                  </a:ext>
                </a:extLst>
              </a:tr>
              <a:tr h="328027">
                <a:tc>
                  <a:txBody>
                    <a:bodyPr/>
                    <a:lstStyle/>
                    <a:p>
                      <a:pPr marL="67945">
                        <a:lnSpc>
                          <a:spcPts val="1370"/>
                        </a:lnSpc>
                        <a:spcAft>
                          <a:spcPts val="0"/>
                        </a:spcAft>
                      </a:pPr>
                      <a:endParaRPr lang="en-US" sz="2000">
                        <a:effectLst/>
                      </a:endParaRPr>
                    </a:p>
                    <a:p>
                      <a:pPr marL="67945">
                        <a:lnSpc>
                          <a:spcPts val="1370"/>
                        </a:lnSpc>
                        <a:spcAft>
                          <a:spcPts val="0"/>
                        </a:spcAft>
                      </a:pPr>
                      <a:r>
                        <a:rPr lang="en-US" sz="2000">
                          <a:effectLst/>
                        </a:rPr>
                        <a:t>B</a:t>
                      </a:r>
                      <a:endParaRPr lang="en-GB" sz="1800">
                        <a:effectLst/>
                        <a:latin typeface="Arial MT"/>
                        <a:ea typeface="Arial MT"/>
                        <a:cs typeface="Arial MT"/>
                      </a:endParaRPr>
                    </a:p>
                  </a:txBody>
                  <a:tcPr marL="0" marR="0" marT="0" marB="0"/>
                </a:tc>
                <a:tc>
                  <a:txBody>
                    <a:bodyPr/>
                    <a:lstStyle/>
                    <a:p>
                      <a:pPr marL="187325" marR="160655" algn="ctr">
                        <a:lnSpc>
                          <a:spcPts val="1370"/>
                        </a:lnSpc>
                        <a:spcAft>
                          <a:spcPts val="0"/>
                        </a:spcAft>
                      </a:pPr>
                      <a:endParaRPr lang="en-US" sz="2000">
                        <a:effectLst/>
                      </a:endParaRPr>
                    </a:p>
                    <a:p>
                      <a:pPr marL="187325" marR="160655" algn="ctr">
                        <a:lnSpc>
                          <a:spcPts val="1370"/>
                        </a:lnSpc>
                        <a:spcAft>
                          <a:spcPts val="0"/>
                        </a:spcAft>
                      </a:pPr>
                      <a:r>
                        <a:rPr lang="en-US" sz="2000">
                          <a:effectLst/>
                        </a:rPr>
                        <a:t>£6.00</a:t>
                      </a:r>
                      <a:r>
                        <a:rPr lang="en-US" sz="2000" spc="-5">
                          <a:effectLst/>
                        </a:rPr>
                        <a:t> </a:t>
                      </a:r>
                      <a:r>
                        <a:rPr lang="en-US" sz="2000">
                          <a:effectLst/>
                        </a:rPr>
                        <a:t>per</a:t>
                      </a:r>
                      <a:r>
                        <a:rPr lang="en-US" sz="2000" spc="-5">
                          <a:effectLst/>
                        </a:rPr>
                        <a:t> </a:t>
                      </a:r>
                      <a:r>
                        <a:rPr lang="en-US" sz="2000">
                          <a:effectLst/>
                        </a:rPr>
                        <a:t>kg</a:t>
                      </a:r>
                      <a:endParaRPr lang="en-GB" sz="1800">
                        <a:effectLst/>
                        <a:latin typeface="Arial MT"/>
                        <a:ea typeface="Arial MT"/>
                        <a:cs typeface="Arial MT"/>
                      </a:endParaRPr>
                    </a:p>
                  </a:txBody>
                  <a:tcPr marL="0" marR="0" marT="0" marB="0"/>
                </a:tc>
                <a:tc>
                  <a:txBody>
                    <a:bodyPr/>
                    <a:lstStyle/>
                    <a:p>
                      <a:pPr marL="131445" marR="106045" algn="ctr">
                        <a:lnSpc>
                          <a:spcPts val="1370"/>
                        </a:lnSpc>
                        <a:spcAft>
                          <a:spcPts val="0"/>
                        </a:spcAft>
                      </a:pPr>
                      <a:endParaRPr lang="en-US" sz="2000">
                        <a:effectLst/>
                      </a:endParaRPr>
                    </a:p>
                    <a:p>
                      <a:pPr marL="131445" marR="106045" algn="ctr">
                        <a:lnSpc>
                          <a:spcPts val="1370"/>
                        </a:lnSpc>
                        <a:spcAft>
                          <a:spcPts val="0"/>
                        </a:spcAft>
                      </a:pPr>
                      <a:r>
                        <a:rPr lang="en-US" sz="2000">
                          <a:effectLst/>
                        </a:rPr>
                        <a:t>3 </a:t>
                      </a:r>
                      <a:r>
                        <a:rPr lang="en-US" sz="2000" err="1">
                          <a:effectLst/>
                        </a:rPr>
                        <a:t>kgs</a:t>
                      </a:r>
                      <a:endParaRPr lang="en-GB" sz="1800">
                        <a:effectLst/>
                        <a:latin typeface="Arial MT"/>
                        <a:ea typeface="Arial MT"/>
                        <a:cs typeface="Arial MT"/>
                      </a:endParaRPr>
                    </a:p>
                  </a:txBody>
                  <a:tcPr marL="0" marR="0" marT="0" marB="0"/>
                </a:tc>
                <a:tc>
                  <a:txBody>
                    <a:bodyPr/>
                    <a:lstStyle/>
                    <a:p>
                      <a:pPr marR="49530" algn="r">
                        <a:lnSpc>
                          <a:spcPts val="1370"/>
                        </a:lnSpc>
                        <a:spcAft>
                          <a:spcPts val="0"/>
                        </a:spcAft>
                      </a:pPr>
                      <a:endParaRPr lang="en-US" sz="2000">
                        <a:effectLst/>
                      </a:endParaRPr>
                    </a:p>
                    <a:p>
                      <a:pPr marR="49530" algn="r">
                        <a:lnSpc>
                          <a:spcPts val="1370"/>
                        </a:lnSpc>
                        <a:spcAft>
                          <a:spcPts val="0"/>
                        </a:spcAft>
                      </a:pPr>
                      <a:r>
                        <a:rPr lang="en-US" sz="2000">
                          <a:effectLst/>
                        </a:rPr>
                        <a:t>18.00</a:t>
                      </a:r>
                      <a:endParaRPr lang="en-GB" sz="1800">
                        <a:effectLst/>
                        <a:latin typeface="Arial MT"/>
                        <a:ea typeface="Arial MT"/>
                        <a:cs typeface="Arial MT"/>
                      </a:endParaRPr>
                    </a:p>
                  </a:txBody>
                  <a:tcPr marL="0" marR="0" marT="0" marB="0"/>
                </a:tc>
                <a:tc>
                  <a:txBody>
                    <a:bodyPr/>
                    <a:lstStyle/>
                    <a:p>
                      <a:pPr>
                        <a:spcAft>
                          <a:spcPts val="0"/>
                        </a:spcAft>
                      </a:pPr>
                      <a:r>
                        <a:rPr lang="en-US" sz="2000">
                          <a:effectLst/>
                        </a:rPr>
                        <a:t> </a:t>
                      </a:r>
                      <a:endParaRPr lang="en-GB" sz="1800">
                        <a:effectLst/>
                        <a:latin typeface="Arial MT"/>
                        <a:ea typeface="Arial MT"/>
                        <a:cs typeface="Arial MT"/>
                      </a:endParaRPr>
                    </a:p>
                  </a:txBody>
                  <a:tcPr marL="0" marR="0" marT="0" marB="0"/>
                </a:tc>
                <a:extLst>
                  <a:ext uri="{0D108BD9-81ED-4DB2-BD59-A6C34878D82A}">
                    <a16:rowId xmlns:a16="http://schemas.microsoft.com/office/drawing/2014/main" val="816981653"/>
                  </a:ext>
                </a:extLst>
              </a:tr>
              <a:tr h="304694">
                <a:tc>
                  <a:txBody>
                    <a:bodyPr/>
                    <a:lstStyle/>
                    <a:p>
                      <a:pPr marL="67945">
                        <a:lnSpc>
                          <a:spcPts val="1300"/>
                        </a:lnSpc>
                        <a:spcAft>
                          <a:spcPts val="0"/>
                        </a:spcAft>
                      </a:pPr>
                      <a:endParaRPr lang="en-US" sz="2000">
                        <a:effectLst/>
                      </a:endParaRPr>
                    </a:p>
                    <a:p>
                      <a:pPr marL="67945">
                        <a:lnSpc>
                          <a:spcPts val="1300"/>
                        </a:lnSpc>
                        <a:spcAft>
                          <a:spcPts val="0"/>
                        </a:spcAft>
                      </a:pPr>
                      <a:r>
                        <a:rPr lang="en-US" sz="2000">
                          <a:effectLst/>
                        </a:rPr>
                        <a:t>C</a:t>
                      </a:r>
                      <a:endParaRPr lang="en-GB" sz="1800">
                        <a:effectLst/>
                        <a:latin typeface="Arial MT"/>
                        <a:ea typeface="Arial MT"/>
                        <a:cs typeface="Arial MT"/>
                      </a:endParaRPr>
                    </a:p>
                  </a:txBody>
                  <a:tcPr marL="0" marR="0" marT="0" marB="0"/>
                </a:tc>
                <a:tc>
                  <a:txBody>
                    <a:bodyPr/>
                    <a:lstStyle/>
                    <a:p>
                      <a:pPr>
                        <a:spcAft>
                          <a:spcPts val="0"/>
                        </a:spcAft>
                      </a:pPr>
                      <a:r>
                        <a:rPr lang="en-US" sz="1800">
                          <a:effectLst/>
                        </a:rPr>
                        <a:t> </a:t>
                      </a:r>
                      <a:endParaRPr lang="en-GB" sz="1800">
                        <a:effectLst/>
                        <a:latin typeface="Arial MT"/>
                        <a:ea typeface="Arial MT"/>
                        <a:cs typeface="Arial MT"/>
                      </a:endParaRPr>
                    </a:p>
                  </a:txBody>
                  <a:tcPr marL="0" marR="0" marT="0" marB="0"/>
                </a:tc>
                <a:tc>
                  <a:txBody>
                    <a:bodyPr/>
                    <a:lstStyle/>
                    <a:p>
                      <a:pPr>
                        <a:spcAft>
                          <a:spcPts val="0"/>
                        </a:spcAft>
                      </a:pPr>
                      <a:r>
                        <a:rPr lang="en-US" sz="1800">
                          <a:effectLst/>
                        </a:rPr>
                        <a:t> </a:t>
                      </a:r>
                      <a:endParaRPr lang="en-GB" sz="1800">
                        <a:effectLst/>
                        <a:latin typeface="Arial MT"/>
                        <a:ea typeface="Arial MT"/>
                        <a:cs typeface="Arial MT"/>
                      </a:endParaRPr>
                    </a:p>
                  </a:txBody>
                  <a:tcPr marL="0" marR="0" marT="0" marB="0"/>
                </a:tc>
                <a:tc>
                  <a:txBody>
                    <a:bodyPr/>
                    <a:lstStyle/>
                    <a:p>
                      <a:pPr marR="49530" algn="r">
                        <a:lnSpc>
                          <a:spcPts val="1300"/>
                        </a:lnSpc>
                        <a:spcAft>
                          <a:spcPts val="0"/>
                        </a:spcAft>
                      </a:pPr>
                      <a:endParaRPr lang="en-US" sz="2000">
                        <a:effectLst/>
                      </a:endParaRPr>
                    </a:p>
                    <a:p>
                      <a:pPr marR="49530" algn="r">
                        <a:lnSpc>
                          <a:spcPts val="1300"/>
                        </a:lnSpc>
                        <a:spcAft>
                          <a:spcPts val="0"/>
                        </a:spcAft>
                      </a:pPr>
                      <a:r>
                        <a:rPr lang="en-US" sz="2000">
                          <a:effectLst/>
                        </a:rPr>
                        <a:t>3.00</a:t>
                      </a:r>
                      <a:endParaRPr lang="en-GB" sz="1800">
                        <a:effectLst/>
                        <a:latin typeface="Arial MT"/>
                        <a:ea typeface="Arial MT"/>
                        <a:cs typeface="Arial MT"/>
                      </a:endParaRPr>
                    </a:p>
                  </a:txBody>
                  <a:tcPr marL="0" marR="0" marT="0" marB="0"/>
                </a:tc>
                <a:tc>
                  <a:txBody>
                    <a:bodyPr/>
                    <a:lstStyle/>
                    <a:p>
                      <a:pPr marL="119380" marR="27305" algn="ctr">
                        <a:lnSpc>
                          <a:spcPts val="1300"/>
                        </a:lnSpc>
                        <a:spcAft>
                          <a:spcPts val="0"/>
                        </a:spcAft>
                      </a:pPr>
                      <a:endParaRPr lang="en-US" sz="2000">
                        <a:effectLst/>
                      </a:endParaRPr>
                    </a:p>
                  </a:txBody>
                  <a:tcPr marL="0" marR="0" marT="0" marB="0"/>
                </a:tc>
                <a:extLst>
                  <a:ext uri="{0D108BD9-81ED-4DB2-BD59-A6C34878D82A}">
                    <a16:rowId xmlns:a16="http://schemas.microsoft.com/office/drawing/2014/main" val="1916955516"/>
                  </a:ext>
                </a:extLst>
              </a:tr>
              <a:tr h="344008">
                <a:tc>
                  <a:txBody>
                    <a:bodyPr/>
                    <a:lstStyle/>
                    <a:p>
                      <a:pPr>
                        <a:spcAft>
                          <a:spcPts val="0"/>
                        </a:spcAft>
                      </a:pPr>
                      <a:r>
                        <a:rPr lang="en-US" sz="2000">
                          <a:effectLst/>
                        </a:rPr>
                        <a:t> </a:t>
                      </a:r>
                      <a:endParaRPr lang="en-GB" sz="1800">
                        <a:effectLst/>
                        <a:latin typeface="Arial MT"/>
                        <a:ea typeface="Arial MT"/>
                        <a:cs typeface="Arial MT"/>
                      </a:endParaRPr>
                    </a:p>
                  </a:txBody>
                  <a:tcPr marL="0" marR="0" marT="0" marB="0"/>
                </a:tc>
                <a:tc>
                  <a:txBody>
                    <a:bodyPr/>
                    <a:lstStyle/>
                    <a:p>
                      <a:pPr>
                        <a:spcAft>
                          <a:spcPts val="0"/>
                        </a:spcAft>
                      </a:pPr>
                      <a:r>
                        <a:rPr lang="en-US" sz="2000">
                          <a:effectLst/>
                        </a:rPr>
                        <a:t> </a:t>
                      </a:r>
                      <a:endParaRPr lang="en-GB" sz="1800">
                        <a:effectLst/>
                        <a:latin typeface="Arial MT"/>
                        <a:ea typeface="Arial MT"/>
                        <a:cs typeface="Arial MT"/>
                      </a:endParaRPr>
                    </a:p>
                  </a:txBody>
                  <a:tcPr marL="0" marR="0" marT="0" marB="0"/>
                </a:tc>
                <a:tc>
                  <a:txBody>
                    <a:bodyPr/>
                    <a:lstStyle/>
                    <a:p>
                      <a:pPr>
                        <a:spcAft>
                          <a:spcPts val="0"/>
                        </a:spcAft>
                      </a:pPr>
                      <a:r>
                        <a:rPr lang="en-US" sz="2000">
                          <a:effectLst/>
                        </a:rPr>
                        <a:t> </a:t>
                      </a:r>
                      <a:endParaRPr lang="en-GB" sz="1800">
                        <a:effectLst/>
                        <a:latin typeface="Arial MT"/>
                        <a:ea typeface="Arial MT"/>
                        <a:cs typeface="Arial MT"/>
                      </a:endParaRPr>
                    </a:p>
                  </a:txBody>
                  <a:tcPr marL="0" marR="0" marT="0" marB="0"/>
                </a:tc>
                <a:tc>
                  <a:txBody>
                    <a:bodyPr/>
                    <a:lstStyle/>
                    <a:p>
                      <a:pPr>
                        <a:spcAft>
                          <a:spcPts val="0"/>
                        </a:spcAft>
                      </a:pPr>
                      <a:r>
                        <a:rPr lang="en-US" sz="2000">
                          <a:effectLst/>
                        </a:rPr>
                        <a:t> </a:t>
                      </a:r>
                      <a:endParaRPr lang="en-GB" sz="1800">
                        <a:effectLst/>
                        <a:latin typeface="Arial MT"/>
                        <a:ea typeface="Arial MT"/>
                        <a:cs typeface="Arial MT"/>
                      </a:endParaRPr>
                    </a:p>
                  </a:txBody>
                  <a:tcPr marL="0" marR="0" marT="0" marB="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000">
                          <a:effectLst/>
                        </a:rPr>
                        <a:t> </a:t>
                      </a:r>
                      <a:r>
                        <a:rPr lang="en-US" sz="1800">
                          <a:effectLst/>
                        </a:rPr>
                        <a:t>25.00</a:t>
                      </a:r>
                      <a:endParaRPr lang="en-GB" sz="1600">
                        <a:effectLst/>
                        <a:latin typeface="Arial MT"/>
                        <a:ea typeface="Arial MT"/>
                        <a:cs typeface="Arial MT"/>
                      </a:endParaRPr>
                    </a:p>
                  </a:txBody>
                  <a:tcPr marL="0" marR="0" marT="0" marB="0"/>
                </a:tc>
                <a:extLst>
                  <a:ext uri="{0D108BD9-81ED-4DB2-BD59-A6C34878D82A}">
                    <a16:rowId xmlns:a16="http://schemas.microsoft.com/office/drawing/2014/main" val="2773907285"/>
                  </a:ext>
                </a:extLst>
              </a:tr>
              <a:tr h="328027">
                <a:tc>
                  <a:txBody>
                    <a:bodyPr/>
                    <a:lstStyle/>
                    <a:p>
                      <a:pPr marL="67945">
                        <a:lnSpc>
                          <a:spcPts val="1370"/>
                        </a:lnSpc>
                        <a:spcAft>
                          <a:spcPts val="0"/>
                        </a:spcAft>
                      </a:pPr>
                      <a:endParaRPr lang="en-US" sz="2400">
                        <a:effectLst/>
                      </a:endParaRPr>
                    </a:p>
                    <a:p>
                      <a:pPr marL="67945">
                        <a:lnSpc>
                          <a:spcPts val="1370"/>
                        </a:lnSpc>
                        <a:spcAft>
                          <a:spcPts val="0"/>
                        </a:spcAft>
                      </a:pPr>
                      <a:r>
                        <a:rPr lang="en-US" sz="2400">
                          <a:effectLst/>
                        </a:rPr>
                        <a:t>Direct</a:t>
                      </a:r>
                      <a:r>
                        <a:rPr lang="en-US" sz="2400" spc="-5">
                          <a:effectLst/>
                        </a:rPr>
                        <a:t> </a:t>
                      </a:r>
                      <a:r>
                        <a:rPr lang="en-US" sz="2400">
                          <a:effectLst/>
                        </a:rPr>
                        <a:t>Labour</a:t>
                      </a:r>
                      <a:endParaRPr lang="en-GB" sz="1800">
                        <a:effectLst/>
                        <a:latin typeface="Arial MT"/>
                        <a:ea typeface="Arial MT"/>
                        <a:cs typeface="Arial MT"/>
                      </a:endParaRPr>
                    </a:p>
                  </a:txBody>
                  <a:tcPr marL="0" marR="0" marT="0" marB="0"/>
                </a:tc>
                <a:tc>
                  <a:txBody>
                    <a:bodyPr/>
                    <a:lstStyle/>
                    <a:p>
                      <a:pPr>
                        <a:spcAft>
                          <a:spcPts val="0"/>
                        </a:spcAft>
                      </a:pPr>
                      <a:r>
                        <a:rPr lang="en-US" sz="2000">
                          <a:effectLst/>
                        </a:rPr>
                        <a:t> </a:t>
                      </a:r>
                      <a:endParaRPr lang="en-GB" sz="1800">
                        <a:effectLst/>
                        <a:latin typeface="Arial MT"/>
                        <a:ea typeface="Arial MT"/>
                        <a:cs typeface="Arial MT"/>
                      </a:endParaRPr>
                    </a:p>
                  </a:txBody>
                  <a:tcPr marL="0" marR="0" marT="0" marB="0"/>
                </a:tc>
                <a:tc>
                  <a:txBody>
                    <a:bodyPr/>
                    <a:lstStyle/>
                    <a:p>
                      <a:pPr>
                        <a:spcAft>
                          <a:spcPts val="0"/>
                        </a:spcAft>
                      </a:pPr>
                      <a:r>
                        <a:rPr lang="en-US" sz="2000">
                          <a:effectLst/>
                        </a:rPr>
                        <a:t> </a:t>
                      </a:r>
                      <a:endParaRPr lang="en-GB" sz="1800">
                        <a:effectLst/>
                        <a:latin typeface="Arial MT"/>
                        <a:ea typeface="Arial MT"/>
                        <a:cs typeface="Arial MT"/>
                      </a:endParaRPr>
                    </a:p>
                  </a:txBody>
                  <a:tcPr marL="0" marR="0" marT="0" marB="0"/>
                </a:tc>
                <a:tc>
                  <a:txBody>
                    <a:bodyPr/>
                    <a:lstStyle/>
                    <a:p>
                      <a:pPr>
                        <a:spcAft>
                          <a:spcPts val="0"/>
                        </a:spcAft>
                      </a:pPr>
                      <a:r>
                        <a:rPr lang="en-US" sz="2000">
                          <a:effectLst/>
                        </a:rPr>
                        <a:t> </a:t>
                      </a:r>
                      <a:endParaRPr lang="en-GB" sz="1800">
                        <a:effectLst/>
                        <a:latin typeface="Arial MT"/>
                        <a:ea typeface="Arial MT"/>
                        <a:cs typeface="Arial MT"/>
                      </a:endParaRPr>
                    </a:p>
                  </a:txBody>
                  <a:tcPr marL="0" marR="0" marT="0" marB="0"/>
                </a:tc>
                <a:tc>
                  <a:txBody>
                    <a:bodyPr/>
                    <a:lstStyle/>
                    <a:p>
                      <a:pPr>
                        <a:spcAft>
                          <a:spcPts val="0"/>
                        </a:spcAft>
                      </a:pPr>
                      <a:r>
                        <a:rPr lang="en-US" sz="2000">
                          <a:effectLst/>
                        </a:rPr>
                        <a:t> </a:t>
                      </a:r>
                      <a:endParaRPr lang="en-GB" sz="1800">
                        <a:effectLst/>
                        <a:latin typeface="Arial MT"/>
                        <a:ea typeface="Arial MT"/>
                        <a:cs typeface="Arial MT"/>
                      </a:endParaRPr>
                    </a:p>
                  </a:txBody>
                  <a:tcPr marL="0" marR="0" marT="0" marB="0"/>
                </a:tc>
                <a:extLst>
                  <a:ext uri="{0D108BD9-81ED-4DB2-BD59-A6C34878D82A}">
                    <a16:rowId xmlns:a16="http://schemas.microsoft.com/office/drawing/2014/main" val="1199015580"/>
                  </a:ext>
                </a:extLst>
              </a:tr>
              <a:tr h="611571">
                <a:tc>
                  <a:txBody>
                    <a:bodyPr/>
                    <a:lstStyle/>
                    <a:p>
                      <a:pPr marL="67945">
                        <a:lnSpc>
                          <a:spcPts val="1370"/>
                        </a:lnSpc>
                        <a:spcAft>
                          <a:spcPts val="0"/>
                        </a:spcAft>
                      </a:pPr>
                      <a:endParaRPr lang="en-US" sz="2000">
                        <a:effectLst/>
                      </a:endParaRPr>
                    </a:p>
                    <a:p>
                      <a:pPr marL="67945">
                        <a:lnSpc>
                          <a:spcPts val="1370"/>
                        </a:lnSpc>
                        <a:spcAft>
                          <a:spcPts val="0"/>
                        </a:spcAft>
                      </a:pPr>
                      <a:r>
                        <a:rPr lang="en-US" sz="2000">
                          <a:effectLst/>
                        </a:rPr>
                        <a:t>Welders</a:t>
                      </a:r>
                      <a:endParaRPr lang="en-GB" sz="1800">
                        <a:effectLst/>
                        <a:latin typeface="Arial MT"/>
                        <a:ea typeface="Arial MT"/>
                        <a:cs typeface="Arial MT"/>
                      </a:endParaRPr>
                    </a:p>
                  </a:txBody>
                  <a:tcPr marL="0" marR="0" marT="0" marB="0"/>
                </a:tc>
                <a:tc>
                  <a:txBody>
                    <a:bodyPr/>
                    <a:lstStyle/>
                    <a:p>
                      <a:pPr marL="187325" marR="162560" algn="ctr">
                        <a:lnSpc>
                          <a:spcPts val="1370"/>
                        </a:lnSpc>
                        <a:spcAft>
                          <a:spcPts val="0"/>
                        </a:spcAft>
                      </a:pPr>
                      <a:endParaRPr lang="en-US" sz="2000">
                        <a:effectLst/>
                      </a:endParaRPr>
                    </a:p>
                    <a:p>
                      <a:pPr marL="187325" marR="162560" algn="ctr">
                        <a:lnSpc>
                          <a:spcPts val="1370"/>
                        </a:lnSpc>
                        <a:spcAft>
                          <a:spcPts val="0"/>
                        </a:spcAft>
                      </a:pPr>
                      <a:r>
                        <a:rPr lang="en-US" sz="2000">
                          <a:effectLst/>
                        </a:rPr>
                        <a:t>£15.00</a:t>
                      </a:r>
                      <a:r>
                        <a:rPr lang="en-US" sz="2000" spc="-10">
                          <a:effectLst/>
                        </a:rPr>
                        <a:t> </a:t>
                      </a:r>
                      <a:r>
                        <a:rPr lang="en-US" sz="2000">
                          <a:effectLst/>
                        </a:rPr>
                        <a:t>per</a:t>
                      </a:r>
                      <a:r>
                        <a:rPr lang="en-US" sz="2000" spc="-5">
                          <a:effectLst/>
                        </a:rPr>
                        <a:t> </a:t>
                      </a:r>
                      <a:r>
                        <a:rPr lang="en-US" sz="2000">
                          <a:effectLst/>
                        </a:rPr>
                        <a:t>hour</a:t>
                      </a:r>
                      <a:endParaRPr lang="en-GB" sz="1800">
                        <a:effectLst/>
                        <a:latin typeface="Arial MT"/>
                        <a:ea typeface="Arial MT"/>
                        <a:cs typeface="Arial MT"/>
                      </a:endParaRPr>
                    </a:p>
                  </a:txBody>
                  <a:tcPr marL="0" marR="0" marT="0" marB="0"/>
                </a:tc>
                <a:tc>
                  <a:txBody>
                    <a:bodyPr/>
                    <a:lstStyle/>
                    <a:p>
                      <a:pPr marL="132080" marR="104775" algn="ctr">
                        <a:lnSpc>
                          <a:spcPts val="1370"/>
                        </a:lnSpc>
                        <a:spcAft>
                          <a:spcPts val="0"/>
                        </a:spcAft>
                      </a:pPr>
                      <a:endParaRPr lang="en-US" sz="2000">
                        <a:effectLst/>
                      </a:endParaRPr>
                    </a:p>
                    <a:p>
                      <a:pPr marL="132080" marR="104775" algn="ctr">
                        <a:lnSpc>
                          <a:spcPts val="1370"/>
                        </a:lnSpc>
                        <a:spcAft>
                          <a:spcPts val="0"/>
                        </a:spcAft>
                      </a:pPr>
                      <a:r>
                        <a:rPr lang="en-US" sz="2000">
                          <a:effectLst/>
                        </a:rPr>
                        <a:t>4</a:t>
                      </a:r>
                      <a:r>
                        <a:rPr lang="en-US" sz="2000" spc="-5">
                          <a:effectLst/>
                        </a:rPr>
                        <a:t> </a:t>
                      </a:r>
                      <a:r>
                        <a:rPr lang="en-US" sz="2000">
                          <a:effectLst/>
                        </a:rPr>
                        <a:t>hours</a:t>
                      </a:r>
                      <a:endParaRPr lang="en-GB" sz="1800">
                        <a:effectLst/>
                        <a:latin typeface="Arial MT"/>
                        <a:ea typeface="Arial MT"/>
                        <a:cs typeface="Arial MT"/>
                      </a:endParaRPr>
                    </a:p>
                  </a:txBody>
                  <a:tcPr marL="0" marR="0" marT="0" marB="0"/>
                </a:tc>
                <a:tc>
                  <a:txBody>
                    <a:bodyPr/>
                    <a:lstStyle/>
                    <a:p>
                      <a:pPr marR="49530" algn="r">
                        <a:lnSpc>
                          <a:spcPts val="1370"/>
                        </a:lnSpc>
                        <a:spcAft>
                          <a:spcPts val="0"/>
                        </a:spcAft>
                      </a:pPr>
                      <a:endParaRPr lang="en-US" sz="2000">
                        <a:effectLst/>
                      </a:endParaRPr>
                    </a:p>
                    <a:p>
                      <a:pPr marR="49530" algn="r">
                        <a:lnSpc>
                          <a:spcPts val="1370"/>
                        </a:lnSpc>
                        <a:spcAft>
                          <a:spcPts val="0"/>
                        </a:spcAft>
                      </a:pPr>
                      <a:r>
                        <a:rPr lang="en-US" sz="2000">
                          <a:effectLst/>
                        </a:rPr>
                        <a:t>60.00</a:t>
                      </a:r>
                      <a:endParaRPr lang="en-GB" sz="1800">
                        <a:effectLst/>
                        <a:latin typeface="Arial MT"/>
                        <a:ea typeface="Arial MT"/>
                        <a:cs typeface="Arial MT"/>
                      </a:endParaRPr>
                    </a:p>
                  </a:txBody>
                  <a:tcPr marL="0" marR="0" marT="0" marB="0"/>
                </a:tc>
                <a:tc>
                  <a:txBody>
                    <a:bodyPr/>
                    <a:lstStyle/>
                    <a:p>
                      <a:pPr>
                        <a:spcAft>
                          <a:spcPts val="0"/>
                        </a:spcAft>
                      </a:pPr>
                      <a:r>
                        <a:rPr lang="en-US" sz="2000">
                          <a:effectLst/>
                        </a:rPr>
                        <a:t> </a:t>
                      </a:r>
                      <a:endParaRPr lang="en-GB" sz="1800">
                        <a:effectLst/>
                        <a:latin typeface="Arial MT"/>
                        <a:ea typeface="Arial MT"/>
                        <a:cs typeface="Arial MT"/>
                      </a:endParaRPr>
                    </a:p>
                  </a:txBody>
                  <a:tcPr marL="0" marR="0" marT="0" marB="0"/>
                </a:tc>
                <a:extLst>
                  <a:ext uri="{0D108BD9-81ED-4DB2-BD59-A6C34878D82A}">
                    <a16:rowId xmlns:a16="http://schemas.microsoft.com/office/drawing/2014/main" val="2138710849"/>
                  </a:ext>
                </a:extLst>
              </a:tr>
              <a:tr h="569634">
                <a:tc>
                  <a:txBody>
                    <a:bodyPr/>
                    <a:lstStyle/>
                    <a:p>
                      <a:pPr marL="67945">
                        <a:lnSpc>
                          <a:spcPts val="1300"/>
                        </a:lnSpc>
                        <a:spcAft>
                          <a:spcPts val="0"/>
                        </a:spcAft>
                      </a:pPr>
                      <a:endParaRPr lang="en-US" sz="2000">
                        <a:effectLst/>
                      </a:endParaRPr>
                    </a:p>
                    <a:p>
                      <a:pPr marL="67945">
                        <a:lnSpc>
                          <a:spcPts val="1300"/>
                        </a:lnSpc>
                        <a:spcAft>
                          <a:spcPts val="0"/>
                        </a:spcAft>
                      </a:pPr>
                      <a:r>
                        <a:rPr lang="en-US" sz="2000">
                          <a:effectLst/>
                        </a:rPr>
                        <a:t>Assemblers</a:t>
                      </a:r>
                      <a:endParaRPr lang="en-GB" sz="1800">
                        <a:effectLst/>
                        <a:latin typeface="Arial MT"/>
                        <a:ea typeface="Arial MT"/>
                        <a:cs typeface="Arial MT"/>
                      </a:endParaRPr>
                    </a:p>
                  </a:txBody>
                  <a:tcPr marL="0" marR="0" marT="0" marB="0"/>
                </a:tc>
                <a:tc>
                  <a:txBody>
                    <a:bodyPr/>
                    <a:lstStyle/>
                    <a:p>
                      <a:pPr marL="187325" marR="162560" algn="ctr">
                        <a:lnSpc>
                          <a:spcPts val="1300"/>
                        </a:lnSpc>
                        <a:spcAft>
                          <a:spcPts val="0"/>
                        </a:spcAft>
                      </a:pPr>
                      <a:endParaRPr lang="en-US" sz="2000">
                        <a:effectLst/>
                      </a:endParaRPr>
                    </a:p>
                    <a:p>
                      <a:pPr marL="187325" marR="162560" algn="ctr">
                        <a:lnSpc>
                          <a:spcPts val="1300"/>
                        </a:lnSpc>
                        <a:spcAft>
                          <a:spcPts val="0"/>
                        </a:spcAft>
                      </a:pPr>
                      <a:r>
                        <a:rPr lang="en-US" sz="2000">
                          <a:effectLst/>
                        </a:rPr>
                        <a:t>£10.00</a:t>
                      </a:r>
                      <a:r>
                        <a:rPr lang="en-US" sz="2000" spc="-10">
                          <a:effectLst/>
                        </a:rPr>
                        <a:t> </a:t>
                      </a:r>
                      <a:r>
                        <a:rPr lang="en-US" sz="2000">
                          <a:effectLst/>
                        </a:rPr>
                        <a:t>per</a:t>
                      </a:r>
                      <a:r>
                        <a:rPr lang="en-US" sz="2000" spc="-5">
                          <a:effectLst/>
                        </a:rPr>
                        <a:t> </a:t>
                      </a:r>
                      <a:r>
                        <a:rPr lang="en-US" sz="2000">
                          <a:effectLst/>
                        </a:rPr>
                        <a:t>hour</a:t>
                      </a:r>
                      <a:endParaRPr lang="en-GB" sz="1800">
                        <a:effectLst/>
                        <a:latin typeface="Arial MT"/>
                        <a:ea typeface="Arial MT"/>
                        <a:cs typeface="Arial MT"/>
                      </a:endParaRPr>
                    </a:p>
                  </a:txBody>
                  <a:tcPr marL="0" marR="0" marT="0" marB="0"/>
                </a:tc>
                <a:tc>
                  <a:txBody>
                    <a:bodyPr/>
                    <a:lstStyle/>
                    <a:p>
                      <a:pPr marL="132080" marR="104775" algn="ctr">
                        <a:lnSpc>
                          <a:spcPts val="1300"/>
                        </a:lnSpc>
                        <a:spcAft>
                          <a:spcPts val="0"/>
                        </a:spcAft>
                      </a:pPr>
                      <a:endParaRPr lang="en-US" sz="2000">
                        <a:effectLst/>
                      </a:endParaRPr>
                    </a:p>
                    <a:p>
                      <a:pPr marL="132080" marR="104775" algn="ctr">
                        <a:lnSpc>
                          <a:spcPts val="1300"/>
                        </a:lnSpc>
                        <a:spcAft>
                          <a:spcPts val="0"/>
                        </a:spcAft>
                      </a:pPr>
                      <a:r>
                        <a:rPr lang="en-US" sz="2000">
                          <a:effectLst/>
                        </a:rPr>
                        <a:t>2</a:t>
                      </a:r>
                      <a:r>
                        <a:rPr lang="en-US" sz="2000" spc="-5">
                          <a:effectLst/>
                        </a:rPr>
                        <a:t> </a:t>
                      </a:r>
                      <a:r>
                        <a:rPr lang="en-US" sz="2000">
                          <a:effectLst/>
                        </a:rPr>
                        <a:t>hours</a:t>
                      </a:r>
                      <a:endParaRPr lang="en-GB" sz="1800">
                        <a:effectLst/>
                        <a:latin typeface="Arial MT"/>
                        <a:ea typeface="Arial MT"/>
                        <a:cs typeface="Arial MT"/>
                      </a:endParaRPr>
                    </a:p>
                  </a:txBody>
                  <a:tcPr marL="0" marR="0" marT="0" marB="0"/>
                </a:tc>
                <a:tc>
                  <a:txBody>
                    <a:bodyPr/>
                    <a:lstStyle/>
                    <a:p>
                      <a:pPr marR="49530" algn="r">
                        <a:lnSpc>
                          <a:spcPts val="1300"/>
                        </a:lnSpc>
                        <a:spcAft>
                          <a:spcPts val="0"/>
                        </a:spcAft>
                      </a:pPr>
                      <a:endParaRPr lang="en-US" sz="2000">
                        <a:effectLst/>
                      </a:endParaRPr>
                    </a:p>
                    <a:p>
                      <a:pPr marR="49530" algn="r">
                        <a:lnSpc>
                          <a:spcPts val="1300"/>
                        </a:lnSpc>
                        <a:spcAft>
                          <a:spcPts val="0"/>
                        </a:spcAft>
                      </a:pPr>
                      <a:r>
                        <a:rPr lang="en-US" sz="2000">
                          <a:effectLst/>
                        </a:rPr>
                        <a:t>20.00</a:t>
                      </a:r>
                      <a:endParaRPr lang="en-GB" sz="1800">
                        <a:effectLst/>
                        <a:latin typeface="Arial MT"/>
                        <a:ea typeface="Arial MT"/>
                        <a:cs typeface="Arial MT"/>
                      </a:endParaRPr>
                    </a:p>
                  </a:txBody>
                  <a:tcPr marL="0" marR="0" marT="0" marB="0"/>
                </a:tc>
                <a:tc>
                  <a:txBody>
                    <a:bodyPr/>
                    <a:lstStyle/>
                    <a:p>
                      <a:pPr marL="119380" marR="27305" algn="ctr">
                        <a:lnSpc>
                          <a:spcPts val="1300"/>
                        </a:lnSpc>
                        <a:spcAft>
                          <a:spcPts val="0"/>
                        </a:spcAft>
                      </a:pPr>
                      <a:endParaRPr lang="en-US" sz="2000">
                        <a:effectLst/>
                      </a:endParaRPr>
                    </a:p>
                  </a:txBody>
                  <a:tcPr marL="0" marR="0" marT="0" marB="0"/>
                </a:tc>
                <a:extLst>
                  <a:ext uri="{0D108BD9-81ED-4DB2-BD59-A6C34878D82A}">
                    <a16:rowId xmlns:a16="http://schemas.microsoft.com/office/drawing/2014/main" val="3962808356"/>
                  </a:ext>
                </a:extLst>
              </a:tr>
              <a:tr h="344008">
                <a:tc>
                  <a:txBody>
                    <a:bodyPr/>
                    <a:lstStyle/>
                    <a:p>
                      <a:pPr>
                        <a:spcAft>
                          <a:spcPts val="0"/>
                        </a:spcAft>
                      </a:pPr>
                      <a:r>
                        <a:rPr lang="en-US" sz="2000">
                          <a:effectLst/>
                        </a:rPr>
                        <a:t> </a:t>
                      </a:r>
                      <a:endParaRPr lang="en-GB" sz="1800">
                        <a:effectLst/>
                        <a:latin typeface="Arial MT"/>
                        <a:ea typeface="Arial MT"/>
                        <a:cs typeface="Arial MT"/>
                      </a:endParaRPr>
                    </a:p>
                  </a:txBody>
                  <a:tcPr marL="0" marR="0" marT="0" marB="0"/>
                </a:tc>
                <a:tc>
                  <a:txBody>
                    <a:bodyPr/>
                    <a:lstStyle/>
                    <a:p>
                      <a:pPr>
                        <a:spcAft>
                          <a:spcPts val="0"/>
                        </a:spcAft>
                      </a:pPr>
                      <a:r>
                        <a:rPr lang="en-US" sz="2000">
                          <a:effectLst/>
                        </a:rPr>
                        <a:t> </a:t>
                      </a:r>
                      <a:endParaRPr lang="en-GB" sz="1800">
                        <a:effectLst/>
                        <a:latin typeface="Arial MT"/>
                        <a:ea typeface="Arial MT"/>
                        <a:cs typeface="Arial MT"/>
                      </a:endParaRPr>
                    </a:p>
                  </a:txBody>
                  <a:tcPr marL="0" marR="0" marT="0" marB="0"/>
                </a:tc>
                <a:tc>
                  <a:txBody>
                    <a:bodyPr/>
                    <a:lstStyle/>
                    <a:p>
                      <a:pPr>
                        <a:spcAft>
                          <a:spcPts val="0"/>
                        </a:spcAft>
                      </a:pPr>
                      <a:r>
                        <a:rPr lang="en-US" sz="2000">
                          <a:effectLst/>
                        </a:rPr>
                        <a:t> </a:t>
                      </a:r>
                      <a:endParaRPr lang="en-GB" sz="1800">
                        <a:effectLst/>
                        <a:latin typeface="Arial MT"/>
                        <a:ea typeface="Arial MT"/>
                        <a:cs typeface="Arial MT"/>
                      </a:endParaRPr>
                    </a:p>
                  </a:txBody>
                  <a:tcPr marL="0" marR="0" marT="0" marB="0"/>
                </a:tc>
                <a:tc>
                  <a:txBody>
                    <a:bodyPr/>
                    <a:lstStyle/>
                    <a:p>
                      <a:pPr>
                        <a:spcAft>
                          <a:spcPts val="0"/>
                        </a:spcAft>
                      </a:pPr>
                      <a:r>
                        <a:rPr lang="en-US" sz="2000">
                          <a:effectLst/>
                        </a:rPr>
                        <a:t> </a:t>
                      </a:r>
                      <a:endParaRPr lang="en-GB" sz="1800">
                        <a:effectLst/>
                        <a:latin typeface="Arial MT"/>
                        <a:ea typeface="Arial MT"/>
                        <a:cs typeface="Arial MT"/>
                      </a:endParaRPr>
                    </a:p>
                  </a:txBody>
                  <a:tcPr marL="0" marR="0" marT="0" marB="0"/>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000">
                          <a:effectLst/>
                        </a:rPr>
                        <a:t> </a:t>
                      </a:r>
                      <a:r>
                        <a:rPr lang="en-US" sz="1800">
                          <a:effectLst/>
                        </a:rPr>
                        <a:t>80.00</a:t>
                      </a:r>
                      <a:endParaRPr lang="en-GB" sz="1600">
                        <a:effectLst/>
                        <a:latin typeface="Arial MT"/>
                        <a:ea typeface="Arial MT"/>
                        <a:cs typeface="Arial MT"/>
                      </a:endParaRPr>
                    </a:p>
                  </a:txBody>
                  <a:tcPr marL="0" marR="0" marT="0" marB="0"/>
                </a:tc>
                <a:extLst>
                  <a:ext uri="{0D108BD9-81ED-4DB2-BD59-A6C34878D82A}">
                    <a16:rowId xmlns:a16="http://schemas.microsoft.com/office/drawing/2014/main" val="4197279119"/>
                  </a:ext>
                </a:extLst>
              </a:tr>
              <a:tr h="620306">
                <a:tc>
                  <a:txBody>
                    <a:bodyPr/>
                    <a:lstStyle/>
                    <a:p>
                      <a:pPr marL="67945">
                        <a:lnSpc>
                          <a:spcPts val="1370"/>
                        </a:lnSpc>
                        <a:spcAft>
                          <a:spcPts val="0"/>
                        </a:spcAft>
                      </a:pPr>
                      <a:endParaRPr lang="en-US" sz="2000">
                        <a:effectLst/>
                      </a:endParaRPr>
                    </a:p>
                    <a:p>
                      <a:pPr marL="67945">
                        <a:lnSpc>
                          <a:spcPts val="1370"/>
                        </a:lnSpc>
                        <a:spcAft>
                          <a:spcPts val="0"/>
                        </a:spcAft>
                      </a:pPr>
                      <a:r>
                        <a:rPr lang="en-US" sz="2000">
                          <a:effectLst/>
                        </a:rPr>
                        <a:t>Fixed</a:t>
                      </a:r>
                      <a:r>
                        <a:rPr lang="en-US" sz="2000" spc="-15">
                          <a:effectLst/>
                        </a:rPr>
                        <a:t> </a:t>
                      </a:r>
                      <a:r>
                        <a:rPr lang="en-US" sz="2000">
                          <a:effectLst/>
                        </a:rPr>
                        <a:t>Prod</a:t>
                      </a:r>
                      <a:r>
                        <a:rPr lang="en-US" sz="2000" spc="-10">
                          <a:effectLst/>
                        </a:rPr>
                        <a:t> </a:t>
                      </a:r>
                      <a:r>
                        <a:rPr lang="en-US" sz="2000">
                          <a:effectLst/>
                        </a:rPr>
                        <a:t>overhead </a:t>
                      </a:r>
                      <a:endParaRPr lang="en-GB" sz="1800">
                        <a:effectLst/>
                        <a:latin typeface="Arial MT"/>
                        <a:ea typeface="Arial MT"/>
                        <a:cs typeface="Arial MT"/>
                      </a:endParaRPr>
                    </a:p>
                  </a:txBody>
                  <a:tcPr marL="0" marR="0" marT="0" marB="0"/>
                </a:tc>
                <a:tc>
                  <a:txBody>
                    <a:bodyPr/>
                    <a:lstStyle/>
                    <a:p>
                      <a:pPr marL="187325" marR="162560" algn="ctr">
                        <a:lnSpc>
                          <a:spcPts val="1370"/>
                        </a:lnSpc>
                        <a:spcAft>
                          <a:spcPts val="0"/>
                        </a:spcAft>
                      </a:pPr>
                      <a:endParaRPr lang="en-US" sz="2000">
                        <a:effectLst/>
                      </a:endParaRPr>
                    </a:p>
                    <a:p>
                      <a:pPr marL="187325" marR="162560" algn="ctr">
                        <a:lnSpc>
                          <a:spcPts val="1370"/>
                        </a:lnSpc>
                        <a:spcAft>
                          <a:spcPts val="0"/>
                        </a:spcAft>
                      </a:pPr>
                      <a:r>
                        <a:rPr lang="en-US" sz="2000">
                          <a:effectLst/>
                        </a:rPr>
                        <a:t>£5.00</a:t>
                      </a:r>
                      <a:r>
                        <a:rPr lang="en-US" sz="2000" spc="-10">
                          <a:effectLst/>
                        </a:rPr>
                        <a:t> </a:t>
                      </a:r>
                      <a:r>
                        <a:rPr lang="en-US" sz="2000">
                          <a:effectLst/>
                        </a:rPr>
                        <a:t>per</a:t>
                      </a:r>
                      <a:r>
                        <a:rPr lang="en-US" sz="2000" spc="-5">
                          <a:effectLst/>
                        </a:rPr>
                        <a:t> </a:t>
                      </a:r>
                      <a:r>
                        <a:rPr lang="en-US" sz="2000">
                          <a:effectLst/>
                        </a:rPr>
                        <a:t>hour</a:t>
                      </a:r>
                      <a:endParaRPr lang="en-GB" sz="1800">
                        <a:effectLst/>
                        <a:latin typeface="Arial MT"/>
                        <a:ea typeface="Arial MT"/>
                        <a:cs typeface="Arial MT"/>
                      </a:endParaRPr>
                    </a:p>
                  </a:txBody>
                  <a:tcPr marL="0" marR="0" marT="0" marB="0"/>
                </a:tc>
                <a:tc>
                  <a:txBody>
                    <a:bodyPr/>
                    <a:lstStyle/>
                    <a:p>
                      <a:pPr marL="132080" marR="104775" algn="ctr">
                        <a:lnSpc>
                          <a:spcPts val="1370"/>
                        </a:lnSpc>
                        <a:spcAft>
                          <a:spcPts val="0"/>
                        </a:spcAft>
                      </a:pPr>
                      <a:endParaRPr lang="en-US" sz="2000">
                        <a:effectLst/>
                      </a:endParaRPr>
                    </a:p>
                    <a:p>
                      <a:pPr marL="132080" marR="104775" algn="ctr">
                        <a:lnSpc>
                          <a:spcPts val="1370"/>
                        </a:lnSpc>
                        <a:spcAft>
                          <a:spcPts val="0"/>
                        </a:spcAft>
                      </a:pPr>
                      <a:r>
                        <a:rPr lang="en-US" sz="2000">
                          <a:effectLst/>
                        </a:rPr>
                        <a:t>2 hours</a:t>
                      </a:r>
                      <a:endParaRPr lang="en-GB" sz="1800">
                        <a:effectLst/>
                        <a:latin typeface="Arial MT"/>
                        <a:ea typeface="Arial MT"/>
                        <a:cs typeface="Arial MT"/>
                      </a:endParaRPr>
                    </a:p>
                  </a:txBody>
                  <a:tcPr marL="0" marR="0" marT="0" marB="0"/>
                </a:tc>
                <a:tc>
                  <a:txBody>
                    <a:bodyPr/>
                    <a:lstStyle/>
                    <a:p>
                      <a:pPr>
                        <a:spcAft>
                          <a:spcPts val="0"/>
                        </a:spcAft>
                      </a:pPr>
                      <a:r>
                        <a:rPr lang="en-US" sz="2000">
                          <a:effectLst/>
                        </a:rPr>
                        <a:t> </a:t>
                      </a:r>
                      <a:endParaRPr lang="en-GB" sz="1800">
                        <a:effectLst/>
                        <a:latin typeface="Arial MT"/>
                        <a:ea typeface="Arial MT"/>
                        <a:cs typeface="Arial MT"/>
                      </a:endParaRPr>
                    </a:p>
                  </a:txBody>
                  <a:tcPr marL="0" marR="0" marT="0" marB="0"/>
                </a:tc>
                <a:tc>
                  <a:txBody>
                    <a:bodyPr/>
                    <a:lstStyle/>
                    <a:p>
                      <a:pPr marL="119380" marR="27305" algn="ctr">
                        <a:lnSpc>
                          <a:spcPts val="1370"/>
                        </a:lnSpc>
                        <a:spcAft>
                          <a:spcPts val="0"/>
                        </a:spcAft>
                      </a:pPr>
                      <a:endParaRPr lang="en-US" sz="2000">
                        <a:effectLst/>
                      </a:endParaRPr>
                    </a:p>
                    <a:p>
                      <a:pPr marL="119380" marR="27305" algn="ctr">
                        <a:lnSpc>
                          <a:spcPts val="1370"/>
                        </a:lnSpc>
                        <a:spcAft>
                          <a:spcPts val="0"/>
                        </a:spcAft>
                      </a:pPr>
                      <a:endParaRPr lang="en-GB" sz="1800">
                        <a:effectLst/>
                        <a:latin typeface="Arial MT"/>
                        <a:ea typeface="Arial MT"/>
                        <a:cs typeface="Arial MT"/>
                      </a:endParaRPr>
                    </a:p>
                  </a:txBody>
                  <a:tcPr marL="0" marR="0" marT="0" marB="0"/>
                </a:tc>
                <a:extLst>
                  <a:ext uri="{0D108BD9-81ED-4DB2-BD59-A6C34878D82A}">
                    <a16:rowId xmlns:a16="http://schemas.microsoft.com/office/drawing/2014/main" val="1821922572"/>
                  </a:ext>
                </a:extLst>
              </a:tr>
              <a:tr h="328027">
                <a:tc>
                  <a:txBody>
                    <a:bodyPr/>
                    <a:lstStyle/>
                    <a:p>
                      <a:pPr>
                        <a:spcAft>
                          <a:spcPts val="0"/>
                        </a:spcAft>
                      </a:pPr>
                      <a:r>
                        <a:rPr lang="en-US" sz="2000">
                          <a:effectLst/>
                        </a:rPr>
                        <a:t> </a:t>
                      </a:r>
                      <a:endParaRPr lang="en-GB" sz="1800">
                        <a:effectLst/>
                        <a:latin typeface="Arial MT"/>
                        <a:ea typeface="Arial MT"/>
                        <a:cs typeface="Arial MT"/>
                      </a:endParaRPr>
                    </a:p>
                  </a:txBody>
                  <a:tcPr marL="0" marR="0" marT="0" marB="0"/>
                </a:tc>
                <a:tc>
                  <a:txBody>
                    <a:bodyPr/>
                    <a:lstStyle/>
                    <a:p>
                      <a:pPr>
                        <a:spcAft>
                          <a:spcPts val="0"/>
                        </a:spcAft>
                      </a:pPr>
                      <a:r>
                        <a:rPr lang="en-US" sz="2000">
                          <a:effectLst/>
                        </a:rPr>
                        <a:t> </a:t>
                      </a:r>
                      <a:endParaRPr lang="en-GB" sz="1800">
                        <a:effectLst/>
                        <a:latin typeface="Arial MT"/>
                        <a:ea typeface="Arial MT"/>
                        <a:cs typeface="Arial MT"/>
                      </a:endParaRPr>
                    </a:p>
                  </a:txBody>
                  <a:tcPr marL="0" marR="0" marT="0" marB="0"/>
                </a:tc>
                <a:tc>
                  <a:txBody>
                    <a:bodyPr/>
                    <a:lstStyle/>
                    <a:p>
                      <a:pPr>
                        <a:spcAft>
                          <a:spcPts val="0"/>
                        </a:spcAft>
                      </a:pPr>
                      <a:r>
                        <a:rPr lang="en-US" sz="2000">
                          <a:effectLst/>
                        </a:rPr>
                        <a:t> </a:t>
                      </a:r>
                      <a:endParaRPr lang="en-GB" sz="1800">
                        <a:effectLst/>
                        <a:latin typeface="Arial MT"/>
                        <a:ea typeface="Arial MT"/>
                        <a:cs typeface="Arial MT"/>
                      </a:endParaRPr>
                    </a:p>
                  </a:txBody>
                  <a:tcPr marL="0" marR="0" marT="0" marB="0"/>
                </a:tc>
                <a:tc>
                  <a:txBody>
                    <a:bodyPr/>
                    <a:lstStyle/>
                    <a:p>
                      <a:pPr>
                        <a:spcAft>
                          <a:spcPts val="0"/>
                        </a:spcAft>
                      </a:pPr>
                      <a:r>
                        <a:rPr lang="en-US" sz="2000">
                          <a:effectLst/>
                        </a:rPr>
                        <a:t> </a:t>
                      </a:r>
                      <a:endParaRPr lang="en-GB" sz="1800">
                        <a:effectLst/>
                        <a:latin typeface="Arial MT"/>
                        <a:ea typeface="Arial MT"/>
                        <a:cs typeface="Arial MT"/>
                      </a:endParaRPr>
                    </a:p>
                  </a:txBody>
                  <a:tcPr marL="0" marR="0" marT="0" marB="0"/>
                </a:tc>
                <a:tc>
                  <a:txBody>
                    <a:bodyPr/>
                    <a:lstStyle/>
                    <a:p>
                      <a:pPr>
                        <a:spcAft>
                          <a:spcPts val="0"/>
                        </a:spcAft>
                      </a:pPr>
                      <a:r>
                        <a:rPr lang="en-US" sz="2000">
                          <a:effectLst/>
                        </a:rPr>
                        <a:t> </a:t>
                      </a:r>
                      <a:r>
                        <a:rPr lang="en-US" sz="1800">
                          <a:effectLst/>
                        </a:rPr>
                        <a:t>10.00</a:t>
                      </a:r>
                      <a:endParaRPr lang="en-GB" sz="1800">
                        <a:effectLst/>
                        <a:latin typeface="Arial MT"/>
                        <a:ea typeface="Arial MT"/>
                        <a:cs typeface="Arial MT"/>
                      </a:endParaRPr>
                    </a:p>
                  </a:txBody>
                  <a:tcPr marL="0" marR="0" marT="0" marB="0"/>
                </a:tc>
                <a:extLst>
                  <a:ext uri="{0D108BD9-81ED-4DB2-BD59-A6C34878D82A}">
                    <a16:rowId xmlns:a16="http://schemas.microsoft.com/office/drawing/2014/main" val="1054045330"/>
                  </a:ext>
                </a:extLst>
              </a:tr>
            </a:tbl>
          </a:graphicData>
        </a:graphic>
      </p:graphicFrame>
    </p:spTree>
    <p:extLst>
      <p:ext uri="{BB962C8B-B14F-4D97-AF65-F5344CB8AC3E}">
        <p14:creationId xmlns:p14="http://schemas.microsoft.com/office/powerpoint/2010/main" val="1457910422"/>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70039" y="1136684"/>
            <a:ext cx="8208912" cy="5794547"/>
          </a:xfrm>
        </p:spPr>
        <p:txBody>
          <a:bodyPr anchor="t">
            <a:noAutofit/>
          </a:bodyPr>
          <a:lstStyle/>
          <a:p>
            <a:pPr marL="342900" indent="-342900" algn="l">
              <a:spcAft>
                <a:spcPts val="1800"/>
              </a:spcAft>
              <a:buFont typeface="Arial" panose="020B0604020202020204" pitchFamily="34" charset="0"/>
              <a:buChar char="•"/>
            </a:pPr>
            <a:r>
              <a:rPr lang="en-US" sz="2400"/>
              <a:t>Standard costing system has multiple principle uses</a:t>
            </a:r>
            <a:br>
              <a:rPr lang="en-GB" sz="2400"/>
            </a:br>
            <a:br>
              <a:rPr lang="en-GB" sz="2400"/>
            </a:br>
            <a:r>
              <a:rPr lang="en-GB" sz="2400"/>
              <a:t>1. </a:t>
            </a:r>
            <a:r>
              <a:rPr lang="en-US" sz="2400"/>
              <a:t>To act as a management control (estimate expected costs, compare to actuals then investigate reasons)</a:t>
            </a:r>
            <a:br>
              <a:rPr lang="en-US" sz="2400"/>
            </a:br>
            <a:br>
              <a:rPr lang="en-GB" sz="2400"/>
            </a:br>
            <a:r>
              <a:rPr lang="en-GB" sz="2400"/>
              <a:t>2. </a:t>
            </a:r>
            <a:r>
              <a:rPr lang="en-US" sz="2400"/>
              <a:t>To value inventories and cost production. </a:t>
            </a:r>
            <a:br>
              <a:rPr lang="en-US" sz="2400"/>
            </a:br>
            <a:br>
              <a:rPr lang="en-GB" sz="2400"/>
            </a:br>
            <a:r>
              <a:rPr lang="en-GB" sz="2400"/>
              <a:t>3. </a:t>
            </a:r>
            <a:r>
              <a:rPr lang="en-US" sz="2400"/>
              <a:t>Setting budgets, planning and controlling</a:t>
            </a:r>
            <a:br>
              <a:rPr lang="en-US" sz="2400"/>
            </a:br>
            <a:br>
              <a:rPr lang="en-GB" sz="2400"/>
            </a:br>
            <a:r>
              <a:rPr lang="en-GB" sz="2400"/>
              <a:t>4. </a:t>
            </a:r>
            <a:r>
              <a:rPr lang="en-US" sz="2400"/>
              <a:t>Decision-making and performance evaluation</a:t>
            </a:r>
            <a:endParaRPr lang="en-US" sz="2400" b="1"/>
          </a:p>
        </p:txBody>
      </p:sp>
      <p:sp>
        <p:nvSpPr>
          <p:cNvPr id="3" name="TextBox 2"/>
          <p:cNvSpPr txBox="1"/>
          <p:nvPr/>
        </p:nvSpPr>
        <p:spPr>
          <a:xfrm>
            <a:off x="471389" y="302524"/>
            <a:ext cx="8208912"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3600" b="1"/>
              <a:t>Uses of Standard Costing</a:t>
            </a:r>
          </a:p>
        </p:txBody>
      </p:sp>
    </p:spTree>
    <p:extLst>
      <p:ext uri="{BB962C8B-B14F-4D97-AF65-F5344CB8AC3E}">
        <p14:creationId xmlns:p14="http://schemas.microsoft.com/office/powerpoint/2010/main" val="4010401003"/>
      </p:ext>
    </p:extLst>
  </p:cSld>
  <p:clrMapOvr>
    <a:masterClrMapping/>
  </p:clrMapOvr>
  <p:transition spd="slow">
    <p:push dir="u"/>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3911" y="843896"/>
            <a:ext cx="8208912" cy="5794547"/>
          </a:xfrm>
        </p:spPr>
        <p:txBody>
          <a:bodyPr anchor="t">
            <a:noAutofit/>
          </a:bodyPr>
          <a:lstStyle/>
          <a:p>
            <a:pPr algn="l"/>
            <a:r>
              <a:rPr lang="en-US" sz="2000" b="1"/>
              <a:t>Ideal standard</a:t>
            </a:r>
            <a:r>
              <a:rPr lang="en-GB" sz="2000" b="1"/>
              <a:t>: </a:t>
            </a:r>
            <a:r>
              <a:rPr lang="en-US" sz="2000"/>
              <a:t>Set at full capacity level with no allowance for normal losses, waste and machine downtime. This type of ideal standard can be used if managers wish to highlight and monitor the full cost of factors such as waste etc. </a:t>
            </a:r>
            <a:br>
              <a:rPr lang="en-GB" sz="2000"/>
            </a:br>
            <a:br>
              <a:rPr lang="en-GB" sz="2000"/>
            </a:br>
            <a:r>
              <a:rPr lang="en-US" sz="2000" b="1"/>
              <a:t>Attainable standard</a:t>
            </a:r>
            <a:r>
              <a:rPr lang="en-GB" sz="2000" b="1"/>
              <a:t>: </a:t>
            </a:r>
            <a:r>
              <a:rPr lang="en-US" sz="2000"/>
              <a:t>Set at efficiency levels considering machine time, down time etc.</a:t>
            </a:r>
            <a:br>
              <a:rPr lang="en-GB" sz="2000"/>
            </a:br>
            <a:r>
              <a:rPr lang="en-US" sz="2000"/>
              <a:t> </a:t>
            </a:r>
            <a:br>
              <a:rPr lang="en-GB" sz="2000" b="1"/>
            </a:br>
            <a:r>
              <a:rPr lang="en-US" sz="2000" b="1"/>
              <a:t>Current standard</a:t>
            </a:r>
            <a:r>
              <a:rPr lang="en-GB" sz="2000" b="1"/>
              <a:t>: </a:t>
            </a:r>
            <a:r>
              <a:rPr lang="en-US" sz="2000"/>
              <a:t>Standards based on current performance levels (current wastage, current inefficiencies) are known as current standards. Their disadvantage is that they do not encourage any attempt to  improve on current levels of efficiency.</a:t>
            </a:r>
            <a:br>
              <a:rPr lang="en-GB" sz="2000"/>
            </a:br>
            <a:r>
              <a:rPr lang="en-US" sz="2000"/>
              <a:t> </a:t>
            </a:r>
            <a:br>
              <a:rPr lang="en-GB" sz="2000"/>
            </a:br>
            <a:r>
              <a:rPr lang="en-US" sz="2000" b="1"/>
              <a:t>Basic standard</a:t>
            </a:r>
            <a:r>
              <a:rPr lang="en-GB" sz="2000" b="1"/>
              <a:t>: </a:t>
            </a:r>
            <a:r>
              <a:rPr lang="en-US" sz="2000"/>
              <a:t>A basic standard is one which is kept unchanged over a period. It is used as the basis for preparing more up-to-date standards for control purposes. A basic standard may be used to show the trend in costs over time.</a:t>
            </a:r>
            <a:endParaRPr lang="en-US" sz="2000" b="1"/>
          </a:p>
        </p:txBody>
      </p:sp>
      <p:sp>
        <p:nvSpPr>
          <p:cNvPr id="3" name="TextBox 2"/>
          <p:cNvSpPr txBox="1"/>
          <p:nvPr/>
        </p:nvSpPr>
        <p:spPr>
          <a:xfrm>
            <a:off x="493911" y="9736"/>
            <a:ext cx="8208912" cy="646331"/>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3600" b="1"/>
              <a:t>Standard Cost types</a:t>
            </a:r>
          </a:p>
        </p:txBody>
      </p:sp>
    </p:spTree>
    <p:extLst>
      <p:ext uri="{BB962C8B-B14F-4D97-AF65-F5344CB8AC3E}">
        <p14:creationId xmlns:p14="http://schemas.microsoft.com/office/powerpoint/2010/main" val="367471705"/>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8028" y="1340768"/>
            <a:ext cx="8208912" cy="5321408"/>
          </a:xfrm>
        </p:spPr>
        <p:txBody>
          <a:bodyPr anchor="t">
            <a:noAutofit/>
          </a:bodyPr>
          <a:lstStyle/>
          <a:p>
            <a:pPr algn="l"/>
            <a:r>
              <a:rPr lang="en-US" sz="2000"/>
              <a:t>The flexible budget variance is often referred to as the total variance. </a:t>
            </a:r>
            <a:br>
              <a:rPr lang="en-US" sz="2000"/>
            </a:br>
            <a:br>
              <a:rPr lang="en-US" sz="2000"/>
            </a:br>
            <a:r>
              <a:rPr lang="en-US" sz="2000"/>
              <a:t>In a standard costing system this can be broken down further into a </a:t>
            </a:r>
            <a:r>
              <a:rPr lang="en-US" sz="2000" b="1"/>
              <a:t>usage/efficiency variance</a:t>
            </a:r>
            <a:r>
              <a:rPr lang="en-US" sz="2000"/>
              <a:t> and a </a:t>
            </a:r>
            <a:r>
              <a:rPr lang="en-US" sz="2000" b="1"/>
              <a:t>price/rate variance</a:t>
            </a:r>
            <a:r>
              <a:rPr lang="en-US" sz="2000"/>
              <a:t>.</a:t>
            </a:r>
            <a:br>
              <a:rPr lang="en-GB" sz="2000"/>
            </a:br>
            <a:r>
              <a:rPr lang="en-US" sz="2000"/>
              <a:t> </a:t>
            </a:r>
            <a:br>
              <a:rPr lang="en-GB" sz="2000"/>
            </a:br>
            <a:r>
              <a:rPr lang="en-US" sz="2000" b="1"/>
              <a:t>Variance analysis </a:t>
            </a:r>
            <a:r>
              <a:rPr lang="en-US" sz="2000"/>
              <a:t>involves breaking down the total variance to explain how much of it is caused by the </a:t>
            </a:r>
            <a:r>
              <a:rPr lang="en-US" sz="2000" b="1" i="1"/>
              <a:t>usage of resources being different from the standard</a:t>
            </a:r>
            <a:r>
              <a:rPr lang="en-US" sz="2000"/>
              <a:t>, and how much of it is caused by </a:t>
            </a:r>
            <a:r>
              <a:rPr lang="en-US" sz="2000" b="1" i="1"/>
              <a:t>the price of resources being different from the standard</a:t>
            </a:r>
            <a:r>
              <a:rPr lang="en-US" sz="2000" b="1"/>
              <a:t>. </a:t>
            </a:r>
            <a:br>
              <a:rPr lang="en-US" sz="2000"/>
            </a:br>
            <a:br>
              <a:rPr lang="en-US" sz="2000"/>
            </a:br>
            <a:r>
              <a:rPr lang="en-US" sz="2000"/>
              <a:t>These variances can be combined to reconcile the </a:t>
            </a:r>
            <a:r>
              <a:rPr lang="en-US" sz="2000" b="1"/>
              <a:t>material variance</a:t>
            </a:r>
            <a:r>
              <a:rPr lang="en-US" sz="2000"/>
              <a:t> revealed by the comparison of the actual and standard cost. </a:t>
            </a:r>
            <a:br>
              <a:rPr lang="en-US" sz="2000"/>
            </a:br>
            <a:br>
              <a:rPr lang="en-US" sz="2000"/>
            </a:br>
            <a:r>
              <a:rPr lang="en-US" sz="2000"/>
              <a:t>Where </a:t>
            </a:r>
            <a:r>
              <a:rPr lang="en-US" sz="2000" b="1"/>
              <a:t>material variances</a:t>
            </a:r>
            <a:r>
              <a:rPr lang="en-US" sz="2000"/>
              <a:t> are significant and within the control of the company they should be investigated. This investigation may lead to standards being changed or new procedural policies being introduced.</a:t>
            </a:r>
            <a:endParaRPr lang="en-GB" sz="2000"/>
          </a:p>
        </p:txBody>
      </p:sp>
      <p:sp>
        <p:nvSpPr>
          <p:cNvPr id="3" name="TextBox 2"/>
          <p:cNvSpPr txBox="1"/>
          <p:nvPr/>
        </p:nvSpPr>
        <p:spPr>
          <a:xfrm>
            <a:off x="488028" y="332656"/>
            <a:ext cx="8208912" cy="646331"/>
          </a:xfrm>
          <a:prstGeom prst="rect">
            <a:avLst/>
          </a:prstGeom>
          <a:noFill/>
        </p:spPr>
        <p:txBody>
          <a:bodyPr wrap="square" lIns="91440" tIns="45720" rIns="91440" bIns="45720" rtlCol="0" anchor="t">
            <a:spAutoFit/>
          </a:bodyPr>
          <a:lstStyle/>
          <a:p>
            <a:pPr algn="ctr">
              <a:defRPr/>
            </a:pPr>
            <a:r>
              <a:rPr lang="en-US" sz="3600" b="1"/>
              <a:t>Variance Analysis</a:t>
            </a:r>
            <a:endParaRPr lang="en-US"/>
          </a:p>
        </p:txBody>
      </p:sp>
    </p:spTree>
    <p:extLst>
      <p:ext uri="{BB962C8B-B14F-4D97-AF65-F5344CB8AC3E}">
        <p14:creationId xmlns:p14="http://schemas.microsoft.com/office/powerpoint/2010/main" val="1954922252"/>
      </p:ext>
    </p:extLst>
  </p:cSld>
  <p:clrMapOvr>
    <a:masterClrMapping/>
  </p:clrMapOvr>
  <p:transition spd="slow">
    <p:push dir="u"/>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8028" y="1340768"/>
            <a:ext cx="8208912" cy="5321408"/>
          </a:xfrm>
        </p:spPr>
        <p:txBody>
          <a:bodyPr anchor="t">
            <a:noAutofit/>
          </a:bodyPr>
          <a:lstStyle/>
          <a:p>
            <a:pPr marL="457200" indent="-457200" algn="l">
              <a:buFont typeface="Arial" panose="020B0604020202020204" pitchFamily="34" charset="0"/>
              <a:buChar char="•"/>
            </a:pPr>
            <a:r>
              <a:rPr lang="en-US" sz="2800"/>
              <a:t>The </a:t>
            </a:r>
            <a:r>
              <a:rPr lang="en-US" sz="2800" b="1"/>
              <a:t>total material variance</a:t>
            </a:r>
            <a:r>
              <a:rPr lang="en-US" sz="2800"/>
              <a:t> can be </a:t>
            </a:r>
            <a:r>
              <a:rPr lang="en-US" sz="2800" err="1"/>
              <a:t>categorised</a:t>
            </a:r>
            <a:r>
              <a:rPr lang="en-US" sz="2800"/>
              <a:t> into</a:t>
            </a:r>
            <a:br>
              <a:rPr lang="en-GB" sz="2800"/>
            </a:br>
            <a:br>
              <a:rPr lang="en-GB" sz="2800"/>
            </a:br>
            <a:r>
              <a:rPr lang="en-GB" sz="2800"/>
              <a:t>1. </a:t>
            </a:r>
            <a:r>
              <a:rPr lang="en-US" sz="2800"/>
              <a:t>Material </a:t>
            </a:r>
            <a:r>
              <a:rPr lang="en-US" sz="2800" b="1"/>
              <a:t>price variance</a:t>
            </a:r>
            <a:br>
              <a:rPr lang="en-GB" sz="2800" b="1"/>
            </a:br>
            <a:br>
              <a:rPr lang="en-GB" sz="2800"/>
            </a:br>
            <a:r>
              <a:rPr lang="en-GB" sz="2800"/>
              <a:t>2. </a:t>
            </a:r>
            <a:r>
              <a:rPr lang="en-US" sz="2800"/>
              <a:t>Material </a:t>
            </a:r>
            <a:r>
              <a:rPr lang="en-US" sz="2800" b="1"/>
              <a:t>usage variance</a:t>
            </a:r>
            <a:endParaRPr lang="en-GB" sz="2800" b="1"/>
          </a:p>
        </p:txBody>
      </p:sp>
      <p:sp>
        <p:nvSpPr>
          <p:cNvPr id="3" name="TextBox 2"/>
          <p:cNvSpPr txBox="1"/>
          <p:nvPr/>
        </p:nvSpPr>
        <p:spPr>
          <a:xfrm>
            <a:off x="488028" y="332656"/>
            <a:ext cx="8208912" cy="646331"/>
          </a:xfrm>
          <a:prstGeom prst="rect">
            <a:avLst/>
          </a:prstGeom>
          <a:noFill/>
        </p:spPr>
        <p:txBody>
          <a:bodyPr wrap="square" rtlCol="0">
            <a:spAutoFit/>
          </a:bodyPr>
          <a:lstStyle/>
          <a:p>
            <a:pPr lvl="0" algn="ctr">
              <a:defRPr/>
            </a:pPr>
            <a:r>
              <a:rPr lang="en-US" sz="3600" b="1"/>
              <a:t>Material Variances</a:t>
            </a:r>
            <a:endParaRPr lang="en-GB" sz="3600" b="1"/>
          </a:p>
        </p:txBody>
      </p:sp>
    </p:spTree>
    <p:extLst>
      <p:ext uri="{BB962C8B-B14F-4D97-AF65-F5344CB8AC3E}">
        <p14:creationId xmlns:p14="http://schemas.microsoft.com/office/powerpoint/2010/main" val="4141560904"/>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8028" y="1340768"/>
            <a:ext cx="8208912" cy="5321408"/>
          </a:xfrm>
        </p:spPr>
        <p:txBody>
          <a:bodyPr anchor="t">
            <a:noAutofit/>
          </a:bodyPr>
          <a:lstStyle/>
          <a:p>
            <a:pPr algn="l"/>
            <a:r>
              <a:rPr lang="en-US" sz="2400"/>
              <a:t>Product XTC500 has a standard material cost of £100 per unit (10 kilograms of material X at</a:t>
            </a:r>
            <a:r>
              <a:rPr lang="en-GB" sz="2400"/>
              <a:t> </a:t>
            </a:r>
            <a:r>
              <a:rPr lang="en-US" sz="2400"/>
              <a:t>£10 per kilogram). During May, 1,000 units were produced, using 11,700 kilograms of material X which cost £98,600.</a:t>
            </a:r>
            <a:br>
              <a:rPr lang="en-GB" sz="2400"/>
            </a:br>
            <a:r>
              <a:rPr lang="en-US" sz="2400"/>
              <a:t> </a:t>
            </a:r>
            <a:br>
              <a:rPr lang="en-GB" sz="2400"/>
            </a:br>
            <a:r>
              <a:rPr lang="en-US" sz="2400"/>
              <a:t>Required</a:t>
            </a:r>
            <a:r>
              <a:rPr lang="en-GB" sz="2400" b="1"/>
              <a:t>: </a:t>
            </a:r>
            <a:r>
              <a:rPr lang="en-US" sz="2400"/>
              <a:t>Calculate</a:t>
            </a:r>
            <a:br>
              <a:rPr lang="en-GB" sz="2400"/>
            </a:br>
            <a:r>
              <a:rPr lang="en-GB" sz="2400"/>
              <a:t>a). </a:t>
            </a:r>
            <a:r>
              <a:rPr lang="en-US" sz="2400"/>
              <a:t>Total material variance</a:t>
            </a:r>
            <a:br>
              <a:rPr lang="en-GB" sz="2400"/>
            </a:br>
            <a:r>
              <a:rPr lang="en-GB" sz="2400"/>
              <a:t>b). </a:t>
            </a:r>
            <a:r>
              <a:rPr lang="en-US" sz="2400"/>
              <a:t>Material price variance</a:t>
            </a:r>
            <a:br>
              <a:rPr lang="en-GB" sz="2400"/>
            </a:br>
            <a:r>
              <a:rPr lang="en-GB" sz="2400"/>
              <a:t>c). </a:t>
            </a:r>
            <a:r>
              <a:rPr lang="en-US" sz="2400"/>
              <a:t>Material usage variance</a:t>
            </a:r>
            <a:endParaRPr lang="en-GB" sz="2400"/>
          </a:p>
        </p:txBody>
      </p:sp>
      <p:sp>
        <p:nvSpPr>
          <p:cNvPr id="3" name="TextBox 2"/>
          <p:cNvSpPr txBox="1"/>
          <p:nvPr/>
        </p:nvSpPr>
        <p:spPr>
          <a:xfrm>
            <a:off x="488028" y="332656"/>
            <a:ext cx="8208912" cy="646331"/>
          </a:xfrm>
          <a:prstGeom prst="rect">
            <a:avLst/>
          </a:prstGeom>
          <a:noFill/>
        </p:spPr>
        <p:txBody>
          <a:bodyPr wrap="square" rtlCol="0">
            <a:spAutoFit/>
          </a:bodyPr>
          <a:lstStyle/>
          <a:p>
            <a:pPr lvl="0" algn="ctr">
              <a:defRPr/>
            </a:pPr>
            <a:r>
              <a:rPr lang="en-US" sz="3600" b="1"/>
              <a:t>Material Variances: Example 1</a:t>
            </a:r>
            <a:endParaRPr lang="en-GB" sz="3600" b="1"/>
          </a:p>
        </p:txBody>
      </p:sp>
    </p:spTree>
    <p:extLst>
      <p:ext uri="{BB962C8B-B14F-4D97-AF65-F5344CB8AC3E}">
        <p14:creationId xmlns:p14="http://schemas.microsoft.com/office/powerpoint/2010/main" val="2535100792"/>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8028" y="1124744"/>
            <a:ext cx="8208912" cy="5321408"/>
          </a:xfrm>
        </p:spPr>
        <p:txBody>
          <a:bodyPr anchor="t">
            <a:noAutofit/>
          </a:bodyPr>
          <a:lstStyle/>
          <a:p>
            <a:pPr algn="l"/>
            <a:r>
              <a:rPr lang="en-US" sz="1800" b="1"/>
              <a:t>Total Material Variance</a:t>
            </a:r>
            <a:br>
              <a:rPr lang="en-GB" sz="1800"/>
            </a:br>
            <a:r>
              <a:rPr lang="en-US" sz="1800"/>
              <a:t>Total standard cost of materials		100,000</a:t>
            </a:r>
            <a:br>
              <a:rPr lang="en-GB" sz="1800"/>
            </a:br>
            <a:r>
              <a:rPr lang="en-US" sz="1800"/>
              <a:t>Less total actual cost of materials		</a:t>
            </a:r>
            <a:r>
              <a:rPr lang="en-US" sz="1800" u="sng"/>
              <a:t>(98,600)</a:t>
            </a:r>
            <a:br>
              <a:rPr lang="en-GB" sz="1800"/>
            </a:br>
            <a:r>
              <a:rPr lang="en-GB" sz="1800"/>
              <a:t>					</a:t>
            </a:r>
            <a:r>
              <a:rPr lang="en-US" sz="1800" u="sng"/>
              <a:t>£ 1,400</a:t>
            </a:r>
            <a:r>
              <a:rPr lang="en-US" sz="1800"/>
              <a:t> (F)</a:t>
            </a:r>
            <a:br>
              <a:rPr lang="en-GB" sz="1800"/>
            </a:br>
            <a:r>
              <a:rPr lang="en-US" sz="1800"/>
              <a:t> </a:t>
            </a:r>
            <a:br>
              <a:rPr lang="en-GB" sz="1800"/>
            </a:br>
            <a:r>
              <a:rPr lang="en-US" sz="1800" b="1"/>
              <a:t>Material Price Variance</a:t>
            </a:r>
            <a:br>
              <a:rPr lang="en-GB" sz="1800" b="1"/>
            </a:br>
            <a:r>
              <a:rPr lang="en-US" sz="1800"/>
              <a:t>To buy 11,700 kilos should cost £10 per kilo	117,000</a:t>
            </a:r>
            <a:br>
              <a:rPr lang="en-GB" sz="1800"/>
            </a:br>
            <a:r>
              <a:rPr lang="en-US" sz="1800"/>
              <a:t>Did cost					(</a:t>
            </a:r>
            <a:r>
              <a:rPr lang="en-US" sz="1800" u="sng"/>
              <a:t>98,600)</a:t>
            </a:r>
            <a:br>
              <a:rPr lang="en-GB" sz="1800"/>
            </a:br>
            <a:r>
              <a:rPr lang="en-GB" sz="1800"/>
              <a:t>					</a:t>
            </a:r>
            <a:r>
              <a:rPr lang="en-US" sz="1800" u="sng"/>
              <a:t>£18,400</a:t>
            </a:r>
            <a:r>
              <a:rPr lang="en-US" sz="1800"/>
              <a:t> (F)</a:t>
            </a:r>
            <a:br>
              <a:rPr lang="en-GB" sz="1800"/>
            </a:br>
            <a:r>
              <a:rPr lang="en-US" sz="1800"/>
              <a:t>(SP – AP) x AQ</a:t>
            </a:r>
            <a:br>
              <a:rPr lang="en-GB" sz="1800"/>
            </a:br>
            <a:r>
              <a:rPr lang="en-US" sz="1800"/>
              <a:t>(£10 – 98,600/11,700 ) x 11,700</a:t>
            </a:r>
            <a:br>
              <a:rPr lang="en-GB" sz="1800"/>
            </a:br>
            <a:r>
              <a:rPr lang="en-US" sz="1800"/>
              <a:t> </a:t>
            </a:r>
            <a:br>
              <a:rPr lang="en-GB" sz="1800"/>
            </a:br>
            <a:r>
              <a:rPr lang="en-US" sz="1800" b="1"/>
              <a:t>Material Usage Variance</a:t>
            </a:r>
            <a:br>
              <a:rPr lang="en-GB" sz="1800" b="1"/>
            </a:br>
            <a:r>
              <a:rPr lang="en-US" sz="1800"/>
              <a:t>To make 1,000 units should take 10 kilos	10,000 kilos</a:t>
            </a:r>
            <a:br>
              <a:rPr lang="en-GB" sz="1800"/>
            </a:br>
            <a:r>
              <a:rPr lang="en-US" sz="1800"/>
              <a:t>Did take					</a:t>
            </a:r>
            <a:r>
              <a:rPr lang="en-US" sz="1800" u="sng"/>
              <a:t>(11,700)</a:t>
            </a:r>
            <a:r>
              <a:rPr lang="en-US" sz="1800"/>
              <a:t> kilos</a:t>
            </a:r>
            <a:br>
              <a:rPr lang="en-GB" sz="1800"/>
            </a:br>
            <a:r>
              <a:rPr lang="en-GB" sz="1800"/>
              <a:t>					</a:t>
            </a:r>
            <a:r>
              <a:rPr lang="en-US" sz="1800" u="sng"/>
              <a:t>1,700</a:t>
            </a:r>
            <a:r>
              <a:rPr lang="en-US" sz="1800"/>
              <a:t> (A)kilos</a:t>
            </a:r>
            <a:br>
              <a:rPr lang="en-GB" sz="1800"/>
            </a:br>
            <a:r>
              <a:rPr lang="en-US" sz="1800"/>
              <a:t> </a:t>
            </a:r>
            <a:br>
              <a:rPr lang="en-GB" sz="1800"/>
            </a:br>
            <a:r>
              <a:rPr lang="en-US" sz="1800"/>
              <a:t>@standard price £10			£17,000 (A)</a:t>
            </a:r>
            <a:br>
              <a:rPr lang="en-GB" sz="1800"/>
            </a:br>
            <a:r>
              <a:rPr lang="en-US" sz="1800"/>
              <a:t> </a:t>
            </a:r>
            <a:br>
              <a:rPr lang="en-GB" sz="1800"/>
            </a:br>
            <a:r>
              <a:rPr lang="en-US" sz="1800"/>
              <a:t>(SQ – AQ) x SP (10,000 – 11,700) x £10</a:t>
            </a:r>
            <a:br>
              <a:rPr lang="en-GB" sz="1800"/>
            </a:br>
            <a:endParaRPr lang="en-GB" sz="1800"/>
          </a:p>
        </p:txBody>
      </p:sp>
      <p:sp>
        <p:nvSpPr>
          <p:cNvPr id="3" name="TextBox 2"/>
          <p:cNvSpPr txBox="1"/>
          <p:nvPr/>
        </p:nvSpPr>
        <p:spPr>
          <a:xfrm>
            <a:off x="488028" y="332656"/>
            <a:ext cx="8208912" cy="646331"/>
          </a:xfrm>
          <a:prstGeom prst="rect">
            <a:avLst/>
          </a:prstGeom>
          <a:noFill/>
        </p:spPr>
        <p:txBody>
          <a:bodyPr wrap="square" rtlCol="0">
            <a:spAutoFit/>
          </a:bodyPr>
          <a:lstStyle/>
          <a:p>
            <a:pPr lvl="0" algn="ctr">
              <a:defRPr/>
            </a:pPr>
            <a:r>
              <a:rPr lang="en-US" sz="3600" b="1"/>
              <a:t>Material Variances: Example 1 solution</a:t>
            </a:r>
            <a:endParaRPr lang="en-GB" sz="3600" b="1"/>
          </a:p>
        </p:txBody>
      </p:sp>
    </p:spTree>
    <p:extLst>
      <p:ext uri="{BB962C8B-B14F-4D97-AF65-F5344CB8AC3E}">
        <p14:creationId xmlns:p14="http://schemas.microsoft.com/office/powerpoint/2010/main" val="2589988436"/>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8028" y="1340768"/>
            <a:ext cx="8208912" cy="5321408"/>
          </a:xfrm>
        </p:spPr>
        <p:txBody>
          <a:bodyPr anchor="t">
            <a:noAutofit/>
          </a:bodyPr>
          <a:lstStyle/>
          <a:p>
            <a:pPr algn="l"/>
            <a:r>
              <a:rPr lang="en-US" sz="2400" err="1"/>
              <a:t>MetalCrafts</a:t>
            </a:r>
            <a:r>
              <a:rPr lang="en-US" sz="2400"/>
              <a:t> Limited manufactures a variety of roofing products. One such product is the  </a:t>
            </a:r>
            <a:r>
              <a:rPr lang="en-US" sz="2400" err="1"/>
              <a:t>Delux</a:t>
            </a:r>
            <a:r>
              <a:rPr lang="en-US" sz="2400"/>
              <a:t> </a:t>
            </a:r>
            <a:r>
              <a:rPr lang="en-US" sz="2400" err="1"/>
              <a:t>Aluminium</a:t>
            </a:r>
            <a:r>
              <a:rPr lang="en-US" sz="2400"/>
              <a:t> Roofing sheet. The standard material cost of this product is £500 per square </a:t>
            </a:r>
            <a:r>
              <a:rPr lang="en-US" sz="2400" err="1"/>
              <a:t>metre</a:t>
            </a:r>
            <a:r>
              <a:rPr lang="en-US" sz="2400"/>
              <a:t> of </a:t>
            </a:r>
            <a:r>
              <a:rPr lang="en-US" sz="2400" err="1"/>
              <a:t>aluminium</a:t>
            </a:r>
            <a:r>
              <a:rPr lang="en-US" sz="2400"/>
              <a:t> with an expectation that 4 </a:t>
            </a:r>
            <a:r>
              <a:rPr lang="en-US" sz="2400" err="1"/>
              <a:t>metres</a:t>
            </a:r>
            <a:r>
              <a:rPr lang="en-US" sz="2400"/>
              <a:t> are required per roofing sheet. 3,200 </a:t>
            </a:r>
            <a:r>
              <a:rPr lang="en-US" sz="2400" err="1"/>
              <a:t>Delux</a:t>
            </a:r>
            <a:r>
              <a:rPr lang="en-US" sz="2400"/>
              <a:t> </a:t>
            </a:r>
            <a:r>
              <a:rPr lang="en-US" sz="2400" err="1"/>
              <a:t>Aluminium</a:t>
            </a:r>
            <a:r>
              <a:rPr lang="en-US" sz="2400"/>
              <a:t> Roofing Sheets were produced during October 2015 for which 14,200 </a:t>
            </a:r>
            <a:r>
              <a:rPr lang="en-US" sz="2400" err="1"/>
              <a:t>metres</a:t>
            </a:r>
            <a:r>
              <a:rPr lang="en-US" sz="2400"/>
              <a:t> were used at a total cost of £7,210,000.</a:t>
            </a:r>
            <a:br>
              <a:rPr lang="en-GB"/>
            </a:br>
            <a:br>
              <a:rPr lang="en-GB" sz="2400"/>
            </a:br>
            <a:r>
              <a:rPr lang="en-US" sz="2400"/>
              <a:t>Required</a:t>
            </a:r>
            <a:r>
              <a:rPr lang="en-GB" sz="2400" b="1"/>
              <a:t>: </a:t>
            </a:r>
            <a:r>
              <a:rPr lang="en-US" sz="2400"/>
              <a:t>Calculate</a:t>
            </a:r>
            <a:br>
              <a:rPr lang="en-GB" sz="2400"/>
            </a:br>
            <a:r>
              <a:rPr lang="en-GB" sz="2400"/>
              <a:t>a). </a:t>
            </a:r>
            <a:r>
              <a:rPr lang="en-US" sz="2400"/>
              <a:t>Total material variance</a:t>
            </a:r>
            <a:br>
              <a:rPr lang="en-GB" sz="2400"/>
            </a:br>
            <a:r>
              <a:rPr lang="en-GB" sz="2400"/>
              <a:t>b). </a:t>
            </a:r>
            <a:r>
              <a:rPr lang="en-US" sz="2400"/>
              <a:t>Material price variance</a:t>
            </a:r>
            <a:br>
              <a:rPr lang="en-GB" sz="2400"/>
            </a:br>
            <a:r>
              <a:rPr lang="en-GB" sz="2400"/>
              <a:t>c). </a:t>
            </a:r>
            <a:r>
              <a:rPr lang="en-US" sz="2400"/>
              <a:t>Material usage variance</a:t>
            </a:r>
            <a:endParaRPr lang="en-GB" sz="2400"/>
          </a:p>
        </p:txBody>
      </p:sp>
      <p:sp>
        <p:nvSpPr>
          <p:cNvPr id="3" name="TextBox 2"/>
          <p:cNvSpPr txBox="1"/>
          <p:nvPr/>
        </p:nvSpPr>
        <p:spPr>
          <a:xfrm>
            <a:off x="488028" y="332656"/>
            <a:ext cx="8208912" cy="646331"/>
          </a:xfrm>
          <a:prstGeom prst="rect">
            <a:avLst/>
          </a:prstGeom>
          <a:noFill/>
        </p:spPr>
        <p:txBody>
          <a:bodyPr wrap="square" rtlCol="0">
            <a:spAutoFit/>
          </a:bodyPr>
          <a:lstStyle/>
          <a:p>
            <a:pPr lvl="0" algn="ctr">
              <a:defRPr/>
            </a:pPr>
            <a:r>
              <a:rPr lang="en-US" sz="3600" b="1"/>
              <a:t>Material Variances: Example 2</a:t>
            </a:r>
            <a:endParaRPr lang="en-GB" sz="3600" b="1"/>
          </a:p>
        </p:txBody>
      </p:sp>
    </p:spTree>
    <p:extLst>
      <p:ext uri="{BB962C8B-B14F-4D97-AF65-F5344CB8AC3E}">
        <p14:creationId xmlns:p14="http://schemas.microsoft.com/office/powerpoint/2010/main" val="469511317"/>
      </p:ext>
    </p:extLst>
  </p:cSld>
  <p:clrMapOvr>
    <a:masterClrMapping/>
  </p:clrMapOvr>
  <p:transition spd="slow">
    <p:push dir="u"/>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8028" y="1124744"/>
            <a:ext cx="8208912" cy="5321408"/>
          </a:xfrm>
        </p:spPr>
        <p:txBody>
          <a:bodyPr anchor="t">
            <a:noAutofit/>
          </a:bodyPr>
          <a:lstStyle/>
          <a:p>
            <a:pPr algn="l"/>
            <a:r>
              <a:rPr lang="en-US" sz="1800" b="1"/>
              <a:t>Total Material Variance</a:t>
            </a:r>
            <a:br>
              <a:rPr lang="en-GB" sz="1800"/>
            </a:br>
            <a:r>
              <a:rPr lang="en-US" sz="1800"/>
              <a:t>Total standard cost of materials				6,400,000</a:t>
            </a:r>
            <a:br>
              <a:rPr lang="en-GB" sz="1800"/>
            </a:br>
            <a:r>
              <a:rPr lang="en-US" sz="1800"/>
              <a:t>Less total actual cost of materials				</a:t>
            </a:r>
            <a:r>
              <a:rPr lang="en-US" sz="1800" u="sng"/>
              <a:t>(7,210,000)</a:t>
            </a:r>
            <a:br>
              <a:rPr lang="en-GB" sz="1800"/>
            </a:br>
            <a:r>
              <a:rPr lang="en-GB" sz="1800"/>
              <a:t>							</a:t>
            </a:r>
            <a:r>
              <a:rPr lang="en-US" sz="1800" u="sng"/>
              <a:t>£ 810,000</a:t>
            </a:r>
            <a:r>
              <a:rPr lang="en-US" sz="1800"/>
              <a:t> (A)</a:t>
            </a:r>
            <a:br>
              <a:rPr lang="en-GB" sz="1800"/>
            </a:br>
            <a:r>
              <a:rPr lang="en-US" sz="1800"/>
              <a:t> </a:t>
            </a:r>
            <a:br>
              <a:rPr lang="en-GB" sz="1800"/>
            </a:br>
            <a:r>
              <a:rPr lang="en-US" sz="1800" b="1"/>
              <a:t>Material Price Variance</a:t>
            </a:r>
            <a:br>
              <a:rPr lang="en-GB" sz="1800" b="1"/>
            </a:br>
            <a:r>
              <a:rPr lang="en-US" sz="1800"/>
              <a:t>Using  14,200 </a:t>
            </a:r>
            <a:r>
              <a:rPr lang="en-US" sz="1800" err="1"/>
              <a:t>metres</a:t>
            </a:r>
            <a:r>
              <a:rPr lang="en-US" sz="1800"/>
              <a:t> should cost (@£ 500 per SM)		7,100,000</a:t>
            </a:r>
            <a:br>
              <a:rPr lang="en-GB" sz="1800"/>
            </a:br>
            <a:r>
              <a:rPr lang="en-US" sz="1800"/>
              <a:t>Did cost							(</a:t>
            </a:r>
            <a:r>
              <a:rPr lang="en-US" sz="1800" u="sng"/>
              <a:t>7,210,000)</a:t>
            </a:r>
            <a:br>
              <a:rPr lang="en-GB" sz="1800"/>
            </a:br>
            <a:r>
              <a:rPr lang="en-GB" sz="1800"/>
              <a:t>							</a:t>
            </a:r>
            <a:r>
              <a:rPr lang="en-US" sz="1800" u="sng"/>
              <a:t>£110,000</a:t>
            </a:r>
            <a:r>
              <a:rPr lang="en-US" sz="1800"/>
              <a:t> (A)</a:t>
            </a:r>
            <a:br>
              <a:rPr lang="en-GB" sz="1800"/>
            </a:br>
            <a:r>
              <a:rPr lang="en-US" sz="1800"/>
              <a:t>(SP – AP) x AQ</a:t>
            </a:r>
            <a:br>
              <a:rPr lang="en-GB" sz="1800"/>
            </a:br>
            <a:r>
              <a:rPr lang="en-US" sz="1800"/>
              <a:t>(£500 – 7,210,000/14,200 ) x 14,200</a:t>
            </a:r>
            <a:br>
              <a:rPr lang="en-GB" sz="1800"/>
            </a:br>
            <a:r>
              <a:rPr lang="en-US" sz="1800"/>
              <a:t> </a:t>
            </a:r>
            <a:br>
              <a:rPr lang="en-GB" sz="1800"/>
            </a:br>
            <a:r>
              <a:rPr lang="en-US" sz="1800" b="1"/>
              <a:t>Material Usage Variance</a:t>
            </a:r>
            <a:br>
              <a:rPr lang="en-GB" sz="1800" b="1"/>
            </a:br>
            <a:r>
              <a:rPr lang="en-GB" sz="1800"/>
              <a:t>Making</a:t>
            </a:r>
            <a:r>
              <a:rPr lang="en-US" sz="1800"/>
              <a:t>  3,200 roofing sheets using 4m per roof sheet 		12,800 meters</a:t>
            </a:r>
            <a:br>
              <a:rPr lang="en-GB" sz="1800"/>
            </a:br>
            <a:r>
              <a:rPr lang="en-US" sz="1800"/>
              <a:t>Did take							</a:t>
            </a:r>
            <a:r>
              <a:rPr lang="en-US" sz="1800" u="sng"/>
              <a:t>(14,200)</a:t>
            </a:r>
            <a:r>
              <a:rPr lang="en-US" sz="1800"/>
              <a:t> meters</a:t>
            </a:r>
            <a:br>
              <a:rPr lang="en-GB" sz="1800"/>
            </a:br>
            <a:r>
              <a:rPr lang="en-GB" sz="1800"/>
              <a:t>							</a:t>
            </a:r>
            <a:r>
              <a:rPr lang="en-US" sz="1800" u="sng"/>
              <a:t>1,400</a:t>
            </a:r>
            <a:r>
              <a:rPr lang="en-US" sz="1800"/>
              <a:t> (A) meters</a:t>
            </a:r>
            <a:br>
              <a:rPr lang="en-GB" sz="1800"/>
            </a:br>
            <a:r>
              <a:rPr lang="en-US" sz="1800"/>
              <a:t> </a:t>
            </a:r>
            <a:br>
              <a:rPr lang="en-GB" sz="1800"/>
            </a:br>
            <a:r>
              <a:rPr lang="en-US" sz="1800"/>
              <a:t>@standard price £500					£700,000 (A)</a:t>
            </a:r>
            <a:br>
              <a:rPr lang="en-GB" sz="1800"/>
            </a:br>
            <a:r>
              <a:rPr lang="en-US" sz="1800"/>
              <a:t> </a:t>
            </a:r>
            <a:br>
              <a:rPr lang="en-GB" sz="1800"/>
            </a:br>
            <a:r>
              <a:rPr lang="en-US" sz="1800"/>
              <a:t>(SQ – AQ) x SP (12,800 – 14,200) x £500</a:t>
            </a:r>
            <a:br>
              <a:rPr lang="en-GB" sz="1800"/>
            </a:br>
            <a:endParaRPr lang="en-GB" sz="1800"/>
          </a:p>
        </p:txBody>
      </p:sp>
      <p:sp>
        <p:nvSpPr>
          <p:cNvPr id="3" name="TextBox 2"/>
          <p:cNvSpPr txBox="1"/>
          <p:nvPr/>
        </p:nvSpPr>
        <p:spPr>
          <a:xfrm>
            <a:off x="488028" y="332656"/>
            <a:ext cx="8208912" cy="646331"/>
          </a:xfrm>
          <a:prstGeom prst="rect">
            <a:avLst/>
          </a:prstGeom>
          <a:noFill/>
        </p:spPr>
        <p:txBody>
          <a:bodyPr wrap="square" rtlCol="0">
            <a:spAutoFit/>
          </a:bodyPr>
          <a:lstStyle/>
          <a:p>
            <a:pPr lvl="0" algn="ctr">
              <a:defRPr/>
            </a:pPr>
            <a:r>
              <a:rPr lang="en-US" sz="3600" b="1"/>
              <a:t>Material Variances: Example 2 solution</a:t>
            </a:r>
            <a:endParaRPr lang="en-GB" sz="3600" b="1"/>
          </a:p>
        </p:txBody>
      </p:sp>
    </p:spTree>
    <p:extLst>
      <p:ext uri="{BB962C8B-B14F-4D97-AF65-F5344CB8AC3E}">
        <p14:creationId xmlns:p14="http://schemas.microsoft.com/office/powerpoint/2010/main" val="3709556039"/>
      </p:ext>
    </p:extLst>
  </p:cSld>
  <p:clrMapOvr>
    <a:masterClrMapping/>
  </p:clrMapOvr>
  <p:transition spd="slow">
    <p:push dir="u"/>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8028" y="1196752"/>
            <a:ext cx="8208912" cy="5321408"/>
          </a:xfrm>
        </p:spPr>
        <p:txBody>
          <a:bodyPr anchor="t">
            <a:noAutofit/>
          </a:bodyPr>
          <a:lstStyle/>
          <a:p>
            <a:pPr algn="l"/>
            <a:r>
              <a:rPr lang="en-US" sz="1800" b="1"/>
              <a:t>Material price variance</a:t>
            </a:r>
            <a:br>
              <a:rPr lang="en-GB" sz="1800" b="1"/>
            </a:br>
            <a:r>
              <a:rPr lang="en-US" sz="1800"/>
              <a:t>A material price variance is normally the responsibility of the purchasing department manager, and as such is controllable by the department. However, it could also be due to changes in the economic environment. The following are some potential reasons behind such variances.</a:t>
            </a:r>
            <a:br>
              <a:rPr lang="en-GB" sz="1800"/>
            </a:br>
            <a:br>
              <a:rPr lang="en-GB" sz="1800"/>
            </a:br>
            <a:r>
              <a:rPr lang="en-US" sz="1800" b="1" err="1"/>
              <a:t>Favourable</a:t>
            </a:r>
            <a:r>
              <a:rPr lang="en-US" sz="1800" b="1"/>
              <a:t> material price variance</a:t>
            </a:r>
            <a:br>
              <a:rPr lang="en-GB" sz="1800"/>
            </a:br>
            <a:r>
              <a:rPr lang="en-US" sz="1800"/>
              <a:t>Buying cheaper materials, but potentially of poorer quality, which could lead to more wastage (impacting the material usage variance)</a:t>
            </a:r>
            <a:br>
              <a:rPr lang="en-GB" sz="1800"/>
            </a:br>
            <a:r>
              <a:rPr lang="en-US" sz="1800"/>
              <a:t> </a:t>
            </a:r>
            <a:br>
              <a:rPr lang="en-GB" sz="1800"/>
            </a:br>
            <a:r>
              <a:rPr lang="en-US" sz="1800" b="1"/>
              <a:t>Adverse material price variance</a:t>
            </a:r>
            <a:br>
              <a:rPr lang="en-GB" sz="1800"/>
            </a:br>
            <a:r>
              <a:rPr lang="en-US" sz="1800"/>
              <a:t>Buying more expensive materials, this could be due to them being of superior quality (impacts material usage variance)</a:t>
            </a:r>
            <a:r>
              <a:rPr lang="en-GB" sz="1800"/>
              <a:t> or </a:t>
            </a:r>
            <a:r>
              <a:rPr lang="en-US" sz="1800"/>
              <a:t>general price increases</a:t>
            </a:r>
            <a:br>
              <a:rPr lang="en-GB" sz="1800"/>
            </a:br>
            <a:r>
              <a:rPr lang="en-US" sz="1800"/>
              <a:t> </a:t>
            </a:r>
            <a:endParaRPr lang="en-GB" sz="1800"/>
          </a:p>
        </p:txBody>
      </p:sp>
      <p:sp>
        <p:nvSpPr>
          <p:cNvPr id="3" name="TextBox 2"/>
          <p:cNvSpPr txBox="1"/>
          <p:nvPr/>
        </p:nvSpPr>
        <p:spPr>
          <a:xfrm>
            <a:off x="488028" y="332656"/>
            <a:ext cx="8208912" cy="646331"/>
          </a:xfrm>
          <a:prstGeom prst="rect">
            <a:avLst/>
          </a:prstGeom>
          <a:noFill/>
        </p:spPr>
        <p:txBody>
          <a:bodyPr wrap="square" lIns="91440" tIns="45720" rIns="91440" bIns="45720" rtlCol="0" anchor="t">
            <a:spAutoFit/>
          </a:bodyPr>
          <a:lstStyle/>
          <a:p>
            <a:pPr algn="ctr">
              <a:defRPr/>
            </a:pPr>
            <a:r>
              <a:rPr lang="en-US" sz="3600" b="1"/>
              <a:t>Interpretation of Material Variances </a:t>
            </a:r>
            <a:endParaRPr lang="en-GB" sz="3600" b="1"/>
          </a:p>
        </p:txBody>
      </p:sp>
    </p:spTree>
    <p:extLst>
      <p:ext uri="{BB962C8B-B14F-4D97-AF65-F5344CB8AC3E}">
        <p14:creationId xmlns:p14="http://schemas.microsoft.com/office/powerpoint/2010/main" val="650125241"/>
      </p:ext>
    </p:extLst>
  </p:cSld>
  <p:clrMapOvr>
    <a:masterClrMapping/>
  </p:clrMapOvr>
  <p:transition spd="slow">
    <p:push dir="u"/>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8028" y="1340768"/>
            <a:ext cx="8208912" cy="5321408"/>
          </a:xfrm>
        </p:spPr>
        <p:txBody>
          <a:bodyPr anchor="t">
            <a:noAutofit/>
          </a:bodyPr>
          <a:lstStyle/>
          <a:p>
            <a:pPr algn="l"/>
            <a:r>
              <a:rPr lang="en-US" sz="1800" b="1"/>
              <a:t>Material usage variance</a:t>
            </a:r>
            <a:br>
              <a:rPr lang="en-GB" sz="1800" b="1"/>
            </a:br>
            <a:r>
              <a:rPr lang="en-US" sz="1800"/>
              <a:t>A material usage variance is normally the responsibility of the manager of the production department and controllable by that department. The following are some of the reasons behind why such variances might occur.</a:t>
            </a:r>
            <a:br>
              <a:rPr lang="en-GB" sz="1800"/>
            </a:br>
            <a:r>
              <a:rPr lang="en-US" sz="1800"/>
              <a:t> </a:t>
            </a:r>
            <a:br>
              <a:rPr lang="en-GB" sz="1800"/>
            </a:br>
            <a:r>
              <a:rPr lang="en-US" sz="1800" b="1" err="1"/>
              <a:t>Favourable</a:t>
            </a:r>
            <a:r>
              <a:rPr lang="en-US" sz="1800" b="1"/>
              <a:t> material usage variance</a:t>
            </a:r>
            <a:br>
              <a:rPr lang="en-GB" sz="1800"/>
            </a:br>
            <a:r>
              <a:rPr lang="en-US" sz="1800"/>
              <a:t>Investment in new machinery or training which reduces wastage</a:t>
            </a:r>
            <a:br>
              <a:rPr lang="en-GB" sz="1800"/>
            </a:br>
            <a:r>
              <a:rPr lang="en-US" sz="1800"/>
              <a:t> </a:t>
            </a:r>
            <a:br>
              <a:rPr lang="en-GB" sz="1800"/>
            </a:br>
            <a:r>
              <a:rPr lang="en-US" sz="1800" b="1"/>
              <a:t>Adverse material usage variance</a:t>
            </a:r>
            <a:br>
              <a:rPr lang="en-GB" sz="1800"/>
            </a:br>
            <a:r>
              <a:rPr lang="en-US" sz="1800"/>
              <a:t>Careless handling of materials by untrained or poorly trained employees</a:t>
            </a:r>
            <a:r>
              <a:rPr lang="en-GB" sz="1800"/>
              <a:t>. </a:t>
            </a:r>
            <a:r>
              <a:rPr lang="en-US" sz="1800"/>
              <a:t>Poorly maintained machinery causing wastage</a:t>
            </a:r>
            <a:br>
              <a:rPr lang="en-GB" sz="1800"/>
            </a:br>
            <a:r>
              <a:rPr lang="en-US" sz="1800"/>
              <a:t> </a:t>
            </a:r>
            <a:br>
              <a:rPr lang="en-GB" sz="1800"/>
            </a:br>
            <a:r>
              <a:rPr lang="en-US" sz="1800"/>
              <a:t>Always remember to read the question carefully, as some reasons for variances may be given when the question gives some background regarding the business..</a:t>
            </a:r>
            <a:endParaRPr lang="en-GB" sz="1800"/>
          </a:p>
        </p:txBody>
      </p:sp>
      <p:sp>
        <p:nvSpPr>
          <p:cNvPr id="3" name="TextBox 2"/>
          <p:cNvSpPr txBox="1"/>
          <p:nvPr/>
        </p:nvSpPr>
        <p:spPr>
          <a:xfrm>
            <a:off x="285329" y="400223"/>
            <a:ext cx="8603049" cy="646331"/>
          </a:xfrm>
          <a:prstGeom prst="rect">
            <a:avLst/>
          </a:prstGeom>
          <a:noFill/>
        </p:spPr>
        <p:txBody>
          <a:bodyPr wrap="square" lIns="91440" tIns="45720" rIns="91440" bIns="45720" rtlCol="0" anchor="t">
            <a:spAutoFit/>
          </a:bodyPr>
          <a:lstStyle/>
          <a:p>
            <a:pPr algn="ctr">
              <a:defRPr/>
            </a:pPr>
            <a:r>
              <a:rPr lang="en-US" sz="3600" b="1"/>
              <a:t>Interpretation of Material Variances (cont’d)</a:t>
            </a:r>
            <a:endParaRPr lang="en-GB" sz="3600" b="1"/>
          </a:p>
        </p:txBody>
      </p:sp>
    </p:spTree>
    <p:extLst>
      <p:ext uri="{BB962C8B-B14F-4D97-AF65-F5344CB8AC3E}">
        <p14:creationId xmlns:p14="http://schemas.microsoft.com/office/powerpoint/2010/main" val="1216714593"/>
      </p:ext>
    </p:extLst>
  </p:cSld>
  <p:clrMapOvr>
    <a:masterClrMapping/>
  </p:clrMapOvr>
  <p:transition spd="slow">
    <p:push dir="u"/>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8028" y="1196752"/>
            <a:ext cx="8208912" cy="5321408"/>
          </a:xfrm>
        </p:spPr>
        <p:txBody>
          <a:bodyPr anchor="t">
            <a:noAutofit/>
          </a:bodyPr>
          <a:lstStyle/>
          <a:p>
            <a:pPr algn="l">
              <a:spcAft>
                <a:spcPts val="1200"/>
              </a:spcAft>
            </a:pPr>
            <a:r>
              <a:rPr lang="en-US" sz="1800"/>
              <a:t>A product has a standard usage of 12 </a:t>
            </a:r>
            <a:r>
              <a:rPr lang="en-US" sz="1800" err="1"/>
              <a:t>litres</a:t>
            </a:r>
            <a:r>
              <a:rPr lang="en-US" sz="1800"/>
              <a:t> of material at a standard cost of £20.50 per </a:t>
            </a:r>
            <a:r>
              <a:rPr lang="en-US" sz="1800" err="1"/>
              <a:t>litre</a:t>
            </a:r>
            <a:r>
              <a:rPr lang="en-US" sz="1800"/>
              <a:t>. The production of the product during the last month was 24,000 units for which 312,000 </a:t>
            </a:r>
            <a:r>
              <a:rPr lang="en-US" sz="1800" err="1"/>
              <a:t>litres</a:t>
            </a:r>
            <a:r>
              <a:rPr lang="en-US" sz="1800"/>
              <a:t> were used at a total cost of £6,240,000.</a:t>
            </a:r>
            <a:br>
              <a:rPr lang="en-GB" sz="1800"/>
            </a:br>
            <a:r>
              <a:rPr lang="en-US" sz="1800"/>
              <a:t> </a:t>
            </a:r>
            <a:br>
              <a:rPr lang="en-GB" sz="1800"/>
            </a:br>
            <a:r>
              <a:rPr lang="en-US" sz="1800"/>
              <a:t>Required: Calculate</a:t>
            </a:r>
            <a:br>
              <a:rPr lang="en-GB" sz="1800" b="1"/>
            </a:br>
            <a:r>
              <a:rPr lang="en-GB" sz="1800" b="1"/>
              <a:t>a). </a:t>
            </a:r>
            <a:r>
              <a:rPr lang="en-US" sz="1800"/>
              <a:t>Total material variance</a:t>
            </a:r>
            <a:br>
              <a:rPr lang="en-GB" sz="1800"/>
            </a:br>
            <a:r>
              <a:rPr lang="en-GB" sz="1800"/>
              <a:t>b). </a:t>
            </a:r>
            <a:r>
              <a:rPr lang="en-US" sz="1800"/>
              <a:t>Material price variance</a:t>
            </a:r>
            <a:br>
              <a:rPr lang="en-GB" sz="1800"/>
            </a:br>
            <a:r>
              <a:rPr lang="en-GB" sz="1800"/>
              <a:t>c). </a:t>
            </a:r>
            <a:r>
              <a:rPr lang="en-US" sz="1800"/>
              <a:t>Material usage variance</a:t>
            </a:r>
            <a:br>
              <a:rPr lang="en-GB" sz="1800"/>
            </a:br>
            <a:r>
              <a:rPr lang="en-GB" sz="1800"/>
              <a:t>d). </a:t>
            </a:r>
            <a:r>
              <a:rPr lang="en-US" sz="1800"/>
              <a:t>Explain what these variances mean and give explanations each, as to why the above variances might have occurred.</a:t>
            </a:r>
            <a:br>
              <a:rPr lang="en-GB" sz="1800"/>
            </a:br>
            <a:r>
              <a:rPr lang="en-GB" sz="1800"/>
              <a:t>e). </a:t>
            </a:r>
            <a:r>
              <a:rPr lang="en-US" sz="1800"/>
              <a:t>Suggest actions that the business might undertake to correct any adverse variances</a:t>
            </a:r>
            <a:endParaRPr lang="en-GB" sz="1800"/>
          </a:p>
        </p:txBody>
      </p:sp>
      <p:sp>
        <p:nvSpPr>
          <p:cNvPr id="3" name="TextBox 2"/>
          <p:cNvSpPr txBox="1"/>
          <p:nvPr/>
        </p:nvSpPr>
        <p:spPr>
          <a:xfrm>
            <a:off x="488028" y="332656"/>
            <a:ext cx="8208912" cy="646331"/>
          </a:xfrm>
          <a:prstGeom prst="rect">
            <a:avLst/>
          </a:prstGeom>
          <a:noFill/>
        </p:spPr>
        <p:txBody>
          <a:bodyPr wrap="square" rtlCol="0">
            <a:spAutoFit/>
          </a:bodyPr>
          <a:lstStyle/>
          <a:p>
            <a:pPr lvl="0" algn="ctr">
              <a:defRPr/>
            </a:pPr>
            <a:r>
              <a:rPr lang="en-US" sz="3600" b="1"/>
              <a:t>Material Variances: Example 3</a:t>
            </a:r>
            <a:endParaRPr lang="en-GB" sz="3600" b="1"/>
          </a:p>
        </p:txBody>
      </p:sp>
    </p:spTree>
    <p:extLst>
      <p:ext uri="{BB962C8B-B14F-4D97-AF65-F5344CB8AC3E}">
        <p14:creationId xmlns:p14="http://schemas.microsoft.com/office/powerpoint/2010/main" val="2006163728"/>
      </p:ext>
    </p:extLst>
  </p:cSld>
  <p:clrMapOvr>
    <a:masterClrMapping/>
  </p:clrMapOvr>
  <p:transition spd="slow">
    <p:push dir="u"/>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8028" y="1124744"/>
            <a:ext cx="8208912" cy="5321408"/>
          </a:xfrm>
        </p:spPr>
        <p:txBody>
          <a:bodyPr anchor="t">
            <a:noAutofit/>
          </a:bodyPr>
          <a:lstStyle/>
          <a:p>
            <a:pPr algn="l"/>
            <a:r>
              <a:rPr lang="en-US" sz="1800" b="1"/>
              <a:t>Total Material Variance</a:t>
            </a:r>
            <a:br>
              <a:rPr lang="en-GB" sz="1800"/>
            </a:br>
            <a:r>
              <a:rPr lang="en-US" sz="1800"/>
              <a:t>Total standard cost of materials				5,904,000</a:t>
            </a:r>
            <a:br>
              <a:rPr lang="en-GB" sz="1800"/>
            </a:br>
            <a:r>
              <a:rPr lang="en-US" sz="1800"/>
              <a:t>Less total actual cost of materials				</a:t>
            </a:r>
            <a:r>
              <a:rPr lang="en-US" sz="1800" u="sng"/>
              <a:t>(6,240,000)</a:t>
            </a:r>
            <a:br>
              <a:rPr lang="en-GB" sz="1800"/>
            </a:br>
            <a:r>
              <a:rPr lang="en-GB" sz="1800"/>
              <a:t>							</a:t>
            </a:r>
            <a:r>
              <a:rPr lang="en-US" sz="1800" u="sng"/>
              <a:t>£ 336,000</a:t>
            </a:r>
            <a:r>
              <a:rPr lang="en-US" sz="1800"/>
              <a:t> (A)</a:t>
            </a:r>
            <a:br>
              <a:rPr lang="en-GB" sz="1800"/>
            </a:br>
            <a:r>
              <a:rPr lang="en-US" sz="1800"/>
              <a:t> </a:t>
            </a:r>
            <a:br>
              <a:rPr lang="en-GB" sz="1800"/>
            </a:br>
            <a:r>
              <a:rPr lang="en-US" sz="1800" b="1"/>
              <a:t>Material Price Variance</a:t>
            </a:r>
            <a:br>
              <a:rPr lang="en-GB" sz="1800" b="1"/>
            </a:br>
            <a:r>
              <a:rPr lang="en-US" sz="1800"/>
              <a:t>Using  312,000 </a:t>
            </a:r>
            <a:r>
              <a:rPr lang="en-US" sz="1800" err="1"/>
              <a:t>litres</a:t>
            </a:r>
            <a:r>
              <a:rPr lang="en-US" sz="1800"/>
              <a:t> should cost (@£20.50 per </a:t>
            </a:r>
            <a:r>
              <a:rPr lang="en-US" sz="1800" err="1"/>
              <a:t>ltr</a:t>
            </a:r>
            <a:r>
              <a:rPr lang="en-US" sz="1800"/>
              <a:t>)		6,396,000</a:t>
            </a:r>
            <a:br>
              <a:rPr lang="en-GB" sz="1800"/>
            </a:br>
            <a:r>
              <a:rPr lang="en-US" sz="1800"/>
              <a:t>Did cost							(</a:t>
            </a:r>
            <a:r>
              <a:rPr lang="en-US" sz="1800" u="sng"/>
              <a:t>6,240,000)</a:t>
            </a:r>
            <a:br>
              <a:rPr lang="en-GB" sz="1800"/>
            </a:br>
            <a:r>
              <a:rPr lang="en-GB" sz="1800"/>
              <a:t>							</a:t>
            </a:r>
            <a:r>
              <a:rPr lang="en-US" sz="1800" u="sng"/>
              <a:t>£156,000</a:t>
            </a:r>
            <a:r>
              <a:rPr lang="en-US" sz="1800"/>
              <a:t> (F)</a:t>
            </a:r>
            <a:br>
              <a:rPr lang="en-GB" sz="1800"/>
            </a:br>
            <a:r>
              <a:rPr lang="en-US" sz="1800"/>
              <a:t>(SP – AP) x AQ</a:t>
            </a:r>
            <a:br>
              <a:rPr lang="en-GB" sz="1800"/>
            </a:br>
            <a:r>
              <a:rPr lang="en-US" sz="1800"/>
              <a:t>(£20.50 – 6,240,000/312,000 ) x 312,000</a:t>
            </a:r>
            <a:br>
              <a:rPr lang="en-GB" sz="1800"/>
            </a:br>
            <a:r>
              <a:rPr lang="en-US" sz="1800"/>
              <a:t> </a:t>
            </a:r>
            <a:br>
              <a:rPr lang="en-GB" sz="1800"/>
            </a:br>
            <a:r>
              <a:rPr lang="en-US" sz="1800" b="1"/>
              <a:t>Material Usage Variance</a:t>
            </a:r>
            <a:br>
              <a:rPr lang="en-GB" sz="1800" b="1"/>
            </a:br>
            <a:r>
              <a:rPr lang="en-GB" sz="1800"/>
              <a:t>Making</a:t>
            </a:r>
            <a:r>
              <a:rPr lang="en-US" sz="1800"/>
              <a:t>  24,000 units using  12 </a:t>
            </a:r>
            <a:r>
              <a:rPr lang="en-US" sz="1800" err="1"/>
              <a:t>ltrs</a:t>
            </a:r>
            <a:r>
              <a:rPr lang="en-US" sz="1800"/>
              <a:t>		 		288,000 </a:t>
            </a:r>
            <a:r>
              <a:rPr lang="en-US" sz="1800" err="1"/>
              <a:t>litres</a:t>
            </a:r>
            <a:br>
              <a:rPr lang="en-GB" sz="1800"/>
            </a:br>
            <a:r>
              <a:rPr lang="en-US" sz="1800"/>
              <a:t>Did take							</a:t>
            </a:r>
            <a:r>
              <a:rPr lang="en-US" sz="1800" u="sng"/>
              <a:t>(312,000)</a:t>
            </a:r>
            <a:r>
              <a:rPr lang="en-US" sz="1800"/>
              <a:t> </a:t>
            </a:r>
            <a:r>
              <a:rPr lang="en-US" sz="1800" err="1"/>
              <a:t>litres</a:t>
            </a:r>
            <a:br>
              <a:rPr lang="en-GB" sz="1800"/>
            </a:br>
            <a:r>
              <a:rPr lang="en-GB" sz="1800"/>
              <a:t>							</a:t>
            </a:r>
            <a:r>
              <a:rPr lang="en-US" sz="1800" u="sng"/>
              <a:t>24,000</a:t>
            </a:r>
            <a:r>
              <a:rPr lang="en-US" sz="1800"/>
              <a:t> (A) </a:t>
            </a:r>
            <a:r>
              <a:rPr lang="en-US" sz="1800" err="1"/>
              <a:t>litres</a:t>
            </a:r>
            <a:br>
              <a:rPr lang="en-GB" sz="1800"/>
            </a:br>
            <a:r>
              <a:rPr lang="en-US" sz="1800"/>
              <a:t> </a:t>
            </a:r>
            <a:br>
              <a:rPr lang="en-GB" sz="1800"/>
            </a:br>
            <a:r>
              <a:rPr lang="en-US" sz="1800"/>
              <a:t>@standard price £20.50					£492,000 (A)</a:t>
            </a:r>
            <a:br>
              <a:rPr lang="en-GB" sz="1800"/>
            </a:br>
            <a:r>
              <a:rPr lang="en-US" sz="1800"/>
              <a:t> </a:t>
            </a:r>
            <a:br>
              <a:rPr lang="en-GB" sz="1800"/>
            </a:br>
            <a:r>
              <a:rPr lang="en-US" sz="1800"/>
              <a:t>(SQ – AQ) x SP (288,000– 312,000) x £20.50</a:t>
            </a:r>
            <a:br>
              <a:rPr lang="en-GB" sz="1800"/>
            </a:br>
            <a:endParaRPr lang="en-GB" sz="1800"/>
          </a:p>
        </p:txBody>
      </p:sp>
      <p:sp>
        <p:nvSpPr>
          <p:cNvPr id="3" name="TextBox 2"/>
          <p:cNvSpPr txBox="1"/>
          <p:nvPr/>
        </p:nvSpPr>
        <p:spPr>
          <a:xfrm>
            <a:off x="488028" y="332656"/>
            <a:ext cx="8208912" cy="646331"/>
          </a:xfrm>
          <a:prstGeom prst="rect">
            <a:avLst/>
          </a:prstGeom>
          <a:noFill/>
        </p:spPr>
        <p:txBody>
          <a:bodyPr wrap="square" rtlCol="0">
            <a:spAutoFit/>
          </a:bodyPr>
          <a:lstStyle/>
          <a:p>
            <a:pPr lvl="0" algn="ctr">
              <a:defRPr/>
            </a:pPr>
            <a:r>
              <a:rPr lang="en-US" sz="3600" b="1"/>
              <a:t>Material Variances: Example 2 solution</a:t>
            </a:r>
            <a:endParaRPr lang="en-GB" sz="3600" b="1"/>
          </a:p>
        </p:txBody>
      </p:sp>
    </p:spTree>
    <p:extLst>
      <p:ext uri="{BB962C8B-B14F-4D97-AF65-F5344CB8AC3E}">
        <p14:creationId xmlns:p14="http://schemas.microsoft.com/office/powerpoint/2010/main" val="1903391664"/>
      </p:ext>
    </p:extLst>
  </p:cSld>
  <p:clrMapOvr>
    <a:masterClrMapping/>
  </p:clrMapOvr>
  <p:transition spd="slow">
    <p:push dir="u"/>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9736268-0A5D-724A-BB2D-CCC42AFD7823}"/>
              </a:ext>
            </a:extLst>
          </p:cNvPr>
          <p:cNvSpPr>
            <a:spLocks noGrp="1"/>
          </p:cNvSpPr>
          <p:nvPr>
            <p:ph type="title"/>
          </p:nvPr>
        </p:nvSpPr>
        <p:spPr>
          <a:xfrm>
            <a:off x="395536" y="2708920"/>
            <a:ext cx="8229600" cy="1143000"/>
          </a:xfrm>
        </p:spPr>
        <p:txBody>
          <a:bodyPr>
            <a:normAutofit fontScale="90000"/>
          </a:bodyPr>
          <a:lstStyle/>
          <a:p>
            <a:r>
              <a:rPr lang="en-US" sz="7200" b="1"/>
              <a:t>BREAK</a:t>
            </a:r>
          </a:p>
        </p:txBody>
      </p:sp>
    </p:spTree>
    <p:extLst>
      <p:ext uri="{BB962C8B-B14F-4D97-AF65-F5344CB8AC3E}">
        <p14:creationId xmlns:p14="http://schemas.microsoft.com/office/powerpoint/2010/main" val="3771471445"/>
      </p:ext>
    </p:extLst>
  </p:cSld>
  <p:clrMapOvr>
    <a:masterClrMapping/>
  </p:clrMapOvr>
  <p:transition spd="slow">
    <p:push dir="u"/>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8028" y="1196752"/>
            <a:ext cx="8208912" cy="5321408"/>
          </a:xfrm>
        </p:spPr>
        <p:txBody>
          <a:bodyPr anchor="t">
            <a:noAutofit/>
          </a:bodyPr>
          <a:lstStyle/>
          <a:p>
            <a:pPr algn="l"/>
            <a:r>
              <a:rPr lang="en-US" sz="2400"/>
              <a:t>The total labour variance can be </a:t>
            </a:r>
            <a:r>
              <a:rPr lang="en-US" sz="2400" err="1"/>
              <a:t>analysed</a:t>
            </a:r>
            <a:r>
              <a:rPr lang="en-US" sz="2400"/>
              <a:t> into</a:t>
            </a:r>
            <a:br>
              <a:rPr lang="en-GB" sz="2400"/>
            </a:br>
            <a:br>
              <a:rPr lang="en-GB" sz="2400"/>
            </a:br>
            <a:r>
              <a:rPr lang="en-GB" sz="2400"/>
              <a:t>1. </a:t>
            </a:r>
            <a:r>
              <a:rPr lang="en-US" sz="2400"/>
              <a:t>Labour rate variance</a:t>
            </a:r>
            <a:br>
              <a:rPr lang="en-GB" sz="2400"/>
            </a:br>
            <a:br>
              <a:rPr lang="en-GB" sz="2400"/>
            </a:br>
            <a:r>
              <a:rPr lang="en-GB" sz="2400"/>
              <a:t>2. </a:t>
            </a:r>
            <a:r>
              <a:rPr lang="en-US" sz="2400"/>
              <a:t>Labour efficiency variance</a:t>
            </a:r>
            <a:br>
              <a:rPr lang="en-GB" sz="2400"/>
            </a:br>
            <a:br>
              <a:rPr lang="en-GB" sz="2400"/>
            </a:br>
            <a:r>
              <a:rPr lang="en-US" sz="2400"/>
              <a:t>These calculated in exactly the same way as the material variances</a:t>
            </a:r>
            <a:endParaRPr lang="en-GB" sz="1050"/>
          </a:p>
        </p:txBody>
      </p:sp>
      <p:sp>
        <p:nvSpPr>
          <p:cNvPr id="3" name="TextBox 2"/>
          <p:cNvSpPr txBox="1"/>
          <p:nvPr/>
        </p:nvSpPr>
        <p:spPr>
          <a:xfrm>
            <a:off x="488028" y="332656"/>
            <a:ext cx="8208912" cy="646331"/>
          </a:xfrm>
          <a:prstGeom prst="rect">
            <a:avLst/>
          </a:prstGeom>
          <a:noFill/>
        </p:spPr>
        <p:txBody>
          <a:bodyPr wrap="square" rtlCol="0">
            <a:spAutoFit/>
          </a:bodyPr>
          <a:lstStyle/>
          <a:p>
            <a:pPr lvl="0" algn="ctr">
              <a:defRPr/>
            </a:pPr>
            <a:r>
              <a:rPr lang="en-US" sz="3600" b="1"/>
              <a:t>Labour Variances</a:t>
            </a:r>
            <a:endParaRPr lang="en-GB" sz="3600" b="1"/>
          </a:p>
        </p:txBody>
      </p:sp>
    </p:spTree>
    <p:extLst>
      <p:ext uri="{BB962C8B-B14F-4D97-AF65-F5344CB8AC3E}">
        <p14:creationId xmlns:p14="http://schemas.microsoft.com/office/powerpoint/2010/main" val="3951590506"/>
      </p:ext>
    </p:extLst>
  </p:cSld>
  <p:clrMapOvr>
    <a:masterClrMapping/>
  </p:clrMapOvr>
  <p:transition spd="slow">
    <p:push dir="u"/>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8028" y="1196752"/>
            <a:ext cx="8208912" cy="5321408"/>
          </a:xfrm>
        </p:spPr>
        <p:txBody>
          <a:bodyPr anchor="t">
            <a:noAutofit/>
          </a:bodyPr>
          <a:lstStyle/>
          <a:p>
            <a:pPr algn="l"/>
            <a:r>
              <a:rPr lang="en-US" sz="2400"/>
              <a:t>A product has a standard requirement of 4 hours of direct labour per unit at a standard hourly rate of £6.50. During the last month production was 12,000 units using 45,000 hours at a total cost of £306,000</a:t>
            </a:r>
            <a:br>
              <a:rPr lang="en-GB" sz="2400"/>
            </a:br>
            <a:r>
              <a:rPr lang="en-US" sz="2400"/>
              <a:t> </a:t>
            </a:r>
            <a:br>
              <a:rPr lang="en-GB" sz="2400"/>
            </a:br>
            <a:r>
              <a:rPr lang="en-US" sz="2400"/>
              <a:t>Required: Calculate </a:t>
            </a:r>
            <a:br>
              <a:rPr lang="en-GB" sz="2400" b="1"/>
            </a:br>
            <a:r>
              <a:rPr lang="en-GB" sz="2400" b="1"/>
              <a:t>1. </a:t>
            </a:r>
            <a:r>
              <a:rPr lang="en-US" sz="2400"/>
              <a:t>Total labour variance</a:t>
            </a:r>
            <a:br>
              <a:rPr lang="en-GB" sz="2400"/>
            </a:br>
            <a:r>
              <a:rPr lang="en-GB" sz="2400"/>
              <a:t>2. </a:t>
            </a:r>
            <a:r>
              <a:rPr lang="en-US" sz="2400"/>
              <a:t>Labour rate variance</a:t>
            </a:r>
            <a:br>
              <a:rPr lang="en-GB" sz="2400"/>
            </a:br>
            <a:r>
              <a:rPr lang="en-GB" sz="2400"/>
              <a:t>3. </a:t>
            </a:r>
            <a:r>
              <a:rPr lang="en-US" sz="2400"/>
              <a:t>Labour efficiency variance</a:t>
            </a:r>
            <a:br>
              <a:rPr lang="en-GB" sz="2400"/>
            </a:br>
            <a:endParaRPr lang="en-GB" sz="600"/>
          </a:p>
        </p:txBody>
      </p:sp>
      <p:sp>
        <p:nvSpPr>
          <p:cNvPr id="3" name="TextBox 2"/>
          <p:cNvSpPr txBox="1"/>
          <p:nvPr/>
        </p:nvSpPr>
        <p:spPr>
          <a:xfrm>
            <a:off x="488028" y="332656"/>
            <a:ext cx="8208912" cy="646331"/>
          </a:xfrm>
          <a:prstGeom prst="rect">
            <a:avLst/>
          </a:prstGeom>
          <a:noFill/>
        </p:spPr>
        <p:txBody>
          <a:bodyPr wrap="square" rtlCol="0">
            <a:spAutoFit/>
          </a:bodyPr>
          <a:lstStyle/>
          <a:p>
            <a:pPr lvl="0" algn="ctr">
              <a:defRPr/>
            </a:pPr>
            <a:r>
              <a:rPr lang="en-US" sz="3600" b="1"/>
              <a:t>Labour Variances: Example 1</a:t>
            </a:r>
            <a:endParaRPr lang="en-GB" sz="3600" b="1"/>
          </a:p>
        </p:txBody>
      </p:sp>
    </p:spTree>
    <p:extLst>
      <p:ext uri="{BB962C8B-B14F-4D97-AF65-F5344CB8AC3E}">
        <p14:creationId xmlns:p14="http://schemas.microsoft.com/office/powerpoint/2010/main" val="753624116"/>
      </p:ext>
    </p:extLst>
  </p:cSld>
  <p:clrMapOvr>
    <a:masterClrMapping/>
  </p:clrMapOvr>
  <p:transition spd="slow">
    <p:push dir="u"/>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9914" y="908720"/>
            <a:ext cx="8208912" cy="5321408"/>
          </a:xfrm>
        </p:spPr>
        <p:txBody>
          <a:bodyPr anchor="t">
            <a:noAutofit/>
          </a:bodyPr>
          <a:lstStyle/>
          <a:p>
            <a:pPr algn="l"/>
            <a:r>
              <a:rPr lang="en-US" sz="1600" b="1"/>
              <a:t>Total Labour Variance</a:t>
            </a:r>
            <a:br>
              <a:rPr lang="en-GB" sz="1600"/>
            </a:br>
            <a:r>
              <a:rPr lang="en-US" sz="1600"/>
              <a:t>Total Standard Cost</a:t>
            </a:r>
            <a:br>
              <a:rPr lang="en-GB" sz="1600"/>
            </a:br>
            <a:r>
              <a:rPr lang="en-US" sz="1600"/>
              <a:t>12,000 x 4 hours x £6.50				£312,000</a:t>
            </a:r>
            <a:br>
              <a:rPr lang="en-GB" sz="1600"/>
            </a:br>
            <a:r>
              <a:rPr lang="en-US" sz="1600"/>
              <a:t>Actual Cost					(</a:t>
            </a:r>
            <a:r>
              <a:rPr lang="en-US" sz="1600" u="sng"/>
              <a:t>£306,000)</a:t>
            </a:r>
            <a:br>
              <a:rPr lang="en-GB" sz="1600"/>
            </a:br>
            <a:r>
              <a:rPr lang="en-GB" sz="1600"/>
              <a:t>						</a:t>
            </a:r>
            <a:r>
              <a:rPr lang="en-US" sz="1600" u="sng"/>
              <a:t>£6,000 </a:t>
            </a:r>
            <a:r>
              <a:rPr lang="en-US" sz="1600"/>
              <a:t>(F)</a:t>
            </a:r>
            <a:br>
              <a:rPr lang="en-US" sz="1600"/>
            </a:br>
            <a:br>
              <a:rPr lang="en-GB" sz="1600"/>
            </a:br>
            <a:r>
              <a:rPr lang="en-US" sz="1600" b="1"/>
              <a:t>Labour rate variance</a:t>
            </a:r>
            <a:br>
              <a:rPr lang="en-GB" sz="1600" b="1"/>
            </a:br>
            <a:r>
              <a:rPr lang="en-US" sz="1600"/>
              <a:t>To buy 45,000 hour should cost £6.50			£292,500</a:t>
            </a:r>
            <a:br>
              <a:rPr lang="en-GB" sz="1600"/>
            </a:br>
            <a:r>
              <a:rPr lang="en-US" sz="1600"/>
              <a:t>Did cost						(</a:t>
            </a:r>
            <a:r>
              <a:rPr lang="en-US" sz="1600" u="sng"/>
              <a:t>£306,000)</a:t>
            </a:r>
            <a:br>
              <a:rPr lang="en-GB" sz="1600"/>
            </a:br>
            <a:r>
              <a:rPr lang="en-GB" sz="1600"/>
              <a:t>						</a:t>
            </a:r>
            <a:r>
              <a:rPr lang="en-US" sz="1600" u="sng"/>
              <a:t>£ 13,500 </a:t>
            </a:r>
            <a:r>
              <a:rPr lang="en-US" sz="1600"/>
              <a:t>(A)</a:t>
            </a:r>
            <a:br>
              <a:rPr lang="en-GB" sz="1600"/>
            </a:br>
            <a:r>
              <a:rPr lang="en-US" sz="1600"/>
              <a:t> </a:t>
            </a:r>
            <a:br>
              <a:rPr lang="en-GB" sz="1600"/>
            </a:br>
            <a:r>
              <a:rPr lang="en-US" sz="1600"/>
              <a:t>(SR - AR) x actual hours</a:t>
            </a:r>
            <a:br>
              <a:rPr lang="en-GB" sz="1600"/>
            </a:br>
            <a:r>
              <a:rPr lang="en-US" sz="1600"/>
              <a:t>(6.50 – (306,000/45,000)) x 45,000</a:t>
            </a:r>
            <a:br>
              <a:rPr lang="en-GB" sz="1600"/>
            </a:br>
            <a:r>
              <a:rPr lang="en-US" sz="1600"/>
              <a:t> </a:t>
            </a:r>
            <a:br>
              <a:rPr lang="en-GB" sz="1600"/>
            </a:br>
            <a:r>
              <a:rPr lang="en-US" sz="1600" b="1"/>
              <a:t>Labour efficiency variance</a:t>
            </a:r>
            <a:br>
              <a:rPr lang="en-GB" sz="1600" b="1"/>
            </a:br>
            <a:r>
              <a:rPr lang="en-US" sz="1600"/>
              <a:t>To make 12,000 units should take 4 hours			48,000 hours</a:t>
            </a:r>
            <a:br>
              <a:rPr lang="en-GB" sz="1600"/>
            </a:br>
            <a:r>
              <a:rPr lang="en-US" sz="1600"/>
              <a:t>Did take						(</a:t>
            </a:r>
            <a:r>
              <a:rPr lang="en-US" sz="1600" u="sng"/>
              <a:t>45,000)</a:t>
            </a:r>
            <a:r>
              <a:rPr lang="en-US" sz="1600"/>
              <a:t> hours</a:t>
            </a:r>
            <a:br>
              <a:rPr lang="en-GB" sz="1600"/>
            </a:br>
            <a:r>
              <a:rPr lang="en-GB" sz="1600"/>
              <a:t>						</a:t>
            </a:r>
            <a:r>
              <a:rPr lang="en-US" sz="1600" u="sng"/>
              <a:t>3,000 hours </a:t>
            </a:r>
            <a:r>
              <a:rPr lang="en-US" sz="1600"/>
              <a:t>(F)</a:t>
            </a:r>
            <a:br>
              <a:rPr lang="en-GB" sz="1600"/>
            </a:br>
            <a:r>
              <a:rPr lang="en-US" sz="1600"/>
              <a:t> </a:t>
            </a:r>
            <a:br>
              <a:rPr lang="en-GB" sz="1600"/>
            </a:br>
            <a:r>
              <a:rPr lang="en-US" sz="1600"/>
              <a:t>@ standard rate £6.50				£19,500 (F)</a:t>
            </a:r>
            <a:br>
              <a:rPr lang="en-GB" sz="1600"/>
            </a:br>
            <a:r>
              <a:rPr lang="en-US" sz="1600"/>
              <a:t> </a:t>
            </a:r>
            <a:br>
              <a:rPr lang="en-GB" sz="1600"/>
            </a:br>
            <a:r>
              <a:rPr lang="en-US" sz="1600"/>
              <a:t>(SH – AH) x SR</a:t>
            </a:r>
            <a:br>
              <a:rPr lang="en-GB" sz="1600"/>
            </a:br>
            <a:r>
              <a:rPr lang="en-US" sz="1600"/>
              <a:t>(48,000 – 45,000) x 6.50</a:t>
            </a:r>
            <a:endParaRPr lang="en-GB" sz="1600"/>
          </a:p>
        </p:txBody>
      </p:sp>
      <p:sp>
        <p:nvSpPr>
          <p:cNvPr id="3" name="TextBox 2"/>
          <p:cNvSpPr txBox="1"/>
          <p:nvPr/>
        </p:nvSpPr>
        <p:spPr>
          <a:xfrm>
            <a:off x="466730" y="116632"/>
            <a:ext cx="8208912" cy="584775"/>
          </a:xfrm>
          <a:prstGeom prst="rect">
            <a:avLst/>
          </a:prstGeom>
          <a:noFill/>
        </p:spPr>
        <p:txBody>
          <a:bodyPr wrap="square" rtlCol="0">
            <a:spAutoFit/>
          </a:bodyPr>
          <a:lstStyle/>
          <a:p>
            <a:pPr lvl="0" algn="ctr">
              <a:defRPr/>
            </a:pPr>
            <a:r>
              <a:rPr lang="en-US" sz="3200" b="1"/>
              <a:t>Labour Variances: Example 1 solution</a:t>
            </a:r>
            <a:endParaRPr lang="en-GB" sz="3200" b="1"/>
          </a:p>
        </p:txBody>
      </p:sp>
    </p:spTree>
    <p:extLst>
      <p:ext uri="{BB962C8B-B14F-4D97-AF65-F5344CB8AC3E}">
        <p14:creationId xmlns:p14="http://schemas.microsoft.com/office/powerpoint/2010/main" val="3512371340"/>
      </p:ext>
    </p:extLst>
  </p:cSld>
  <p:clrMapOvr>
    <a:masterClrMapping/>
  </p:clrMapOvr>
  <p:transition spd="slow">
    <p:push dir="u"/>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8028" y="1196752"/>
            <a:ext cx="8208912" cy="5321408"/>
          </a:xfrm>
        </p:spPr>
        <p:txBody>
          <a:bodyPr anchor="t">
            <a:noAutofit/>
          </a:bodyPr>
          <a:lstStyle/>
          <a:p>
            <a:pPr algn="l"/>
            <a:r>
              <a:rPr lang="en-US" sz="2000" b="1"/>
              <a:t>Labour rate variance</a:t>
            </a:r>
            <a:br>
              <a:rPr lang="en-GB" sz="2000" b="1"/>
            </a:br>
            <a:r>
              <a:rPr lang="en-US" sz="2000"/>
              <a:t>A labour rate variance is normally the responsibility of the HR department manager, sometimes the general manager gets involved in the major wage negotiations. </a:t>
            </a:r>
            <a:br>
              <a:rPr lang="en-US" sz="2000"/>
            </a:br>
            <a:br>
              <a:rPr lang="en-US" sz="2000"/>
            </a:br>
            <a:r>
              <a:rPr lang="en-US" sz="2000"/>
              <a:t>However, this variance could be due to other external changes e.g. increase in the minimum wage. The following are some potential reasons behind such variances.</a:t>
            </a:r>
            <a:br>
              <a:rPr lang="en-GB" sz="2000"/>
            </a:br>
            <a:r>
              <a:rPr lang="en-US" sz="2000"/>
              <a:t> </a:t>
            </a:r>
            <a:br>
              <a:rPr lang="en-GB" sz="2000"/>
            </a:br>
            <a:r>
              <a:rPr lang="en-US" sz="2000" b="1" err="1"/>
              <a:t>Favourable</a:t>
            </a:r>
            <a:r>
              <a:rPr lang="en-US" sz="2000" b="1"/>
              <a:t> labour rate variance</a:t>
            </a:r>
            <a:br>
              <a:rPr lang="en-GB" sz="2000"/>
            </a:br>
            <a:r>
              <a:rPr lang="en-GB" sz="2000"/>
              <a:t>- </a:t>
            </a:r>
            <a:r>
              <a:rPr lang="en-US" sz="2000"/>
              <a:t>Negotiated wage increases being smaller than expected</a:t>
            </a:r>
            <a:br>
              <a:rPr lang="en-GB" sz="2000"/>
            </a:br>
            <a:r>
              <a:rPr lang="en-GB" sz="2000"/>
              <a:t>- </a:t>
            </a:r>
            <a:r>
              <a:rPr lang="en-US" sz="2000"/>
              <a:t>Hiring staff of a lower pay grade, this could impact the efficiency of the workforce </a:t>
            </a:r>
            <a:br>
              <a:rPr lang="en-US" sz="2000"/>
            </a:br>
            <a:br>
              <a:rPr lang="en-US" sz="2000"/>
            </a:br>
            <a:r>
              <a:rPr lang="en-US" sz="2000" b="1"/>
              <a:t>Adverse labour rate variance</a:t>
            </a:r>
            <a:br>
              <a:rPr lang="en-GB" sz="2000"/>
            </a:br>
            <a:r>
              <a:rPr lang="en-GB" sz="2000"/>
              <a:t>- </a:t>
            </a:r>
            <a:r>
              <a:rPr lang="en-US" sz="2000"/>
              <a:t>Negotiated wage increases being larger than expected</a:t>
            </a:r>
            <a:br>
              <a:rPr lang="en-GB" sz="2000"/>
            </a:br>
            <a:r>
              <a:rPr lang="en-GB" sz="2000"/>
              <a:t>- </a:t>
            </a:r>
            <a:r>
              <a:rPr lang="en-US" sz="2000"/>
              <a:t>Unexpected increase in minimum wage</a:t>
            </a:r>
            <a:endParaRPr lang="en-GB" sz="2000"/>
          </a:p>
        </p:txBody>
      </p:sp>
      <p:sp>
        <p:nvSpPr>
          <p:cNvPr id="3" name="TextBox 2"/>
          <p:cNvSpPr txBox="1"/>
          <p:nvPr/>
        </p:nvSpPr>
        <p:spPr>
          <a:xfrm>
            <a:off x="488028" y="332656"/>
            <a:ext cx="8208912" cy="646331"/>
          </a:xfrm>
          <a:prstGeom prst="rect">
            <a:avLst/>
          </a:prstGeom>
          <a:noFill/>
        </p:spPr>
        <p:txBody>
          <a:bodyPr wrap="square" rtlCol="0">
            <a:spAutoFit/>
          </a:bodyPr>
          <a:lstStyle/>
          <a:p>
            <a:pPr lvl="0" algn="ctr">
              <a:defRPr/>
            </a:pPr>
            <a:r>
              <a:rPr lang="en-US" sz="3600" b="1"/>
              <a:t>Labour Variances Definitions</a:t>
            </a:r>
            <a:endParaRPr lang="en-GB" sz="3600" b="1"/>
          </a:p>
        </p:txBody>
      </p:sp>
    </p:spTree>
    <p:extLst>
      <p:ext uri="{BB962C8B-B14F-4D97-AF65-F5344CB8AC3E}">
        <p14:creationId xmlns:p14="http://schemas.microsoft.com/office/powerpoint/2010/main" val="1264170682"/>
      </p:ext>
    </p:extLst>
  </p:cSld>
  <p:clrMapOvr>
    <a:masterClrMapping/>
  </p:clrMapOvr>
  <p:transition spd="slow">
    <p:push dir="u"/>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8028" y="1196752"/>
            <a:ext cx="8208912" cy="5321408"/>
          </a:xfrm>
        </p:spPr>
        <p:txBody>
          <a:bodyPr anchor="t">
            <a:noAutofit/>
          </a:bodyPr>
          <a:lstStyle/>
          <a:p>
            <a:pPr algn="l"/>
            <a:r>
              <a:rPr lang="en-US" sz="1800" b="1"/>
              <a:t>Labour efficiency variance</a:t>
            </a:r>
            <a:br>
              <a:rPr lang="en-GB" sz="1800" b="1"/>
            </a:br>
            <a:r>
              <a:rPr lang="en-US" sz="1800"/>
              <a:t>A labour efficiency variance is normally the responsibility of the manager of the production department. The following are some of the reasons behind why such variances might occur.</a:t>
            </a:r>
            <a:br>
              <a:rPr lang="en-GB" sz="1800"/>
            </a:br>
            <a:r>
              <a:rPr lang="en-US" sz="1800"/>
              <a:t> </a:t>
            </a:r>
            <a:br>
              <a:rPr lang="en-GB" sz="1800"/>
            </a:br>
            <a:r>
              <a:rPr lang="en-US" sz="1800" b="1" err="1"/>
              <a:t>Favourable</a:t>
            </a:r>
            <a:r>
              <a:rPr lang="en-US" sz="1800" b="1"/>
              <a:t> labour efficiency variance</a:t>
            </a:r>
            <a:br>
              <a:rPr lang="en-GB" sz="1800"/>
            </a:br>
            <a:r>
              <a:rPr lang="en-GB" sz="1800"/>
              <a:t>- </a:t>
            </a:r>
            <a:r>
              <a:rPr lang="en-US" sz="1800"/>
              <a:t>The purchase of superior quality materials could improve the efficiency of the workforce- this could cost more and have an adverse impact on the material price variance</a:t>
            </a:r>
            <a:br>
              <a:rPr lang="en-GB" sz="1800"/>
            </a:br>
            <a:r>
              <a:rPr lang="en-GB" sz="1800"/>
              <a:t>- </a:t>
            </a:r>
            <a:r>
              <a:rPr lang="en-US" sz="1800"/>
              <a:t>Investment in training which reduces wastage</a:t>
            </a:r>
            <a:br>
              <a:rPr lang="en-GB" sz="1800"/>
            </a:br>
            <a:r>
              <a:rPr lang="en-US" sz="1800"/>
              <a:t> </a:t>
            </a:r>
            <a:br>
              <a:rPr lang="en-GB" sz="1800"/>
            </a:br>
            <a:r>
              <a:rPr lang="en-US" sz="1800" b="1"/>
              <a:t>Adverse labour efficiency variance</a:t>
            </a:r>
            <a:br>
              <a:rPr lang="en-GB" sz="1800"/>
            </a:br>
            <a:r>
              <a:rPr lang="en-GB" sz="1800"/>
              <a:t>- </a:t>
            </a:r>
            <a:r>
              <a:rPr lang="en-US" sz="1800"/>
              <a:t>This could be due to hiring lower grade staff, with lower than expected skill levels</a:t>
            </a:r>
            <a:br>
              <a:rPr lang="en-GB" sz="1800"/>
            </a:br>
            <a:r>
              <a:rPr lang="en-GB" sz="1800"/>
              <a:t>- </a:t>
            </a:r>
            <a:r>
              <a:rPr lang="en-US" sz="1800"/>
              <a:t>Poorly maintained machinery causing a loss in efficiency</a:t>
            </a:r>
            <a:br>
              <a:rPr lang="en-GB" sz="1800"/>
            </a:br>
            <a:br>
              <a:rPr lang="en-GB" sz="1800"/>
            </a:br>
            <a:r>
              <a:rPr lang="en-US" sz="1800"/>
              <a:t>Always remember to read the question carefully, as some reasons for variances may be given when the question gives some background regarding the business.</a:t>
            </a:r>
            <a:br>
              <a:rPr lang="en-GB" sz="1800"/>
            </a:br>
            <a:endParaRPr lang="en-GB" sz="1800"/>
          </a:p>
        </p:txBody>
      </p:sp>
      <p:sp>
        <p:nvSpPr>
          <p:cNvPr id="3" name="TextBox 2"/>
          <p:cNvSpPr txBox="1"/>
          <p:nvPr/>
        </p:nvSpPr>
        <p:spPr>
          <a:xfrm>
            <a:off x="488028" y="332656"/>
            <a:ext cx="8208912" cy="646331"/>
          </a:xfrm>
          <a:prstGeom prst="rect">
            <a:avLst/>
          </a:prstGeom>
          <a:noFill/>
        </p:spPr>
        <p:txBody>
          <a:bodyPr wrap="square" rtlCol="0">
            <a:spAutoFit/>
          </a:bodyPr>
          <a:lstStyle/>
          <a:p>
            <a:pPr lvl="0" algn="ctr">
              <a:defRPr/>
            </a:pPr>
            <a:r>
              <a:rPr lang="en-US" sz="3600" b="1"/>
              <a:t>Labour Variances Definitions</a:t>
            </a:r>
            <a:endParaRPr lang="en-GB" sz="3600" b="1"/>
          </a:p>
        </p:txBody>
      </p:sp>
    </p:spTree>
    <p:extLst>
      <p:ext uri="{BB962C8B-B14F-4D97-AF65-F5344CB8AC3E}">
        <p14:creationId xmlns:p14="http://schemas.microsoft.com/office/powerpoint/2010/main" val="2512087275"/>
      </p:ext>
    </p:extLst>
  </p:cSld>
  <p:clrMapOvr>
    <a:masterClrMapping/>
  </p:clrMapOvr>
  <p:transition spd="slow">
    <p:push dir="u"/>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8028" y="1196752"/>
            <a:ext cx="8208912" cy="5321408"/>
          </a:xfrm>
        </p:spPr>
        <p:txBody>
          <a:bodyPr anchor="t">
            <a:noAutofit/>
          </a:bodyPr>
          <a:lstStyle/>
          <a:p>
            <a:pPr algn="l"/>
            <a:r>
              <a:rPr lang="en-US" sz="1800"/>
              <a:t>Times Limited has the following standard labour costs for 1,300 of product X. The  standard cost of direct labour is £7.00 per hour and it is expected to take 1.5 hours to make a unit.</a:t>
            </a:r>
            <a:br>
              <a:rPr lang="en-GB" sz="1800"/>
            </a:br>
            <a:r>
              <a:rPr lang="en-US" sz="1800"/>
              <a:t> </a:t>
            </a:r>
            <a:br>
              <a:rPr lang="en-GB" sz="1800"/>
            </a:br>
            <a:r>
              <a:rPr lang="en-US" sz="1800"/>
              <a:t>The results achieved were:</a:t>
            </a:r>
            <a:br>
              <a:rPr lang="en-GB" sz="1800"/>
            </a:br>
            <a:r>
              <a:rPr lang="en-US" sz="1800"/>
              <a:t>The actual cost of direct labour was £15,500</a:t>
            </a:r>
            <a:br>
              <a:rPr lang="en-GB" sz="1800"/>
            </a:br>
            <a:r>
              <a:rPr lang="en-US" sz="1800"/>
              <a:t>The actual production took 2,000 hours</a:t>
            </a:r>
            <a:br>
              <a:rPr lang="en-GB" sz="1800"/>
            </a:br>
            <a:r>
              <a:rPr lang="en-US" sz="1800"/>
              <a:t> </a:t>
            </a:r>
            <a:br>
              <a:rPr lang="en-GB" sz="1800"/>
            </a:br>
            <a:r>
              <a:rPr lang="en-US" sz="1800"/>
              <a:t>Required: calculate </a:t>
            </a:r>
            <a:br>
              <a:rPr lang="en-GB" sz="1800" b="1"/>
            </a:br>
            <a:r>
              <a:rPr lang="en-GB" sz="1800" b="1"/>
              <a:t>a). </a:t>
            </a:r>
            <a:r>
              <a:rPr lang="en-US" sz="1800"/>
              <a:t>Total labour variance</a:t>
            </a:r>
            <a:br>
              <a:rPr lang="en-GB" sz="1800"/>
            </a:br>
            <a:r>
              <a:rPr lang="en-GB" sz="1800"/>
              <a:t>b). </a:t>
            </a:r>
            <a:r>
              <a:rPr lang="en-US" sz="1800"/>
              <a:t>Labour rate variance</a:t>
            </a:r>
            <a:br>
              <a:rPr lang="en-GB" sz="1800"/>
            </a:br>
            <a:r>
              <a:rPr lang="en-GB" sz="1800"/>
              <a:t>c). </a:t>
            </a:r>
            <a:r>
              <a:rPr lang="en-US" sz="1800"/>
              <a:t>Labour efficiency variance</a:t>
            </a:r>
            <a:br>
              <a:rPr lang="en-GB" sz="1800"/>
            </a:br>
            <a:r>
              <a:rPr lang="en-GB" sz="1800"/>
              <a:t>e). </a:t>
            </a:r>
            <a:r>
              <a:rPr lang="en-US" sz="1800"/>
              <a:t>Explain what these variances mean and give two explanations each, as to why the above variances might have occurred.</a:t>
            </a:r>
            <a:br>
              <a:rPr lang="en-GB" sz="1800"/>
            </a:br>
            <a:r>
              <a:rPr lang="en-GB" sz="1800"/>
              <a:t>f). </a:t>
            </a:r>
            <a:r>
              <a:rPr lang="en-US" sz="1800"/>
              <a:t>Suggest two actions that the business might undertake to correct any adverse variances</a:t>
            </a:r>
            <a:br>
              <a:rPr lang="en-GB" sz="1800"/>
            </a:br>
            <a:br>
              <a:rPr lang="en-GB" sz="1800"/>
            </a:br>
            <a:endParaRPr lang="en-GB" sz="1800"/>
          </a:p>
        </p:txBody>
      </p:sp>
      <p:sp>
        <p:nvSpPr>
          <p:cNvPr id="3" name="TextBox 2"/>
          <p:cNvSpPr txBox="1"/>
          <p:nvPr/>
        </p:nvSpPr>
        <p:spPr>
          <a:xfrm>
            <a:off x="488028" y="332656"/>
            <a:ext cx="8208912" cy="646331"/>
          </a:xfrm>
          <a:prstGeom prst="rect">
            <a:avLst/>
          </a:prstGeom>
          <a:noFill/>
        </p:spPr>
        <p:txBody>
          <a:bodyPr wrap="square" rtlCol="0">
            <a:spAutoFit/>
          </a:bodyPr>
          <a:lstStyle/>
          <a:p>
            <a:pPr lvl="0" algn="ctr">
              <a:defRPr/>
            </a:pPr>
            <a:r>
              <a:rPr lang="en-US" sz="3600" b="1"/>
              <a:t>Labour Variances: Example 2</a:t>
            </a:r>
            <a:endParaRPr lang="en-GB" sz="3600" b="1"/>
          </a:p>
        </p:txBody>
      </p:sp>
    </p:spTree>
    <p:extLst>
      <p:ext uri="{BB962C8B-B14F-4D97-AF65-F5344CB8AC3E}">
        <p14:creationId xmlns:p14="http://schemas.microsoft.com/office/powerpoint/2010/main" val="3463529401"/>
      </p:ext>
    </p:extLst>
  </p:cSld>
  <p:clrMapOvr>
    <a:masterClrMapping/>
  </p:clrMapOvr>
  <p:transition spd="slow">
    <p:push dir="u"/>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79914" y="908720"/>
            <a:ext cx="8208912" cy="5321408"/>
          </a:xfrm>
        </p:spPr>
        <p:txBody>
          <a:bodyPr anchor="t">
            <a:noAutofit/>
          </a:bodyPr>
          <a:lstStyle/>
          <a:p>
            <a:pPr algn="l"/>
            <a:r>
              <a:rPr lang="en-US" sz="1600" b="1" dirty="0"/>
              <a:t>Total Labour Variance</a:t>
            </a:r>
            <a:br>
              <a:rPr lang="en-GB" sz="1600" dirty="0"/>
            </a:br>
            <a:r>
              <a:rPr lang="en-US" sz="1600" dirty="0"/>
              <a:t>Total Standard Cost</a:t>
            </a:r>
            <a:br>
              <a:rPr lang="en-GB" sz="1600" dirty="0"/>
            </a:br>
            <a:r>
              <a:rPr lang="en-US" sz="1600" dirty="0"/>
              <a:t>1,300 x 1.5 hours x £7.00				£13,650</a:t>
            </a:r>
            <a:br>
              <a:rPr lang="en-GB" sz="1600" dirty="0"/>
            </a:br>
            <a:r>
              <a:rPr lang="en-US" sz="1600" dirty="0"/>
              <a:t>Actual Cost					(</a:t>
            </a:r>
            <a:r>
              <a:rPr lang="en-US" sz="1600" u="sng" dirty="0"/>
              <a:t>£15,500)</a:t>
            </a:r>
            <a:br>
              <a:rPr lang="en-GB" sz="1600" dirty="0"/>
            </a:br>
            <a:r>
              <a:rPr lang="en-GB" sz="1600" dirty="0"/>
              <a:t>						</a:t>
            </a:r>
            <a:r>
              <a:rPr lang="en-US" sz="1600" u="sng" dirty="0"/>
              <a:t>£1,850 </a:t>
            </a:r>
            <a:r>
              <a:rPr lang="en-US" sz="1600" dirty="0"/>
              <a:t>(A)</a:t>
            </a:r>
            <a:br>
              <a:rPr lang="en-US" sz="1600" dirty="0"/>
            </a:br>
            <a:br>
              <a:rPr lang="en-GB" sz="1600" dirty="0"/>
            </a:br>
            <a:r>
              <a:rPr lang="en-US" sz="1600" b="1" dirty="0"/>
              <a:t>Labour rate variance</a:t>
            </a:r>
            <a:br>
              <a:rPr lang="en-GB" sz="1600" b="1" dirty="0"/>
            </a:br>
            <a:r>
              <a:rPr lang="en-US" sz="1600" dirty="0"/>
              <a:t>To buy 2,000 hour should cost £7:00			£14,000</a:t>
            </a:r>
            <a:br>
              <a:rPr lang="en-GB" sz="1600" dirty="0"/>
            </a:br>
            <a:r>
              <a:rPr lang="en-US" sz="1600" dirty="0"/>
              <a:t>Did cost						(</a:t>
            </a:r>
            <a:r>
              <a:rPr lang="en-US" sz="1600" u="sng" dirty="0"/>
              <a:t>£15,500)</a:t>
            </a:r>
            <a:br>
              <a:rPr lang="en-GB" sz="1600" dirty="0"/>
            </a:br>
            <a:r>
              <a:rPr lang="en-GB" sz="1600" dirty="0"/>
              <a:t>						</a:t>
            </a:r>
            <a:r>
              <a:rPr lang="en-US" sz="1600" u="sng" dirty="0"/>
              <a:t>£ 1,500 </a:t>
            </a:r>
            <a:r>
              <a:rPr lang="en-US" sz="1600" dirty="0"/>
              <a:t>(A)</a:t>
            </a:r>
            <a:br>
              <a:rPr lang="en-GB" sz="1600" dirty="0"/>
            </a:br>
            <a:r>
              <a:rPr lang="en-US" sz="1600" dirty="0"/>
              <a:t> </a:t>
            </a:r>
            <a:br>
              <a:rPr lang="en-GB" sz="1600" dirty="0"/>
            </a:br>
            <a:r>
              <a:rPr lang="en-US" sz="1600" dirty="0"/>
              <a:t>(SR - AR) x actual hours</a:t>
            </a:r>
            <a:br>
              <a:rPr lang="en-GB" sz="1600" dirty="0"/>
            </a:br>
            <a:r>
              <a:rPr lang="en-US" sz="1600" dirty="0"/>
              <a:t>(7.00 – (15,500/2,000)) x 2,000</a:t>
            </a:r>
            <a:br>
              <a:rPr lang="en-GB" sz="1600" dirty="0"/>
            </a:br>
            <a:r>
              <a:rPr lang="en-US" sz="1600" dirty="0"/>
              <a:t> </a:t>
            </a:r>
            <a:br>
              <a:rPr lang="en-GB" sz="1600" dirty="0"/>
            </a:br>
            <a:r>
              <a:rPr lang="en-US" sz="1600" b="1" dirty="0"/>
              <a:t>Labour efficiency variance</a:t>
            </a:r>
            <a:br>
              <a:rPr lang="en-GB" sz="1600" b="1" dirty="0"/>
            </a:br>
            <a:r>
              <a:rPr lang="en-US" sz="1600" dirty="0"/>
              <a:t>To make 1,300 units should take 1.5 hours			1,950 hours</a:t>
            </a:r>
            <a:br>
              <a:rPr lang="en-GB" sz="1600" dirty="0"/>
            </a:br>
            <a:r>
              <a:rPr lang="en-US" sz="1600" dirty="0"/>
              <a:t>Did take						(</a:t>
            </a:r>
            <a:r>
              <a:rPr lang="en-US" sz="1600" u="sng" dirty="0"/>
              <a:t>2,000)</a:t>
            </a:r>
            <a:r>
              <a:rPr lang="en-US" sz="1600" dirty="0"/>
              <a:t> hours</a:t>
            </a:r>
            <a:br>
              <a:rPr lang="en-GB" sz="1600" dirty="0"/>
            </a:br>
            <a:r>
              <a:rPr lang="en-GB" sz="1600" dirty="0"/>
              <a:t>						</a:t>
            </a:r>
            <a:r>
              <a:rPr lang="en-US" sz="1600" u="sng" dirty="0"/>
              <a:t>50 hours </a:t>
            </a:r>
            <a:r>
              <a:rPr lang="en-US" sz="1600" dirty="0"/>
              <a:t>(A)</a:t>
            </a:r>
            <a:br>
              <a:rPr lang="en-GB" sz="1600" dirty="0"/>
            </a:br>
            <a:r>
              <a:rPr lang="en-US" sz="1600" dirty="0"/>
              <a:t> </a:t>
            </a:r>
            <a:br>
              <a:rPr lang="en-GB" sz="1600" dirty="0"/>
            </a:br>
            <a:r>
              <a:rPr lang="en-US" sz="1600" dirty="0"/>
              <a:t>@ standard rate £7.00				£350 (A)</a:t>
            </a:r>
            <a:br>
              <a:rPr lang="en-GB" sz="1600" dirty="0"/>
            </a:br>
            <a:r>
              <a:rPr lang="en-US" sz="1600" dirty="0"/>
              <a:t> </a:t>
            </a:r>
            <a:br>
              <a:rPr lang="en-GB" sz="1600" dirty="0"/>
            </a:br>
            <a:r>
              <a:rPr lang="en-US" sz="1600" dirty="0"/>
              <a:t>(SH – AH) x SR</a:t>
            </a:r>
            <a:br>
              <a:rPr lang="en-GB" sz="1600" dirty="0"/>
            </a:br>
            <a:r>
              <a:rPr lang="en-US" sz="1600" dirty="0"/>
              <a:t>(1950 – 2,000) x 7.0</a:t>
            </a:r>
            <a:endParaRPr lang="en-GB" sz="1600" dirty="0"/>
          </a:p>
        </p:txBody>
      </p:sp>
      <p:sp>
        <p:nvSpPr>
          <p:cNvPr id="3" name="TextBox 2"/>
          <p:cNvSpPr txBox="1"/>
          <p:nvPr/>
        </p:nvSpPr>
        <p:spPr>
          <a:xfrm>
            <a:off x="466730" y="116632"/>
            <a:ext cx="8208912" cy="584775"/>
          </a:xfrm>
          <a:prstGeom prst="rect">
            <a:avLst/>
          </a:prstGeom>
          <a:noFill/>
        </p:spPr>
        <p:txBody>
          <a:bodyPr wrap="square" rtlCol="0">
            <a:spAutoFit/>
          </a:bodyPr>
          <a:lstStyle/>
          <a:p>
            <a:pPr lvl="0" algn="ctr">
              <a:defRPr/>
            </a:pPr>
            <a:r>
              <a:rPr lang="en-US" sz="3200" b="1"/>
              <a:t>Labour Variances: Example 2 solution</a:t>
            </a:r>
            <a:endParaRPr lang="en-GB" sz="3200" b="1"/>
          </a:p>
        </p:txBody>
      </p:sp>
    </p:spTree>
    <p:extLst>
      <p:ext uri="{BB962C8B-B14F-4D97-AF65-F5344CB8AC3E}">
        <p14:creationId xmlns:p14="http://schemas.microsoft.com/office/powerpoint/2010/main" val="1829421603"/>
      </p:ext>
    </p:extLst>
  </p:cSld>
  <p:clrMapOvr>
    <a:masterClrMapping/>
  </p:clrMapOvr>
  <p:transition spd="slow">
    <p:push dir="u"/>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8028" y="1002922"/>
            <a:ext cx="8208912" cy="5321408"/>
          </a:xfrm>
        </p:spPr>
        <p:txBody>
          <a:bodyPr anchor="t">
            <a:noAutofit/>
          </a:bodyPr>
          <a:lstStyle/>
          <a:p>
            <a:pPr algn="l"/>
            <a:r>
              <a:rPr lang="en-US" sz="1800"/>
              <a:t>Two ways of dealing with fixed overheads in a management accounting system</a:t>
            </a:r>
            <a:br>
              <a:rPr lang="en-GB" sz="1800"/>
            </a:br>
            <a:r>
              <a:rPr lang="en-US" sz="1800"/>
              <a:t> </a:t>
            </a:r>
            <a:br>
              <a:rPr lang="en-GB" sz="1800"/>
            </a:br>
            <a:r>
              <a:rPr lang="en-US" sz="1800" b="1"/>
              <a:t>Marginal costing</a:t>
            </a:r>
            <a:br>
              <a:rPr lang="en-GB" sz="1800" b="1"/>
            </a:br>
            <a:r>
              <a:rPr lang="en-US" sz="1800"/>
              <a:t>Only direct costs are included in the cost of one unit. Fixed overheads are charged to the profit and loss account in their totality. </a:t>
            </a:r>
            <a:br>
              <a:rPr lang="en-US" sz="1800"/>
            </a:br>
            <a:br>
              <a:rPr lang="en-US" sz="1800"/>
            </a:br>
            <a:r>
              <a:rPr lang="en-US" sz="1800"/>
              <a:t>In a marginal costing statement the only fixed overhead variance, the difference between what was budgeted to be spent and what was actually spent i.e. the fixed overhead expenditure variance, is calculated.</a:t>
            </a:r>
            <a:br>
              <a:rPr lang="en-GB" sz="1800"/>
            </a:br>
            <a:r>
              <a:rPr lang="en-US" sz="1800"/>
              <a:t> </a:t>
            </a:r>
            <a:br>
              <a:rPr lang="en-GB" sz="1800"/>
            </a:br>
            <a:r>
              <a:rPr lang="en-US" sz="1800" b="1"/>
              <a:t>Absorption costing</a:t>
            </a:r>
            <a:br>
              <a:rPr lang="en-GB" sz="1800" b="1"/>
            </a:br>
            <a:r>
              <a:rPr lang="en-US" sz="1800"/>
              <a:t>In an absorption costing system fixed overheads are included into the cost of one unit via the </a:t>
            </a:r>
            <a:r>
              <a:rPr lang="en-US" sz="1800" b="1"/>
              <a:t>Fixed Overhead Absorption Rate (FOAR)</a:t>
            </a:r>
            <a:r>
              <a:rPr lang="en-US" sz="1800"/>
              <a:t>. The FOAR is agreed in advance so that the planned level of output will cause enough overhead absorption to exactly match the expected overheads.</a:t>
            </a:r>
            <a:br>
              <a:rPr lang="en-US" sz="1800"/>
            </a:br>
            <a:br>
              <a:rPr lang="en-US" sz="1800"/>
            </a:br>
            <a:r>
              <a:rPr lang="en-US" sz="1800"/>
              <a:t>Fixed Overhead Absorption Rate     = 	</a:t>
            </a:r>
            <a:br>
              <a:rPr lang="en-US" sz="1800"/>
            </a:br>
            <a:br>
              <a:rPr lang="en-US" sz="1800"/>
            </a:br>
            <a:r>
              <a:rPr lang="en-US" sz="1800"/>
              <a:t>		</a:t>
            </a:r>
            <a:r>
              <a:rPr lang="en-US" sz="1800" u="sng"/>
              <a:t>Budgeted fixed overhead expenditure</a:t>
            </a:r>
            <a:br>
              <a:rPr lang="en-GB" sz="1800"/>
            </a:br>
            <a:r>
              <a:rPr lang="en-GB" sz="1800"/>
              <a:t>	</a:t>
            </a:r>
            <a:r>
              <a:rPr lang="en-US" sz="1800"/>
              <a:t>Budgeted level of activity e.g. labour hours per unit</a:t>
            </a:r>
            <a:br>
              <a:rPr lang="en-GB"/>
            </a:br>
            <a:br>
              <a:rPr lang="en-GB" sz="1800"/>
            </a:br>
            <a:br>
              <a:rPr lang="en-GB" sz="1800"/>
            </a:br>
            <a:endParaRPr lang="en-GB" sz="1800"/>
          </a:p>
        </p:txBody>
      </p:sp>
      <p:sp>
        <p:nvSpPr>
          <p:cNvPr id="3" name="TextBox 2"/>
          <p:cNvSpPr txBox="1"/>
          <p:nvPr/>
        </p:nvSpPr>
        <p:spPr>
          <a:xfrm>
            <a:off x="488028" y="332656"/>
            <a:ext cx="8208912" cy="646331"/>
          </a:xfrm>
          <a:prstGeom prst="rect">
            <a:avLst/>
          </a:prstGeom>
          <a:noFill/>
        </p:spPr>
        <p:txBody>
          <a:bodyPr wrap="square" rtlCol="0">
            <a:spAutoFit/>
          </a:bodyPr>
          <a:lstStyle/>
          <a:p>
            <a:pPr lvl="0" algn="ctr">
              <a:defRPr/>
            </a:pPr>
            <a:r>
              <a:rPr lang="en-US" sz="3600" b="1"/>
              <a:t>Fixed Overheads</a:t>
            </a:r>
            <a:endParaRPr lang="en-GB" sz="3600" b="1"/>
          </a:p>
        </p:txBody>
      </p:sp>
    </p:spTree>
    <p:extLst>
      <p:ext uri="{BB962C8B-B14F-4D97-AF65-F5344CB8AC3E}">
        <p14:creationId xmlns:p14="http://schemas.microsoft.com/office/powerpoint/2010/main" val="1350466631"/>
      </p:ext>
    </p:extLst>
  </p:cSld>
  <p:clrMapOvr>
    <a:masterClrMapping/>
  </p:clrMapOvr>
  <p:transition spd="slow">
    <p:push dir="u"/>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8028" y="1002922"/>
            <a:ext cx="8208912" cy="5321408"/>
          </a:xfrm>
        </p:spPr>
        <p:txBody>
          <a:bodyPr anchor="t">
            <a:noAutofit/>
          </a:bodyPr>
          <a:lstStyle/>
          <a:p>
            <a:pPr algn="l"/>
            <a:r>
              <a:rPr lang="en-US" sz="2000"/>
              <a:t>In an absorption costing system, variances will occur if the elements of the overhead absorption rate are not in line with the actual figures.</a:t>
            </a:r>
            <a:br>
              <a:rPr lang="en-US" sz="2000"/>
            </a:br>
            <a:br>
              <a:rPr lang="en-GB" sz="2000"/>
            </a:br>
            <a:r>
              <a:rPr lang="en-US" sz="2000"/>
              <a:t>A </a:t>
            </a:r>
            <a:r>
              <a:rPr lang="en-US" sz="2000" b="1"/>
              <a:t>Fixed Overhead Expenditure Variance (FOEV) </a:t>
            </a:r>
            <a:r>
              <a:rPr lang="en-US" sz="2000"/>
              <a:t>will occur if the budgeted fixed overhead is different to the  actual fixed overhead i.e. compare budgeted to actual</a:t>
            </a:r>
            <a:br>
              <a:rPr lang="en-US" sz="2000"/>
            </a:br>
            <a:br>
              <a:rPr lang="en-GB" sz="2000"/>
            </a:br>
            <a:r>
              <a:rPr lang="en-US" sz="2000"/>
              <a:t>A </a:t>
            </a:r>
            <a:r>
              <a:rPr lang="en-US" sz="2000" b="1"/>
              <a:t>Fixed Overhead Volume Variance (FOVV</a:t>
            </a:r>
            <a:r>
              <a:rPr lang="en-US" sz="2000"/>
              <a:t>) will occur if the business absorbed more or less overhead than  expected. This can be split further into:</a:t>
            </a:r>
            <a:br>
              <a:rPr lang="en-GB" sz="2000"/>
            </a:br>
            <a:br>
              <a:rPr lang="en-GB" sz="2000"/>
            </a:br>
            <a:r>
              <a:rPr lang="en-GB" sz="2000"/>
              <a:t>- </a:t>
            </a:r>
            <a:r>
              <a:rPr lang="en-US" sz="2000" b="1"/>
              <a:t>Fixed overhead efficiency variance</a:t>
            </a:r>
            <a:r>
              <a:rPr lang="en-US" sz="2000"/>
              <a:t>, if the direct workforce operated more slowly or quicker than expected</a:t>
            </a:r>
            <a:br>
              <a:rPr lang="en-GB" sz="2000"/>
            </a:br>
            <a:br>
              <a:rPr lang="en-GB" sz="2000"/>
            </a:br>
            <a:r>
              <a:rPr lang="en-GB" sz="2000"/>
              <a:t>- </a:t>
            </a:r>
            <a:r>
              <a:rPr lang="en-US" sz="2000" b="1"/>
              <a:t>Fixed overhead capacity variance</a:t>
            </a:r>
            <a:r>
              <a:rPr lang="en-US" sz="2000"/>
              <a:t>, if more or less hours were worked than expected</a:t>
            </a:r>
            <a:br>
              <a:rPr lang="en-GB" sz="2000"/>
            </a:br>
            <a:br>
              <a:rPr lang="en-GB" sz="2000"/>
            </a:br>
            <a:endParaRPr lang="en-GB" sz="2000"/>
          </a:p>
        </p:txBody>
      </p:sp>
      <p:sp>
        <p:nvSpPr>
          <p:cNvPr id="3" name="TextBox 2"/>
          <p:cNvSpPr txBox="1"/>
          <p:nvPr/>
        </p:nvSpPr>
        <p:spPr>
          <a:xfrm>
            <a:off x="488028" y="332656"/>
            <a:ext cx="8208912" cy="646331"/>
          </a:xfrm>
          <a:prstGeom prst="rect">
            <a:avLst/>
          </a:prstGeom>
          <a:noFill/>
        </p:spPr>
        <p:txBody>
          <a:bodyPr wrap="square" rtlCol="0">
            <a:spAutoFit/>
          </a:bodyPr>
          <a:lstStyle/>
          <a:p>
            <a:pPr lvl="0" algn="ctr">
              <a:defRPr/>
            </a:pPr>
            <a:r>
              <a:rPr lang="en-US" sz="3600" b="1"/>
              <a:t>Fixed Overheads (cont’d)</a:t>
            </a:r>
            <a:endParaRPr lang="en-GB" sz="3600" b="1"/>
          </a:p>
        </p:txBody>
      </p:sp>
    </p:spTree>
    <p:extLst>
      <p:ext uri="{BB962C8B-B14F-4D97-AF65-F5344CB8AC3E}">
        <p14:creationId xmlns:p14="http://schemas.microsoft.com/office/powerpoint/2010/main" val="3264148641"/>
      </p:ext>
    </p:extLst>
  </p:cSld>
  <p:clrMapOvr>
    <a:masterClrMapping/>
  </p:clrMapOvr>
  <p:transition spd="slow">
    <p:push dir="u"/>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8028" y="1196752"/>
            <a:ext cx="8208912" cy="5321408"/>
          </a:xfrm>
        </p:spPr>
        <p:txBody>
          <a:bodyPr anchor="t">
            <a:noAutofit/>
          </a:bodyPr>
          <a:lstStyle/>
          <a:p>
            <a:pPr algn="l"/>
            <a:r>
              <a:rPr lang="en-US" sz="2000" err="1"/>
              <a:t>Cumfy</a:t>
            </a:r>
            <a:r>
              <a:rPr lang="en-US" sz="2000"/>
              <a:t> Limited budgeted to produce 1,000 chairs during June 2022. The expected time to produce a chair is 4 hours, and the budgeted fixed overhead is £20,000. The actual fixed overhead expenditure in June 2022 was £20,450. The labour force managed to produce 1,100 chairs in 4,300 hours of work.</a:t>
            </a:r>
            <a:br>
              <a:rPr lang="en-GB" sz="2000"/>
            </a:br>
            <a:r>
              <a:rPr lang="en-US" sz="2000"/>
              <a:t> </a:t>
            </a:r>
            <a:br>
              <a:rPr lang="en-GB" sz="2000"/>
            </a:br>
            <a:r>
              <a:rPr lang="en-US" sz="2000"/>
              <a:t>Required: </a:t>
            </a:r>
            <a:br>
              <a:rPr lang="en-GB" sz="2000" b="1"/>
            </a:br>
            <a:r>
              <a:rPr lang="en-GB" sz="2000" b="1" err="1"/>
              <a:t>i</a:t>
            </a:r>
            <a:r>
              <a:rPr lang="en-GB" sz="2000" b="1"/>
              <a:t>. </a:t>
            </a:r>
            <a:r>
              <a:rPr lang="en-US" sz="2000"/>
              <a:t>Calculate the standard fixed overhead cost of chairs (FOAR)</a:t>
            </a:r>
            <a:br>
              <a:rPr lang="en-GB" sz="2000"/>
            </a:br>
            <a:r>
              <a:rPr lang="en-GB" sz="2000"/>
              <a:t>ii. </a:t>
            </a:r>
            <a:r>
              <a:rPr lang="en-US" sz="2000"/>
              <a:t>Calculate the total fixed overhead variance (TFOV)</a:t>
            </a:r>
            <a:br>
              <a:rPr lang="en-GB" sz="2000"/>
            </a:br>
            <a:r>
              <a:rPr lang="en-GB" sz="2000"/>
              <a:t>iii. </a:t>
            </a:r>
            <a:r>
              <a:rPr lang="en-US" sz="2000"/>
              <a:t>Calculate the fixed overheads expenditure variance (FOEV)</a:t>
            </a:r>
            <a:br>
              <a:rPr lang="en-GB" sz="2000"/>
            </a:br>
            <a:r>
              <a:rPr lang="en-GB" sz="2000"/>
              <a:t>iv. </a:t>
            </a:r>
            <a:r>
              <a:rPr lang="en-US" sz="2000"/>
              <a:t>Calculate the fixed overhead volume variance (FOVV)</a:t>
            </a:r>
            <a:br>
              <a:rPr lang="en-GB" sz="2000"/>
            </a:br>
            <a:br>
              <a:rPr lang="en-GB" sz="2000"/>
            </a:br>
            <a:endParaRPr lang="en-GB" sz="2000"/>
          </a:p>
        </p:txBody>
      </p:sp>
      <p:sp>
        <p:nvSpPr>
          <p:cNvPr id="3" name="TextBox 2"/>
          <p:cNvSpPr txBox="1"/>
          <p:nvPr/>
        </p:nvSpPr>
        <p:spPr>
          <a:xfrm>
            <a:off x="488028" y="332656"/>
            <a:ext cx="8208912" cy="646331"/>
          </a:xfrm>
          <a:prstGeom prst="rect">
            <a:avLst/>
          </a:prstGeom>
          <a:noFill/>
        </p:spPr>
        <p:txBody>
          <a:bodyPr wrap="square" rtlCol="0">
            <a:spAutoFit/>
          </a:bodyPr>
          <a:lstStyle/>
          <a:p>
            <a:pPr lvl="0" algn="ctr">
              <a:defRPr/>
            </a:pPr>
            <a:r>
              <a:rPr lang="en-US" sz="3600" b="1"/>
              <a:t>Fixed Overhead Variances: Example 1</a:t>
            </a:r>
            <a:endParaRPr lang="en-GB" sz="3600" b="1"/>
          </a:p>
        </p:txBody>
      </p:sp>
    </p:spTree>
    <p:extLst>
      <p:ext uri="{BB962C8B-B14F-4D97-AF65-F5344CB8AC3E}">
        <p14:creationId xmlns:p14="http://schemas.microsoft.com/office/powerpoint/2010/main" val="4134399379"/>
      </p:ext>
    </p:extLst>
  </p:cSld>
  <p:clrMapOvr>
    <a:masterClrMapping/>
  </p:clrMapOvr>
  <p:transition spd="slow">
    <p:push dir="u"/>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33887" y="1020890"/>
            <a:ext cx="8333888" cy="5321408"/>
          </a:xfrm>
        </p:spPr>
        <p:txBody>
          <a:bodyPr anchor="t">
            <a:noAutofit/>
          </a:bodyPr>
          <a:lstStyle/>
          <a:p>
            <a:pPr algn="l"/>
            <a:r>
              <a:rPr lang="en-US" sz="1200" b="1" dirty="0"/>
              <a:t>Standard fixed overhead  absorption rate (FOAR)</a:t>
            </a:r>
            <a:br>
              <a:rPr lang="en-US" sz="1200" b="1" dirty="0"/>
            </a:br>
            <a:r>
              <a:rPr lang="en-US" sz="1200" dirty="0"/>
              <a:t>Overhead absorption rate=	</a:t>
            </a:r>
            <a:r>
              <a:rPr lang="en-US" sz="1200" u="sng" dirty="0"/>
              <a:t>Budgeted fixed overhead expenditure</a:t>
            </a:r>
            <a:br>
              <a:rPr lang="en-GB" sz="1200" dirty="0"/>
            </a:br>
            <a:r>
              <a:rPr lang="en-GB" sz="1200" dirty="0"/>
              <a:t>			</a:t>
            </a:r>
            <a:r>
              <a:rPr lang="en-US" sz="1200" dirty="0"/>
              <a:t>Budgeted level of activity e.g. </a:t>
            </a:r>
            <a:r>
              <a:rPr lang="en-US" sz="1200" dirty="0" err="1"/>
              <a:t>labour</a:t>
            </a:r>
            <a:r>
              <a:rPr lang="en-US" sz="1200" dirty="0"/>
              <a:t> hours per chair</a:t>
            </a:r>
            <a:br>
              <a:rPr lang="en-US" sz="1200" dirty="0"/>
            </a:br>
            <a:br>
              <a:rPr lang="en-GB" sz="1200" dirty="0"/>
            </a:br>
            <a:r>
              <a:rPr lang="en-GB" sz="1200" dirty="0"/>
              <a:t>		       </a:t>
            </a:r>
            <a:r>
              <a:rPr lang="en-US" sz="1200" dirty="0"/>
              <a:t>= 	</a:t>
            </a:r>
            <a:r>
              <a:rPr lang="en-US" sz="1200" u="sng" dirty="0"/>
              <a:t>20,000</a:t>
            </a:r>
            <a:br>
              <a:rPr lang="en-GB" sz="1200" dirty="0"/>
            </a:br>
            <a:r>
              <a:rPr lang="en-GB" sz="1200" dirty="0"/>
              <a:t>			</a:t>
            </a:r>
            <a:r>
              <a:rPr lang="en-US" sz="1200" dirty="0"/>
              <a:t>1,000</a:t>
            </a:r>
            <a:br>
              <a:rPr lang="en-GB" sz="1200" dirty="0"/>
            </a:br>
            <a:r>
              <a:rPr lang="en-US" sz="1200" dirty="0"/>
              <a:t> </a:t>
            </a:r>
            <a:r>
              <a:rPr lang="en-GB" sz="1200" dirty="0"/>
              <a:t>		       </a:t>
            </a:r>
            <a:r>
              <a:rPr lang="en-US" sz="1200" dirty="0"/>
              <a:t>= £20 per chair (per hour costs is therefore £20/4 hours = £5 per hour)</a:t>
            </a:r>
            <a:br>
              <a:rPr lang="en-GB" sz="1200" dirty="0"/>
            </a:br>
            <a:br>
              <a:rPr lang="en-GB" sz="1200" dirty="0"/>
            </a:br>
            <a:r>
              <a:rPr lang="en-US" sz="1200" b="1" dirty="0"/>
              <a:t>Total fixed overhead variance (TFOV)</a:t>
            </a:r>
            <a:br>
              <a:rPr lang="en-GB" sz="1200" b="1" dirty="0"/>
            </a:br>
            <a:r>
              <a:rPr lang="en-US" sz="1200" dirty="0"/>
              <a:t>Total Standard cost 1,100 chairs x £20 per chair            			22,000</a:t>
            </a:r>
            <a:br>
              <a:rPr lang="en-GB" sz="1200" dirty="0"/>
            </a:br>
            <a:r>
              <a:rPr lang="en-US" sz="1200" dirty="0"/>
              <a:t>Total actual cost						(</a:t>
            </a:r>
            <a:r>
              <a:rPr lang="en-US" sz="1200" u="sng" dirty="0"/>
              <a:t>20,450)</a:t>
            </a:r>
            <a:br>
              <a:rPr lang="en-GB" sz="1200" dirty="0"/>
            </a:br>
            <a:r>
              <a:rPr lang="en-GB" sz="1200" dirty="0"/>
              <a:t>							</a:t>
            </a:r>
            <a:r>
              <a:rPr lang="en-US" sz="1200" dirty="0"/>
              <a:t>£</a:t>
            </a:r>
            <a:r>
              <a:rPr lang="en-US" sz="1200" u="sng" dirty="0"/>
              <a:t>1,550</a:t>
            </a:r>
            <a:r>
              <a:rPr lang="en-US" sz="1200" dirty="0"/>
              <a:t> (F)</a:t>
            </a:r>
            <a:br>
              <a:rPr lang="en-GB" sz="1200" dirty="0"/>
            </a:br>
            <a:r>
              <a:rPr lang="en-US" sz="1200" dirty="0"/>
              <a:t> </a:t>
            </a:r>
            <a:br>
              <a:rPr lang="en-GB" sz="1200" dirty="0"/>
            </a:br>
            <a:r>
              <a:rPr lang="en-US" sz="1200" b="1" dirty="0"/>
              <a:t>Fixed overhead expenditure variance (FOEV)</a:t>
            </a:r>
            <a:br>
              <a:rPr lang="en-GB" sz="1200" b="1" dirty="0"/>
            </a:br>
            <a:r>
              <a:rPr lang="en-US" sz="1200" dirty="0"/>
              <a:t>Budgeted fixed overhead						20,000</a:t>
            </a:r>
            <a:br>
              <a:rPr lang="en-GB" sz="1200" dirty="0"/>
            </a:br>
            <a:r>
              <a:rPr lang="en-US" sz="1200" dirty="0"/>
              <a:t>Actual Fixed overhead						(</a:t>
            </a:r>
            <a:r>
              <a:rPr lang="en-US" sz="1200" u="sng" dirty="0"/>
              <a:t>20,450)</a:t>
            </a:r>
            <a:br>
              <a:rPr lang="en-GB" sz="1200" dirty="0"/>
            </a:br>
            <a:r>
              <a:rPr lang="en-GB" sz="1200" dirty="0"/>
              <a:t>							</a:t>
            </a:r>
            <a:r>
              <a:rPr lang="en-US" sz="1200" u="sng" dirty="0"/>
              <a:t> £450</a:t>
            </a:r>
            <a:r>
              <a:rPr lang="en-US" sz="1200" dirty="0"/>
              <a:t> (A)</a:t>
            </a:r>
            <a:br>
              <a:rPr lang="en-GB" sz="1200" dirty="0"/>
            </a:br>
            <a:r>
              <a:rPr lang="en-US" sz="1200" dirty="0"/>
              <a:t> </a:t>
            </a:r>
            <a:br>
              <a:rPr lang="en-GB" sz="1200" dirty="0"/>
            </a:br>
            <a:r>
              <a:rPr lang="en-US" sz="1200" b="1" dirty="0"/>
              <a:t>Fixed overhead volume variance (FOVV)</a:t>
            </a:r>
            <a:br>
              <a:rPr lang="en-GB" sz="1200" b="1" dirty="0"/>
            </a:br>
            <a:r>
              <a:rPr lang="en-US" sz="1200" dirty="0"/>
              <a:t>Budgeted level of activity 						1,000 </a:t>
            </a:r>
            <a:br>
              <a:rPr lang="en-GB" sz="1200" dirty="0"/>
            </a:br>
            <a:r>
              <a:rPr lang="en-US" sz="1200" dirty="0"/>
              <a:t>Actual level of activity 						(</a:t>
            </a:r>
            <a:r>
              <a:rPr lang="en-US" sz="1200" u="sng" dirty="0"/>
              <a:t>1,100)</a:t>
            </a:r>
            <a:br>
              <a:rPr lang="en-GB" sz="1200" dirty="0"/>
            </a:br>
            <a:r>
              <a:rPr lang="en-GB" sz="1200" dirty="0"/>
              <a:t>							</a:t>
            </a:r>
            <a:r>
              <a:rPr lang="en-US" sz="1200" u="sng" dirty="0"/>
              <a:t> 100</a:t>
            </a:r>
            <a:r>
              <a:rPr lang="en-US" sz="1200" dirty="0"/>
              <a:t> (F)</a:t>
            </a:r>
            <a:br>
              <a:rPr lang="en-GB" sz="1200" dirty="0"/>
            </a:br>
            <a:r>
              <a:rPr lang="en-US" sz="1200" dirty="0"/>
              <a:t> </a:t>
            </a:r>
            <a:br>
              <a:rPr lang="en-GB" sz="1200" dirty="0"/>
            </a:br>
            <a:r>
              <a:rPr lang="en-US" sz="1200" dirty="0"/>
              <a:t>@ standard rate £20 (convert to money using FOAR)				</a:t>
            </a:r>
            <a:r>
              <a:rPr lang="en-US" sz="1200" u="sng" dirty="0"/>
              <a:t>£2,000</a:t>
            </a:r>
            <a:r>
              <a:rPr lang="en-US" sz="1200" dirty="0"/>
              <a:t> (F)</a:t>
            </a:r>
            <a:br>
              <a:rPr lang="en-GB" sz="1200" dirty="0"/>
            </a:br>
            <a:br>
              <a:rPr lang="en-GB" sz="1200" dirty="0"/>
            </a:br>
            <a:br>
              <a:rPr lang="en-GB" sz="1200" dirty="0"/>
            </a:br>
            <a:r>
              <a:rPr lang="en-GB" sz="1200" b="1" dirty="0"/>
              <a:t>TFOV = FOEV + FOVV = -450 + 2000 = £1550</a:t>
            </a:r>
            <a:br>
              <a:rPr lang="en-GB" sz="1200" dirty="0"/>
            </a:br>
            <a:endParaRPr lang="en-GB" sz="1200" dirty="0"/>
          </a:p>
        </p:txBody>
      </p:sp>
      <p:sp>
        <p:nvSpPr>
          <p:cNvPr id="3" name="TextBox 2"/>
          <p:cNvSpPr txBox="1"/>
          <p:nvPr/>
        </p:nvSpPr>
        <p:spPr>
          <a:xfrm>
            <a:off x="0" y="189772"/>
            <a:ext cx="9144000" cy="584775"/>
          </a:xfrm>
          <a:prstGeom prst="rect">
            <a:avLst/>
          </a:prstGeom>
          <a:noFill/>
        </p:spPr>
        <p:txBody>
          <a:bodyPr wrap="square" rtlCol="0">
            <a:spAutoFit/>
          </a:bodyPr>
          <a:lstStyle/>
          <a:p>
            <a:pPr lvl="0" algn="ctr">
              <a:defRPr/>
            </a:pPr>
            <a:r>
              <a:rPr lang="en-US" sz="3200" b="1"/>
              <a:t>Fixed Overhead Variances: Example 1 solution</a:t>
            </a:r>
            <a:endParaRPr lang="en-GB" sz="3200" b="1"/>
          </a:p>
        </p:txBody>
      </p:sp>
    </p:spTree>
    <p:extLst>
      <p:ext uri="{BB962C8B-B14F-4D97-AF65-F5344CB8AC3E}">
        <p14:creationId xmlns:p14="http://schemas.microsoft.com/office/powerpoint/2010/main" val="553096653"/>
      </p:ext>
    </p:extLst>
  </p:cSld>
  <p:clrMapOvr>
    <a:masterClrMapping/>
  </p:clrMapOvr>
  <p:transition spd="slow">
    <p:push dir="u"/>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2004" y="908720"/>
            <a:ext cx="8640960" cy="5321408"/>
          </a:xfrm>
        </p:spPr>
        <p:txBody>
          <a:bodyPr anchor="t">
            <a:noAutofit/>
          </a:bodyPr>
          <a:lstStyle/>
          <a:p>
            <a:pPr algn="l"/>
            <a:r>
              <a:rPr lang="en-US" sz="1800" b="1"/>
              <a:t>Fixed overhead expenditure variance</a:t>
            </a:r>
            <a:br>
              <a:rPr lang="en-GB" sz="1800" b="1"/>
            </a:br>
            <a:r>
              <a:rPr lang="en-US" sz="1800"/>
              <a:t>The responsibility for this variance will depend on the cause of the variance e.g. if an adverse variance is mainly due to managerial salaries being higher than anticipated this would be the responsibility of the HR department or the general manager. </a:t>
            </a:r>
            <a:br>
              <a:rPr lang="en-US" sz="1800"/>
            </a:br>
            <a:br>
              <a:rPr lang="en-US" sz="1800"/>
            </a:br>
            <a:r>
              <a:rPr lang="en-US" sz="1800"/>
              <a:t>Also whether the variance is controllable or uncontrollable will depend on the cause of the variance e.g. the previous example would be controllable by the </a:t>
            </a:r>
            <a:r>
              <a:rPr lang="en-US" sz="1800" err="1"/>
              <a:t>organisation</a:t>
            </a:r>
            <a:r>
              <a:rPr lang="en-US" sz="1800"/>
              <a:t>, however an adverse variance caused by a large increase in business rates would be uncontrollable.</a:t>
            </a:r>
            <a:br>
              <a:rPr lang="en-GB" sz="1800"/>
            </a:br>
            <a:br>
              <a:rPr lang="en-GB" sz="1800"/>
            </a:br>
            <a:r>
              <a:rPr lang="en-US" sz="1800"/>
              <a:t>The following are some potential reasons behind such variances. </a:t>
            </a:r>
            <a:br>
              <a:rPr lang="en-US" sz="1800"/>
            </a:br>
            <a:br>
              <a:rPr lang="en-US" sz="1800"/>
            </a:br>
            <a:r>
              <a:rPr lang="en-US" sz="1800" b="1" err="1"/>
              <a:t>Favourable</a:t>
            </a:r>
            <a:r>
              <a:rPr lang="en-US" sz="1800" b="1"/>
              <a:t> fixed overhead expenditure variance</a:t>
            </a:r>
            <a:br>
              <a:rPr lang="en-GB" sz="1800"/>
            </a:br>
            <a:r>
              <a:rPr lang="en-GB" sz="1800"/>
              <a:t>- </a:t>
            </a:r>
            <a:r>
              <a:rPr lang="en-US" sz="1800"/>
              <a:t>Fixed costs being less than anticipated e.g. the price of stationery materials being less than expected</a:t>
            </a:r>
            <a:br>
              <a:rPr lang="en-GB" sz="1800"/>
            </a:br>
            <a:r>
              <a:rPr lang="en-GB" sz="1800"/>
              <a:t>- </a:t>
            </a:r>
            <a:r>
              <a:rPr lang="en-US" sz="1800"/>
              <a:t>More economical use of fixed overhead services e.g. a reduction in the use of stationery</a:t>
            </a:r>
            <a:br>
              <a:rPr lang="en-GB" sz="1800"/>
            </a:br>
            <a:r>
              <a:rPr lang="en-US" sz="1800"/>
              <a:t> </a:t>
            </a:r>
            <a:br>
              <a:rPr lang="en-GB" sz="1800"/>
            </a:br>
            <a:r>
              <a:rPr lang="en-US" sz="1800" b="1"/>
              <a:t>Adverse fixed overhead expenditure variance</a:t>
            </a:r>
            <a:br>
              <a:rPr lang="en-GB" sz="1800"/>
            </a:br>
            <a:r>
              <a:rPr lang="en-GB" sz="1800"/>
              <a:t>- </a:t>
            </a:r>
            <a:r>
              <a:rPr lang="en-US" sz="1800"/>
              <a:t>Fixed costs being more than anticipated e.g. rent being higher than anticipated</a:t>
            </a:r>
            <a:br>
              <a:rPr lang="en-GB" sz="1800"/>
            </a:br>
            <a:r>
              <a:rPr lang="en-GB" sz="1800"/>
              <a:t>- </a:t>
            </a:r>
            <a:r>
              <a:rPr lang="en-US" sz="1800"/>
              <a:t>An increase in the use of certain resource e.g. rent increase because one more leased shop was added to the portfolio, which was not included in the budget</a:t>
            </a:r>
            <a:br>
              <a:rPr lang="en-GB" sz="1800"/>
            </a:br>
            <a:r>
              <a:rPr lang="en-US" sz="1800"/>
              <a:t> </a:t>
            </a:r>
            <a:br>
              <a:rPr lang="en-GB" sz="1800"/>
            </a:br>
            <a:br>
              <a:rPr lang="en-GB" sz="1800"/>
            </a:br>
            <a:br>
              <a:rPr lang="en-GB" sz="1800"/>
            </a:br>
            <a:endParaRPr lang="en-GB" sz="1800"/>
          </a:p>
        </p:txBody>
      </p:sp>
      <p:sp>
        <p:nvSpPr>
          <p:cNvPr id="3" name="TextBox 2"/>
          <p:cNvSpPr txBox="1"/>
          <p:nvPr/>
        </p:nvSpPr>
        <p:spPr>
          <a:xfrm>
            <a:off x="488028" y="116632"/>
            <a:ext cx="8208912" cy="584775"/>
          </a:xfrm>
          <a:prstGeom prst="rect">
            <a:avLst/>
          </a:prstGeom>
          <a:noFill/>
        </p:spPr>
        <p:txBody>
          <a:bodyPr wrap="square" rtlCol="0">
            <a:spAutoFit/>
          </a:bodyPr>
          <a:lstStyle/>
          <a:p>
            <a:pPr lvl="0" algn="ctr">
              <a:defRPr/>
            </a:pPr>
            <a:r>
              <a:rPr lang="en-US" sz="3200" b="1"/>
              <a:t>Interpreting Fixed Overheads</a:t>
            </a:r>
            <a:endParaRPr lang="en-GB" sz="3200" b="1"/>
          </a:p>
        </p:txBody>
      </p:sp>
    </p:spTree>
    <p:extLst>
      <p:ext uri="{BB962C8B-B14F-4D97-AF65-F5344CB8AC3E}">
        <p14:creationId xmlns:p14="http://schemas.microsoft.com/office/powerpoint/2010/main" val="3729753097"/>
      </p:ext>
    </p:extLst>
  </p:cSld>
  <p:clrMapOvr>
    <a:masterClrMapping/>
  </p:clrMapOvr>
  <p:transition spd="slow">
    <p:push dir="u"/>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8028" y="1268760"/>
            <a:ext cx="8208912" cy="5321408"/>
          </a:xfrm>
        </p:spPr>
        <p:txBody>
          <a:bodyPr anchor="t">
            <a:noAutofit/>
          </a:bodyPr>
          <a:lstStyle/>
          <a:p>
            <a:pPr algn="l"/>
            <a:r>
              <a:rPr lang="en-US" sz="2000" b="1"/>
              <a:t>Fixed overhead volume variance</a:t>
            </a:r>
            <a:br>
              <a:rPr lang="en-GB" sz="2000" b="1"/>
            </a:br>
            <a:r>
              <a:rPr lang="en-US" sz="2000"/>
              <a:t>The volume variance arises because the actual volume of production was different from the planned volume.</a:t>
            </a:r>
            <a:br>
              <a:rPr lang="en-GB" sz="2000"/>
            </a:br>
            <a:r>
              <a:rPr lang="en-US" sz="2000"/>
              <a:t> </a:t>
            </a:r>
            <a:br>
              <a:rPr lang="en-GB" sz="2000"/>
            </a:br>
            <a:r>
              <a:rPr lang="en-US" sz="2000" b="1" err="1"/>
              <a:t>Favourable</a:t>
            </a:r>
            <a:r>
              <a:rPr lang="en-US" sz="2000" b="1"/>
              <a:t> fixed overhead volume variance</a:t>
            </a:r>
            <a:br>
              <a:rPr lang="en-GB" sz="2000"/>
            </a:br>
            <a:r>
              <a:rPr lang="en-GB" sz="2000"/>
              <a:t>- </a:t>
            </a:r>
            <a:r>
              <a:rPr lang="en-US" sz="2000"/>
              <a:t>An increase in demand requiring production levels to increase</a:t>
            </a:r>
            <a:br>
              <a:rPr lang="en-GB" sz="2000"/>
            </a:br>
            <a:r>
              <a:rPr lang="en-US" sz="2000"/>
              <a:t> </a:t>
            </a:r>
            <a:br>
              <a:rPr lang="en-GB" sz="2000"/>
            </a:br>
            <a:r>
              <a:rPr lang="en-US" sz="2000" b="1"/>
              <a:t>Adverse fixed overhead volume variance</a:t>
            </a:r>
            <a:br>
              <a:rPr lang="en-GB" sz="2000"/>
            </a:br>
            <a:r>
              <a:rPr lang="en-GB" sz="2000"/>
              <a:t>- </a:t>
            </a:r>
            <a:r>
              <a:rPr lang="en-US" sz="2000"/>
              <a:t>Shortage of materials requiring the level of production to be reduced</a:t>
            </a:r>
            <a:br>
              <a:rPr lang="en-GB" sz="2000"/>
            </a:br>
            <a:r>
              <a:rPr lang="en-GB" sz="2000"/>
              <a:t>- </a:t>
            </a:r>
            <a:r>
              <a:rPr lang="en-US" sz="2000"/>
              <a:t>Adverse economic conditions leading to a shrinkage of demand</a:t>
            </a:r>
            <a:br>
              <a:rPr lang="en-GB" sz="2000"/>
            </a:br>
            <a:br>
              <a:rPr lang="en-GB" sz="2000"/>
            </a:br>
            <a:r>
              <a:rPr lang="en-US" sz="2000"/>
              <a:t> </a:t>
            </a:r>
            <a:br>
              <a:rPr lang="en-GB" sz="2000"/>
            </a:br>
            <a:br>
              <a:rPr lang="en-GB" sz="2000"/>
            </a:br>
            <a:br>
              <a:rPr lang="en-GB" sz="2000"/>
            </a:br>
            <a:endParaRPr lang="en-GB" sz="2000"/>
          </a:p>
        </p:txBody>
      </p:sp>
      <p:sp>
        <p:nvSpPr>
          <p:cNvPr id="3" name="TextBox 2"/>
          <p:cNvSpPr txBox="1"/>
          <p:nvPr/>
        </p:nvSpPr>
        <p:spPr>
          <a:xfrm>
            <a:off x="488028" y="332656"/>
            <a:ext cx="8208912" cy="584775"/>
          </a:xfrm>
          <a:prstGeom prst="rect">
            <a:avLst/>
          </a:prstGeom>
          <a:noFill/>
        </p:spPr>
        <p:txBody>
          <a:bodyPr wrap="square" rtlCol="0">
            <a:spAutoFit/>
          </a:bodyPr>
          <a:lstStyle/>
          <a:p>
            <a:pPr lvl="0" algn="ctr">
              <a:defRPr/>
            </a:pPr>
            <a:r>
              <a:rPr lang="en-US" sz="3200" b="1"/>
              <a:t>Interpreting Fixed Overheads (cont’d)</a:t>
            </a:r>
            <a:endParaRPr lang="en-GB" sz="3200" b="1"/>
          </a:p>
        </p:txBody>
      </p:sp>
    </p:spTree>
    <p:extLst>
      <p:ext uri="{BB962C8B-B14F-4D97-AF65-F5344CB8AC3E}">
        <p14:creationId xmlns:p14="http://schemas.microsoft.com/office/powerpoint/2010/main" val="1412578048"/>
      </p:ext>
    </p:extLst>
  </p:cSld>
  <p:clrMapOvr>
    <a:masterClrMapping/>
  </p:clrMapOvr>
  <p:transition spd="slow">
    <p:push dir="u"/>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0E3651-6A13-4B45-B51B-C4F25818CF5F}"/>
              </a:ext>
            </a:extLst>
          </p:cNvPr>
          <p:cNvSpPr>
            <a:spLocks noGrp="1"/>
          </p:cNvSpPr>
          <p:nvPr>
            <p:ph type="title"/>
          </p:nvPr>
        </p:nvSpPr>
        <p:spPr>
          <a:xfrm>
            <a:off x="467544" y="2852936"/>
            <a:ext cx="8229600" cy="1143000"/>
          </a:xfrm>
        </p:spPr>
        <p:txBody>
          <a:bodyPr>
            <a:normAutofit/>
          </a:bodyPr>
          <a:lstStyle/>
          <a:p>
            <a:r>
              <a:rPr lang="en-US" sz="6600" b="1"/>
              <a:t>The End</a:t>
            </a:r>
          </a:p>
        </p:txBody>
      </p:sp>
    </p:spTree>
    <p:extLst>
      <p:ext uri="{BB962C8B-B14F-4D97-AF65-F5344CB8AC3E}">
        <p14:creationId xmlns:p14="http://schemas.microsoft.com/office/powerpoint/2010/main" val="866450084"/>
      </p:ext>
    </p:extLst>
  </p:cSld>
  <p:clrMapOvr>
    <a:masterClrMapping/>
  </p:clrMapOvr>
  <p:transition spd="slow">
    <p:push dir="u"/>
  </p:transition>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ppt</Template>
  <TotalTime>15</TotalTime>
  <Words>3695</Words>
  <Application>Microsoft Office PowerPoint</Application>
  <PresentationFormat>On-screen Show (4:3)</PresentationFormat>
  <Paragraphs>152</Paragraphs>
  <Slides>32</Slides>
  <Notes>0</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32</vt:i4>
      </vt:variant>
    </vt:vector>
  </HeadingPairs>
  <TitlesOfParts>
    <vt:vector size="38" baseType="lpstr">
      <vt:lpstr>Arial</vt:lpstr>
      <vt:lpstr>Arial MT</vt:lpstr>
      <vt:lpstr>Calibri</vt:lpstr>
      <vt:lpstr>Myriad Pro</vt:lpstr>
      <vt:lpstr>20140311PresentationUWTSDTemplate</vt:lpstr>
      <vt:lpstr>Office Theme</vt:lpstr>
      <vt:lpstr>Management Accounting</vt:lpstr>
      <vt:lpstr>  </vt:lpstr>
      <vt:lpstr>  </vt:lpstr>
      <vt:lpstr>Standard costing techniques allow a more detailed examination of performance deviations from plan  Standard costing and variance analysis   A standard cost is a carefully predetermined unit cost which is prepared for each cost unit.   It contains details of the expected amount and price of each resource that will be utilized for production or service delivery.   The standard cost of a unit may be calculated using either marginal or absorption costing principles.   The total standard cost is calculated by taking the standard cost per unit of resource and multiplying it by the actual level of output.   The difference between the total standard cost of a resource and the actual cost is the total variance (the same as the total variance in a flexible budget).   The process by which the total difference between the standard and actual results are analyzed is known as variance analysis.</vt:lpstr>
      <vt:lpstr>Preparing a standard cost: practical example </vt:lpstr>
      <vt:lpstr>Standard costing system has multiple principle uses  1. To act as a management control (estimate expected costs, compare to actuals then investigate reasons)  2. To value inventories and cost production.   3. Setting budgets, planning and controlling  4. Decision-making and performance evaluation</vt:lpstr>
      <vt:lpstr>Ideal standard: Set at full capacity level with no allowance for normal losses, waste and machine downtime. This type of ideal standard can be used if managers wish to highlight and monitor the full cost of factors such as waste etc.   Attainable standard: Set at efficiency levels considering machine time, down time etc.   Current standard: Standards based on current performance levels (current wastage, current inefficiencies) are known as current standards. Their disadvantage is that they do not encourage any attempt to  improve on current levels of efficiency.   Basic standard: A basic standard is one which is kept unchanged over a period. It is used as the basis for preparing more up-to-date standards for control purposes. A basic standard may be used to show the trend in costs over time.</vt:lpstr>
      <vt:lpstr>The flexible budget variance is often referred to as the total variance.   In a standard costing system this can be broken down further into a usage/efficiency variance and a price/rate variance.   Variance analysis involves breaking down the total variance to explain how much of it is caused by the usage of resources being different from the standard, and how much of it is caused by the price of resources being different from the standard.   These variances can be combined to reconcile the material variance revealed by the comparison of the actual and standard cost.   Where material variances are significant and within the control of the company they should be investigated. This investigation may lead to standards being changed or new procedural policies being introduced.</vt:lpstr>
      <vt:lpstr>The total material variance can be categorised into  1. Material price variance  2. Material usage variance</vt:lpstr>
      <vt:lpstr>Product XTC500 has a standard material cost of £100 per unit (10 kilograms of material X at £10 per kilogram). During May, 1,000 units were produced, using 11,700 kilograms of material X which cost £98,600.   Required: Calculate a). Total material variance b). Material price variance c). Material usage variance</vt:lpstr>
      <vt:lpstr>Total Material Variance Total standard cost of materials  100,000 Less total actual cost of materials  (98,600)      £ 1,400 (F)   Material Price Variance To buy 11,700 kilos should cost £10 per kilo 117,000 Did cost     (98,600)      £18,400 (F) (SP – AP) x AQ (£10 – 98,600/11,700 ) x 11,700   Material Usage Variance To make 1,000 units should take 10 kilos 10,000 kilos Did take     (11,700) kilos      1,700 (A)kilos   @standard price £10   £17,000 (A)   (SQ – AQ) x SP (10,000 – 11,700) x £10 </vt:lpstr>
      <vt:lpstr>MetalCrafts Limited manufactures a variety of roofing products. One such product is the  Delux Aluminium Roofing sheet. The standard material cost of this product is £500 per square metre of aluminium with an expectation that 4 metres are required per roofing sheet. 3,200 Delux Aluminium Roofing Sheets were produced during October 2015 for which 14,200 metres were used at a total cost of £7,210,000.  Required: Calculate a). Total material variance b). Material price variance c). Material usage variance</vt:lpstr>
      <vt:lpstr>Total Material Variance Total standard cost of materials    6,400,000 Less total actual cost of materials    (7,210,000)        £ 810,000 (A)   Material Price Variance Using  14,200 metres should cost (@£ 500 per SM)  7,100,000 Did cost       (7,210,000)        £110,000 (A) (SP – AP) x AQ (£500 – 7,210,000/14,200 ) x 14,200   Material Usage Variance Making  3,200 roofing sheets using 4m per roof sheet   12,800 meters Did take       (14,200) meters        1,400 (A) meters   @standard price £500     £700,000 (A)   (SQ – AQ) x SP (12,800 – 14,200) x £500 </vt:lpstr>
      <vt:lpstr>Material price variance A material price variance is normally the responsibility of the purchasing department manager, and as such is controllable by the department. However, it could also be due to changes in the economic environment. The following are some potential reasons behind such variances.  Favourable material price variance Buying cheaper materials, but potentially of poorer quality, which could lead to more wastage (impacting the material usage variance)   Adverse material price variance Buying more expensive materials, this could be due to them being of superior quality (impacts material usage variance) or general price increases  </vt:lpstr>
      <vt:lpstr>Material usage variance A material usage variance is normally the responsibility of the manager of the production department and controllable by that department. The following are some of the reasons behind why such variances might occur.   Favourable material usage variance Investment in new machinery or training which reduces wastage   Adverse material usage variance Careless handling of materials by untrained or poorly trained employees. Poorly maintained machinery causing wastage   Always remember to read the question carefully, as some reasons for variances may be given when the question gives some background regarding the business..</vt:lpstr>
      <vt:lpstr>A product has a standard usage of 12 litres of material at a standard cost of £20.50 per litre. The production of the product during the last month was 24,000 units for which 312,000 litres were used at a total cost of £6,240,000.   Required: Calculate a). Total material variance b). Material price variance c). Material usage variance d). Explain what these variances mean and give explanations each, as to why the above variances might have occurred. e). Suggest actions that the business might undertake to correct any adverse variances</vt:lpstr>
      <vt:lpstr>Total Material Variance Total standard cost of materials    5,904,000 Less total actual cost of materials    (6,240,000)        £ 336,000 (A)   Material Price Variance Using  312,000 litres should cost (@£20.50 per ltr)  6,396,000 Did cost       (6,240,000)        £156,000 (F) (SP – AP) x AQ (£20.50 – 6,240,000/312,000 ) x 312,000   Material Usage Variance Making  24,000 units using  12 ltrs     288,000 litres Did take       (312,000) litres        24,000 (A) litres   @standard price £20.50     £492,000 (A)   (SQ – AQ) x SP (288,000– 312,000) x £20.50 </vt:lpstr>
      <vt:lpstr>BREAK</vt:lpstr>
      <vt:lpstr>The total labour variance can be analysed into  1. Labour rate variance  2. Labour efficiency variance  These calculated in exactly the same way as the material variances</vt:lpstr>
      <vt:lpstr>A product has a standard requirement of 4 hours of direct labour per unit at a standard hourly rate of £6.50. During the last month production was 12,000 units using 45,000 hours at a total cost of £306,000   Required: Calculate  1. Total labour variance 2. Labour rate variance 3. Labour efficiency variance </vt:lpstr>
      <vt:lpstr>Total Labour Variance Total Standard Cost 12,000 x 4 hours x £6.50    £312,000 Actual Cost     (£306,000)       £6,000 (F)  Labour rate variance To buy 45,000 hour should cost £6.50   £292,500 Did cost      (£306,000)       £ 13,500 (A)   (SR - AR) x actual hours (6.50 – (306,000/45,000)) x 45,000   Labour efficiency variance To make 12,000 units should take 4 hours   48,000 hours Did take      (45,000) hours       3,000 hours (F)   @ standard rate £6.50    £19,500 (F)   (SH – AH) x SR (48,000 – 45,000) x 6.50</vt:lpstr>
      <vt:lpstr>Labour rate variance A labour rate variance is normally the responsibility of the HR department manager, sometimes the general manager gets involved in the major wage negotiations.   However, this variance could be due to other external changes e.g. increase in the minimum wage. The following are some potential reasons behind such variances.   Favourable labour rate variance - Negotiated wage increases being smaller than expected - Hiring staff of a lower pay grade, this could impact the efficiency of the workforce   Adverse labour rate variance - Negotiated wage increases being larger than expected - Unexpected increase in minimum wage</vt:lpstr>
      <vt:lpstr>Labour efficiency variance A labour efficiency variance is normally the responsibility of the manager of the production department. The following are some of the reasons behind why such variances might occur.   Favourable labour efficiency variance - The purchase of superior quality materials could improve the efficiency of the workforce- this could cost more and have an adverse impact on the material price variance - Investment in training which reduces wastage   Adverse labour efficiency variance - This could be due to hiring lower grade staff, with lower than expected skill levels - Poorly maintained machinery causing a loss in efficiency  Always remember to read the question carefully, as some reasons for variances may be given when the question gives some background regarding the business. </vt:lpstr>
      <vt:lpstr>Times Limited has the following standard labour costs for 1,300 of product X. The  standard cost of direct labour is £7.00 per hour and it is expected to take 1.5 hours to make a unit.   The results achieved were: The actual cost of direct labour was £15,500 The actual production took 2,000 hours   Required: calculate  a). Total labour variance b). Labour rate variance c). Labour efficiency variance e). Explain what these variances mean and give two explanations each, as to why the above variances might have occurred. f). Suggest two actions that the business might undertake to correct any adverse variances  </vt:lpstr>
      <vt:lpstr>Total Labour Variance Total Standard Cost 1,300 x 1.5 hours x £7.00    £13,650 Actual Cost     (£15,500)       £1,850 (A)  Labour rate variance To buy 2,000 hour should cost £7:00   £14,000 Did cost      (£15,500)       £ 1,500 (A)   (SR - AR) x actual hours (7.00 – (15,500/2,000)) x 2,000   Labour efficiency variance To make 1,300 units should take 1.5 hours   1,950 hours Did take      (2,000) hours       50 hours (A)   @ standard rate £7.00    £350 (A)   (SH – AH) x SR (1950 – 2,000) x 7.0</vt:lpstr>
      <vt:lpstr>Two ways of dealing with fixed overheads in a management accounting system   Marginal costing Only direct costs are included in the cost of one unit. Fixed overheads are charged to the profit and loss account in their totality.   In a marginal costing statement the only fixed overhead variance, the difference between what was budgeted to be spent and what was actually spent i.e. the fixed overhead expenditure variance, is calculated.   Absorption costing In an absorption costing system fixed overheads are included into the cost of one unit via the Fixed Overhead Absorption Rate (FOAR). The FOAR is agreed in advance so that the planned level of output will cause enough overhead absorption to exactly match the expected overheads.  Fixed Overhead Absorption Rate     =      Budgeted fixed overhead expenditure  Budgeted level of activity e.g. labour hours per unit   </vt:lpstr>
      <vt:lpstr>In an absorption costing system, variances will occur if the elements of the overhead absorption rate are not in line with the actual figures.  A Fixed Overhead Expenditure Variance (FOEV) will occur if the budgeted fixed overhead is different to the  actual fixed overhead i.e. compare budgeted to actual  A Fixed Overhead Volume Variance (FOVV) will occur if the business absorbed more or less overhead than  expected. This can be split further into:  - Fixed overhead efficiency variance, if the direct workforce operated more slowly or quicker than expected  - Fixed overhead capacity variance, if more or less hours were worked than expected  </vt:lpstr>
      <vt:lpstr>Cumfy Limited budgeted to produce 1,000 chairs during June 2022. The expected time to produce a chair is 4 hours, and the budgeted fixed overhead is £20,000. The actual fixed overhead expenditure in June 2022 was £20,450. The labour force managed to produce 1,100 chairs in 4,300 hours of work.   Required:  i. Calculate the standard fixed overhead cost of chairs (FOAR) ii. Calculate the total fixed overhead variance (TFOV) iii. Calculate the fixed overheads expenditure variance (FOEV) iv. Calculate the fixed overhead volume variance (FOVV)  </vt:lpstr>
      <vt:lpstr>Standard fixed overhead  absorption rate (FOAR) Overhead absorption rate= Budgeted fixed overhead expenditure    Budgeted level of activity e.g. labour hours per chair           =  20,000    1,000           = £20 per chair (per hour costs is therefore £20/4 hours = £5 per hour)  Total fixed overhead variance (TFOV) Total Standard cost 1,100 chairs x £20 per chair               22,000 Total actual cost      (20,450)        £1,550 (F)   Fixed overhead expenditure variance (FOEV) Budgeted fixed overhead      20,000 Actual Fixed overhead      (20,450)         £450 (A)   Fixed overhead volume variance (FOVV) Budgeted level of activity       1,000  Actual level of activity       (1,100)         100 (F)   @ standard rate £20 (convert to money using FOAR)    £2,000 (F)   TFOV = FOEV + FOVV = -450 + 2000 = £1550 </vt:lpstr>
      <vt:lpstr>Fixed overhead expenditure variance The responsibility for this variance will depend on the cause of the variance e.g. if an adverse variance is mainly due to managerial salaries being higher than anticipated this would be the responsibility of the HR department or the general manager.   Also whether the variance is controllable or uncontrollable will depend on the cause of the variance e.g. the previous example would be controllable by the organisation, however an adverse variance caused by a large increase in business rates would be uncontrollable.  The following are some potential reasons behind such variances.   Favourable fixed overhead expenditure variance - Fixed costs being less than anticipated e.g. the price of stationery materials being less than expected - More economical use of fixed overhead services e.g. a reduction in the use of stationery   Adverse fixed overhead expenditure variance - Fixed costs being more than anticipated e.g. rent being higher than anticipated - An increase in the use of certain resource e.g. rent increase because one more leased shop was added to the portfolio, which was not included in the budget     </vt:lpstr>
      <vt:lpstr>Fixed overhead volume variance The volume variance arises because the actual volume of production was different from the planned volume.   Favourable fixed overhead volume variance - An increase in demand requiring production levels to increase   Adverse fixed overhead volume variance - Shortage of materials requiring the level of production to be reduced - Adverse economic conditions leading to a shrinkage of demand      </vt:lpstr>
      <vt:lpstr>The End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pburns</dc:creator>
  <cp:lastModifiedBy>Ejike Udeogu</cp:lastModifiedBy>
  <cp:revision>38</cp:revision>
  <dcterms:created xsi:type="dcterms:W3CDTF">2013-10-11T12:05:37Z</dcterms:created>
  <dcterms:modified xsi:type="dcterms:W3CDTF">2024-03-07T21:46:33Z</dcterms:modified>
</cp:coreProperties>
</file>