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7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08" r:id="rId10"/>
    <p:sldMasterId id="2147483721" r:id="rId11"/>
  </p:sldMasterIdLst>
  <p:notesMasterIdLst>
    <p:notesMasterId r:id="rId22"/>
  </p:notesMasterIdLst>
  <p:sldIdLst>
    <p:sldId id="455" r:id="rId12"/>
    <p:sldId id="461" r:id="rId13"/>
    <p:sldId id="260" r:id="rId14"/>
    <p:sldId id="324" r:id="rId15"/>
    <p:sldId id="462" r:id="rId16"/>
    <p:sldId id="456" r:id="rId17"/>
    <p:sldId id="457" r:id="rId18"/>
    <p:sldId id="458" r:id="rId19"/>
    <p:sldId id="459" r:id="rId20"/>
    <p:sldId id="46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5" autoAdjust="0"/>
    <p:restoredTop sz="91656" autoAdjust="0"/>
  </p:normalViewPr>
  <p:slideViewPr>
    <p:cSldViewPr snapToGrid="0">
      <p:cViewPr varScale="1">
        <p:scale>
          <a:sx n="66" d="100"/>
          <a:sy n="66" d="100"/>
        </p:scale>
        <p:origin x="91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544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009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411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20717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945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973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023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644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7492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896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711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443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458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0122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0880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981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967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9060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4933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692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770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47254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993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66242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277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image" Target="../media/image7.jpg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image" Target="../media/image6.jp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54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5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hospitality-png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17/06/relationships/model3d" Target="../media/model3d2.glb"/><Relationship Id="rId3" Type="http://schemas.openxmlformats.org/officeDocument/2006/relationships/hyperlink" Target="http://www.onecommunityglobal.org/demonstrating-sustainable-sustainability/" TargetMode="External"/><Relationship Id="rId7" Type="http://schemas.openxmlformats.org/officeDocument/2006/relationships/image" Target="../media/image1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0.xml"/><Relationship Id="rId6" Type="http://schemas.microsoft.com/office/2017/06/relationships/model3d" Target="../media/model3d1.glb"/><Relationship Id="rId5" Type="http://schemas.openxmlformats.org/officeDocument/2006/relationships/hyperlink" Target="https://englishwithoutend.blogspot.com/2016/05/sustainability.html" TargetMode="External"/><Relationship Id="rId4" Type="http://schemas.openxmlformats.org/officeDocument/2006/relationships/image" Target="../media/image10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0.xml"/><Relationship Id="rId4" Type="http://schemas.openxmlformats.org/officeDocument/2006/relationships/hyperlink" Target="https://jems.sciview.net/index.php/jems/article/view/6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lamorworld.com/world-food-day-some-facts-about-world-hunger-what-you-can-do-to-prevent-food-wastage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europealacarte/6335319644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coworldreactor.blogspot.com/2015/10/turning-food-waste-into-graphene.html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cogreenlove.com/2014/10/13/food-waste-day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2.xml"/><Relationship Id="rId5" Type="http://schemas.openxmlformats.org/officeDocument/2006/relationships/hyperlink" Target="https://openclipart.org/detail/17019/icon_arrow_right_blue" TargetMode="Externa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hyperlink" Target="https://pixabay.com/en/head-face-hands-shake-hand-giving-1825517/" TargetMode="External"/><Relationship Id="rId7" Type="http://schemas.openxmlformats.org/officeDocument/2006/relationships/hyperlink" Target="https://pixabay.com/en/twitter-logo-blue-2672572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21.jpg"/><Relationship Id="rId11" Type="http://schemas.openxmlformats.org/officeDocument/2006/relationships/hyperlink" Target="https://techboomers.com/apps-like-tik-tok" TargetMode="External"/><Relationship Id="rId5" Type="http://schemas.openxmlformats.org/officeDocument/2006/relationships/hyperlink" Target="https://pixabay.com/es/vectors/facebook-bot%C3%B3n-pin-vector-icono-667456/" TargetMode="External"/><Relationship Id="rId10" Type="http://schemas.openxmlformats.org/officeDocument/2006/relationships/image" Target="../media/image23.jpg"/><Relationship Id="rId4" Type="http://schemas.openxmlformats.org/officeDocument/2006/relationships/image" Target="../media/image20.png"/><Relationship Id="rId9" Type="http://schemas.openxmlformats.org/officeDocument/2006/relationships/hyperlink" Target="https://commons.wikimedia.org/wiki/File:Instagram_icon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ank-you-thanks-gratitude-2011012/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freepngimg.com/png/85354-text-question-blog-questions-logo-any" TargetMode="Externa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uardiansofgrub.com/" TargetMode="External"/><Relationship Id="rId7" Type="http://schemas.openxmlformats.org/officeDocument/2006/relationships/hyperlink" Target="https://wrap.org.uk/resources/report/overview-waste-hospitality-and-food-service-sector" TargetMode="External"/><Relationship Id="rId2" Type="http://schemas.openxmlformats.org/officeDocument/2006/relationships/hyperlink" Target="https://www.eu./blog/how-technology-is-shaping-food-waste-prevention" TargetMode="External"/><Relationship Id="rId1" Type="http://schemas.openxmlformats.org/officeDocument/2006/relationships/slideLayout" Target="../slideLayouts/slideLayout42.xml"/><Relationship Id="rId6" Type="http://schemas.openxmlformats.org/officeDocument/2006/relationships/hyperlink" Target="https://www.marriott.com/" TargetMode="External"/><Relationship Id="rId5" Type="http://schemas.openxmlformats.org/officeDocument/2006/relationships/hyperlink" Target="https://www.toogoodtogo.com/en-gb" TargetMode="External"/><Relationship Id="rId4" Type="http://schemas.openxmlformats.org/officeDocument/2006/relationships/hyperlink" Target="https://lordslibrary.parliament.uk/food-waste-in-the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071143-2695-3107-0F6F-0133C9ABD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976914"/>
            <a:ext cx="6328228" cy="1814286"/>
          </a:xfrm>
        </p:spPr>
        <p:txBody>
          <a:bodyPr>
            <a:normAutofit fontScale="90000"/>
          </a:bodyPr>
          <a:lstStyle/>
          <a:p>
            <a:r>
              <a:rPr lang="en-GB" dirty="0"/>
              <a:t>Name: Florentina Colindeata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 number: 1706582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Module: Contemporary Themes in the Hotel and Hospitality Sector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6B3C79-2A74-95B2-CD23-1B7F0A22CD73}"/>
              </a:ext>
            </a:extLst>
          </p:cNvPr>
          <p:cNvSpPr txBox="1"/>
          <p:nvPr/>
        </p:nvSpPr>
        <p:spPr>
          <a:xfrm>
            <a:off x="1727200" y="0"/>
            <a:ext cx="95068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40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40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Wastage in the Hospitality Industry and How Can Technology Improve It?</a:t>
            </a:r>
          </a:p>
        </p:txBody>
      </p:sp>
      <p:pic>
        <p:nvPicPr>
          <p:cNvPr id="6" name="Picture 5" descr="A black circle with a logo and a handshake&#10;&#10;Description automatically generated">
            <a:extLst>
              <a:ext uri="{FF2B5EF4-FFF2-40B4-BE49-F238E27FC236}">
                <a16:creationId xmlns:a16="http://schemas.microsoft.com/office/drawing/2014/main" id="{02E7D14E-BCBC-91D9-9C2B-FCB8B615D9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26286" y="2947200"/>
            <a:ext cx="2744000" cy="27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6054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63F6A-B29E-4EFA-B297-F7E257F3B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9" y="1266768"/>
            <a:ext cx="6096000" cy="3607785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ptos Black" panose="020B0004020202020204" pitchFamily="34" charset="0"/>
              </a:rPr>
              <a:t>Why is sustainability important for the Hospitality Industry ? </a:t>
            </a:r>
          </a:p>
        </p:txBody>
      </p:sp>
      <p:pic>
        <p:nvPicPr>
          <p:cNvPr id="4" name="Picture 3" descr="A hand with a picture of a waterfall and a bird&#10;&#10;Description automatically generated with medium confidence">
            <a:extLst>
              <a:ext uri="{FF2B5EF4-FFF2-40B4-BE49-F238E27FC236}">
                <a16:creationId xmlns:a16="http://schemas.microsoft.com/office/drawing/2014/main" id="{89698325-DF6D-DC3C-583F-56970E931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0"/>
            <a:ext cx="6096000" cy="31394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A green planet with people and trees on top&#10;&#10;Description automatically generated">
            <a:extLst>
              <a:ext uri="{FF2B5EF4-FFF2-40B4-BE49-F238E27FC236}">
                <a16:creationId xmlns:a16="http://schemas.microsoft.com/office/drawing/2014/main" id="{E965830B-80B3-FFC6-02B3-396BA1BB82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4205515"/>
            <a:ext cx="3048000" cy="1524000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" name="3D Model 14" descr="Bee">
                <a:extLst>
                  <a:ext uri="{FF2B5EF4-FFF2-40B4-BE49-F238E27FC236}">
                    <a16:creationId xmlns:a16="http://schemas.microsoft.com/office/drawing/2014/main" id="{DD35B122-2E77-977D-0C72-93CDFBFB563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478145369"/>
                  </p:ext>
                </p:extLst>
              </p:nvPr>
            </p:nvGraphicFramePr>
            <p:xfrm>
              <a:off x="8035914" y="3429000"/>
              <a:ext cx="1703024" cy="1950390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1703024" cy="1950390"/>
                    </a:xfrm>
                    <a:prstGeom prst="rect">
                      <a:avLst/>
                    </a:prstGeom>
                  </am3d:spPr>
                  <am3d:camera>
                    <am3d:pos x="0" y="0" z="713541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3141" d="1000000"/>
                    <am3d:preTrans dx="0" dy="-14821951" dz="-1683639"/>
                    <am3d:scale>
                      <am3d:sx n="1000000" d="1000000"/>
                      <am3d:sy n="1000000" d="1000000"/>
                      <am3d:sz n="1000000" d="1000000"/>
                    </am3d:scale>
                    <am3d:rot ax="7558906" ay="3114757" az="7961339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244512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" name="3D Model 14" descr="Bee">
                <a:extLst>
                  <a:ext uri="{FF2B5EF4-FFF2-40B4-BE49-F238E27FC236}">
                    <a16:creationId xmlns:a16="http://schemas.microsoft.com/office/drawing/2014/main" id="{DD35B122-2E77-977D-0C72-93CDFBFB563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035914" y="3429000"/>
                <a:ext cx="1703024" cy="19503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6" name="3D Model 15" descr="Yellow flower patch">
                <a:extLst>
                  <a:ext uri="{FF2B5EF4-FFF2-40B4-BE49-F238E27FC236}">
                    <a16:creationId xmlns:a16="http://schemas.microsoft.com/office/drawing/2014/main" id="{319DC0B1-2280-9877-49CC-FCF17C29068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21099363"/>
                  </p:ext>
                </p:extLst>
              </p:nvPr>
            </p:nvGraphicFramePr>
            <p:xfrm>
              <a:off x="9535887" y="3192316"/>
              <a:ext cx="1812192" cy="2630602"/>
            </p:xfrm>
            <a:graphic>
              <a:graphicData uri="http://schemas.microsoft.com/office/drawing/2017/model3d">
                <am3d:model3d r:embed="rId8">
                  <am3d:spPr>
                    <a:xfrm>
                      <a:off x="0" y="0"/>
                      <a:ext cx="1812192" cy="2630602"/>
                    </a:xfrm>
                    <a:prstGeom prst="rect">
                      <a:avLst/>
                    </a:prstGeom>
                  </am3d:spPr>
                  <am3d:camera>
                    <am3d:pos x="0" y="0" z="6250555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183574" d="1000000"/>
                    <am3d:preTrans dx="1797082" dy="-18008490" dz="2640676"/>
                    <am3d:scale>
                      <am3d:sx n="1000000" d="1000000"/>
                      <am3d:sy n="1000000" d="1000000"/>
                      <am3d:sz n="1000000" d="1000000"/>
                    </am3d:scale>
                    <am3d:rot ax="1446244" ay="2117775" az="869677"/>
                    <am3d:postTrans dx="0" dy="0" dz="0"/>
                  </am3d:trans>
                  <am3d:raster rName="Office3DRenderer" rVer="16.0.8326">
                    <am3d:blip r:embed="rId9"/>
                  </am3d:raster>
                  <am3d:objViewport viewportSz="350746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6" name="3D Model 15" descr="Yellow flower patch">
                <a:extLst>
                  <a:ext uri="{FF2B5EF4-FFF2-40B4-BE49-F238E27FC236}">
                    <a16:creationId xmlns:a16="http://schemas.microsoft.com/office/drawing/2014/main" id="{319DC0B1-2280-9877-49CC-FCF17C29068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535887" y="3192316"/>
                <a:ext cx="1812192" cy="263060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613362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2D3BB53-97BC-6304-CB13-42C1063C1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762726" cy="16002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6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What are the different types of waste in hospitality?! </a:t>
            </a:r>
          </a:p>
        </p:txBody>
      </p:sp>
      <p:pic>
        <p:nvPicPr>
          <p:cNvPr id="3" name="Picture 2" descr="A diagram of a chemical reaction&#10;&#10;Description automatically generated">
            <a:extLst>
              <a:ext uri="{FF2B5EF4-FFF2-40B4-BE49-F238E27FC236}">
                <a16:creationId xmlns:a16="http://schemas.microsoft.com/office/drawing/2014/main" id="{079823DD-1C8F-FEC6-EF4A-084022D01E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02514" y="2474151"/>
            <a:ext cx="6172200" cy="2978085"/>
          </a:xfrm>
          <a:prstGeom prst="rect">
            <a:avLst/>
          </a:prstGeo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DCA85F6-C77E-C36F-8F43-7D757F92D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endParaRPr lang="en-US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endParaRPr lang="en-US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US" sz="3600" dirty="0">
                <a:solidFill>
                  <a:schemeClr val="accent6">
                    <a:lumMod val="75000"/>
                  </a:schemeClr>
                </a:solidFill>
              </a:rPr>
              <a:t>Food waste </a:t>
            </a:r>
          </a:p>
          <a:p>
            <a:pPr marL="285750" indent="-285750">
              <a:buFontTx/>
              <a:buChar char="-"/>
            </a:pPr>
            <a:r>
              <a:rPr lang="en-US" sz="3600" dirty="0">
                <a:solidFill>
                  <a:schemeClr val="accent6">
                    <a:lumMod val="75000"/>
                  </a:schemeClr>
                </a:solidFill>
              </a:rPr>
              <a:t>General waste </a:t>
            </a:r>
          </a:p>
          <a:p>
            <a:pPr marL="285750" indent="-285750">
              <a:buFontTx/>
              <a:buChar char="-"/>
            </a:pPr>
            <a:r>
              <a:rPr lang="en-US" sz="3600" dirty="0">
                <a:solidFill>
                  <a:schemeClr val="accent6">
                    <a:lumMod val="75000"/>
                  </a:schemeClr>
                </a:solidFill>
              </a:rPr>
              <a:t>Glass waste </a:t>
            </a:r>
          </a:p>
          <a:p>
            <a:pPr marL="285750" indent="-285750">
              <a:buFontTx/>
              <a:buChar char="-"/>
            </a:pPr>
            <a:r>
              <a:rPr lang="en-US" sz="3600" dirty="0">
                <a:solidFill>
                  <a:schemeClr val="accent6">
                    <a:lumMod val="75000"/>
                  </a:schemeClr>
                </a:solidFill>
              </a:rPr>
              <a:t>Packaging waste </a:t>
            </a:r>
          </a:p>
        </p:txBody>
      </p:sp>
    </p:spTree>
    <p:extLst>
      <p:ext uri="{BB962C8B-B14F-4D97-AF65-F5344CB8AC3E}">
        <p14:creationId xmlns:p14="http://schemas.microsoft.com/office/powerpoint/2010/main" val="26374175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A07756-BC21-5209-4DF0-4FC356574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7200"/>
            <a:ext cx="5183188" cy="1600200"/>
          </a:xfrm>
        </p:spPr>
        <p:txBody>
          <a:bodyPr anchor="b">
            <a:normAutofit/>
          </a:bodyPr>
          <a:lstStyle/>
          <a:p>
            <a:br>
              <a:rPr lang="en-GB" dirty="0"/>
            </a:br>
            <a:r>
              <a:rPr lang="en-GB" sz="3600" dirty="0"/>
              <a:t>Food wastage in the Hospitality Industry </a:t>
            </a:r>
          </a:p>
        </p:txBody>
      </p:sp>
      <p:pic>
        <p:nvPicPr>
          <p:cNvPr id="3" name="Picture 2" descr="A person putting food into a trash can&#10;&#10;Description automatically generated">
            <a:extLst>
              <a:ext uri="{FF2B5EF4-FFF2-40B4-BE49-F238E27FC236}">
                <a16:creationId xmlns:a16="http://schemas.microsoft.com/office/drawing/2014/main" id="{DE073DB9-B795-0E94-6C3C-D8E3BF0B24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3188" y="1364266"/>
            <a:ext cx="6172200" cy="4119943"/>
          </a:xfrm>
          <a:prstGeom prst="rect">
            <a:avLst/>
          </a:prstGeom>
          <a:noFill/>
        </p:spPr>
      </p:pic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2228BA0-BEE0-69A1-4844-4EA1A8E5D4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2589212"/>
            <a:ext cx="3932237" cy="3811588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badi" panose="020B0604020104020204" pitchFamily="34" charset="0"/>
              </a:rPr>
              <a:t>Fact: when a food is getting waste, all the energy and water it takes to grow, harvest, transport, and package it. </a:t>
            </a:r>
          </a:p>
          <a:p>
            <a:r>
              <a:rPr lang="en-US" sz="2000" dirty="0">
                <a:latin typeface="Abadi" panose="020B0604020104020204" pitchFamily="34" charset="0"/>
              </a:rPr>
              <a:t>When food waste goes to landfill and roots, it produces a substance named methane which is a greenhouse gas even more potent than carbon dioxide. </a:t>
            </a:r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426D047-A1C9-EDB2-AD4F-2A47C9530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Delta Hotel by Marriott –Swansea </a:t>
            </a:r>
          </a:p>
        </p:txBody>
      </p:sp>
      <p:pic>
        <p:nvPicPr>
          <p:cNvPr id="6" name="Picture 5" descr="A sign on a building&#10;&#10;Description automatically generated">
            <a:extLst>
              <a:ext uri="{FF2B5EF4-FFF2-40B4-BE49-F238E27FC236}">
                <a16:creationId xmlns:a16="http://schemas.microsoft.com/office/drawing/2014/main" id="{A942123E-DAF4-2CF0-B46A-969C3596B8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0687" b="-3"/>
          <a:stretch/>
        </p:blipFill>
        <p:spPr>
          <a:xfrm>
            <a:off x="664029" y="1361167"/>
            <a:ext cx="5181600" cy="4351338"/>
          </a:xfrm>
          <a:prstGeom prst="rect">
            <a:avLst/>
          </a:prstGeom>
          <a:noFill/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6C98B5A-D0E2-B72D-5A04-753A058198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Marriott Hotel (as a brand) represents the largest hotel chain in the world by the number of available rooms. </a:t>
            </a:r>
          </a:p>
          <a:p>
            <a:r>
              <a:rPr lang="en-US" sz="2400" dirty="0"/>
              <a:t>Marriott Hotel is the most powerful portfolio in the hospitality industry with 31 brands and over 8,500 properties across 138 countries. </a:t>
            </a:r>
          </a:p>
          <a:p>
            <a:endParaRPr lang="en-US" sz="2400" dirty="0"/>
          </a:p>
          <a:p>
            <a:r>
              <a:rPr lang="en-US" sz="2400" dirty="0"/>
              <a:t>In Swansea, Delta Hotel by Marriott is a stylish haven in the lively city centre, newly renovated family friendly hotel with a lovely beach view.  </a:t>
            </a:r>
          </a:p>
        </p:txBody>
      </p:sp>
    </p:spTree>
    <p:extLst>
      <p:ext uri="{BB962C8B-B14F-4D97-AF65-F5344CB8AC3E}">
        <p14:creationId xmlns:p14="http://schemas.microsoft.com/office/powerpoint/2010/main" val="26059806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707970F-6F76-268B-5DC1-004CAF3644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2843838"/>
              </p:ext>
            </p:extLst>
          </p:nvPr>
        </p:nvGraphicFramePr>
        <p:xfrm>
          <a:off x="827312" y="719666"/>
          <a:ext cx="10363202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7200">
                  <a:extLst>
                    <a:ext uri="{9D8B030D-6E8A-4147-A177-3AD203B41FA5}">
                      <a16:colId xmlns:a16="http://schemas.microsoft.com/office/drawing/2014/main" val="2427120481"/>
                    </a:ext>
                  </a:extLst>
                </a:gridCol>
                <a:gridCol w="1727200">
                  <a:extLst>
                    <a:ext uri="{9D8B030D-6E8A-4147-A177-3AD203B41FA5}">
                      <a16:colId xmlns:a16="http://schemas.microsoft.com/office/drawing/2014/main" val="3670923035"/>
                    </a:ext>
                  </a:extLst>
                </a:gridCol>
                <a:gridCol w="1727200">
                  <a:extLst>
                    <a:ext uri="{9D8B030D-6E8A-4147-A177-3AD203B41FA5}">
                      <a16:colId xmlns:a16="http://schemas.microsoft.com/office/drawing/2014/main" val="2730258821"/>
                    </a:ext>
                  </a:extLst>
                </a:gridCol>
                <a:gridCol w="1712688">
                  <a:extLst>
                    <a:ext uri="{9D8B030D-6E8A-4147-A177-3AD203B41FA5}">
                      <a16:colId xmlns:a16="http://schemas.microsoft.com/office/drawing/2014/main" val="818262091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545930409"/>
                    </a:ext>
                  </a:extLst>
                </a:gridCol>
                <a:gridCol w="1843314">
                  <a:extLst>
                    <a:ext uri="{9D8B030D-6E8A-4147-A177-3AD203B41FA5}">
                      <a16:colId xmlns:a16="http://schemas.microsoft.com/office/drawing/2014/main" val="63612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Technological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Legal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Environmental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741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Wide regulation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Brexit impacted consumer/market behavior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Free trade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UK political instability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Growing disponible- incomes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Increasing labor costs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UK market uncertainty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Price increasing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Health consciousness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Dietary restrictions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Personalized meals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  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Automation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Food service exposed to tech-based companies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Food delivery companies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Safety standards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Environmental legislation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Trading policies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Impact of meat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The level of pollution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Attitude to the environmental from the government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439912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04C904A-5EB3-6D10-59E9-B824C13B506C}"/>
              </a:ext>
            </a:extLst>
          </p:cNvPr>
          <p:cNvSpPr txBox="1"/>
          <p:nvPr/>
        </p:nvSpPr>
        <p:spPr>
          <a:xfrm>
            <a:off x="0" y="4545610"/>
            <a:ext cx="7721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From the PESTLE Analysis is to be understood that the areas of the hospitality sector are impacted by the wastage are multiple, especially when the departments (F&amp;B) are helping each other to survive and share money between them. </a:t>
            </a:r>
          </a:p>
        </p:txBody>
      </p:sp>
      <p:pic>
        <p:nvPicPr>
          <p:cNvPr id="7" name="Picture 6" descr="A full trash can full of food&#10;&#10;Description automatically generated">
            <a:extLst>
              <a:ext uri="{FF2B5EF4-FFF2-40B4-BE49-F238E27FC236}">
                <a16:creationId xmlns:a16="http://schemas.microsoft.com/office/drawing/2014/main" id="{6708B0F5-6F80-6D43-17FF-BD27929AF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77829" y="4046740"/>
            <a:ext cx="1712685" cy="18223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A61E7C-2553-0CA9-BAC6-769EC5AE2AEE}"/>
              </a:ext>
            </a:extLst>
          </p:cNvPr>
          <p:cNvSpPr txBox="1"/>
          <p:nvPr/>
        </p:nvSpPr>
        <p:spPr>
          <a:xfrm>
            <a:off x="827312" y="203200"/>
            <a:ext cx="103632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haroni" panose="02010803020104030203" pitchFamily="2" charset="-79"/>
                <a:cs typeface="Aharoni" panose="02010803020104030203" pitchFamily="2" charset="-79"/>
              </a:rPr>
              <a:t>Delta Hotel By Marriott – Swansea   PESTLE Analysis </a:t>
            </a:r>
          </a:p>
        </p:txBody>
      </p:sp>
    </p:spTree>
    <p:extLst>
      <p:ext uri="{BB962C8B-B14F-4D97-AF65-F5344CB8AC3E}">
        <p14:creationId xmlns:p14="http://schemas.microsoft.com/office/powerpoint/2010/main" val="28418069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trash can with two bowls&#10;&#10;Description automatically generated">
            <a:extLst>
              <a:ext uri="{FF2B5EF4-FFF2-40B4-BE49-F238E27FC236}">
                <a16:creationId xmlns:a16="http://schemas.microsoft.com/office/drawing/2014/main" id="{4EA92436-9F41-8532-8A29-E160368C00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275772"/>
            <a:ext cx="5762171" cy="23513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E6B03C-6F29-93C8-2D1F-E27010E96C78}"/>
              </a:ext>
            </a:extLst>
          </p:cNvPr>
          <p:cNvSpPr txBox="1"/>
          <p:nvPr/>
        </p:nvSpPr>
        <p:spPr>
          <a:xfrm>
            <a:off x="261257" y="275772"/>
            <a:ext cx="33237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haroni" panose="02010803020104030203" pitchFamily="2" charset="-79"/>
                <a:cs typeface="Aharoni" panose="02010803020104030203" pitchFamily="2" charset="-79"/>
              </a:rPr>
              <a:t>Approaches of combating this problem </a:t>
            </a:r>
          </a:p>
        </p:txBody>
      </p:sp>
      <p:pic>
        <p:nvPicPr>
          <p:cNvPr id="9" name="Picture 8" descr="A blue arrow pointing to the left&#10;&#10;Description automatically generated">
            <a:extLst>
              <a:ext uri="{FF2B5EF4-FFF2-40B4-BE49-F238E27FC236}">
                <a16:creationId xmlns:a16="http://schemas.microsoft.com/office/drawing/2014/main" id="{03F3BD86-6236-01D0-F495-F714774199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69582" y="-210274"/>
            <a:ext cx="2726418" cy="27264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50F2D3-EE6F-E009-68C8-3BE873C50D27}"/>
              </a:ext>
            </a:extLst>
          </p:cNvPr>
          <p:cNvSpPr txBox="1"/>
          <p:nvPr/>
        </p:nvSpPr>
        <p:spPr>
          <a:xfrm>
            <a:off x="1074057" y="3429000"/>
            <a:ext cx="9448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800" dirty="0"/>
              <a:t>Take the advantage of technology -``Too Good To Go`` 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Make donations 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Spread information about food waste and its impact to the environment 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Periodic meetings to find out issues that the staff are facing about wastage situation. </a:t>
            </a:r>
          </a:p>
        </p:txBody>
      </p:sp>
    </p:spTree>
    <p:extLst>
      <p:ext uri="{BB962C8B-B14F-4D97-AF65-F5344CB8AC3E}">
        <p14:creationId xmlns:p14="http://schemas.microsoft.com/office/powerpoint/2010/main" val="87967538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shake with glasses and a person's face&#10;&#10;Description automatically generated">
            <a:extLst>
              <a:ext uri="{FF2B5EF4-FFF2-40B4-BE49-F238E27FC236}">
                <a16:creationId xmlns:a16="http://schemas.microsoft.com/office/drawing/2014/main" id="{4466A023-E5AD-B315-F8AF-C5D41B234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10086" y="537028"/>
            <a:ext cx="5348513" cy="53485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A9D0AE-164D-4F8D-F496-CA45E5425FD0}"/>
              </a:ext>
            </a:extLst>
          </p:cNvPr>
          <p:cNvSpPr txBox="1"/>
          <p:nvPr/>
        </p:nvSpPr>
        <p:spPr>
          <a:xfrm>
            <a:off x="885371" y="319314"/>
            <a:ext cx="49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C1F80C-1F31-0927-4CA7-9170C91EDA84}"/>
              </a:ext>
            </a:extLst>
          </p:cNvPr>
          <p:cNvSpPr txBox="1"/>
          <p:nvPr/>
        </p:nvSpPr>
        <p:spPr>
          <a:xfrm>
            <a:off x="537029" y="1828800"/>
            <a:ext cx="57730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3600" dirty="0"/>
              <a:t>Technology usage for the food waste </a:t>
            </a:r>
          </a:p>
          <a:p>
            <a:pPr marL="285750" indent="-285750">
              <a:buFontTx/>
              <a:buChar char="-"/>
            </a:pPr>
            <a:r>
              <a:rPr lang="en-US" sz="3600" dirty="0"/>
              <a:t>Plan the menu </a:t>
            </a:r>
          </a:p>
          <a:p>
            <a:pPr marL="285750" indent="-285750">
              <a:buFontTx/>
              <a:buChar char="-"/>
            </a:pPr>
            <a:r>
              <a:rPr lang="en-US" sz="3600" dirty="0"/>
              <a:t>Use social media </a:t>
            </a:r>
          </a:p>
        </p:txBody>
      </p:sp>
      <p:pic>
        <p:nvPicPr>
          <p:cNvPr id="9" name="Picture 8" descr="A blue square with a letter f in it&#10;&#10;Description automatically generated">
            <a:extLst>
              <a:ext uri="{FF2B5EF4-FFF2-40B4-BE49-F238E27FC236}">
                <a16:creationId xmlns:a16="http://schemas.microsoft.com/office/drawing/2014/main" id="{D569B898-1945-1A6D-3AAA-470F8D37E9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2856" y="4760687"/>
            <a:ext cx="802539" cy="799404"/>
          </a:xfrm>
          <a:prstGeom prst="rect">
            <a:avLst/>
          </a:prstGeom>
        </p:spPr>
      </p:pic>
      <p:pic>
        <p:nvPicPr>
          <p:cNvPr id="11" name="Picture 10" descr="A white bird with long shadow&#10;&#10;Description automatically generated">
            <a:extLst>
              <a:ext uri="{FF2B5EF4-FFF2-40B4-BE49-F238E27FC236}">
                <a16:creationId xmlns:a16="http://schemas.microsoft.com/office/drawing/2014/main" id="{FE483935-230E-F081-EC07-F2206C81154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593566" y="4757551"/>
            <a:ext cx="802539" cy="802539"/>
          </a:xfrm>
          <a:prstGeom prst="rect">
            <a:avLst/>
          </a:prstGeom>
        </p:spPr>
      </p:pic>
      <p:pic>
        <p:nvPicPr>
          <p:cNvPr id="13" name="Picture 12" descr="A logo of a camera&#10;&#10;Description automatically generated">
            <a:extLst>
              <a:ext uri="{FF2B5EF4-FFF2-40B4-BE49-F238E27FC236}">
                <a16:creationId xmlns:a16="http://schemas.microsoft.com/office/drawing/2014/main" id="{1D14EE51-B24A-8AE0-CB73-8659A03B15C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652487" y="4757550"/>
            <a:ext cx="802540" cy="802540"/>
          </a:xfrm>
          <a:prstGeom prst="rect">
            <a:avLst/>
          </a:prstGeom>
        </p:spPr>
      </p:pic>
      <p:pic>
        <p:nvPicPr>
          <p:cNvPr id="16" name="Picture 15" descr="A black and blue and pink logo&#10;&#10;Description automatically generated">
            <a:extLst>
              <a:ext uri="{FF2B5EF4-FFF2-40B4-BE49-F238E27FC236}">
                <a16:creationId xmlns:a16="http://schemas.microsoft.com/office/drawing/2014/main" id="{982C42B6-1031-197E-70B6-1656291335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711409" y="4757550"/>
            <a:ext cx="802540" cy="80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142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text on a white surface&#10;&#10;Description automatically generated">
            <a:extLst>
              <a:ext uri="{FF2B5EF4-FFF2-40B4-BE49-F238E27FC236}">
                <a16:creationId xmlns:a16="http://schemas.microsoft.com/office/drawing/2014/main" id="{A109FB62-8C0B-5181-F456-1109BF5DE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5805714"/>
          </a:xfrm>
          <a:prstGeom prst="rect">
            <a:avLst/>
          </a:prstGeom>
        </p:spPr>
      </p:pic>
      <p:pic>
        <p:nvPicPr>
          <p:cNvPr id="7" name="Picture 6" descr="A blue blot with green text&#10;&#10;Description automatically generated">
            <a:extLst>
              <a:ext uri="{FF2B5EF4-FFF2-40B4-BE49-F238E27FC236}">
                <a16:creationId xmlns:a16="http://schemas.microsoft.com/office/drawing/2014/main" id="{D4DB954D-D141-9C87-EFD8-EC223BD1C1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81257" y="3004457"/>
            <a:ext cx="4116845" cy="27001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B513176-E31C-EA6D-3274-B9A10B18F09A}"/>
              </a:ext>
            </a:extLst>
          </p:cNvPr>
          <p:cNvSpPr txBox="1"/>
          <p:nvPr/>
        </p:nvSpPr>
        <p:spPr>
          <a:xfrm>
            <a:off x="7993671" y="5887004"/>
            <a:ext cx="35887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freepngimg.com/png/85354-text-question-blog-questions-logo-any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nc/3.0/"/>
              </a:rPr>
              <a:t>CC BY-NC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8223685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5AE5B9-08C0-255E-539D-75F8B4640863}"/>
              </a:ext>
            </a:extLst>
          </p:cNvPr>
          <p:cNvSpPr txBox="1"/>
          <p:nvPr/>
        </p:nvSpPr>
        <p:spPr>
          <a:xfrm>
            <a:off x="275771" y="232229"/>
            <a:ext cx="1159691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References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EITFOOD, (2019), ``How technology is shaping food waste prevention``   (online) available on : </a:t>
            </a:r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https://www.eu./blog/how-technology-is-shaping-food-waste-prevention</a:t>
            </a:r>
            <a:r>
              <a:rPr lang="en-US" dirty="0">
                <a:solidFill>
                  <a:schemeClr val="bg1"/>
                </a:solidFill>
              </a:rPr>
              <a:t> , last accessed 29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October 2023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Guardians of Grub, (2023),  ``Rise up against food waste``,   (online) available on: </a:t>
            </a:r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https://guardiansofgrub.com</a:t>
            </a:r>
            <a:r>
              <a:rPr lang="en-US" dirty="0">
                <a:solidFill>
                  <a:schemeClr val="bg1"/>
                </a:solidFill>
              </a:rPr>
              <a:t> , last accessed on 29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October 2023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House of Lords Library, (2021), ``Food waste in the UK``  (online)  available on:  </a:t>
            </a:r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https://lordslibrary.parliament.uk/food-waste-in-the-uk/</a:t>
            </a:r>
            <a:r>
              <a:rPr lang="en-US" dirty="0">
                <a:solidFill>
                  <a:schemeClr val="bg1"/>
                </a:solidFill>
              </a:rPr>
              <a:t> , last accessed on 29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October 2023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Too Good To Go, (2023), `` Let`s fight food waste together``,  (online) available on: </a:t>
            </a:r>
            <a:r>
              <a:rPr lang="en-US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https://www.toogoodtogo.com/en-gb</a:t>
            </a:r>
            <a:r>
              <a:rPr lang="en-US" dirty="0">
                <a:solidFill>
                  <a:schemeClr val="bg1"/>
                </a:solidFill>
              </a:rPr>
              <a:t> , last accessed on 29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October 2023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Delta Hotel By Marriott Swansea official website: </a:t>
            </a:r>
            <a:r>
              <a:rPr lang="en-US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https://www.marriott.com</a:t>
            </a:r>
            <a:r>
              <a:rPr lang="en-US" dirty="0">
                <a:solidFill>
                  <a:schemeClr val="bg1"/>
                </a:solidFill>
              </a:rPr>
              <a:t> , last accessed on 29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October 2023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WRAP, (20200, ``Overview of waste in the hospitality and food service sector``, (online) available on: </a:t>
            </a:r>
            <a:r>
              <a:rPr lang="en-US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https://wrap.org.uk/resources/report/overview-waste-hospitality-and-food-service-sector</a:t>
            </a:r>
            <a:r>
              <a:rPr lang="en-US" dirty="0">
                <a:solidFill>
                  <a:schemeClr val="bg1"/>
                </a:solidFill>
              </a:rPr>
              <a:t> , last accessed on 29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October 2023. </a:t>
            </a:r>
          </a:p>
        </p:txBody>
      </p:sp>
    </p:spTree>
    <p:extLst>
      <p:ext uri="{BB962C8B-B14F-4D97-AF65-F5344CB8AC3E}">
        <p14:creationId xmlns:p14="http://schemas.microsoft.com/office/powerpoint/2010/main" val="1262461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8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3A733C8-F562-4261-B329-2365D6E464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32BBAC-3698-4F05-9D8E-6B64CA681E85}">
  <ds:schemaRefs>
    <ds:schemaRef ds:uri="http://schemas.microsoft.com/office/2006/documentManagement/types"/>
    <ds:schemaRef ds:uri="32cf4773-4f40-40c5-b712-949156571374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74243a2f-f39c-4e43-9810-58f2f548e0d4"/>
    <ds:schemaRef ds:uri="http://www.w3.org/XML/1998/namespace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4811</TotalTime>
  <Words>601</Words>
  <Application>Microsoft Office PowerPoint</Application>
  <PresentationFormat>Widescreen</PresentationFormat>
  <Paragraphs>72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10</vt:i4>
      </vt:variant>
    </vt:vector>
  </HeadingPairs>
  <TitlesOfParts>
    <vt:vector size="24" baseType="lpstr">
      <vt:lpstr>Abadi</vt:lpstr>
      <vt:lpstr>Aharoni</vt:lpstr>
      <vt:lpstr>Aptos Black</vt:lpstr>
      <vt:lpstr>Arial</vt:lpstr>
      <vt:lpstr>Calibri</vt:lpstr>
      <vt:lpstr>Calibri Light</vt:lpstr>
      <vt:lpstr>Title Slide 1</vt:lpstr>
      <vt:lpstr>Sub Title 1</vt:lpstr>
      <vt:lpstr>1_Text Break Info Slide 2</vt:lpstr>
      <vt:lpstr>1_Title Slide 1</vt:lpstr>
      <vt:lpstr>Text 1</vt:lpstr>
      <vt:lpstr>Theme1</vt:lpstr>
      <vt:lpstr>Theme4</vt:lpstr>
      <vt:lpstr>Theme3</vt:lpstr>
      <vt:lpstr>Name: Florentina Colindeata  Student number: 1706582   Module: Contemporary Themes in the Hotel and Hospitality Sector   </vt:lpstr>
      <vt:lpstr>Why is sustainability important for the Hospitality Industry ? </vt:lpstr>
      <vt:lpstr>What are the different types of waste in hospitality?! </vt:lpstr>
      <vt:lpstr> Food wastage in the Hospitality Industry </vt:lpstr>
      <vt:lpstr>Delta Hotel by Marriott –Swansea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Florentina Colindeata (1706582)</cp:lastModifiedBy>
  <cp:revision>15</cp:revision>
  <dcterms:created xsi:type="dcterms:W3CDTF">2023-01-31T21:01:37Z</dcterms:created>
  <dcterms:modified xsi:type="dcterms:W3CDTF">2023-11-06T18:13:11Z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