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3.xml" ContentType="application/vnd.openxmlformats-officedocument.theme+xml"/>
  <Override PartName="/ppt/slideLayouts/slideLayout16.xml" ContentType="application/vnd.openxmlformats-officedocument.presentationml.slideLayout+xml"/>
  <Override PartName="/ppt/theme/theme4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8" r:id="rId1"/>
    <p:sldMasterId id="2147483683" r:id="rId2"/>
    <p:sldMasterId id="2147483660" r:id="rId3"/>
    <p:sldMasterId id="2147483678" r:id="rId4"/>
    <p:sldMasterId id="2147483960" r:id="rId5"/>
  </p:sldMasterIdLst>
  <p:notesMasterIdLst>
    <p:notesMasterId r:id="rId48"/>
  </p:notesMasterIdLst>
  <p:handoutMasterIdLst>
    <p:handoutMasterId r:id="rId49"/>
  </p:handoutMasterIdLst>
  <p:sldIdLst>
    <p:sldId id="335" r:id="rId6"/>
    <p:sldId id="289" r:id="rId7"/>
    <p:sldId id="290" r:id="rId8"/>
    <p:sldId id="292" r:id="rId9"/>
    <p:sldId id="293" r:id="rId10"/>
    <p:sldId id="294" r:id="rId11"/>
    <p:sldId id="295" r:id="rId12"/>
    <p:sldId id="296" r:id="rId13"/>
    <p:sldId id="297" r:id="rId14"/>
    <p:sldId id="298" r:id="rId15"/>
    <p:sldId id="299" r:id="rId16"/>
    <p:sldId id="300" r:id="rId17"/>
    <p:sldId id="302" r:id="rId18"/>
    <p:sldId id="303" r:id="rId19"/>
    <p:sldId id="304" r:id="rId20"/>
    <p:sldId id="305" r:id="rId21"/>
    <p:sldId id="306" r:id="rId22"/>
    <p:sldId id="307" r:id="rId23"/>
    <p:sldId id="308" r:id="rId24"/>
    <p:sldId id="309" r:id="rId25"/>
    <p:sldId id="310" r:id="rId26"/>
    <p:sldId id="311" r:id="rId27"/>
    <p:sldId id="312" r:id="rId28"/>
    <p:sldId id="313" r:id="rId29"/>
    <p:sldId id="314" r:id="rId30"/>
    <p:sldId id="315" r:id="rId31"/>
    <p:sldId id="318" r:id="rId32"/>
    <p:sldId id="319" r:id="rId33"/>
    <p:sldId id="320" r:id="rId34"/>
    <p:sldId id="321" r:id="rId35"/>
    <p:sldId id="322" r:id="rId36"/>
    <p:sldId id="323" r:id="rId37"/>
    <p:sldId id="324" r:id="rId38"/>
    <p:sldId id="333" r:id="rId39"/>
    <p:sldId id="326" r:id="rId40"/>
    <p:sldId id="327" r:id="rId41"/>
    <p:sldId id="328" r:id="rId42"/>
    <p:sldId id="329" r:id="rId43"/>
    <p:sldId id="330" r:id="rId44"/>
    <p:sldId id="331" r:id="rId45"/>
    <p:sldId id="332" r:id="rId46"/>
    <p:sldId id="334" r:id="rId47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3600" b="1" kern="1200">
        <a:solidFill>
          <a:schemeClr val="accent2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3600" b="1" kern="1200">
        <a:solidFill>
          <a:schemeClr val="accent2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3600" b="1" kern="1200">
        <a:solidFill>
          <a:schemeClr val="accent2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3600" b="1" kern="1200">
        <a:solidFill>
          <a:schemeClr val="accent2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3600" b="1" kern="1200">
        <a:solidFill>
          <a:schemeClr val="accent2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3600" b="1" kern="1200">
        <a:solidFill>
          <a:schemeClr val="accent2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sz="3600" b="1" kern="1200">
        <a:solidFill>
          <a:schemeClr val="accent2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sz="3600" b="1" kern="1200">
        <a:solidFill>
          <a:schemeClr val="accent2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sz="3600" b="1" kern="1200">
        <a:solidFill>
          <a:schemeClr val="accent2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7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D931"/>
    <a:srgbClr val="000099"/>
    <a:srgbClr val="333399"/>
    <a:srgbClr val="FFEDB9"/>
    <a:srgbClr val="5B82FF"/>
    <a:srgbClr val="0033CC"/>
    <a:srgbClr val="6666FF"/>
    <a:srgbClr val="FFEBB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9" d="100"/>
          <a:sy n="79" d="100"/>
        </p:scale>
        <p:origin x="274" y="62"/>
      </p:cViewPr>
      <p:guideLst>
        <p:guide orient="horz" pos="2760"/>
        <p:guide pos="2880"/>
      </p:guideLst>
    </p:cSldViewPr>
  </p:slideViewPr>
  <p:outlineViewPr>
    <p:cViewPr>
      <p:scale>
        <a:sx n="33" d="100"/>
        <a:sy n="33" d="100"/>
      </p:scale>
      <p:origin x="0" y="-1449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92" d="100"/>
          <a:sy n="92" d="100"/>
        </p:scale>
        <p:origin x="-1480" y="-12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slide" Target="slides/slide42.xml"/><Relationship Id="rId50" Type="http://schemas.openxmlformats.org/officeDocument/2006/relationships/presProps" Target="presProps.xml"/><Relationship Id="rId7" Type="http://schemas.openxmlformats.org/officeDocument/2006/relationships/slide" Target="slides/slide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53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3.xml"/><Relationship Id="rId51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 eaLnBrk="1" hangingPunct="1">
              <a:lnSpc>
                <a:spcPct val="100000"/>
              </a:lnSpc>
              <a:defRPr sz="1200" b="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lnSpc>
                <a:spcPct val="100000"/>
              </a:lnSpc>
              <a:defRPr sz="1200" b="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403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eaLnBrk="1" hangingPunct="1">
              <a:lnSpc>
                <a:spcPct val="100000"/>
              </a:lnSpc>
              <a:defRPr sz="1200" b="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403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b="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63B7EFA5-BB82-43F9-9EF4-3EF192CAC47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 eaLnBrk="1" hangingPunct="1">
              <a:lnSpc>
                <a:spcPct val="100000"/>
              </a:lnSpc>
              <a:defRPr sz="1200" b="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lnSpc>
                <a:spcPct val="100000"/>
              </a:lnSpc>
              <a:defRPr sz="1200" b="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946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331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eaLnBrk="1" hangingPunct="1">
              <a:lnSpc>
                <a:spcPct val="100000"/>
              </a:lnSpc>
              <a:defRPr sz="1200" b="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31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b="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4038CB43-1104-493F-93B9-35D691E0C5E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MS PGothic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MS PGothic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MS PGothic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MS PGothic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MS PGothic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355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235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1198954C-FAA3-44B6-8E44-80BDCE4747DC}" type="slidenum">
              <a:rPr lang="en-US" altLang="en-US" sz="1200" b="0" smtClean="0">
                <a:solidFill>
                  <a:schemeClr val="tx1"/>
                </a:solidFill>
                <a:latin typeface="Times New Roman" panose="02020603050405020304" pitchFamily="18" charset="0"/>
              </a:rPr>
              <a:pPr/>
              <a:t>2</a:t>
            </a:fld>
            <a:endParaRPr lang="en-US" altLang="en-US" sz="1200" b="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AD2C9A74-3CD9-490E-888F-5CA801E910EE}" type="slidenum">
              <a:rPr lang="en-US" altLang="en-US" sz="1200" b="0" smtClean="0">
                <a:solidFill>
                  <a:schemeClr val="tx1"/>
                </a:solidFill>
                <a:latin typeface="Times New Roman" panose="02020603050405020304" pitchFamily="18" charset="0"/>
              </a:rPr>
              <a:pPr/>
              <a:t>4</a:t>
            </a:fld>
            <a:endParaRPr lang="en-US" altLang="en-US" sz="1200" b="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4C5B0F45-A0FB-46D5-8568-C1E62C3F5535}" type="slidenum">
              <a:rPr lang="en-US" altLang="en-US" sz="1200" b="0" smtClean="0">
                <a:solidFill>
                  <a:schemeClr val="tx1"/>
                </a:solidFill>
                <a:latin typeface="Times New Roman" panose="02020603050405020304" pitchFamily="18" charset="0"/>
              </a:rPr>
              <a:pPr/>
              <a:t>6</a:t>
            </a:fld>
            <a:endParaRPr lang="en-US" altLang="en-US" sz="1200" b="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2582A28F-2560-44CD-999F-72D7B161E9D7}" type="slidenum">
              <a:rPr lang="en-US" altLang="en-US" sz="1200" b="0" smtClean="0">
                <a:solidFill>
                  <a:schemeClr val="tx1"/>
                </a:solidFill>
                <a:latin typeface="Times New Roman" panose="02020603050405020304" pitchFamily="18" charset="0"/>
              </a:rPr>
              <a:pPr/>
              <a:t>20</a:t>
            </a:fld>
            <a:endParaRPr lang="en-US" altLang="en-US" sz="1200" b="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32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532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366EDC5D-9450-4F10-9279-784416E4A0CB}" type="slidenum">
              <a:rPr lang="en-US" altLang="en-US" sz="1200" b="0" smtClean="0">
                <a:solidFill>
                  <a:schemeClr val="tx1"/>
                </a:solidFill>
                <a:latin typeface="Times New Roman" panose="02020603050405020304" pitchFamily="18" charset="0"/>
              </a:rPr>
              <a:pPr/>
              <a:t>27</a:t>
            </a:fld>
            <a:endParaRPr lang="en-US" altLang="en-US" sz="1200" b="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63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563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E6BA6D9D-B7B2-4583-A403-9B52C83D7C61}" type="slidenum">
              <a:rPr lang="en-US" altLang="en-US" sz="1200" b="0" smtClean="0">
                <a:solidFill>
                  <a:schemeClr val="tx1"/>
                </a:solidFill>
                <a:latin typeface="Times New Roman" panose="02020603050405020304" pitchFamily="18" charset="0"/>
              </a:rPr>
              <a:pPr/>
              <a:t>29</a:t>
            </a:fld>
            <a:endParaRPr lang="en-US" altLang="en-US" sz="1200" b="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65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665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AA752E71-2007-4520-A62E-DD1F6B5E2098}" type="slidenum">
              <a:rPr lang="en-US" altLang="en-US" sz="1200" b="0" smtClean="0">
                <a:solidFill>
                  <a:schemeClr val="tx1"/>
                </a:solidFill>
                <a:latin typeface="Times New Roman" panose="02020603050405020304" pitchFamily="18" charset="0"/>
              </a:rPr>
              <a:pPr/>
              <a:t>38</a:t>
            </a:fld>
            <a:endParaRPr lang="en-US" altLang="en-US" sz="1200" b="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5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0884" y="102011"/>
            <a:ext cx="8558316" cy="11430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525131" y="1562355"/>
            <a:ext cx="3700343" cy="4738518"/>
          </a:xfrm>
        </p:spPr>
        <p:txBody>
          <a:bodyPr/>
          <a:lstStyle>
            <a:lvl1pPr>
              <a:defRPr sz="2400"/>
            </a:lvl1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1"/>
          </p:nvPr>
        </p:nvSpPr>
        <p:spPr>
          <a:xfrm>
            <a:off x="4677332" y="1550796"/>
            <a:ext cx="3895740" cy="4945254"/>
          </a:xfrm>
        </p:spPr>
        <p:txBody>
          <a:bodyPr/>
          <a:lstStyle>
            <a:lvl1pPr>
              <a:defRPr sz="2400"/>
            </a:lvl1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99354392"/>
      </p:ext>
    </p:extLst>
  </p:cSld>
  <p:clrMapOvr>
    <a:masterClrMapping/>
  </p:clrMapOvr>
  <p:transition>
    <p:split orient="vert" dir="in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0884" y="102011"/>
            <a:ext cx="8558316" cy="11430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439645" y="1379190"/>
            <a:ext cx="8206702" cy="4738518"/>
          </a:xfrm>
        </p:spPr>
        <p:txBody>
          <a:bodyPr/>
          <a:lstStyle>
            <a:lvl1pPr>
              <a:defRPr sz="2400"/>
            </a:lvl1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75766269"/>
      </p:ext>
    </p:extLst>
  </p:cSld>
  <p:clrMapOvr>
    <a:masterClrMapping/>
  </p:clrMapOvr>
  <p:transition>
    <p:split orient="vert" dir="in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08770608"/>
      </p:ext>
    </p:extLst>
  </p:cSld>
  <p:clrMapOvr>
    <a:masterClrMapping/>
  </p:clrMapOvr>
  <p:transition>
    <p:split orient="vert" dir="in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069" y="349595"/>
            <a:ext cx="8206702" cy="566738"/>
          </a:xfrm>
        </p:spPr>
        <p:txBody>
          <a:bodyPr anchor="b"/>
          <a:lstStyle>
            <a:lvl1pPr algn="ctr">
              <a:defRPr sz="2500" b="1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Picture Placeholder 9"/>
          <p:cNvSpPr>
            <a:spLocks noGrp="1"/>
          </p:cNvSpPr>
          <p:nvPr>
            <p:ph type="pic" sz="quarter" idx="10"/>
          </p:nvPr>
        </p:nvSpPr>
        <p:spPr>
          <a:xfrm>
            <a:off x="1025838" y="1135624"/>
            <a:ext cx="7217501" cy="4992192"/>
          </a:xfrm>
        </p:spPr>
        <p:txBody>
          <a:bodyPr/>
          <a:lstStyle/>
          <a:p>
            <a:pPr lvl="0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142358683"/>
      </p:ext>
    </p:extLst>
  </p:cSld>
  <p:clrMapOvr>
    <a:masterClrMapping/>
  </p:clrMapOvr>
  <p:transition>
    <p:split orient="vert" dir="in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069" y="349595"/>
            <a:ext cx="8206702" cy="566738"/>
          </a:xfrm>
        </p:spPr>
        <p:txBody>
          <a:bodyPr anchor="b"/>
          <a:lstStyle>
            <a:lvl1pPr algn="ctr">
              <a:defRPr sz="2500" b="1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Table Placeholder 4"/>
          <p:cNvSpPr>
            <a:spLocks noGrp="1"/>
          </p:cNvSpPr>
          <p:nvPr>
            <p:ph type="tbl" sz="quarter" idx="10"/>
          </p:nvPr>
        </p:nvSpPr>
        <p:spPr>
          <a:xfrm>
            <a:off x="854075" y="1319213"/>
            <a:ext cx="7083425" cy="4651375"/>
          </a:xfrm>
        </p:spPr>
        <p:txBody>
          <a:bodyPr/>
          <a:lstStyle/>
          <a:p>
            <a:pPr lvl="0"/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232972202"/>
      </p:ext>
    </p:extLst>
  </p:cSld>
  <p:clrMapOvr>
    <a:masterClrMapping/>
  </p:clrMapOvr>
  <p:transition>
    <p:split orient="vert" dir="in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0884" y="281265"/>
            <a:ext cx="8558316" cy="105688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525131" y="1562355"/>
            <a:ext cx="3700343" cy="4738518"/>
          </a:xfrm>
        </p:spPr>
        <p:txBody>
          <a:bodyPr/>
          <a:lstStyle>
            <a:lvl1pPr>
              <a:defRPr sz="2400"/>
            </a:lvl1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1"/>
          </p:nvPr>
        </p:nvSpPr>
        <p:spPr>
          <a:xfrm>
            <a:off x="4677332" y="1550796"/>
            <a:ext cx="3895740" cy="4945254"/>
          </a:xfrm>
        </p:spPr>
        <p:txBody>
          <a:bodyPr/>
          <a:lstStyle>
            <a:lvl1pPr>
              <a:defRPr sz="2400"/>
            </a:lvl1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04425021"/>
      </p:ext>
    </p:extLst>
  </p:cSld>
  <p:clrMapOvr>
    <a:masterClrMapping/>
  </p:clrMapOvr>
  <p:transition>
    <p:split orient="vert" dir="in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0884" y="289517"/>
            <a:ext cx="8558316" cy="11430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439645" y="1489989"/>
            <a:ext cx="8206702" cy="4738518"/>
          </a:xfrm>
        </p:spPr>
        <p:txBody>
          <a:bodyPr/>
          <a:lstStyle>
            <a:lvl1pPr>
              <a:defRPr sz="2400"/>
            </a:lvl1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12019190"/>
      </p:ext>
    </p:extLst>
  </p:cSld>
  <p:clrMapOvr>
    <a:masterClrMapping/>
  </p:clrMapOvr>
  <p:transition>
    <p:split orient="vert" dir="in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40585991"/>
      </p:ext>
    </p:extLst>
  </p:cSld>
  <p:clrMapOvr>
    <a:masterClrMapping/>
  </p:clrMapOvr>
  <p:transition>
    <p:split orient="vert" dir="in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069" y="485823"/>
            <a:ext cx="8206702" cy="818229"/>
          </a:xfrm>
        </p:spPr>
        <p:txBody>
          <a:bodyPr anchor="t"/>
          <a:lstStyle>
            <a:lvl1pPr algn="ctr">
              <a:defRPr sz="2500" b="1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Picture Placeholder 9"/>
          <p:cNvSpPr>
            <a:spLocks noGrp="1"/>
          </p:cNvSpPr>
          <p:nvPr>
            <p:ph type="pic" sz="quarter" idx="10"/>
          </p:nvPr>
        </p:nvSpPr>
        <p:spPr>
          <a:xfrm>
            <a:off x="1025838" y="1468021"/>
            <a:ext cx="7217501" cy="4992192"/>
          </a:xfrm>
        </p:spPr>
        <p:txBody>
          <a:bodyPr/>
          <a:lstStyle/>
          <a:p>
            <a:pPr lvl="0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094944300"/>
      </p:ext>
    </p:extLst>
  </p:cSld>
  <p:clrMapOvr>
    <a:masterClrMapping/>
  </p:clrMapOvr>
  <p:transition>
    <p:split orient="vert" dir="in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069" y="468776"/>
            <a:ext cx="8206702" cy="801183"/>
          </a:xfrm>
        </p:spPr>
        <p:txBody>
          <a:bodyPr anchor="t"/>
          <a:lstStyle>
            <a:lvl1pPr algn="ctr">
              <a:defRPr sz="2500" b="1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Table Placeholder 4"/>
          <p:cNvSpPr>
            <a:spLocks noGrp="1"/>
          </p:cNvSpPr>
          <p:nvPr>
            <p:ph type="tbl" sz="quarter" idx="10"/>
          </p:nvPr>
        </p:nvSpPr>
        <p:spPr>
          <a:xfrm>
            <a:off x="854075" y="1506719"/>
            <a:ext cx="7083425" cy="4651375"/>
          </a:xfrm>
        </p:spPr>
        <p:txBody>
          <a:bodyPr/>
          <a:lstStyle/>
          <a:p>
            <a:pPr lvl="0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137373898"/>
      </p:ext>
    </p:extLst>
  </p:cSld>
  <p:clrMapOvr>
    <a:masterClrMapping/>
  </p:clrMapOvr>
  <p:transition>
    <p:split orient="vert" dir="in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0532374"/>
      </p:ext>
    </p:extLst>
  </p:cSld>
  <p:clrMapOvr>
    <a:masterClrMapping/>
  </p:clrMapOvr>
  <p:transition>
    <p:wipe dir="d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FFD93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A15828-54B8-49A1-A4D0-17BBD669C429}" type="datetimeFigureOut">
              <a:rPr lang="en-US" altLang="en-US"/>
              <a:pPr>
                <a:defRPr/>
              </a:pPr>
              <a:t>12/5/17</a:t>
            </a:fld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78C98B-E16D-4348-8BFD-C82B06AF40E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230532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FFD93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4ADB46-7B09-4334-A9D8-AB1B790C72B4}" type="datetimeFigureOut">
              <a:rPr lang="en-US" altLang="en-US"/>
              <a:pPr>
                <a:defRPr/>
              </a:pPr>
              <a:t>12/5/17</a:t>
            </a:fld>
            <a:endParaRPr lang="en-US" alt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A93735-DA40-440B-8AE0-7ABF5C10C9A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88041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8D93D5-B64C-450C-AC52-49FC47213A46}" type="datetimeFigureOut">
              <a:rPr lang="en-US" altLang="en-US"/>
              <a:pPr>
                <a:defRPr/>
              </a:pPr>
              <a:t>12/5/17</a:t>
            </a:fld>
            <a:endParaRPr lang="en-US" alt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B303A1-46EC-4576-BF66-935AA7720A0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620878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-12211"/>
            <a:ext cx="8534400" cy="11430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71499" y="1546515"/>
            <a:ext cx="7986483" cy="4318000"/>
          </a:xfrm>
        </p:spPr>
        <p:txBody>
          <a:bodyPr/>
          <a:lstStyle>
            <a:lvl1pPr>
              <a:defRPr sz="2800" b="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67466860"/>
      </p:ext>
    </p:extLst>
  </p:cSld>
  <p:clrMapOvr>
    <a:masterClrMapping/>
  </p:clrMapOvr>
  <p:transition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151" y="2332037"/>
            <a:ext cx="8237408" cy="3663561"/>
          </a:xfrm>
          <a:prstGeom prst="rect">
            <a:avLst/>
          </a:prstGeom>
        </p:spPr>
        <p:txBody>
          <a:bodyPr/>
          <a:lstStyle>
            <a:lvl2pPr>
              <a:defRPr>
                <a:latin typeface="Arial (Body)"/>
                <a:cs typeface="Arial (Body)"/>
              </a:defRPr>
            </a:lvl2pPr>
            <a:lvl3pPr>
              <a:defRPr>
                <a:latin typeface="Arial (Body)"/>
                <a:cs typeface="Arial (Body)"/>
              </a:defRPr>
            </a:lvl3pPr>
            <a:lvl4pPr>
              <a:defRPr>
                <a:latin typeface="Arial (Body)"/>
                <a:cs typeface="Arial (Body)"/>
              </a:defRPr>
            </a:lvl4pPr>
            <a:lvl5pPr>
              <a:defRPr>
                <a:latin typeface="Arial (Body)"/>
                <a:cs typeface="Arial (Body)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effectLst>
                  <a:outerShdw blurRad="50800" dist="38100" dir="2700000">
                    <a:srgbClr val="000000"/>
                  </a:outerShdw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26E5FC-97F9-41FC-B7E5-B688B33A40FB}" type="datetimeFigureOut">
              <a:rPr lang="en-US" altLang="en-US"/>
              <a:pPr>
                <a:defRPr/>
              </a:pPr>
              <a:t>12/5/17</a:t>
            </a:fld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3908F4-C429-4860-ABD3-CEFC79AC4E3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7795817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A76533-C7CE-460B-99A0-9F718121B60B}" type="datetimeFigureOut">
              <a:rPr lang="en-US" altLang="en-US"/>
              <a:pPr>
                <a:defRPr/>
              </a:pPr>
              <a:t>12/5/17</a:t>
            </a:fld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C3B9DA-03A5-4E94-9FE0-2180DBA5F43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0779570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51F3F5-5AB0-44CE-A48D-2F90011A2372}" type="datetimeFigureOut">
              <a:rPr lang="en-US" altLang="en-US"/>
              <a:pPr>
                <a:defRPr/>
              </a:pPr>
              <a:t>12/5/17</a:t>
            </a:fld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6FA612-F510-4065-A045-E5D8D30BFF8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5971800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4791DB-DFB6-42D1-A38C-78C1A6947956}" type="datetimeFigureOut">
              <a:rPr lang="en-US" altLang="en-US"/>
              <a:pPr>
                <a:defRPr/>
              </a:pPr>
              <a:t>12/5/17</a:t>
            </a:fld>
            <a:endParaRPr lang="en-US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A492E9-0C42-44D7-B69E-2587156D921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5601661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37B1C7-F378-436F-8C6A-289FC7B674C6}" type="datetimeFigureOut">
              <a:rPr lang="en-US" altLang="en-US"/>
              <a:pPr>
                <a:defRPr/>
              </a:pPr>
              <a:t>12/5/17</a:t>
            </a:fld>
            <a:endParaRPr lang="en-US" alt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3D7C20-5BED-4F95-8317-D1E503C8B00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457204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9E6A0A-D8D2-4400-A7A9-F514DD6F8A0D}" type="datetimeFigureOut">
              <a:rPr lang="en-US" altLang="en-US"/>
              <a:pPr>
                <a:defRPr/>
              </a:pPr>
              <a:t>12/5/17</a:t>
            </a:fld>
            <a:endParaRPr lang="en-US" altLang="en-US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521752-A9DC-4461-A97E-F4181B48C1F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3377849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154373-99AE-4D4E-86E6-733F70CFC6A9}" type="datetimeFigureOut">
              <a:rPr lang="en-US" altLang="en-US"/>
              <a:pPr>
                <a:defRPr/>
              </a:pPr>
              <a:t>12/5/17</a:t>
            </a:fld>
            <a:endParaRPr lang="en-US" altLang="en-US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ACD3C-BC0A-43C9-982C-5381371FA3A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6048313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B049DA-A7E9-4811-B70A-FD650986BF47}" type="datetimeFigureOut">
              <a:rPr lang="en-US" altLang="en-US"/>
              <a:pPr>
                <a:defRPr/>
              </a:pPr>
              <a:t>12/5/17</a:t>
            </a:fld>
            <a:endParaRPr lang="en-US" altLang="en-US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898F6-2543-4CE2-AD8F-0637D848794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3555634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8BA7EE-48B0-4697-B0AF-20B68C3B8DCF}" type="datetimeFigureOut">
              <a:rPr lang="en-US" altLang="en-US"/>
              <a:pPr>
                <a:defRPr/>
              </a:pPr>
              <a:t>12/5/17</a:t>
            </a:fld>
            <a:endParaRPr lang="en-US" alt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3E7423-339C-4091-BA6A-03E82FB9339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0908007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39F1DE-EA95-4FCF-8E17-7FE766C78E04}" type="datetimeFigureOut">
              <a:rPr lang="en-US" altLang="en-US"/>
              <a:pPr>
                <a:defRPr/>
              </a:pPr>
              <a:t>12/5/17</a:t>
            </a:fld>
            <a:endParaRPr lang="en-US" alt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548CBF-E90C-4999-8D32-EC4FB2343BB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2180035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D25368-64C6-4DD4-BAB2-14240B9125B1}" type="datetimeFigureOut">
              <a:rPr lang="en-US" altLang="en-US"/>
              <a:pPr>
                <a:defRPr/>
              </a:pPr>
              <a:t>12/5/17</a:t>
            </a:fld>
            <a:endParaRPr lang="en-US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308FDB-43A4-451A-98FA-4AC9CF44BC6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9418834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8B1D37-B969-4819-B4F7-E6E694731586}" type="datetimeFigureOut">
              <a:rPr lang="en-US" altLang="en-US"/>
              <a:pPr>
                <a:defRPr/>
              </a:pPr>
              <a:t>12/5/17</a:t>
            </a:fld>
            <a:endParaRPr lang="en-US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D89D2C-1008-4EBB-A803-2558FF0A0EE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221888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slideLayout" Target="../slideLayouts/slideLayout8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5" Type="http://schemas.openxmlformats.org/officeDocument/2006/relationships/slideLayout" Target="../slideLayouts/slideLayout10.xml"/><Relationship Id="rId4" Type="http://schemas.openxmlformats.org/officeDocument/2006/relationships/slideLayout" Target="../slideLayouts/slideLayout9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.jpeg"/><Relationship Id="rId5" Type="http://schemas.openxmlformats.org/officeDocument/2006/relationships/theme" Target="../theme/theme3.xml"/><Relationship Id="rId4" Type="http://schemas.openxmlformats.org/officeDocument/2006/relationships/slideLayout" Target="../slideLayouts/slideLayout15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16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0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7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1" name="AutoShape 17"/>
          <p:cNvSpPr>
            <a:spLocks noChangeArrowheads="1"/>
          </p:cNvSpPr>
          <p:nvPr/>
        </p:nvSpPr>
        <p:spPr bwMode="auto">
          <a:xfrm>
            <a:off x="207963" y="207963"/>
            <a:ext cx="8707437" cy="6397625"/>
          </a:xfrm>
          <a:prstGeom prst="roundRect">
            <a:avLst>
              <a:gd name="adj" fmla="val 2935"/>
            </a:avLst>
          </a:prstGeom>
          <a:gradFill rotWithShape="1">
            <a:gsLst>
              <a:gs pos="0">
                <a:srgbClr val="FFFFFF"/>
              </a:gs>
              <a:gs pos="35000">
                <a:srgbClr val="FFFFFF"/>
              </a:gs>
              <a:gs pos="100000">
                <a:srgbClr val="FFFFFF"/>
              </a:gs>
            </a:gsLst>
            <a:lin ang="16200000" scaled="1"/>
          </a:gradFill>
          <a:ln w="9525">
            <a:solidFill>
              <a:srgbClr val="F9F9F9"/>
            </a:solidFill>
            <a:round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 wrap="none" anchor="ctr"/>
          <a:lstStyle/>
          <a:p>
            <a:pPr algn="ctr" eaLnBrk="1" hangingPunct="1">
              <a:lnSpc>
                <a:spcPct val="85000"/>
              </a:lnSpc>
              <a:defRPr/>
            </a:pPr>
            <a:endParaRPr lang="en-US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304800" y="101600"/>
            <a:ext cx="8534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1028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547688" y="1355725"/>
            <a:ext cx="8051800" cy="5116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5" name="Rectangle 19"/>
          <p:cNvSpPr>
            <a:spLocks noChangeArrowheads="1"/>
          </p:cNvSpPr>
          <p:nvPr/>
        </p:nvSpPr>
        <p:spPr bwMode="auto">
          <a:xfrm flipV="1">
            <a:off x="427038" y="958850"/>
            <a:ext cx="8223250" cy="58738"/>
          </a:xfrm>
          <a:prstGeom prst="rect">
            <a:avLst/>
          </a:prstGeom>
          <a:gradFill rotWithShape="1">
            <a:gsLst>
              <a:gs pos="0">
                <a:schemeClr val="bg1"/>
              </a:gs>
              <a:gs pos="50000">
                <a:schemeClr val="tx1">
                  <a:lumMod val="85000"/>
                </a:schemeClr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lnSpc>
                <a:spcPct val="85000"/>
              </a:lnSpc>
              <a:defRPr/>
            </a:pPr>
            <a:endParaRPr lang="en-US" dirty="0">
              <a:solidFill>
                <a:srgbClr val="FFFFFF"/>
              </a:solidFill>
              <a:latin typeface="Arial" charset="0"/>
              <a:ea typeface="+mn-ea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85" r:id="rId1"/>
    <p:sldLayoutId id="2147483986" r:id="rId2"/>
    <p:sldLayoutId id="2147483987" r:id="rId3"/>
    <p:sldLayoutId id="2147483988" r:id="rId4"/>
    <p:sldLayoutId id="2147483989" r:id="rId5"/>
  </p:sldLayoutIdLst>
  <p:transition>
    <p:split orient="vert"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</p:bldLst>
  </p:timing>
  <p:txStyles>
    <p:titleStyle>
      <a:lvl1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effectLst>
            <a:outerShdw blurRad="50800" dist="38100" dir="2700000">
              <a:schemeClr val="bg1">
                <a:alpha val="41000"/>
              </a:schemeClr>
            </a:outerShdw>
          </a:effectLst>
          <a:latin typeface="+mj-lt"/>
          <a:ea typeface="MS PGothic" panose="020B0600070205080204" pitchFamily="34" charset="-128"/>
          <a:cs typeface="MS PGothic" charset="0"/>
        </a:defRPr>
      </a:lvl1pPr>
      <a:lvl2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latin typeface="Arial" charset="0"/>
          <a:ea typeface="MS PGothic" panose="020B0600070205080204" pitchFamily="34" charset="-128"/>
          <a:cs typeface="MS PGothic" charset="0"/>
        </a:defRPr>
      </a:lvl2pPr>
      <a:lvl3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latin typeface="Arial" charset="0"/>
          <a:ea typeface="MS PGothic" panose="020B0600070205080204" pitchFamily="34" charset="-128"/>
          <a:cs typeface="MS PGothic" charset="0"/>
        </a:defRPr>
      </a:lvl3pPr>
      <a:lvl4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latin typeface="Arial" charset="0"/>
          <a:ea typeface="MS PGothic" panose="020B0600070205080204" pitchFamily="34" charset="-128"/>
          <a:cs typeface="MS PGothic" charset="0"/>
        </a:defRPr>
      </a:lvl4pPr>
      <a:lvl5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latin typeface="Arial" charset="0"/>
          <a:ea typeface="MS PGothic" panose="020B0600070205080204" pitchFamily="34" charset="-128"/>
          <a:cs typeface="MS PGothic" charset="0"/>
        </a:defRPr>
      </a:lvl5pPr>
      <a:lvl6pPr marL="457200" algn="ctr" rtl="0" fontAlgn="base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chemeClr val="accent2"/>
          </a:solidFill>
          <a:latin typeface="Arial" charset="0"/>
        </a:defRPr>
      </a:lvl6pPr>
      <a:lvl7pPr marL="914400" algn="ctr" rtl="0" fontAlgn="base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chemeClr val="accent2"/>
          </a:solidFill>
          <a:latin typeface="Arial" charset="0"/>
        </a:defRPr>
      </a:lvl7pPr>
      <a:lvl8pPr marL="1371600" algn="ctr" rtl="0" fontAlgn="base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chemeClr val="accent2"/>
          </a:solidFill>
          <a:latin typeface="Arial" charset="0"/>
        </a:defRPr>
      </a:lvl8pPr>
      <a:lvl9pPr marL="1828800" algn="ctr" rtl="0" fontAlgn="base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chemeClr val="accent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2800" b="1">
          <a:solidFill>
            <a:srgbClr val="000000"/>
          </a:solidFill>
          <a:latin typeface="+mn-lt"/>
          <a:ea typeface="MS PGothic" panose="020B0600070205080204" pitchFamily="34" charset="-128"/>
          <a:cs typeface="MS PGothic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400">
          <a:solidFill>
            <a:srgbClr val="000000"/>
          </a:solidFill>
          <a:latin typeface="+mn-lt"/>
          <a:ea typeface="MS PGothic" panose="020B0600070205080204" pitchFamily="34" charset="-128"/>
          <a:cs typeface="MS PGothic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000">
          <a:solidFill>
            <a:srgbClr val="000000"/>
          </a:solidFill>
          <a:latin typeface="+mn-lt"/>
          <a:ea typeface="MS PGothic" panose="020B0600070205080204" pitchFamily="34" charset="-128"/>
          <a:cs typeface="MS PGothic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>
          <a:solidFill>
            <a:srgbClr val="000000"/>
          </a:solidFill>
          <a:latin typeface="+mn-lt"/>
          <a:ea typeface="MS PGothic" panose="020B0600070205080204" pitchFamily="34" charset="-128"/>
          <a:cs typeface="MS PGothic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1600">
          <a:solidFill>
            <a:srgbClr val="000000"/>
          </a:solidFill>
          <a:latin typeface="+mn-lt"/>
          <a:ea typeface="MS PGothic" panose="020B0600070205080204" pitchFamily="34" charset="-128"/>
          <a:cs typeface="MS PGothic" charset="0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8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1" name="AutoShape 17"/>
          <p:cNvSpPr>
            <a:spLocks noChangeArrowheads="1"/>
          </p:cNvSpPr>
          <p:nvPr/>
        </p:nvSpPr>
        <p:spPr bwMode="auto">
          <a:xfrm>
            <a:off x="207963" y="207963"/>
            <a:ext cx="8707437" cy="6397625"/>
          </a:xfrm>
          <a:prstGeom prst="roundRect">
            <a:avLst>
              <a:gd name="adj" fmla="val 2935"/>
            </a:avLst>
          </a:prstGeom>
          <a:gradFill rotWithShape="1">
            <a:gsLst>
              <a:gs pos="0">
                <a:srgbClr val="FFFFFF"/>
              </a:gs>
              <a:gs pos="35000">
                <a:srgbClr val="FFFFFF"/>
              </a:gs>
              <a:gs pos="100000">
                <a:srgbClr val="FFFFFF"/>
              </a:gs>
            </a:gsLst>
            <a:lin ang="16200000" scaled="1"/>
          </a:gradFill>
          <a:ln w="9525">
            <a:solidFill>
              <a:srgbClr val="F9F9F9"/>
            </a:solidFill>
            <a:round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 wrap="none" anchor="ctr"/>
          <a:lstStyle/>
          <a:p>
            <a:pPr algn="ctr" eaLnBrk="1" hangingPunct="1">
              <a:lnSpc>
                <a:spcPct val="85000"/>
              </a:lnSpc>
              <a:defRPr/>
            </a:pPr>
            <a:endParaRPr lang="en-US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304800" y="280988"/>
            <a:ext cx="8534400" cy="998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2052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547688" y="1474788"/>
            <a:ext cx="8051800" cy="5116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5" name="Rectangle 19"/>
          <p:cNvSpPr>
            <a:spLocks noChangeArrowheads="1"/>
          </p:cNvSpPr>
          <p:nvPr/>
        </p:nvSpPr>
        <p:spPr bwMode="auto">
          <a:xfrm flipV="1">
            <a:off x="427038" y="1316038"/>
            <a:ext cx="8223250" cy="58737"/>
          </a:xfrm>
          <a:prstGeom prst="rect">
            <a:avLst/>
          </a:prstGeom>
          <a:gradFill rotWithShape="1">
            <a:gsLst>
              <a:gs pos="0">
                <a:schemeClr val="bg1"/>
              </a:gs>
              <a:gs pos="50000">
                <a:schemeClr val="tx1">
                  <a:lumMod val="85000"/>
                </a:schemeClr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lnSpc>
                <a:spcPct val="85000"/>
              </a:lnSpc>
              <a:defRPr/>
            </a:pPr>
            <a:endParaRPr lang="en-US" dirty="0">
              <a:solidFill>
                <a:srgbClr val="FFFFFF"/>
              </a:solidFill>
              <a:latin typeface="Arial" charset="0"/>
              <a:ea typeface="+mn-ea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90" r:id="rId1"/>
    <p:sldLayoutId id="2147483991" r:id="rId2"/>
    <p:sldLayoutId id="2147483992" r:id="rId3"/>
    <p:sldLayoutId id="2147483993" r:id="rId4"/>
    <p:sldLayoutId id="2147483994" r:id="rId5"/>
    <p:sldLayoutId id="2147483999" r:id="rId6"/>
  </p:sldLayoutIdLst>
  <p:transition>
    <p:split orient="vert" dir="in"/>
  </p:transition>
  <p:txStyles>
    <p:titleStyle>
      <a:lvl1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effectLst>
            <a:outerShdw blurRad="50800" dist="38100" dir="2700000">
              <a:schemeClr val="bg1">
                <a:alpha val="41000"/>
              </a:schemeClr>
            </a:outerShdw>
          </a:effectLst>
          <a:latin typeface="+mj-lt"/>
          <a:ea typeface="MS PGothic" panose="020B0600070205080204" pitchFamily="34" charset="-128"/>
          <a:cs typeface="MS PGothic" charset="0"/>
        </a:defRPr>
      </a:lvl1pPr>
      <a:lvl2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latin typeface="Arial" charset="0"/>
          <a:ea typeface="MS PGothic" panose="020B0600070205080204" pitchFamily="34" charset="-128"/>
          <a:cs typeface="MS PGothic" charset="0"/>
        </a:defRPr>
      </a:lvl2pPr>
      <a:lvl3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latin typeface="Arial" charset="0"/>
          <a:ea typeface="MS PGothic" panose="020B0600070205080204" pitchFamily="34" charset="-128"/>
          <a:cs typeface="MS PGothic" charset="0"/>
        </a:defRPr>
      </a:lvl3pPr>
      <a:lvl4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latin typeface="Arial" charset="0"/>
          <a:ea typeface="MS PGothic" panose="020B0600070205080204" pitchFamily="34" charset="-128"/>
          <a:cs typeface="MS PGothic" charset="0"/>
        </a:defRPr>
      </a:lvl4pPr>
      <a:lvl5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latin typeface="Arial" charset="0"/>
          <a:ea typeface="MS PGothic" panose="020B0600070205080204" pitchFamily="34" charset="-128"/>
          <a:cs typeface="MS PGothic" charset="0"/>
        </a:defRPr>
      </a:lvl5pPr>
      <a:lvl6pPr marL="457200" algn="ctr" rtl="0" fontAlgn="base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chemeClr val="accent2"/>
          </a:solidFill>
          <a:latin typeface="Arial" charset="0"/>
        </a:defRPr>
      </a:lvl6pPr>
      <a:lvl7pPr marL="914400" algn="ctr" rtl="0" fontAlgn="base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chemeClr val="accent2"/>
          </a:solidFill>
          <a:latin typeface="Arial" charset="0"/>
        </a:defRPr>
      </a:lvl7pPr>
      <a:lvl8pPr marL="1371600" algn="ctr" rtl="0" fontAlgn="base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chemeClr val="accent2"/>
          </a:solidFill>
          <a:latin typeface="Arial" charset="0"/>
        </a:defRPr>
      </a:lvl8pPr>
      <a:lvl9pPr marL="1828800" algn="ctr" rtl="0" fontAlgn="base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chemeClr val="accent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2800" b="1">
          <a:solidFill>
            <a:srgbClr val="000000"/>
          </a:solidFill>
          <a:latin typeface="+mn-lt"/>
          <a:ea typeface="MS PGothic" panose="020B0600070205080204" pitchFamily="34" charset="-128"/>
          <a:cs typeface="MS PGothic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400">
          <a:solidFill>
            <a:srgbClr val="000000"/>
          </a:solidFill>
          <a:latin typeface="+mn-lt"/>
          <a:ea typeface="MS PGothic" panose="020B0600070205080204" pitchFamily="34" charset="-128"/>
          <a:cs typeface="MS PGothic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000">
          <a:solidFill>
            <a:srgbClr val="000000"/>
          </a:solidFill>
          <a:latin typeface="+mn-lt"/>
          <a:ea typeface="MS PGothic" panose="020B0600070205080204" pitchFamily="34" charset="-128"/>
          <a:cs typeface="MS PGothic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>
          <a:solidFill>
            <a:srgbClr val="000000"/>
          </a:solidFill>
          <a:latin typeface="+mn-lt"/>
          <a:ea typeface="MS PGothic" panose="020B0600070205080204" pitchFamily="34" charset="-128"/>
          <a:cs typeface="MS PGothic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1600">
          <a:solidFill>
            <a:srgbClr val="000000"/>
          </a:solidFill>
          <a:latin typeface="+mn-lt"/>
          <a:ea typeface="MS PGothic" panose="020B0600070205080204" pitchFamily="34" charset="-128"/>
          <a:cs typeface="MS PGothic" charset="0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6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auto">
          <a:xfrm>
            <a:off x="317500" y="-20638"/>
            <a:ext cx="8499475" cy="1143001"/>
          </a:xfrm>
          <a:prstGeom prst="rect">
            <a:avLst/>
          </a:prstGeom>
          <a:noFill/>
          <a:ln>
            <a:noFill/>
          </a:ln>
          <a:effectLst>
            <a:outerShdw blurRad="63500" dist="38100" dir="2700000" rotWithShape="0">
              <a:srgbClr val="000000">
                <a:alpha val="74997"/>
              </a:srgbClr>
            </a:outerShdw>
          </a:effectLst>
          <a:extLst>
            <a:ext uri="{909E8E84-426E-40dd-AFC4-6F175D3DCCD1}"/>
            <a:ext uri="{91240B29-F687-4f45-9708-019B960494DF}"/>
            <a:ext uri="{FAA26D3D-D897-4be2-8F04-BA451C77F1D7}"/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07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341313" y="1338263"/>
            <a:ext cx="8475662" cy="4525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lnSpc>
                <a:spcPct val="85000"/>
              </a:lnSpc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4FA4D041-824C-41EB-B379-18D0F47951CD}" type="datetimeFigureOut">
              <a:rPr lang="en-US" altLang="en-US"/>
              <a:pPr>
                <a:defRPr/>
              </a:pPr>
              <a:t>12/5/17</a:t>
            </a:fld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lnSpc>
                <a:spcPct val="85000"/>
              </a:lnSpc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lnSpc>
                <a:spcPct val="85000"/>
              </a:lnSpc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4F476FCD-C121-4DF8-90D5-30ED7309C91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7" name="Rectangle 132"/>
          <p:cNvSpPr>
            <a:spLocks noChangeArrowheads="1"/>
          </p:cNvSpPr>
          <p:nvPr/>
        </p:nvSpPr>
        <p:spPr bwMode="auto">
          <a:xfrm>
            <a:off x="333375" y="769938"/>
            <a:ext cx="8448675" cy="42862"/>
          </a:xfrm>
          <a:prstGeom prst="rect">
            <a:avLst/>
          </a:prstGeom>
          <a:gradFill rotWithShape="1">
            <a:gsLst>
              <a:gs pos="0">
                <a:srgbClr val="CC9900"/>
              </a:gs>
              <a:gs pos="50000">
                <a:srgbClr val="FFFFFF"/>
              </a:gs>
              <a:gs pos="100000">
                <a:srgbClr val="CC9900"/>
              </a:gs>
            </a:gsLst>
            <a:lin ang="0" scaled="1"/>
          </a:gradFill>
          <a:ln w="9525">
            <a:solidFill>
              <a:srgbClr val="FFD93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lnSpc>
                <a:spcPct val="85000"/>
              </a:lnSpc>
              <a:defRPr/>
            </a:pPr>
            <a:endParaRPr lang="en-US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95" r:id="rId1"/>
    <p:sldLayoutId id="2147483996" r:id="rId2"/>
    <p:sldLayoutId id="2147483997" r:id="rId3"/>
    <p:sldLayoutId id="2147484000" r:id="rId4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2400" b="1" kern="1200" cap="all" spc="600">
          <a:ln>
            <a:solidFill>
              <a:srgbClr val="FFD931"/>
            </a:solidFill>
          </a:ln>
          <a:solidFill>
            <a:srgbClr val="FFD931"/>
          </a:solidFill>
          <a:latin typeface="Arial (Headings)"/>
          <a:ea typeface="MS PGothic" panose="020B0600070205080204" pitchFamily="34" charset="-128"/>
          <a:cs typeface="Arial (Headings)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FFD931"/>
          </a:solidFill>
          <a:latin typeface="Arial (Headings)"/>
          <a:ea typeface="MS PGothic" panose="020B0600070205080204" pitchFamily="34" charset="-128"/>
          <a:cs typeface="Arial (Headings)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FFD931"/>
          </a:solidFill>
          <a:latin typeface="Arial (Headings)"/>
          <a:ea typeface="MS PGothic" panose="020B0600070205080204" pitchFamily="34" charset="-128"/>
          <a:cs typeface="Arial (Headings)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FFD931"/>
          </a:solidFill>
          <a:latin typeface="Arial (Headings)"/>
          <a:ea typeface="MS PGothic" panose="020B0600070205080204" pitchFamily="34" charset="-128"/>
          <a:cs typeface="Arial (Headings)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FFD931"/>
          </a:solidFill>
          <a:latin typeface="Arial (Headings)"/>
          <a:ea typeface="MS PGothic" panose="020B0600070205080204" pitchFamily="34" charset="-128"/>
          <a:cs typeface="Arial (Headings)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2400" b="1">
          <a:solidFill>
            <a:srgbClr val="FFD931"/>
          </a:solidFill>
          <a:latin typeface="Arial (Headings)"/>
          <a:ea typeface="Arial (Headings)"/>
          <a:cs typeface="Arial (Headings)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2400" b="1">
          <a:solidFill>
            <a:srgbClr val="FFD931"/>
          </a:solidFill>
          <a:latin typeface="Arial (Headings)"/>
          <a:ea typeface="Arial (Headings)"/>
          <a:cs typeface="Arial (Headings)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2400" b="1">
          <a:solidFill>
            <a:srgbClr val="FFD931"/>
          </a:solidFill>
          <a:latin typeface="Arial (Headings)"/>
          <a:ea typeface="Arial (Headings)"/>
          <a:cs typeface="Arial (Headings)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2400" b="1">
          <a:solidFill>
            <a:srgbClr val="FFD931"/>
          </a:solidFill>
          <a:latin typeface="Arial (Headings)"/>
          <a:ea typeface="Arial (Headings)"/>
          <a:cs typeface="Arial (Headings)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Arial (Body)"/>
          <a:ea typeface="MS PGothic" panose="020B0600070205080204" pitchFamily="34" charset="-128"/>
          <a:cs typeface="Arial (Body)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Arial (Body)"/>
          <a:ea typeface="Arial (Body)"/>
          <a:cs typeface="Arial (Body)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 (Body)"/>
          <a:ea typeface="Arial (Body)"/>
          <a:cs typeface="Arial (Body)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Arial (Body)"/>
          <a:ea typeface="Arial (Body)"/>
          <a:cs typeface="Arial (Body)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Arial (Body)"/>
          <a:ea typeface="Arial (Body)"/>
          <a:cs typeface="Arial (Body)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lnSpc>
                <a:spcPct val="85000"/>
              </a:lnSpc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AADF4485-D82D-4F02-81BB-8410C2B81CF1}" type="datetimeFigureOut">
              <a:rPr lang="en-US" altLang="en-US"/>
              <a:pPr>
                <a:defRPr/>
              </a:pPr>
              <a:t>12/5/17</a:t>
            </a:fld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lnSpc>
                <a:spcPct val="85000"/>
              </a:lnSpc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lnSpc>
                <a:spcPct val="85000"/>
              </a:lnSpc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04698874-05D2-446F-9A38-89D1C66D5B3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7" name="Title Placeholder 6"/>
          <p:cNvSpPr>
            <a:spLocks noGrp="1"/>
          </p:cNvSpPr>
          <p:nvPr>
            <p:ph type="title"/>
          </p:nvPr>
        </p:nvSpPr>
        <p:spPr>
          <a:xfrm>
            <a:off x="317500" y="720725"/>
            <a:ext cx="8488363" cy="111283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Rectangle 132"/>
          <p:cNvSpPr>
            <a:spLocks noChangeArrowheads="1"/>
          </p:cNvSpPr>
          <p:nvPr/>
        </p:nvSpPr>
        <p:spPr bwMode="auto">
          <a:xfrm>
            <a:off x="333375" y="561975"/>
            <a:ext cx="8448675" cy="42863"/>
          </a:xfrm>
          <a:prstGeom prst="rect">
            <a:avLst/>
          </a:prstGeom>
          <a:gradFill rotWithShape="1">
            <a:gsLst>
              <a:gs pos="0">
                <a:srgbClr val="CC9900"/>
              </a:gs>
              <a:gs pos="50000">
                <a:srgbClr val="FFFFFF"/>
              </a:gs>
              <a:gs pos="100000">
                <a:srgbClr val="CC9900"/>
              </a:gs>
            </a:gsLst>
            <a:lin ang="0" scaled="1"/>
          </a:gradFill>
          <a:ln w="9525">
            <a:solidFill>
              <a:srgbClr val="FFD93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lnSpc>
                <a:spcPct val="85000"/>
              </a:lnSpc>
              <a:defRPr/>
            </a:pPr>
            <a:endParaRPr lang="en-US" altLang="en-US"/>
          </a:p>
        </p:txBody>
      </p:sp>
      <p:sp>
        <p:nvSpPr>
          <p:cNvPr id="9" name="Rectangle 132"/>
          <p:cNvSpPr>
            <a:spLocks noChangeArrowheads="1"/>
          </p:cNvSpPr>
          <p:nvPr/>
        </p:nvSpPr>
        <p:spPr bwMode="auto">
          <a:xfrm>
            <a:off x="339725" y="1922463"/>
            <a:ext cx="8448675" cy="42862"/>
          </a:xfrm>
          <a:prstGeom prst="rect">
            <a:avLst/>
          </a:prstGeom>
          <a:gradFill rotWithShape="1">
            <a:gsLst>
              <a:gs pos="0">
                <a:srgbClr val="CC9900"/>
              </a:gs>
              <a:gs pos="50000">
                <a:srgbClr val="FFFFFF"/>
              </a:gs>
              <a:gs pos="100000">
                <a:srgbClr val="CC9900"/>
              </a:gs>
            </a:gsLst>
            <a:lin ang="0" scaled="1"/>
          </a:gradFill>
          <a:ln w="9525">
            <a:solidFill>
              <a:srgbClr val="FFD93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lnSpc>
                <a:spcPct val="85000"/>
              </a:lnSpc>
              <a:defRPr/>
            </a:pPr>
            <a:endParaRPr lang="en-US" altLang="en-US"/>
          </a:p>
        </p:txBody>
      </p:sp>
      <p:sp>
        <p:nvSpPr>
          <p:cNvPr id="4104" name="Text Placeholder 9"/>
          <p:cNvSpPr>
            <a:spLocks noGrp="1"/>
          </p:cNvSpPr>
          <p:nvPr>
            <p:ph type="body" idx="1"/>
          </p:nvPr>
        </p:nvSpPr>
        <p:spPr bwMode="auto">
          <a:xfrm>
            <a:off x="330200" y="2540000"/>
            <a:ext cx="8475663" cy="3271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98" r:id="rId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3600" b="1" kern="1200" cap="all" spc="600">
          <a:ln>
            <a:solidFill>
              <a:srgbClr val="FFD931"/>
            </a:solidFill>
          </a:ln>
          <a:solidFill>
            <a:srgbClr val="FFD931"/>
          </a:solidFill>
          <a:effectLst>
            <a:outerShdw blurRad="50800" dist="38100" dir="2700000">
              <a:srgbClr val="000000"/>
            </a:outerShdw>
          </a:effectLst>
          <a:latin typeface="Arial (Headings)"/>
          <a:ea typeface="MS PGothic" panose="020B0600070205080204" pitchFamily="34" charset="-128"/>
          <a:cs typeface="Arial (Headings)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D931"/>
          </a:solidFill>
          <a:latin typeface="Arial (Headings)"/>
          <a:ea typeface="MS PGothic" panose="020B0600070205080204" pitchFamily="34" charset="-128"/>
          <a:cs typeface="Arial (Headings)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D931"/>
          </a:solidFill>
          <a:latin typeface="Arial (Headings)"/>
          <a:ea typeface="MS PGothic" panose="020B0600070205080204" pitchFamily="34" charset="-128"/>
          <a:cs typeface="Arial (Headings)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D931"/>
          </a:solidFill>
          <a:latin typeface="Arial (Headings)"/>
          <a:ea typeface="MS PGothic" panose="020B0600070205080204" pitchFamily="34" charset="-128"/>
          <a:cs typeface="Arial (Headings)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D931"/>
          </a:solidFill>
          <a:latin typeface="Arial (Headings)"/>
          <a:ea typeface="MS PGothic" panose="020B0600070205080204" pitchFamily="34" charset="-128"/>
          <a:cs typeface="Arial (Headings)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3600" b="1">
          <a:solidFill>
            <a:srgbClr val="FFD931"/>
          </a:solidFill>
          <a:latin typeface="Arial (Headings)"/>
          <a:ea typeface="Arial (Headings)"/>
          <a:cs typeface="Arial (Headings)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3600" b="1">
          <a:solidFill>
            <a:srgbClr val="FFD931"/>
          </a:solidFill>
          <a:latin typeface="Arial (Headings)"/>
          <a:ea typeface="Arial (Headings)"/>
          <a:cs typeface="Arial (Headings)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3600" b="1">
          <a:solidFill>
            <a:srgbClr val="FFD931"/>
          </a:solidFill>
          <a:latin typeface="Arial (Headings)"/>
          <a:ea typeface="Arial (Headings)"/>
          <a:cs typeface="Arial (Headings)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3600" b="1">
          <a:solidFill>
            <a:srgbClr val="FFD931"/>
          </a:solidFill>
          <a:latin typeface="Arial (Headings)"/>
          <a:ea typeface="Arial (Headings)"/>
          <a:cs typeface="Arial (Headings)"/>
        </a:defRPr>
      </a:lvl9pPr>
    </p:titleStyle>
    <p:bodyStyle>
      <a:lvl1pPr marL="342900" indent="-342900" algn="ctr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defRPr sz="5000" b="1" kern="1200">
          <a:solidFill>
            <a:schemeClr val="tx1"/>
          </a:solidFill>
          <a:latin typeface="Arial (Body)"/>
          <a:ea typeface="MS PGothic" panose="020B0600070205080204" pitchFamily="34" charset="-128"/>
          <a:cs typeface="Arial (Body)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Arial (Body)"/>
          <a:cs typeface="Arial (Body)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Arial (Body)"/>
          <a:cs typeface="Arial (Body)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Arial (Body)"/>
          <a:cs typeface="Arial (Body)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Arial (Body)"/>
          <a:cs typeface="Arial (Body)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512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2D9AF9FD-D15F-460A-94E9-C40CEBC0E62A}" type="datetimeFigureOut">
              <a:rPr lang="en-GB"/>
              <a:pPr>
                <a:defRPr/>
              </a:pPr>
              <a:t>05/12/2017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DC10E29-9129-448F-9C28-8DCFA5C1D835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01" r:id="rId1"/>
    <p:sldLayoutId id="2147484002" r:id="rId2"/>
    <p:sldLayoutId id="2147484003" r:id="rId3"/>
    <p:sldLayoutId id="2147484004" r:id="rId4"/>
    <p:sldLayoutId id="2147484005" r:id="rId5"/>
    <p:sldLayoutId id="2147484006" r:id="rId6"/>
    <p:sldLayoutId id="2147484007" r:id="rId7"/>
    <p:sldLayoutId id="2147484008" r:id="rId8"/>
    <p:sldLayoutId id="2147484009" r:id="rId9"/>
    <p:sldLayoutId id="2147484010" r:id="rId10"/>
    <p:sldLayoutId id="214748401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8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8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ctrTitle"/>
          </p:nvPr>
        </p:nvSpPr>
        <p:spPr>
          <a:xfrm>
            <a:off x="684213" y="1989138"/>
            <a:ext cx="7772400" cy="1470025"/>
          </a:xfrm>
        </p:spPr>
        <p:txBody>
          <a:bodyPr/>
          <a:lstStyle/>
          <a:p>
            <a:r>
              <a:rPr lang="en-GB" altLang="en-US"/>
              <a:t>Principles of Exercise Training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013" y="3744913"/>
            <a:ext cx="6400800" cy="17526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>SHSS5060 Exercise Physiology</a:t>
            </a:r>
          </a:p>
          <a:p>
            <a:pPr fontAlgn="auto">
              <a:spcAft>
                <a:spcPts val="0"/>
              </a:spcAft>
              <a:defRPr/>
            </a:pPr>
            <a:r>
              <a:rPr lang="en-GB" dirty="0"/>
              <a:t>Based on Chapter 9 – Kenney, Wilmore &amp; </a:t>
            </a:r>
            <a:r>
              <a:rPr lang="en-GB" dirty="0" err="1"/>
              <a:t>Costill</a:t>
            </a:r>
            <a:r>
              <a:rPr lang="en-GB" dirty="0"/>
              <a:t> (2016)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2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/>
              <a:t>Terminology:</a:t>
            </a:r>
            <a:br>
              <a:rPr lang="en-US" altLang="en-US"/>
            </a:br>
            <a:r>
              <a:rPr lang="en-US" altLang="en-US"/>
              <a:t>Muscular Strength</a:t>
            </a:r>
          </a:p>
        </p:txBody>
      </p:sp>
      <p:sp>
        <p:nvSpPr>
          <p:cNvPr id="11267" name="Content Placeholder 13"/>
          <p:cNvSpPr>
            <a:spLocks noGrp="1"/>
          </p:cNvSpPr>
          <p:nvPr>
            <p:ph idx="1"/>
          </p:nvPr>
        </p:nvSpPr>
        <p:spPr>
          <a:xfrm>
            <a:off x="546100" y="1631950"/>
            <a:ext cx="8051800" cy="402907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Strength: maximal force that a muscle or muscle group can generate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Static strength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Dynamic strength (varies by speed and joint angle)</a:t>
            </a:r>
          </a:p>
          <a:p>
            <a:pPr lvl="1"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1 repetition maximum (1RM): maximal weight that can be lifted with a single effort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Start with proper warm-up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Add weight until only 1 repetition can be performed</a:t>
            </a:r>
          </a:p>
        </p:txBody>
      </p:sp>
    </p:spTree>
  </p:cSld>
  <p:clrMapOvr>
    <a:masterClrMapping/>
  </p:clrMapOvr>
  <p:transition spd="slow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2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/>
              <a:t>Terminology:</a:t>
            </a:r>
            <a:br>
              <a:rPr lang="en-US" altLang="en-US"/>
            </a:br>
            <a:r>
              <a:rPr lang="en-US" altLang="en-US"/>
              <a:t>Muscular Power</a:t>
            </a:r>
          </a:p>
        </p:txBody>
      </p:sp>
      <p:sp>
        <p:nvSpPr>
          <p:cNvPr id="13315" name="Content Placeholder 13"/>
          <p:cNvSpPr>
            <a:spLocks noGrp="1"/>
          </p:cNvSpPr>
          <p:nvPr>
            <p:ph idx="1"/>
          </p:nvPr>
        </p:nvSpPr>
        <p:spPr>
          <a:xfrm>
            <a:off x="571500" y="1874838"/>
            <a:ext cx="8051800" cy="3786187"/>
          </a:xfrm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Muscular power: rate of performing work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Explosive aspect of strength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Power = force x (distance/time)</a:t>
            </a:r>
          </a:p>
          <a:p>
            <a:pPr lvl="1"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Power more important than strength for many activities</a:t>
            </a:r>
          </a:p>
          <a:p>
            <a:pPr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Field tests not very specific to power</a:t>
            </a:r>
          </a:p>
          <a:p>
            <a:pPr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Typically measured with electronic devices</a:t>
            </a:r>
          </a:p>
          <a:p>
            <a:pPr fontAlgn="auto">
              <a:spcAft>
                <a:spcPts val="0"/>
              </a:spcAft>
              <a:defRPr/>
            </a:pPr>
            <a:endParaRPr lang="en-US" altLang="en-US" dirty="0"/>
          </a:p>
        </p:txBody>
      </p:sp>
    </p:spTree>
  </p:cSld>
  <p:clrMapOvr>
    <a:masterClrMapping/>
  </p:clrMapOvr>
  <p:transition spd="slow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2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/>
              <a:t>Terminology:</a:t>
            </a:r>
            <a:br>
              <a:rPr lang="en-US" altLang="en-US"/>
            </a:br>
            <a:r>
              <a:rPr lang="en-US" altLang="en-US"/>
              <a:t>Muscular Endurance</a:t>
            </a:r>
          </a:p>
        </p:txBody>
      </p:sp>
      <p:sp>
        <p:nvSpPr>
          <p:cNvPr id="15363" name="Content Placeholder 13"/>
          <p:cNvSpPr>
            <a:spLocks noGrp="1"/>
          </p:cNvSpPr>
          <p:nvPr>
            <p:ph idx="1"/>
          </p:nvPr>
        </p:nvSpPr>
        <p:spPr>
          <a:xfrm>
            <a:off x="571500" y="1874838"/>
            <a:ext cx="8051800" cy="3689350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Endurance: capacity to perform repeated muscle contractions (or sustain a single contraction over time)</a:t>
            </a:r>
          </a:p>
          <a:p>
            <a:pPr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Number of repetitions at given % 1RM</a:t>
            </a:r>
          </a:p>
          <a:p>
            <a:pPr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Increased through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Gains in muscle strength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Changes in local metabolic, cardiovascular function</a:t>
            </a:r>
          </a:p>
        </p:txBody>
      </p:sp>
    </p:spTree>
  </p:cSld>
  <p:clrMapOvr>
    <a:masterClrMapping/>
  </p:clrMapOvr>
  <p:transition spd="slow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/>
          </a:p>
        </p:txBody>
      </p:sp>
      <p:pic>
        <p:nvPicPr>
          <p:cNvPr id="27651" name="Content Placeholder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93688" y="522288"/>
            <a:ext cx="8496300" cy="3038475"/>
          </a:xfrm>
        </p:spPr>
      </p:pic>
    </p:spTree>
  </p:cSld>
  <p:clrMapOvr>
    <a:masterClrMapping/>
  </p:clrMapOvr>
  <p:transition spd="slow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2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/>
              <a:t>Terminology:</a:t>
            </a:r>
            <a:br>
              <a:rPr lang="en-US" altLang="en-US"/>
            </a:br>
            <a:r>
              <a:rPr lang="en-US" altLang="en-US"/>
              <a:t>Aerobic Power</a:t>
            </a:r>
          </a:p>
        </p:txBody>
      </p:sp>
      <p:sp>
        <p:nvSpPr>
          <p:cNvPr id="18435" name="Content Placeholder 13"/>
          <p:cNvSpPr>
            <a:spLocks noGrp="1"/>
          </p:cNvSpPr>
          <p:nvPr>
            <p:ph idx="1"/>
          </p:nvPr>
        </p:nvSpPr>
        <p:spPr>
          <a:xfrm>
            <a:off x="571500" y="1874838"/>
            <a:ext cx="8051800" cy="3767137"/>
          </a:xfrm>
        </p:spPr>
        <p:txBody>
          <a:bodyPr rtlCol="0">
            <a:normAutofit fontScale="85000"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Aerobic power: rate of energy release by oxygen-dependent metabolic processes</a:t>
            </a:r>
          </a:p>
          <a:p>
            <a:pPr fontAlgn="auto">
              <a:spcAft>
                <a:spcPts val="0"/>
              </a:spcAft>
              <a:buFontTx/>
              <a:buNone/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Maximal aerobic power: maximal capacity for aerobic </a:t>
            </a:r>
            <a:r>
              <a:rPr lang="en-US" altLang="en-US" dirty="0" err="1"/>
              <a:t>resynthesis</a:t>
            </a:r>
            <a:r>
              <a:rPr lang="en-US" altLang="en-US" dirty="0"/>
              <a:t> of ATP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Synonyms: aerobic capacity, maximal O</a:t>
            </a:r>
            <a:r>
              <a:rPr lang="en-US" altLang="en-US" baseline="-25000" dirty="0"/>
              <a:t>2</a:t>
            </a:r>
            <a:r>
              <a:rPr lang="en-US" altLang="en-US" dirty="0"/>
              <a:t> uptake,  </a:t>
            </a:r>
            <a:br>
              <a:rPr lang="en-US" altLang="en-US" dirty="0"/>
            </a:br>
            <a:r>
              <a:rPr lang="en-US" altLang="en-US" spc="-1200" dirty="0"/>
              <a:t>V</a:t>
            </a:r>
            <a:r>
              <a:rPr lang="en-US" altLang="en-US" spc="600" baseline="60000" dirty="0">
                <a:cs typeface="Arial" panose="020B0604020202020204" pitchFamily="34" charset="0"/>
              </a:rPr>
              <a:t>•</a:t>
            </a:r>
            <a:r>
              <a:rPr lang="en-US" altLang="en-US" dirty="0"/>
              <a:t>O</a:t>
            </a:r>
            <a:r>
              <a:rPr lang="en-US" altLang="en-US" baseline="-25000" dirty="0"/>
              <a:t>2max</a:t>
            </a:r>
            <a:endParaRPr lang="en-US" altLang="en-US" dirty="0"/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Primary limitation: cardiovascular system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Can be tested in lab or estimated from wide variety of field tests</a:t>
            </a:r>
          </a:p>
        </p:txBody>
      </p:sp>
    </p:spTree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2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/>
              <a:t>Terminology:</a:t>
            </a:r>
            <a:br>
              <a:rPr lang="en-US" altLang="en-US"/>
            </a:br>
            <a:r>
              <a:rPr lang="en-US" altLang="en-US"/>
              <a:t>Anaerobic Power</a:t>
            </a:r>
          </a:p>
        </p:txBody>
      </p:sp>
      <p:sp>
        <p:nvSpPr>
          <p:cNvPr id="20483" name="Content Placeholder 13"/>
          <p:cNvSpPr>
            <a:spLocks noGrp="1"/>
          </p:cNvSpPr>
          <p:nvPr>
            <p:ph idx="1"/>
          </p:nvPr>
        </p:nvSpPr>
        <p:spPr>
          <a:xfrm>
            <a:off x="571500" y="1874838"/>
            <a:ext cx="8051800" cy="3884612"/>
          </a:xfrm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Anaerobic power: rate of energy release by oxygen-independent metabolic processes</a:t>
            </a:r>
          </a:p>
          <a:p>
            <a:pPr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Maximal anaerobic power: maximal capacity of anaerobic systems to produce ATP 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Also known as anaerobic capacity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Maximal accumulated O</a:t>
            </a:r>
            <a:r>
              <a:rPr lang="en-US" altLang="en-US" baseline="-25000" dirty="0"/>
              <a:t>2</a:t>
            </a:r>
            <a:r>
              <a:rPr lang="en-US" altLang="en-US" dirty="0"/>
              <a:t> deficit test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Critical power test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Wingate anaerobic test </a:t>
            </a:r>
          </a:p>
        </p:txBody>
      </p:sp>
    </p:spTree>
  </p:cSld>
  <p:clrMapOvr>
    <a:masterClrMapping/>
  </p:clrMapOvr>
  <p:transition spd="slow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2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/>
              <a:t>General Principles of Training:</a:t>
            </a:r>
            <a:br>
              <a:rPr lang="en-US" altLang="en-US"/>
            </a:br>
            <a:r>
              <a:rPr lang="en-US" altLang="en-US"/>
              <a:t>Principle of Individuality</a:t>
            </a:r>
          </a:p>
        </p:txBody>
      </p:sp>
      <p:sp>
        <p:nvSpPr>
          <p:cNvPr id="21507" name="Content Placeholder 13"/>
          <p:cNvSpPr>
            <a:spLocks noGrp="1"/>
          </p:cNvSpPr>
          <p:nvPr>
            <p:ph idx="1"/>
          </p:nvPr>
        </p:nvSpPr>
        <p:spPr>
          <a:xfrm>
            <a:off x="571500" y="1874838"/>
            <a:ext cx="8051800" cy="3592512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Not all athletes created equal</a:t>
            </a:r>
          </a:p>
          <a:p>
            <a:pPr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Genetics affects performance</a:t>
            </a:r>
          </a:p>
          <a:p>
            <a:pPr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Variations in cell growth rates, metabolism, and cardiorespiratory and neuroendocrine regulation</a:t>
            </a:r>
          </a:p>
          <a:p>
            <a:pPr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Explains high versus low responders</a:t>
            </a:r>
          </a:p>
        </p:txBody>
      </p:sp>
    </p:spTree>
  </p:cSld>
  <p:clrMapOvr>
    <a:masterClrMapping/>
  </p:clrMapOvr>
  <p:transition spd="slow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2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/>
              <a:t>General Principles of Training:</a:t>
            </a:r>
            <a:br>
              <a:rPr lang="en-US" altLang="en-US"/>
            </a:br>
            <a:r>
              <a:rPr lang="en-US" altLang="en-US"/>
              <a:t>Principle of Specificity</a:t>
            </a:r>
          </a:p>
        </p:txBody>
      </p:sp>
      <p:sp>
        <p:nvSpPr>
          <p:cNvPr id="22531" name="Content Placeholder 13"/>
          <p:cNvSpPr>
            <a:spLocks noGrp="1"/>
          </p:cNvSpPr>
          <p:nvPr>
            <p:ph idx="1"/>
          </p:nvPr>
        </p:nvSpPr>
        <p:spPr>
          <a:xfrm>
            <a:off x="571500" y="1874838"/>
            <a:ext cx="8051800" cy="3717925"/>
          </a:xfrm>
        </p:spPr>
        <p:txBody>
          <a:bodyPr rtlCol="0">
            <a:normAutofit fontScale="925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Exercise adaptations specific to mode and intensity of training</a:t>
            </a:r>
          </a:p>
          <a:p>
            <a:pPr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Training program must stress most relevant physiological systems for given sport</a:t>
            </a:r>
          </a:p>
          <a:p>
            <a:pPr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Training adaptations highly specific to type of activity, training volume, and intensity</a:t>
            </a:r>
          </a:p>
        </p:txBody>
      </p:sp>
    </p:spTree>
  </p:cSld>
  <p:clrMapOvr>
    <a:masterClrMapping/>
  </p:clrMapOvr>
  <p:transition spd="slow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2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/>
              <a:t>General Principles of Training:</a:t>
            </a:r>
            <a:br>
              <a:rPr lang="en-US" altLang="en-US"/>
            </a:br>
            <a:r>
              <a:rPr lang="en-US" altLang="en-US"/>
              <a:t>Principle of Reversibility</a:t>
            </a:r>
          </a:p>
        </p:txBody>
      </p:sp>
      <p:sp>
        <p:nvSpPr>
          <p:cNvPr id="33795" name="Content Placeholder 13"/>
          <p:cNvSpPr>
            <a:spLocks noGrp="1"/>
          </p:cNvSpPr>
          <p:nvPr>
            <p:ph idx="1"/>
          </p:nvPr>
        </p:nvSpPr>
        <p:spPr>
          <a:xfrm>
            <a:off x="571500" y="1874838"/>
            <a:ext cx="8051800" cy="4273550"/>
          </a:xfrm>
        </p:spPr>
        <p:txBody>
          <a:bodyPr/>
          <a:lstStyle/>
          <a:p>
            <a:r>
              <a:rPr lang="en-US" altLang="en-US"/>
              <a:t>Use it or lose it</a:t>
            </a:r>
          </a:p>
          <a:p>
            <a:endParaRPr lang="en-US" altLang="en-US" sz="800"/>
          </a:p>
          <a:p>
            <a:r>
              <a:rPr lang="en-US" altLang="en-US"/>
              <a:t>Training </a:t>
            </a:r>
            <a:r>
              <a:rPr lang="en-US" altLang="en-US">
                <a:sym typeface="Wingdings" panose="05000000000000000000" pitchFamily="2" charset="2"/>
              </a:rPr>
              <a:t> improved strength and endurance</a:t>
            </a:r>
          </a:p>
          <a:p>
            <a:endParaRPr lang="en-US" altLang="en-US" sz="800">
              <a:sym typeface="Wingdings" panose="05000000000000000000" pitchFamily="2" charset="2"/>
            </a:endParaRPr>
          </a:p>
          <a:p>
            <a:r>
              <a:rPr lang="en-US" altLang="en-US">
                <a:sym typeface="Wingdings" panose="05000000000000000000" pitchFamily="2" charset="2"/>
              </a:rPr>
              <a:t>Detraining reverses gains</a:t>
            </a:r>
            <a:endParaRPr lang="en-US" altLang="en-US"/>
          </a:p>
          <a:p>
            <a:endParaRPr lang="en-US" altLang="en-US"/>
          </a:p>
        </p:txBody>
      </p:sp>
    </p:spTree>
  </p:cSld>
  <p:clrMapOvr>
    <a:masterClrMapping/>
  </p:clrMapOvr>
  <p:transition spd="slow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2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/>
              <a:t>General Principles of Training:</a:t>
            </a:r>
            <a:br>
              <a:rPr lang="en-US" altLang="en-US"/>
            </a:br>
            <a:r>
              <a:rPr lang="en-US" altLang="en-US"/>
              <a:t>Principle of Progressive Overload</a:t>
            </a:r>
          </a:p>
        </p:txBody>
      </p:sp>
      <p:sp>
        <p:nvSpPr>
          <p:cNvPr id="24579" name="Content Placeholder 13"/>
          <p:cNvSpPr>
            <a:spLocks noGrp="1"/>
          </p:cNvSpPr>
          <p:nvPr>
            <p:ph idx="1"/>
          </p:nvPr>
        </p:nvSpPr>
        <p:spPr>
          <a:xfrm>
            <a:off x="539750" y="1874838"/>
            <a:ext cx="8115300" cy="3679825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Must increase demands on body to make further improvements</a:t>
            </a:r>
          </a:p>
          <a:p>
            <a:pPr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Muscle overload: muscles must be loaded beyond normal loading for improvement</a:t>
            </a:r>
          </a:p>
          <a:p>
            <a:pPr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Progressive training: as strength </a:t>
            </a:r>
            <a:r>
              <a:rPr lang="en-US" altLang="en-US" normalizeH="1" dirty="0">
                <a:sym typeface="Wingdings" panose="05000000000000000000" pitchFamily="2" charset="2"/>
              </a:rPr>
              <a:t></a:t>
            </a:r>
            <a:r>
              <a:rPr lang="en-US" altLang="en-US" dirty="0"/>
              <a:t>,  resistance/repetitions must </a:t>
            </a:r>
            <a:r>
              <a:rPr lang="en-US" altLang="en-US" normalizeH="1" dirty="0">
                <a:sym typeface="Wingdings" panose="05000000000000000000" pitchFamily="2" charset="2"/>
              </a:rPr>
              <a:t></a:t>
            </a:r>
            <a:r>
              <a:rPr lang="en-US" altLang="en-US" dirty="0"/>
              <a:t> to further </a:t>
            </a:r>
            <a:r>
              <a:rPr lang="en-US" altLang="en-US" normalizeH="1" dirty="0">
                <a:sym typeface="Wingdings" panose="05000000000000000000" pitchFamily="2" charset="2"/>
              </a:rPr>
              <a:t></a:t>
            </a:r>
            <a:r>
              <a:rPr lang="en-US" altLang="en-US" dirty="0"/>
              <a:t> strength</a:t>
            </a:r>
            <a:endParaRPr lang="en-US" altLang="en-US" dirty="0">
              <a:cs typeface="Arial" panose="020B0604020202020204" pitchFamily="34" charset="0"/>
            </a:endParaRPr>
          </a:p>
        </p:txBody>
      </p:sp>
    </p:spTree>
  </p:cSld>
  <p:clrMapOvr>
    <a:masterClrMapping/>
  </p:clrMapOvr>
  <p:transition spd="slow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2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/>
              <a:t>General Principles of Training:</a:t>
            </a:r>
            <a:br>
              <a:rPr lang="en-US" altLang="en-US"/>
            </a:br>
            <a:r>
              <a:rPr lang="en-US" altLang="en-US"/>
              <a:t>Principle of Variation</a:t>
            </a:r>
          </a:p>
        </p:txBody>
      </p:sp>
      <p:sp>
        <p:nvSpPr>
          <p:cNvPr id="25603" name="Content Placeholder 13"/>
          <p:cNvSpPr>
            <a:spLocks noGrp="1"/>
          </p:cNvSpPr>
          <p:nvPr>
            <p:ph idx="1"/>
          </p:nvPr>
        </p:nvSpPr>
        <p:spPr>
          <a:xfrm>
            <a:off x="571500" y="1874838"/>
            <a:ext cx="8051800" cy="3748087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Also called principle of periodization</a:t>
            </a:r>
          </a:p>
          <a:p>
            <a:pPr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Systematically changes one or more variables to keep training challenging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Intensity, volume, and/or mode</a:t>
            </a:r>
          </a:p>
          <a:p>
            <a:pPr lvl="1" fontAlgn="auto">
              <a:spcAft>
                <a:spcPts val="0"/>
              </a:spcAft>
              <a:buFontTx/>
              <a:buNone/>
              <a:defRPr/>
            </a:pPr>
            <a:r>
              <a:rPr lang="en-US" altLang="en-US" dirty="0"/>
              <a:t>– </a:t>
            </a:r>
            <a:r>
              <a:rPr lang="en-US" altLang="en-US" dirty="0">
                <a:sym typeface="Wingdings" panose="05000000000000000000" pitchFamily="2" charset="2"/>
              </a:rPr>
              <a:t></a:t>
            </a:r>
            <a:r>
              <a:rPr lang="en-US" altLang="en-US" dirty="0"/>
              <a:t> Volume, </a:t>
            </a:r>
            <a:r>
              <a:rPr lang="en-US" altLang="en-US" dirty="0">
                <a:sym typeface="Wingdings" panose="05000000000000000000" pitchFamily="2" charset="2"/>
              </a:rPr>
              <a:t></a:t>
            </a:r>
            <a:r>
              <a:rPr lang="en-US" altLang="en-US" dirty="0"/>
              <a:t> intensity</a:t>
            </a:r>
          </a:p>
          <a:p>
            <a:pPr lvl="1" fontAlgn="auto">
              <a:spcAft>
                <a:spcPts val="0"/>
              </a:spcAft>
              <a:buFontTx/>
              <a:buNone/>
              <a:defRPr/>
            </a:pPr>
            <a:r>
              <a:rPr lang="en-US" altLang="en-US" dirty="0"/>
              <a:t>– </a:t>
            </a:r>
            <a:r>
              <a:rPr lang="en-US" altLang="en-US" dirty="0">
                <a:sym typeface="Wingdings" panose="05000000000000000000" pitchFamily="2" charset="2"/>
              </a:rPr>
              <a:t> Volume,  intensity</a:t>
            </a:r>
          </a:p>
          <a:p>
            <a:pPr lvl="1"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Macrocycles versus </a:t>
            </a:r>
            <a:r>
              <a:rPr lang="en-US" altLang="en-US" dirty="0" err="1"/>
              <a:t>mesocycles</a:t>
            </a:r>
            <a:endParaRPr lang="en-US" altLang="en-US" dirty="0"/>
          </a:p>
        </p:txBody>
      </p:sp>
    </p:spTree>
  </p:cSld>
  <p:clrMapOvr>
    <a:masterClrMapping/>
  </p:clrMapOvr>
  <p:transition spd="slow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2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/>
              <a:t>Resistance Training Programs:</a:t>
            </a:r>
            <a:br>
              <a:rPr lang="en-US" altLang="en-US"/>
            </a:br>
            <a:r>
              <a:rPr lang="en-US" altLang="en-US"/>
              <a:t>Strength, Hypertrophy, and Power</a:t>
            </a:r>
          </a:p>
        </p:txBody>
      </p:sp>
      <p:sp>
        <p:nvSpPr>
          <p:cNvPr id="26627" name="Content Placeholder 13"/>
          <p:cNvSpPr>
            <a:spLocks noGrp="1"/>
          </p:cNvSpPr>
          <p:nvPr>
            <p:ph idx="1"/>
          </p:nvPr>
        </p:nvSpPr>
        <p:spPr>
          <a:xfrm>
            <a:off x="582613" y="1568450"/>
            <a:ext cx="8051800" cy="4278313"/>
          </a:xfrm>
        </p:spPr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Should involve concentric (CON), eccentric (ECC), and isometric contractions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CON strength maximized by ECC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ECC benefits action-specific movements</a:t>
            </a:r>
          </a:p>
          <a:p>
            <a:pPr lvl="1"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Exercise order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Large muscle groups before small, </a:t>
            </a:r>
            <a:r>
              <a:rPr lang="en-US" altLang="en-US" dirty="0" err="1"/>
              <a:t>multijoint</a:t>
            </a:r>
            <a:r>
              <a:rPr lang="en-US" altLang="en-US" dirty="0"/>
              <a:t> before single joint, high intensity before low intensity </a:t>
            </a:r>
          </a:p>
          <a:p>
            <a:pPr lvl="1"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Rest periods based on experience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Novice, intermediate lifters: 2 to 3 min between sets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Advanced lifters: 1 to 2 minutes between sets</a:t>
            </a:r>
          </a:p>
        </p:txBody>
      </p:sp>
    </p:spTree>
  </p:cSld>
  <p:clrMapOvr>
    <a:masterClrMapping/>
  </p:clrMapOvr>
  <p:transition spd="slow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2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/>
              <a:t>Resistance Training Programs:</a:t>
            </a:r>
            <a:br>
              <a:rPr lang="en-US" altLang="en-US"/>
            </a:br>
            <a:r>
              <a:rPr lang="en-US" altLang="en-US"/>
              <a:t>Static-Contraction Resistance</a:t>
            </a:r>
          </a:p>
        </p:txBody>
      </p:sp>
      <p:sp>
        <p:nvSpPr>
          <p:cNvPr id="27651" name="Content Placeholder 13"/>
          <p:cNvSpPr>
            <a:spLocks noGrp="1"/>
          </p:cNvSpPr>
          <p:nvPr>
            <p:ph idx="1"/>
          </p:nvPr>
        </p:nvSpPr>
        <p:spPr>
          <a:xfrm>
            <a:off x="571500" y="1874838"/>
            <a:ext cx="8051800" cy="3767137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Muscle force without muscle shortening</a:t>
            </a:r>
          </a:p>
          <a:p>
            <a:pPr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Also called isometric training</a:t>
            </a:r>
          </a:p>
          <a:p>
            <a:pPr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Early evidence showed great promise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Later evidence did not support early findings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Isometric training nonetheless still popular</a:t>
            </a:r>
          </a:p>
          <a:p>
            <a:pPr lvl="1"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Ideal for immobilized rehab situations</a:t>
            </a: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endParaRPr lang="en-US" altLang="en-US" dirty="0"/>
          </a:p>
          <a:p>
            <a:pPr fontAlgn="auto">
              <a:spcAft>
                <a:spcPts val="0"/>
              </a:spcAft>
              <a:defRPr/>
            </a:pPr>
            <a:endParaRPr lang="en-US" altLang="en-US" sz="800" dirty="0"/>
          </a:p>
        </p:txBody>
      </p:sp>
    </p:spTree>
  </p:cSld>
  <p:clrMapOvr>
    <a:masterClrMapping/>
  </p:clrMapOvr>
  <p:transition spd="slow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2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/>
              <a:t>Resistance Training Programs:</a:t>
            </a:r>
            <a:br>
              <a:rPr lang="en-US" altLang="en-US"/>
            </a:br>
            <a:r>
              <a:rPr lang="en-US" altLang="en-US"/>
              <a:t>Free Weights Versus Machines</a:t>
            </a:r>
          </a:p>
        </p:txBody>
      </p:sp>
      <p:sp>
        <p:nvSpPr>
          <p:cNvPr id="28675" name="Content Placeholder 13"/>
          <p:cNvSpPr>
            <a:spLocks noGrp="1"/>
          </p:cNvSpPr>
          <p:nvPr>
            <p:ph idx="1"/>
          </p:nvPr>
        </p:nvSpPr>
        <p:spPr>
          <a:xfrm>
            <a:off x="571500" y="1874838"/>
            <a:ext cx="8051800" cy="3786187"/>
          </a:xfrm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Free weights (constant resistance)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Tax muscle extremes but not midrange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Recruit supporting and stabilizing muscles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Better for advanced weight lifters</a:t>
            </a:r>
          </a:p>
          <a:p>
            <a:pPr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Machines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May involve variable resistance 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Safer, easier, more stable, better for novices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Limit recruitment to targeted muscle groups</a:t>
            </a:r>
          </a:p>
          <a:p>
            <a:pPr lvl="1" fontAlgn="auto">
              <a:spcAft>
                <a:spcPts val="0"/>
              </a:spcAft>
              <a:defRPr/>
            </a:pPr>
            <a:endParaRPr lang="en-US" altLang="en-US" dirty="0"/>
          </a:p>
        </p:txBody>
      </p:sp>
    </p:spTree>
  </p:cSld>
  <p:clrMapOvr>
    <a:masterClrMapping/>
  </p:clrMapOvr>
  <p:transition spd="slow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Figure 9.2</a:t>
            </a:r>
          </a:p>
        </p:txBody>
      </p:sp>
      <p:pic>
        <p:nvPicPr>
          <p:cNvPr id="39939" name="Content Placeholder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633807" y="376382"/>
            <a:ext cx="3646920" cy="5292325"/>
          </a:xfrm>
        </p:spPr>
      </p:pic>
    </p:spTree>
  </p:cSld>
  <p:clrMapOvr>
    <a:masterClrMapping/>
  </p:clrMapOvr>
  <p:transition spd="slow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2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/>
              <a:t>Resistance Training Programs:</a:t>
            </a:r>
            <a:br>
              <a:rPr lang="en-US" altLang="en-US"/>
            </a:br>
            <a:r>
              <a:rPr lang="en-US" altLang="en-US"/>
              <a:t>Dynamic Eccentric Training</a:t>
            </a:r>
          </a:p>
        </p:txBody>
      </p:sp>
      <p:sp>
        <p:nvSpPr>
          <p:cNvPr id="30723" name="Content Placeholder 13"/>
          <p:cNvSpPr>
            <a:spLocks noGrp="1"/>
          </p:cNvSpPr>
          <p:nvPr>
            <p:ph idx="1"/>
          </p:nvPr>
        </p:nvSpPr>
        <p:spPr>
          <a:xfrm>
            <a:off x="571500" y="1754188"/>
            <a:ext cx="8051800" cy="4394200"/>
          </a:xfrm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Emphasizes ECC phase of contraction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In this phase, muscle</a:t>
            </a:r>
            <a:r>
              <a:rPr lang="ja-JP" altLang="en-US" spc="-400" dirty="0"/>
              <a:t>’</a:t>
            </a:r>
            <a:r>
              <a:rPr lang="en-US" altLang="ja-JP" dirty="0"/>
              <a:t>s ability to resist force greater than with CON training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Theoretically produces </a:t>
            </a:r>
            <a:r>
              <a:rPr lang="en-US" altLang="en-US" dirty="0">
                <a:sym typeface="Wingdings" panose="05000000000000000000" pitchFamily="2" charset="2"/>
              </a:rPr>
              <a:t></a:t>
            </a:r>
            <a:r>
              <a:rPr lang="en-US" altLang="en-US" dirty="0"/>
              <a:t> strength gains versus CON</a:t>
            </a:r>
          </a:p>
          <a:p>
            <a:pPr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Early ECC versus CON research equivocal</a:t>
            </a:r>
          </a:p>
          <a:p>
            <a:pPr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More support from recent studies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ECC + CON workouts maximize strength gains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ECC important for muscle hypertrophy</a:t>
            </a:r>
          </a:p>
        </p:txBody>
      </p:sp>
    </p:spTree>
  </p:cSld>
  <p:clrMapOvr>
    <a:masterClrMapping/>
  </p:clrMapOvr>
  <p:transition spd="slow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2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/>
              <a:t>Resistance Training Programs:</a:t>
            </a:r>
            <a:br>
              <a:rPr lang="en-US" altLang="en-US"/>
            </a:br>
            <a:r>
              <a:rPr lang="en-US" altLang="en-US"/>
              <a:t>Variable-Resistance Training</a:t>
            </a:r>
          </a:p>
        </p:txBody>
      </p:sp>
      <p:sp>
        <p:nvSpPr>
          <p:cNvPr id="31747" name="Content Placeholder 13"/>
          <p:cNvSpPr>
            <a:spLocks noGrp="1"/>
          </p:cNvSpPr>
          <p:nvPr>
            <p:ph idx="1"/>
          </p:nvPr>
        </p:nvSpPr>
        <p:spPr>
          <a:xfrm>
            <a:off x="571500" y="1874838"/>
            <a:ext cx="8051800" cy="427355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Resistance </a:t>
            </a:r>
            <a:r>
              <a:rPr lang="en-US" altLang="en-US" sz="2400" normalizeH="1" dirty="0">
                <a:sym typeface="Wingdings" panose="05000000000000000000" pitchFamily="2" charset="2"/>
              </a:rPr>
              <a:t></a:t>
            </a:r>
            <a:r>
              <a:rPr lang="en-US" altLang="en-US" dirty="0"/>
              <a:t> in weakest ranges of motion, </a:t>
            </a:r>
            <a:r>
              <a:rPr lang="en-US" altLang="en-US" normalizeH="1" dirty="0">
                <a:sym typeface="Wingdings" panose="05000000000000000000" pitchFamily="2" charset="2"/>
              </a:rPr>
              <a:t></a:t>
            </a:r>
            <a:r>
              <a:rPr lang="en-US" altLang="en-US" dirty="0"/>
              <a:t> in strongest ranges</a:t>
            </a:r>
          </a:p>
          <a:p>
            <a:pPr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Muscle works against higher percentage of its capacity at each point in range of motion  </a:t>
            </a:r>
          </a:p>
          <a:p>
            <a:pPr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Basis for several popular machines</a:t>
            </a:r>
          </a:p>
        </p:txBody>
      </p:sp>
    </p:spTree>
  </p:cSld>
  <p:clrMapOvr>
    <a:masterClrMapping/>
  </p:clrMapOvr>
  <p:transition spd="slow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Figure 9.3</a:t>
            </a:r>
          </a:p>
        </p:txBody>
      </p:sp>
      <p:pic>
        <p:nvPicPr>
          <p:cNvPr id="43011" name="Content Placeholder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073131" y="426605"/>
            <a:ext cx="4600141" cy="5142042"/>
          </a:xfrm>
        </p:spPr>
      </p:pic>
    </p:spTree>
  </p:cSld>
  <p:clrMapOvr>
    <a:masterClrMapping/>
  </p:clrMapOvr>
  <p:transition spd="slow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2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/>
              <a:t>Resistance Training Programs:</a:t>
            </a:r>
            <a:br>
              <a:rPr lang="en-US" altLang="en-US"/>
            </a:br>
            <a:r>
              <a:rPr lang="en-US" altLang="en-US"/>
              <a:t>Isokinetic Training</a:t>
            </a:r>
          </a:p>
        </p:txBody>
      </p:sp>
      <p:sp>
        <p:nvSpPr>
          <p:cNvPr id="33795" name="Content Placeholder 13"/>
          <p:cNvSpPr>
            <a:spLocks noGrp="1"/>
          </p:cNvSpPr>
          <p:nvPr>
            <p:ph idx="1"/>
          </p:nvPr>
        </p:nvSpPr>
        <p:spPr>
          <a:xfrm>
            <a:off x="571500" y="1874838"/>
            <a:ext cx="8051800" cy="4273550"/>
          </a:xfrm>
        </p:spPr>
        <p:txBody>
          <a:bodyPr rtlCol="0">
            <a:normAutofit fontScale="925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Movement at a constant speed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Angular velocity can range from 0 </a:t>
            </a:r>
            <a:r>
              <a:rPr lang="en-US" altLang="en-US" spc="-1600" dirty="0">
                <a:cs typeface="Arial" panose="020B0604020202020204" pitchFamily="34" charset="0"/>
              </a:rPr>
              <a:t>°</a:t>
            </a:r>
            <a:r>
              <a:rPr lang="en-US" altLang="en-US" dirty="0"/>
              <a:t>/s to 300 </a:t>
            </a:r>
            <a:r>
              <a:rPr lang="en-US" altLang="en-US" spc="-1600" dirty="0">
                <a:cs typeface="Arial" panose="020B0604020202020204" pitchFamily="34" charset="0"/>
              </a:rPr>
              <a:t>°</a:t>
            </a:r>
            <a:r>
              <a:rPr lang="en-US" altLang="en-US" dirty="0"/>
              <a:t>/s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Strong force opposed by more resistance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Weak force opposed by less resistance</a:t>
            </a:r>
          </a:p>
          <a:p>
            <a:pPr lvl="1"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Resistance from electronics, air, or hydraulics</a:t>
            </a:r>
          </a:p>
          <a:p>
            <a:pPr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Theoretically allows maximal contraction at all points in range of motion</a:t>
            </a:r>
          </a:p>
        </p:txBody>
      </p:sp>
    </p:spTree>
  </p:cSld>
  <p:clrMapOvr>
    <a:masterClrMapping/>
  </p:clrMapOvr>
  <p:transition spd="slow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2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/>
              <a:t>Resistance Training Programs:</a:t>
            </a:r>
            <a:br>
              <a:rPr lang="en-US" altLang="en-US"/>
            </a:br>
            <a:r>
              <a:rPr lang="en-US" altLang="en-US"/>
              <a:t>Plyometrics</a:t>
            </a:r>
          </a:p>
        </p:txBody>
      </p:sp>
      <p:sp>
        <p:nvSpPr>
          <p:cNvPr id="46083" name="Content Placeholder 13"/>
          <p:cNvSpPr>
            <a:spLocks noGrp="1"/>
          </p:cNvSpPr>
          <p:nvPr>
            <p:ph idx="1"/>
          </p:nvPr>
        </p:nvSpPr>
        <p:spPr>
          <a:xfrm>
            <a:off x="571500" y="1874838"/>
            <a:ext cx="8051800" cy="4273550"/>
          </a:xfrm>
        </p:spPr>
        <p:txBody>
          <a:bodyPr/>
          <a:lstStyle/>
          <a:p>
            <a:r>
              <a:rPr lang="en-US" altLang="en-US"/>
              <a:t>Also known as stretch-shortening cycle exercise</a:t>
            </a:r>
          </a:p>
          <a:p>
            <a:pPr lvl="1"/>
            <a:r>
              <a:rPr lang="en-US" altLang="en-US"/>
              <a:t>Uses stretch reflex to recruit motor units</a:t>
            </a:r>
          </a:p>
          <a:p>
            <a:pPr lvl="1"/>
            <a:r>
              <a:rPr lang="en-US" altLang="en-US"/>
              <a:t>Stores energy during ECC, released during CON</a:t>
            </a:r>
          </a:p>
          <a:p>
            <a:pPr lvl="1"/>
            <a:r>
              <a:rPr lang="en-US" altLang="en-US"/>
              <a:t>Example: deep squat to jump to deep squat</a:t>
            </a:r>
          </a:p>
          <a:p>
            <a:endParaRPr lang="en-US" altLang="en-US" sz="800"/>
          </a:p>
          <a:p>
            <a:r>
              <a:rPr lang="en-US" altLang="en-US"/>
              <a:t>Proposed to bridge gap between speed and strength training</a:t>
            </a:r>
          </a:p>
        </p:txBody>
      </p:sp>
    </p:spTree>
  </p:cSld>
  <p:clrMapOvr>
    <a:masterClrMapping/>
  </p:clrMapOvr>
  <p:transition spd="slow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Figure 9.4</a:t>
            </a:r>
          </a:p>
        </p:txBody>
      </p:sp>
      <p:pic>
        <p:nvPicPr>
          <p:cNvPr id="47107" name="Content Placeholder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422131"/>
            <a:ext cx="8051800" cy="4710112"/>
          </a:xfrm>
        </p:spPr>
      </p:pic>
    </p:spTree>
  </p:cSld>
  <p:clrMapOvr>
    <a:masterClrMapping/>
  </p:clrMapOvr>
  <p:transition spd="slow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2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/>
              <a:t>Resistance Training Programs:</a:t>
            </a:r>
            <a:br>
              <a:rPr lang="en-US" altLang="en-US"/>
            </a:br>
            <a:r>
              <a:rPr lang="en-US" altLang="en-US"/>
              <a:t>Electrical Stimulation</a:t>
            </a:r>
          </a:p>
        </p:txBody>
      </p:sp>
      <p:sp>
        <p:nvSpPr>
          <p:cNvPr id="37891" name="Content Placeholder 13"/>
          <p:cNvSpPr>
            <a:spLocks noGrp="1"/>
          </p:cNvSpPr>
          <p:nvPr>
            <p:ph idx="1"/>
          </p:nvPr>
        </p:nvSpPr>
        <p:spPr>
          <a:xfrm>
            <a:off x="571500" y="1874838"/>
            <a:ext cx="8051800" cy="427355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Pass current across muscle or motor ne</a:t>
            </a:r>
            <a:r>
              <a:rPr lang="en-US" altLang="en-US" spc="100" dirty="0"/>
              <a:t>r</a:t>
            </a:r>
            <a:r>
              <a:rPr lang="en-US" altLang="en-US" dirty="0"/>
              <a:t>ve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Ideal for recovery from injury or surgery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Reduces strength loss during immobilization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Restores strength and size during rehab</a:t>
            </a:r>
          </a:p>
          <a:p>
            <a:pPr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No evidence of further supplemental gains in healthy, training athletes</a:t>
            </a:r>
          </a:p>
        </p:txBody>
      </p:sp>
    </p:spTree>
  </p:cSld>
  <p:clrMapOvr>
    <a:masterClrMapping/>
  </p:clrMapOvr>
  <p:transition spd="slow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2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/>
              <a:t>Resistance Training Programs:</a:t>
            </a:r>
            <a:br>
              <a:rPr lang="en-US" altLang="en-US"/>
            </a:br>
            <a:r>
              <a:rPr lang="en-US" altLang="en-US"/>
              <a:t>Core Training</a:t>
            </a:r>
          </a:p>
        </p:txBody>
      </p:sp>
      <p:sp>
        <p:nvSpPr>
          <p:cNvPr id="38915" name="Content Placeholder 13"/>
          <p:cNvSpPr>
            <a:spLocks noGrp="1"/>
          </p:cNvSpPr>
          <p:nvPr>
            <p:ph idx="1"/>
          </p:nvPr>
        </p:nvSpPr>
        <p:spPr>
          <a:xfrm>
            <a:off x="571500" y="1874838"/>
            <a:ext cx="8051800" cy="4273550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Core: trunk muscles around spine and viscera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Abdominal muscles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Gluteal muscles, hip girdle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 err="1"/>
              <a:t>Paraspinal</a:t>
            </a:r>
            <a:r>
              <a:rPr lang="en-US" altLang="en-US" dirty="0"/>
              <a:t>, other accessory muscles</a:t>
            </a:r>
          </a:p>
          <a:p>
            <a:pPr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Yoga, Pilates, tai chi, </a:t>
            </a:r>
            <a:r>
              <a:rPr lang="en-US" altLang="en-US" dirty="0" err="1"/>
              <a:t>physioball</a:t>
            </a:r>
            <a:endParaRPr lang="en-US" altLang="en-US" dirty="0"/>
          </a:p>
          <a:p>
            <a:pPr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Proximal stability aids distal mobility</a:t>
            </a:r>
          </a:p>
          <a:p>
            <a:pPr marL="0" indent="0" algn="r" fontAlgn="auto">
              <a:spcAft>
                <a:spcPts val="0"/>
              </a:spcAft>
              <a:buFontTx/>
              <a:buNone/>
              <a:defRPr/>
            </a:pPr>
            <a:r>
              <a:rPr lang="en-US" altLang="en-US" sz="1400" i="1" dirty="0"/>
              <a:t>(continued)</a:t>
            </a:r>
          </a:p>
        </p:txBody>
      </p:sp>
    </p:spTree>
  </p:cSld>
  <p:clrMapOvr>
    <a:masterClrMapping/>
  </p:clrMapOvr>
  <p:transition spd="slow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12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/>
              <a:t>Resistance Training Programs:</a:t>
            </a:r>
            <a:br>
              <a:rPr lang="en-US" altLang="en-US"/>
            </a:br>
            <a:r>
              <a:rPr lang="en-US" altLang="en-US"/>
              <a:t>Core Training</a:t>
            </a:r>
            <a:r>
              <a:rPr lang="en-US" altLang="en-US" sz="2400" i="1"/>
              <a:t> (continued)</a:t>
            </a:r>
          </a:p>
        </p:txBody>
      </p:sp>
      <p:sp>
        <p:nvSpPr>
          <p:cNvPr id="39939" name="Content Placeholder 13"/>
          <p:cNvSpPr>
            <a:spLocks noGrp="1"/>
          </p:cNvSpPr>
          <p:nvPr>
            <p:ph idx="1"/>
          </p:nvPr>
        </p:nvSpPr>
        <p:spPr>
          <a:xfrm>
            <a:off x="571500" y="1874838"/>
            <a:ext cx="8051800" cy="4273550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/>
              <a:t>May decrease likelihood of injury</a:t>
            </a:r>
          </a:p>
          <a:p>
            <a:pPr fontAlgn="auto">
              <a:spcAft>
                <a:spcPts val="0"/>
              </a:spcAft>
              <a:defRPr/>
            </a:pPr>
            <a:endParaRPr lang="en-US" altLang="en-US" sz="800"/>
          </a:p>
          <a:p>
            <a:pPr fontAlgn="auto">
              <a:spcAft>
                <a:spcPts val="0"/>
              </a:spcAft>
              <a:defRPr/>
            </a:pPr>
            <a:r>
              <a:rPr lang="en-US" altLang="en-US"/>
              <a:t>Increases muscle spindle sensitivity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/>
              <a:t>Permits greater state of readiness for joint loading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/>
              <a:t>Protects body from injury</a:t>
            </a:r>
          </a:p>
          <a:p>
            <a:pPr fontAlgn="auto">
              <a:spcAft>
                <a:spcPts val="0"/>
              </a:spcAft>
              <a:defRPr/>
            </a:pPr>
            <a:endParaRPr lang="en-US" altLang="en-US" sz="800"/>
          </a:p>
          <a:p>
            <a:pPr fontAlgn="auto">
              <a:spcAft>
                <a:spcPts val="0"/>
              </a:spcAft>
              <a:defRPr/>
            </a:pPr>
            <a:r>
              <a:rPr lang="en-US" altLang="en-US"/>
              <a:t>Core musculature mostly type I fibers, responds well to multiple sets and high reps</a:t>
            </a:r>
          </a:p>
        </p:txBody>
      </p:sp>
    </p:spTree>
  </p:cSld>
  <p:clrMapOvr>
    <a:masterClrMapping/>
  </p:clrMapOvr>
  <p:transition spd="slow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2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/>
              <a:t>Anaerobic and Aerobic </a:t>
            </a:r>
            <a:br>
              <a:rPr lang="en-US" altLang="en-US"/>
            </a:br>
            <a:r>
              <a:rPr lang="en-US" altLang="en-US"/>
              <a:t>Power Training </a:t>
            </a:r>
          </a:p>
        </p:txBody>
      </p:sp>
      <p:sp>
        <p:nvSpPr>
          <p:cNvPr id="51203" name="Content Placeholder 13"/>
          <p:cNvSpPr>
            <a:spLocks noGrp="1"/>
          </p:cNvSpPr>
          <p:nvPr>
            <p:ph idx="1"/>
          </p:nvPr>
        </p:nvSpPr>
        <p:spPr>
          <a:xfrm>
            <a:off x="571500" y="1874838"/>
            <a:ext cx="8051800" cy="4273550"/>
          </a:xfrm>
        </p:spPr>
        <p:txBody>
          <a:bodyPr/>
          <a:lstStyle/>
          <a:p>
            <a:r>
              <a:rPr lang="en-US" altLang="en-US"/>
              <a:t>Train sport-specific metabolic systems</a:t>
            </a:r>
          </a:p>
          <a:p>
            <a:endParaRPr lang="en-US" altLang="en-US" sz="800"/>
          </a:p>
          <a:p>
            <a:r>
              <a:rPr lang="en-US" altLang="en-US"/>
              <a:t>Programs designed along a continuum from short sprints to long distances</a:t>
            </a:r>
          </a:p>
          <a:p>
            <a:pPr lvl="1"/>
            <a:r>
              <a:rPr lang="en-US" altLang="en-US"/>
              <a:t>Sprints: ATP-PCr (anaerobic)</a:t>
            </a:r>
          </a:p>
          <a:p>
            <a:pPr lvl="1"/>
            <a:r>
              <a:rPr lang="en-US" altLang="en-US"/>
              <a:t>Long sprint/middle distance: glycolytic (anaerobic)</a:t>
            </a:r>
          </a:p>
          <a:p>
            <a:pPr lvl="1"/>
            <a:r>
              <a:rPr lang="en-US" altLang="en-US"/>
              <a:t>Long distance: oxidative system (aerobic)</a:t>
            </a:r>
          </a:p>
        </p:txBody>
      </p:sp>
    </p:spTree>
  </p:cSld>
  <p:clrMapOvr>
    <a:masterClrMapping/>
  </p:clrMapOvr>
  <p:transition spd="slow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400"/>
              <a:t>Anaerobic and Aerobic Power Training: Interval Training</a:t>
            </a:r>
          </a:p>
        </p:txBody>
      </p:sp>
      <p:sp>
        <p:nvSpPr>
          <p:cNvPr id="44035" name="Content Placeholder 13"/>
          <p:cNvSpPr>
            <a:spLocks noGrp="1"/>
          </p:cNvSpPr>
          <p:nvPr>
            <p:ph idx="1"/>
          </p:nvPr>
        </p:nvSpPr>
        <p:spPr>
          <a:xfrm>
            <a:off x="571500" y="1874838"/>
            <a:ext cx="8051800" cy="4273550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Repeated bouts of high/moderate intensity interspersed with rest/reduced intensity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More total exercise performed by breaking into bouts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Same vocabulary as resistance training: sets, repetitions, time, distance, frequency, inte</a:t>
            </a:r>
            <a:r>
              <a:rPr lang="en-US" altLang="en-US" spc="100" dirty="0"/>
              <a:t>r</a:t>
            </a:r>
            <a:r>
              <a:rPr lang="en-US" altLang="en-US" dirty="0"/>
              <a:t>val, rest</a:t>
            </a:r>
          </a:p>
          <a:p>
            <a:pPr lvl="1" fontAlgn="auto">
              <a:spcAft>
                <a:spcPts val="0"/>
              </a:spcAft>
              <a:buFontTx/>
              <a:buNone/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Example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Set 1: 6 x 400 m at 75 s (90 s slow jog)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Set 2: 6 x 800 m at 180 s (200 s jog-walk)</a:t>
            </a:r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r>
              <a:rPr lang="en-US" altLang="en-US" sz="1400" i="1" dirty="0"/>
              <a:t>(continued)</a:t>
            </a:r>
          </a:p>
        </p:txBody>
      </p:sp>
    </p:spTree>
  </p:cSld>
  <p:clrMapOvr>
    <a:masterClrMapping/>
  </p:clrMapOvr>
  <p:transition spd="slow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400"/>
              <a:t>Anaerobic and Aerobic Power Training: Interval Training</a:t>
            </a:r>
            <a:r>
              <a:rPr lang="en-US" altLang="en-US" sz="2400" i="1"/>
              <a:t> (continued)</a:t>
            </a:r>
          </a:p>
        </p:txBody>
      </p:sp>
      <p:sp>
        <p:nvSpPr>
          <p:cNvPr id="44035" name="Content Placeholder 13"/>
          <p:cNvSpPr>
            <a:spLocks noGrp="1"/>
          </p:cNvSpPr>
          <p:nvPr>
            <p:ph idx="1"/>
          </p:nvPr>
        </p:nvSpPr>
        <p:spPr>
          <a:xfrm>
            <a:off x="571500" y="1874838"/>
            <a:ext cx="8051800" cy="4273550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Appropriate for all sports and activities</a:t>
            </a:r>
          </a:p>
          <a:p>
            <a:pPr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For given sport, first choose mode, then adjust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Rate of exercise inte</a:t>
            </a:r>
            <a:r>
              <a:rPr lang="en-US" altLang="en-US" spc="100" dirty="0"/>
              <a:t>r</a:t>
            </a:r>
            <a:r>
              <a:rPr lang="en-US" altLang="en-US" dirty="0"/>
              <a:t>val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Distance of exercise inte</a:t>
            </a:r>
            <a:r>
              <a:rPr lang="en-US" altLang="en-US" spc="100" dirty="0"/>
              <a:t>r</a:t>
            </a:r>
            <a:r>
              <a:rPr lang="en-US" altLang="en-US" dirty="0"/>
              <a:t>val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Number of repetitions and sets per training session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Duration of rest/active recovery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Type of activity during active recovery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Frequency of training per week</a:t>
            </a:r>
          </a:p>
        </p:txBody>
      </p:sp>
    </p:spTree>
  </p:cSld>
  <p:clrMapOvr>
    <a:masterClrMapping/>
  </p:clrMapOvr>
  <p:transition spd="slow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400"/>
              <a:t>Anaerobic and Aerobic Power Training: Exercise Interval Intensity</a:t>
            </a:r>
          </a:p>
        </p:txBody>
      </p:sp>
      <p:sp>
        <p:nvSpPr>
          <p:cNvPr id="47107" name="Content Placeholder 13"/>
          <p:cNvSpPr>
            <a:spLocks noGrp="1"/>
          </p:cNvSpPr>
          <p:nvPr>
            <p:ph idx="1"/>
          </p:nvPr>
        </p:nvSpPr>
        <p:spPr>
          <a:xfrm>
            <a:off x="571500" y="1731963"/>
            <a:ext cx="8051800" cy="4273550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Determined by duration/distance or % </a:t>
            </a:r>
            <a:r>
              <a:rPr lang="en-US" altLang="en-US" dirty="0" err="1"/>
              <a:t>HR</a:t>
            </a:r>
            <a:r>
              <a:rPr lang="en-US" altLang="en-US" baseline="-25000" dirty="0" err="1"/>
              <a:t>max</a:t>
            </a:r>
            <a:endParaRPr lang="en-US" altLang="en-US" baseline="-25000" dirty="0"/>
          </a:p>
          <a:p>
            <a:pPr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Duration and distance more practical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One method: use best time at a set distance, adjust duration by desired intensity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Intensity depends on fitness, number sets/reps, etc.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ATP-</a:t>
            </a:r>
            <a:r>
              <a:rPr lang="en-US" altLang="en-US" dirty="0" err="1"/>
              <a:t>PCr</a:t>
            </a:r>
            <a:r>
              <a:rPr lang="en-US" altLang="en-US" dirty="0"/>
              <a:t> system training ~90 to 98% intensity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Anaerobic glycolytic training ~80 to 95% intensity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Aerobic oxidative training ~75 to 85% intensity</a:t>
            </a:r>
          </a:p>
          <a:p>
            <a:pPr lvl="1"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r>
              <a:rPr lang="en-US" altLang="en-US" sz="1400" i="1" dirty="0"/>
              <a:t>(continued)</a:t>
            </a:r>
          </a:p>
        </p:txBody>
      </p:sp>
    </p:spTree>
  </p:cSld>
  <p:clrMapOvr>
    <a:masterClrMapping/>
  </p:clrMapOvr>
  <p:transition spd="slow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400"/>
              <a:t>Anaerobic and Aerobic Power Training: Exercise Interval Intensity</a:t>
            </a:r>
            <a:r>
              <a:rPr lang="en-US" altLang="en-US" sz="2400" i="1"/>
              <a:t> (continued)</a:t>
            </a:r>
          </a:p>
        </p:txBody>
      </p:sp>
      <p:sp>
        <p:nvSpPr>
          <p:cNvPr id="47107" name="Content Placeholder 13"/>
          <p:cNvSpPr>
            <a:spLocks noGrp="1"/>
          </p:cNvSpPr>
          <p:nvPr>
            <p:ph idx="1"/>
          </p:nvPr>
        </p:nvSpPr>
        <p:spPr>
          <a:xfrm>
            <a:off x="571500" y="1874838"/>
            <a:ext cx="8051800" cy="4273550"/>
          </a:xfrm>
        </p:spPr>
        <p:txBody>
          <a:bodyPr rtlCol="0">
            <a:normAutofit fontScale="925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/>
              <a:t>% HR</a:t>
            </a:r>
            <a:r>
              <a:rPr lang="en-US" altLang="en-US" baseline="-25000"/>
              <a:t>max</a:t>
            </a:r>
            <a:r>
              <a:rPr lang="en-US" altLang="en-US"/>
              <a:t> a better index of physiological stress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/>
              <a:t>HR</a:t>
            </a:r>
            <a:r>
              <a:rPr lang="en-US" altLang="en-US" baseline="-25000"/>
              <a:t>max</a:t>
            </a:r>
            <a:r>
              <a:rPr lang="en-US" altLang="en-US"/>
              <a:t> determined by lab test, all-out run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/>
              <a:t>ATP-PCr training ~90 to 100% HR</a:t>
            </a:r>
            <a:r>
              <a:rPr lang="en-US" altLang="en-US" baseline="-25000"/>
              <a:t>max</a:t>
            </a:r>
            <a:endParaRPr lang="en-US" altLang="en-US"/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/>
              <a:t>Anaerobic glycolytic training ~85 to 100% HR</a:t>
            </a:r>
            <a:r>
              <a:rPr lang="en-US" altLang="en-US" baseline="-25000"/>
              <a:t>max</a:t>
            </a:r>
            <a:endParaRPr lang="en-US" altLang="en-US"/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/>
              <a:t>Aerobic-oxidative training ~70 to 90% HR</a:t>
            </a:r>
            <a:r>
              <a:rPr lang="en-US" altLang="en-US" baseline="-25000"/>
              <a:t>max</a:t>
            </a:r>
            <a:endParaRPr lang="en-US" altLang="en-US"/>
          </a:p>
          <a:p>
            <a:pPr fontAlgn="auto">
              <a:spcAft>
                <a:spcPts val="0"/>
              </a:spcAft>
              <a:defRPr/>
            </a:pPr>
            <a:endParaRPr lang="en-US" altLang="en-US" sz="800"/>
          </a:p>
          <a:p>
            <a:pPr fontAlgn="auto">
              <a:spcAft>
                <a:spcPts val="0"/>
              </a:spcAft>
              <a:defRPr/>
            </a:pPr>
            <a:r>
              <a:rPr lang="en-US" altLang="en-US"/>
              <a:t>Heart rate monitors helpful for recording HR for duration of workout</a:t>
            </a:r>
          </a:p>
        </p:txBody>
      </p:sp>
    </p:spTree>
  </p:cSld>
  <p:clrMapOvr>
    <a:masterClrMapping/>
  </p:clrMapOvr>
  <p:transition spd="slow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Figure 9.5</a:t>
            </a:r>
          </a:p>
        </p:txBody>
      </p:sp>
      <p:pic>
        <p:nvPicPr>
          <p:cNvPr id="58371" name="Content Placeholder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876550" y="274638"/>
            <a:ext cx="3390900" cy="4676775"/>
          </a:xfrm>
        </p:spPr>
      </p:pic>
    </p:spTree>
  </p:cSld>
  <p:clrMapOvr>
    <a:masterClrMapping/>
  </p:clrMapOvr>
  <p:transition spd="slow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Figure 9.6</a:t>
            </a:r>
          </a:p>
        </p:txBody>
      </p:sp>
      <p:pic>
        <p:nvPicPr>
          <p:cNvPr id="59395" name="Content Placeholder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07040" y="274638"/>
            <a:ext cx="6940550" cy="5116512"/>
          </a:xfrm>
        </p:spPr>
      </p:pic>
    </p:spTree>
  </p:cSld>
  <p:clrMapOvr>
    <a:masterClrMapping/>
  </p:clrMapOvr>
  <p:transition spd="slow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400"/>
              <a:t>Anaerobic and Aerobic Power Training: Distance of the Interval</a:t>
            </a:r>
          </a:p>
        </p:txBody>
      </p:sp>
      <p:sp>
        <p:nvSpPr>
          <p:cNvPr id="60419" name="Content Placeholder 13"/>
          <p:cNvSpPr>
            <a:spLocks noGrp="1"/>
          </p:cNvSpPr>
          <p:nvPr>
            <p:ph idx="1"/>
          </p:nvPr>
        </p:nvSpPr>
        <p:spPr>
          <a:xfrm>
            <a:off x="571500" y="1874838"/>
            <a:ext cx="8051800" cy="4273550"/>
          </a:xfrm>
        </p:spPr>
        <p:txBody>
          <a:bodyPr/>
          <a:lstStyle/>
          <a:p>
            <a:r>
              <a:rPr lang="en-US" altLang="en-US"/>
              <a:t>Determined by requirements of activity</a:t>
            </a:r>
          </a:p>
          <a:p>
            <a:endParaRPr lang="en-US" altLang="en-US" sz="800"/>
          </a:p>
          <a:p>
            <a:r>
              <a:rPr lang="en-US" altLang="en-US"/>
              <a:t>Sprint training: 30 to 200 m (even 400 m)</a:t>
            </a:r>
          </a:p>
          <a:p>
            <a:endParaRPr lang="en-US" altLang="en-US" sz="800"/>
          </a:p>
          <a:p>
            <a:r>
              <a:rPr lang="en-US" altLang="en-US"/>
              <a:t>Distance training: 400 to 1,500+ m</a:t>
            </a:r>
          </a:p>
        </p:txBody>
      </p:sp>
    </p:spTree>
  </p:cSld>
  <p:clrMapOvr>
    <a:masterClrMapping/>
  </p:clrMapOvr>
  <p:transition spd="slow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Title 12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/>
              <a:t>Repetitions and Sets per Session</a:t>
            </a:r>
          </a:p>
        </p:txBody>
      </p:sp>
      <p:sp>
        <p:nvSpPr>
          <p:cNvPr id="51203" name="Content Placeholder 13"/>
          <p:cNvSpPr>
            <a:spLocks noGrp="1"/>
          </p:cNvSpPr>
          <p:nvPr>
            <p:ph idx="1"/>
          </p:nvPr>
        </p:nvSpPr>
        <p:spPr>
          <a:xfrm>
            <a:off x="571500" y="1874838"/>
            <a:ext cx="8051800" cy="427355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Largely sport specific</a:t>
            </a:r>
          </a:p>
          <a:p>
            <a:pPr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Short, intense inte</a:t>
            </a:r>
            <a:r>
              <a:rPr lang="en-US" altLang="en-US" spc="100" dirty="0"/>
              <a:t>r</a:t>
            </a:r>
            <a:r>
              <a:rPr lang="en-US" altLang="en-US" dirty="0"/>
              <a:t>vals </a:t>
            </a:r>
            <a:r>
              <a:rPr lang="en-US" altLang="en-US" dirty="0">
                <a:sym typeface="Wingdings" panose="05000000000000000000" pitchFamily="2" charset="2"/>
              </a:rPr>
              <a:t></a:t>
            </a:r>
            <a:r>
              <a:rPr lang="en-US" altLang="en-US" dirty="0"/>
              <a:t> more repetitions and sets</a:t>
            </a:r>
          </a:p>
          <a:p>
            <a:pPr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Longer inte</a:t>
            </a:r>
            <a:r>
              <a:rPr lang="en-US" altLang="en-US" spc="100" dirty="0"/>
              <a:t>r</a:t>
            </a:r>
            <a:r>
              <a:rPr lang="en-US" altLang="en-US" dirty="0"/>
              <a:t>vals </a:t>
            </a:r>
            <a:r>
              <a:rPr lang="en-US" altLang="en-US" dirty="0">
                <a:sym typeface="Wingdings" panose="05000000000000000000" pitchFamily="2" charset="2"/>
              </a:rPr>
              <a:t></a:t>
            </a:r>
            <a:r>
              <a:rPr lang="en-US" altLang="en-US" dirty="0"/>
              <a:t> fewer repetitions and sets</a:t>
            </a:r>
          </a:p>
        </p:txBody>
      </p:sp>
    </p:spTree>
  </p:cSld>
  <p:clrMapOvr>
    <a:masterClrMapping/>
  </p:clrMapOvr>
  <p:transition spd="slow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400"/>
              <a:t>Anaerobic and Aerobic Power Training: Duration of Rest Interval</a:t>
            </a:r>
          </a:p>
        </p:txBody>
      </p:sp>
      <p:sp>
        <p:nvSpPr>
          <p:cNvPr id="52227" name="Content Placeholder 13"/>
          <p:cNvSpPr>
            <a:spLocks noGrp="1"/>
          </p:cNvSpPr>
          <p:nvPr>
            <p:ph idx="1"/>
          </p:nvPr>
        </p:nvSpPr>
        <p:spPr>
          <a:xfrm>
            <a:off x="571500" y="1874838"/>
            <a:ext cx="8051800" cy="4273550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/>
              <a:t>Depends on how rapidly athlete recovers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/>
              <a:t>Based on HR recovery (fitness and age dependent)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/>
              <a:t>&lt;30 years: HR should drop to 130 to 150 beats/min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/>
              <a:t>&gt;30 years: subtract 1 beat for every year over 30</a:t>
            </a:r>
          </a:p>
          <a:p>
            <a:pPr lvl="1" fontAlgn="auto">
              <a:spcAft>
                <a:spcPts val="0"/>
              </a:spcAft>
              <a:defRPr/>
            </a:pPr>
            <a:endParaRPr lang="en-US" altLang="en-US" sz="800"/>
          </a:p>
          <a:p>
            <a:pPr fontAlgn="auto">
              <a:spcAft>
                <a:spcPts val="0"/>
              </a:spcAft>
              <a:defRPr/>
            </a:pPr>
            <a:r>
              <a:rPr lang="en-US" altLang="en-US"/>
              <a:t>For active recovery between sets, HR &lt;120 beats/min </a:t>
            </a:r>
          </a:p>
        </p:txBody>
      </p:sp>
    </p:spTree>
  </p:cSld>
  <p:clrMapOvr>
    <a:masterClrMapping/>
  </p:clrMapOvr>
  <p:transition spd="slow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400"/>
              <a:t>Anaerobic and Aerobic Power Training: Activity During Rest Interval</a:t>
            </a:r>
          </a:p>
        </p:txBody>
      </p:sp>
      <p:sp>
        <p:nvSpPr>
          <p:cNvPr id="53251" name="Content Placeholder 13"/>
          <p:cNvSpPr>
            <a:spLocks noGrp="1"/>
          </p:cNvSpPr>
          <p:nvPr>
            <p:ph idx="1"/>
          </p:nvPr>
        </p:nvSpPr>
        <p:spPr>
          <a:xfrm>
            <a:off x="571500" y="1874838"/>
            <a:ext cx="8051800" cy="427355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Exercise intensity </a:t>
            </a:r>
            <a:r>
              <a:rPr lang="en-US" altLang="en-US" normalizeH="1" dirty="0">
                <a:sym typeface="Wingdings" panose="05000000000000000000" pitchFamily="2" charset="2"/>
              </a:rPr>
              <a:t></a:t>
            </a:r>
            <a:r>
              <a:rPr lang="en-US" altLang="en-US" dirty="0"/>
              <a:t> </a:t>
            </a:r>
            <a:r>
              <a:rPr lang="en-US" altLang="en-US" dirty="0">
                <a:sym typeface="Wingdings" panose="05000000000000000000" pitchFamily="2" charset="2"/>
              </a:rPr>
              <a:t> </a:t>
            </a:r>
            <a:r>
              <a:rPr lang="en-US" altLang="en-US" dirty="0"/>
              <a:t>recovery intensity </a:t>
            </a:r>
            <a:r>
              <a:rPr lang="en-US" altLang="en-US" normalizeH="1" dirty="0">
                <a:sym typeface="Wingdings" panose="05000000000000000000" pitchFamily="2" charset="2"/>
              </a:rPr>
              <a:t></a:t>
            </a:r>
            <a:endParaRPr lang="en-US" altLang="en-US" dirty="0"/>
          </a:p>
          <a:p>
            <a:pPr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With better fitness, </a:t>
            </a:r>
            <a:r>
              <a:rPr lang="en-US" altLang="en-US" normalizeH="1" dirty="0">
                <a:sym typeface="Wingdings" panose="05000000000000000000" pitchFamily="2" charset="2"/>
              </a:rPr>
              <a:t></a:t>
            </a:r>
            <a:r>
              <a:rPr lang="en-US" altLang="en-US" dirty="0"/>
              <a:t> intensity or </a:t>
            </a:r>
            <a:r>
              <a:rPr lang="en-US" altLang="en-US" normalizeH="1" dirty="0">
                <a:sym typeface="Wingdings" panose="05000000000000000000" pitchFamily="2" charset="2"/>
              </a:rPr>
              <a:t></a:t>
            </a:r>
            <a:r>
              <a:rPr lang="en-US" altLang="en-US" dirty="0"/>
              <a:t> rest duration</a:t>
            </a:r>
          </a:p>
          <a:p>
            <a:pPr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Land training: slow or rapid walk or jog</a:t>
            </a:r>
          </a:p>
          <a:p>
            <a:pPr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Swimming: slow swimming or total rest</a:t>
            </a:r>
          </a:p>
        </p:txBody>
      </p:sp>
    </p:spTree>
  </p:cSld>
  <p:clrMapOvr>
    <a:masterClrMapping/>
  </p:clrMapOvr>
  <p:transition spd="slow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400"/>
              <a:t>Anaerobic and Aerobic Power Training: Frequency of Training</a:t>
            </a:r>
          </a:p>
        </p:txBody>
      </p:sp>
      <p:sp>
        <p:nvSpPr>
          <p:cNvPr id="54275" name="Content Placeholder 13"/>
          <p:cNvSpPr>
            <a:spLocks noGrp="1"/>
          </p:cNvSpPr>
          <p:nvPr>
            <p:ph idx="1"/>
          </p:nvPr>
        </p:nvSpPr>
        <p:spPr>
          <a:xfrm>
            <a:off x="571500" y="1874838"/>
            <a:ext cx="8051800" cy="427355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Depends on purpose of inte</a:t>
            </a:r>
            <a:r>
              <a:rPr lang="en-US" altLang="en-US" spc="100" dirty="0"/>
              <a:t>r</a:t>
            </a:r>
            <a:r>
              <a:rPr lang="en-US" altLang="en-US" dirty="0"/>
              <a:t>val training</a:t>
            </a:r>
          </a:p>
          <a:p>
            <a:pPr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World-class runner: 5 to 7 times / week</a:t>
            </a:r>
          </a:p>
          <a:p>
            <a:pPr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Swimmers: inte</a:t>
            </a:r>
            <a:r>
              <a:rPr lang="en-US" altLang="en-US" spc="100" dirty="0"/>
              <a:t>r</a:t>
            </a:r>
            <a:r>
              <a:rPr lang="en-US" altLang="en-US" dirty="0"/>
              <a:t>val training every workout</a:t>
            </a:r>
          </a:p>
          <a:p>
            <a:pPr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Team sports: 2 to 4 times / week</a:t>
            </a:r>
          </a:p>
        </p:txBody>
      </p:sp>
    </p:spTree>
  </p:cSld>
  <p:clrMapOvr>
    <a:masterClrMapping/>
  </p:clrMapOvr>
  <p:transition spd="slow"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400"/>
              <a:t>Anaerobic and Aerobic Power Training: Continuous Training</a:t>
            </a:r>
          </a:p>
        </p:txBody>
      </p:sp>
      <p:sp>
        <p:nvSpPr>
          <p:cNvPr id="55299" name="Content Placeholder 13"/>
          <p:cNvSpPr>
            <a:spLocks noGrp="1"/>
          </p:cNvSpPr>
          <p:nvPr>
            <p:ph idx="1"/>
          </p:nvPr>
        </p:nvSpPr>
        <p:spPr>
          <a:xfrm>
            <a:off x="571500" y="1874838"/>
            <a:ext cx="8051800" cy="427355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Training </a:t>
            </a:r>
            <a:r>
              <a:rPr lang="en-US" altLang="en-US" i="1" dirty="0"/>
              <a:t>without</a:t>
            </a:r>
            <a:r>
              <a:rPr lang="en-US" altLang="en-US" dirty="0"/>
              <a:t> inte</a:t>
            </a:r>
            <a:r>
              <a:rPr lang="en-US" altLang="en-US" spc="100" dirty="0"/>
              <a:t>r</a:t>
            </a:r>
            <a:r>
              <a:rPr lang="en-US" altLang="en-US" dirty="0"/>
              <a:t>vals</a:t>
            </a:r>
          </a:p>
          <a:p>
            <a:pPr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Targets oxidative, glycolytic systems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Can be high or low intensity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High intensity near race (85 to 95% </a:t>
            </a:r>
            <a:r>
              <a:rPr lang="en-US" altLang="en-US" dirty="0" err="1"/>
              <a:t>HR</a:t>
            </a:r>
            <a:r>
              <a:rPr lang="en-US" altLang="en-US" baseline="-25000" dirty="0" err="1"/>
              <a:t>max</a:t>
            </a:r>
            <a:r>
              <a:rPr lang="en-US" altLang="en-US" dirty="0"/>
              <a:t>)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Low intensity: LSD training</a:t>
            </a:r>
          </a:p>
        </p:txBody>
      </p:sp>
    </p:spTree>
  </p:cSld>
  <p:clrMapOvr>
    <a:masterClrMapping/>
  </p:clrMapOvr>
  <p:transition spd="slow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400"/>
              <a:t>Anaerobic and Aerobic Power Training: LSD Training</a:t>
            </a:r>
          </a:p>
        </p:txBody>
      </p:sp>
      <p:sp>
        <p:nvSpPr>
          <p:cNvPr id="57347" name="Content Placeholder 13"/>
          <p:cNvSpPr>
            <a:spLocks noGrp="1"/>
          </p:cNvSpPr>
          <p:nvPr>
            <p:ph idx="1"/>
          </p:nvPr>
        </p:nvSpPr>
        <p:spPr>
          <a:xfrm>
            <a:off x="546100" y="1417638"/>
            <a:ext cx="8051800" cy="4377314"/>
          </a:xfrm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Long, slow distance</a:t>
            </a:r>
          </a:p>
          <a:p>
            <a:pPr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Train at ~60 to 80% </a:t>
            </a:r>
            <a:r>
              <a:rPr lang="en-US" altLang="en-US" dirty="0" err="1"/>
              <a:t>HR</a:t>
            </a:r>
            <a:r>
              <a:rPr lang="en-US" altLang="en-US" baseline="-25000" dirty="0" err="1"/>
              <a:t>max</a:t>
            </a:r>
            <a:r>
              <a:rPr lang="en-US" altLang="en-US" dirty="0"/>
              <a:t> (50 to 75%  </a:t>
            </a:r>
            <a:br>
              <a:rPr lang="en-US" altLang="en-US" dirty="0"/>
            </a:br>
            <a:r>
              <a:rPr lang="en-US" altLang="en-US" spc="-1200" dirty="0"/>
              <a:t>V</a:t>
            </a:r>
            <a:r>
              <a:rPr lang="en-US" altLang="en-US" spc="600" baseline="60000" dirty="0">
                <a:cs typeface="Arial" panose="020B0604020202020204" pitchFamily="34" charset="0"/>
              </a:rPr>
              <a:t>•</a:t>
            </a:r>
            <a:r>
              <a:rPr lang="en-US" altLang="en-US" dirty="0"/>
              <a:t>O</a:t>
            </a:r>
            <a:r>
              <a:rPr lang="en-US" altLang="en-US" baseline="-25000" dirty="0"/>
              <a:t>2max</a:t>
            </a:r>
            <a:r>
              <a:rPr lang="en-US" altLang="en-US" dirty="0"/>
              <a:t>)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Popular, safe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However, must train near race pace</a:t>
            </a:r>
          </a:p>
          <a:p>
            <a:pPr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Main objective: distance, not speed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Up to 15 to 30 mi / day, 100 to 200 mi / week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Less cardiorespiratory stress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Greater joint/muscle stress, overuse injuries</a:t>
            </a:r>
          </a:p>
        </p:txBody>
      </p:sp>
    </p:spTree>
  </p:cSld>
  <p:clrMapOvr>
    <a:masterClrMapping/>
  </p:clrMapOvr>
  <p:transition spd="slow"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400"/>
              <a:t>Anaerobic and Aerobic Power Training: Fartlek Training</a:t>
            </a:r>
          </a:p>
        </p:txBody>
      </p:sp>
      <p:sp>
        <p:nvSpPr>
          <p:cNvPr id="58371" name="Content Placeholder 13"/>
          <p:cNvSpPr>
            <a:spLocks noGrp="1"/>
          </p:cNvSpPr>
          <p:nvPr>
            <p:ph idx="1"/>
          </p:nvPr>
        </p:nvSpPr>
        <p:spPr>
          <a:xfrm>
            <a:off x="571500" y="1874838"/>
            <a:ext cx="8051800" cy="427355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Vary pace from sprint to jog at discretion</a:t>
            </a:r>
          </a:p>
          <a:p>
            <a:pPr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Continuous training + inte</a:t>
            </a:r>
            <a:r>
              <a:rPr lang="en-US" altLang="en-US" spc="100" dirty="0"/>
              <a:t>r</a:t>
            </a:r>
            <a:r>
              <a:rPr lang="en-US" altLang="en-US" dirty="0"/>
              <a:t>val elements</a:t>
            </a:r>
          </a:p>
          <a:p>
            <a:pPr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Primarily used by distance runners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Fun, engaging, variety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Supplements other types of training</a:t>
            </a:r>
          </a:p>
        </p:txBody>
      </p:sp>
    </p:spTree>
  </p:cSld>
  <p:clrMapOvr>
    <a:masterClrMapping/>
  </p:clrMapOvr>
  <p:transition spd="slow"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400"/>
              <a:t>Anaerobic and Aerobic Power Training: Interval-Circuit Training</a:t>
            </a:r>
          </a:p>
        </p:txBody>
      </p:sp>
      <p:sp>
        <p:nvSpPr>
          <p:cNvPr id="59395" name="Content Placeholder 13"/>
          <p:cNvSpPr>
            <a:spLocks noGrp="1"/>
          </p:cNvSpPr>
          <p:nvPr>
            <p:ph idx="1"/>
          </p:nvPr>
        </p:nvSpPr>
        <p:spPr>
          <a:xfrm>
            <a:off x="571500" y="1874838"/>
            <a:ext cx="8051800" cy="427355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Combined inte</a:t>
            </a:r>
            <a:r>
              <a:rPr lang="en-US" altLang="en-US" spc="100" dirty="0"/>
              <a:t>r</a:t>
            </a:r>
            <a:r>
              <a:rPr lang="en-US" altLang="en-US" dirty="0"/>
              <a:t>val and circuit training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Circuit length 3,000 to 10,000 m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Inte</a:t>
            </a:r>
            <a:r>
              <a:rPr lang="en-US" altLang="en-US" spc="100" dirty="0"/>
              <a:t>r</a:t>
            </a:r>
            <a:r>
              <a:rPr lang="en-US" altLang="en-US" dirty="0"/>
              <a:t>val stations every 400 to 1,600 m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Stations involve strength, flexibility, or endurance</a:t>
            </a:r>
          </a:p>
          <a:p>
            <a:pPr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Jog, run, or sprint between stations</a:t>
            </a:r>
          </a:p>
          <a:p>
            <a:pPr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Often set in parks or countryside</a:t>
            </a:r>
          </a:p>
        </p:txBody>
      </p:sp>
    </p:spTree>
  </p:cSld>
  <p:clrMapOvr>
    <a:masterClrMapping/>
  </p:clrMapOvr>
  <p:transition spd="slow"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/>
              <a:t>High-Intensity Interval Training (HIIT)</a:t>
            </a:r>
          </a:p>
        </p:txBody>
      </p:sp>
      <p:sp>
        <p:nvSpPr>
          <p:cNvPr id="60419" name="Content Placeholder 2"/>
          <p:cNvSpPr>
            <a:spLocks noGrp="1"/>
          </p:cNvSpPr>
          <p:nvPr>
            <p:ph idx="1"/>
          </p:nvPr>
        </p:nvSpPr>
        <p:spPr>
          <a:xfrm>
            <a:off x="547688" y="1751013"/>
            <a:ext cx="8051800" cy="3030537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/>
              <a:t>Shown to dramatically improve aerobic capacity in untrained people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/>
              <a:t>4-6 30 second sprints followed by 3 minutes rest.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/>
              <a:t>Benefits people with busy schedules</a:t>
            </a:r>
          </a:p>
          <a:p>
            <a:pPr lvl="1" fontAlgn="auto">
              <a:spcAft>
                <a:spcPts val="0"/>
              </a:spcAft>
              <a:defRPr/>
            </a:pPr>
            <a:endParaRPr lang="en-US" altLang="en-US" sz="800"/>
          </a:p>
          <a:p>
            <a:pPr fontAlgn="auto">
              <a:spcAft>
                <a:spcPts val="0"/>
              </a:spcAft>
              <a:defRPr/>
            </a:pPr>
            <a:r>
              <a:rPr lang="en-US" altLang="en-US"/>
              <a:t>Trained people can also benefit by replacing 10-15% of training volume with HIIT</a:t>
            </a:r>
          </a:p>
        </p:txBody>
      </p:sp>
    </p:spTree>
  </p:cSld>
  <p:clrMapOvr>
    <a:masterClrMapping/>
  </p:clrMapOvr>
  <p:transition spd="slow"/>
</p:sld>
</file>

<file path=ppt/theme/theme1.xml><?xml version="1.0" encoding="utf-8"?>
<a:theme xmlns:a="http://schemas.openxmlformats.org/drawingml/2006/main" name="Kenney template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85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600" b="1" i="0" u="none" strike="noStrike" cap="none" normalizeH="0" baseline="0" smtClean="0">
            <a:ln>
              <a:noFill/>
            </a:ln>
            <a:solidFill>
              <a:schemeClr val="accent2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85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600" b="1" i="0" u="none" strike="noStrike" cap="none" normalizeH="0" baseline="0" smtClean="0">
            <a:ln>
              <a:noFill/>
            </a:ln>
            <a:solidFill>
              <a:schemeClr val="accent2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Kenney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85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600" b="1" i="0" u="none" strike="noStrike" cap="none" normalizeH="0" baseline="0" smtClean="0">
            <a:ln>
              <a:noFill/>
            </a:ln>
            <a:solidFill>
              <a:schemeClr val="accent2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85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600" b="1" i="0" u="none" strike="noStrike" cap="none" normalizeH="0" baseline="0" smtClean="0">
            <a:ln>
              <a:noFill/>
            </a:ln>
            <a:solidFill>
              <a:schemeClr val="accent2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4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5.xml><?xml version="1.0" encoding="utf-8"?>
<a:theme xmlns:a="http://schemas.openxmlformats.org/drawingml/2006/main" name="UWTSD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Theme" id="{10D972B7-BFBC-44A0-9B82-59713C03C3F3}" vid="{67678DB2-6FC2-487C-91B6-FDE91D257739}"/>
    </a:ext>
  </a:extLst>
</a:theme>
</file>

<file path=ppt/theme/theme6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203</TotalTime>
  <Words>1581</Words>
  <Application>Microsoft Office PowerPoint</Application>
  <PresentationFormat>On-screen Show (4:3)</PresentationFormat>
  <Paragraphs>300</Paragraphs>
  <Slides>42</Slides>
  <Notes>7</Notes>
  <HiddenSlides>0</HiddenSlides>
  <MMClips>0</MMClips>
  <ScaleCrop>false</ScaleCrop>
  <HeadingPairs>
    <vt:vector size="4" baseType="variant">
      <vt:variant>
        <vt:lpstr>Theme</vt:lpstr>
      </vt:variant>
      <vt:variant>
        <vt:i4>5</vt:i4>
      </vt:variant>
      <vt:variant>
        <vt:lpstr>Slide Titles</vt:lpstr>
      </vt:variant>
      <vt:variant>
        <vt:i4>42</vt:i4>
      </vt:variant>
    </vt:vector>
  </HeadingPairs>
  <TitlesOfParts>
    <vt:vector size="47" baseType="lpstr">
      <vt:lpstr>Kenney template</vt:lpstr>
      <vt:lpstr>1_Kenney</vt:lpstr>
      <vt:lpstr>Office Theme</vt:lpstr>
      <vt:lpstr>1_Office Theme</vt:lpstr>
      <vt:lpstr>UWTSD Theme</vt:lpstr>
      <vt:lpstr>Principles of Exercise Training</vt:lpstr>
      <vt:lpstr>Terminology: Muscular Strength</vt:lpstr>
      <vt:lpstr>Terminology: Muscular Power</vt:lpstr>
      <vt:lpstr>Terminology: Muscular Endurance</vt:lpstr>
      <vt:lpstr>PowerPoint Presentation</vt:lpstr>
      <vt:lpstr>Terminology: Aerobic Power</vt:lpstr>
      <vt:lpstr>Terminology: Anaerobic Power</vt:lpstr>
      <vt:lpstr>General Principles of Training: Principle of Individuality</vt:lpstr>
      <vt:lpstr>General Principles of Training: Principle of Specificity</vt:lpstr>
      <vt:lpstr>General Principles of Training: Principle of Reversibility</vt:lpstr>
      <vt:lpstr>General Principles of Training: Principle of Progressive Overload</vt:lpstr>
      <vt:lpstr>General Principles of Training: Principle of Variation</vt:lpstr>
      <vt:lpstr>Resistance Training Programs: Strength, Hypertrophy, and Power</vt:lpstr>
      <vt:lpstr>Resistance Training Programs: Static-Contraction Resistance</vt:lpstr>
      <vt:lpstr>Resistance Training Programs: Free Weights Versus Machines</vt:lpstr>
      <vt:lpstr>Figure 9.2</vt:lpstr>
      <vt:lpstr>Resistance Training Programs: Dynamic Eccentric Training</vt:lpstr>
      <vt:lpstr>Resistance Training Programs: Variable-Resistance Training</vt:lpstr>
      <vt:lpstr>Figure 9.3</vt:lpstr>
      <vt:lpstr>Resistance Training Programs: Isokinetic Training</vt:lpstr>
      <vt:lpstr>Resistance Training Programs: Plyometrics</vt:lpstr>
      <vt:lpstr>Figure 9.4</vt:lpstr>
      <vt:lpstr>Resistance Training Programs: Electrical Stimulation</vt:lpstr>
      <vt:lpstr>Resistance Training Programs: Core Training</vt:lpstr>
      <vt:lpstr>Resistance Training Programs: Core Training (continued)</vt:lpstr>
      <vt:lpstr>Anaerobic and Aerobic  Power Training </vt:lpstr>
      <vt:lpstr>Anaerobic and Aerobic Power Training: Interval Training</vt:lpstr>
      <vt:lpstr>Anaerobic and Aerobic Power Training: Interval Training (continued)</vt:lpstr>
      <vt:lpstr>Anaerobic and Aerobic Power Training: Exercise Interval Intensity</vt:lpstr>
      <vt:lpstr>Anaerobic and Aerobic Power Training: Exercise Interval Intensity (continued)</vt:lpstr>
      <vt:lpstr>Figure 9.5</vt:lpstr>
      <vt:lpstr>Figure 9.6</vt:lpstr>
      <vt:lpstr>Anaerobic and Aerobic Power Training: Distance of the Interval</vt:lpstr>
      <vt:lpstr>Repetitions and Sets per Session</vt:lpstr>
      <vt:lpstr>Anaerobic and Aerobic Power Training: Duration of Rest Interval</vt:lpstr>
      <vt:lpstr>Anaerobic and Aerobic Power Training: Activity During Rest Interval</vt:lpstr>
      <vt:lpstr>Anaerobic and Aerobic Power Training: Frequency of Training</vt:lpstr>
      <vt:lpstr>Anaerobic and Aerobic Power Training: Continuous Training</vt:lpstr>
      <vt:lpstr>Anaerobic and Aerobic Power Training: LSD Training</vt:lpstr>
      <vt:lpstr>Anaerobic and Aerobic Power Training: Fartlek Training</vt:lpstr>
      <vt:lpstr>Anaerobic and Aerobic Power Training: Interval-Circuit Training</vt:lpstr>
      <vt:lpstr>High-Intensity Interval Training (HIIT)</vt:lpstr>
    </vt:vector>
  </TitlesOfParts>
  <Company>Human Kinetics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Nancy Rasmus</dc:creator>
  <cp:lastModifiedBy>Geraint Forster</cp:lastModifiedBy>
  <cp:revision>54</cp:revision>
  <dcterms:created xsi:type="dcterms:W3CDTF">2011-09-08T15:45:31Z</dcterms:created>
  <dcterms:modified xsi:type="dcterms:W3CDTF">2017-12-05T21:36:57Z</dcterms:modified>
</cp:coreProperties>
</file>