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D108C5-F8F7-450E-A67D-CE50AFF97D70}"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2956807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D108C5-F8F7-450E-A67D-CE50AFF97D70}"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3359164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D108C5-F8F7-450E-A67D-CE50AFF97D70}"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2572570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D108C5-F8F7-450E-A67D-CE50AFF97D70}"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278324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D108C5-F8F7-450E-A67D-CE50AFF97D70}" type="datetimeFigureOut">
              <a:rPr lang="en-GB" smtClean="0"/>
              <a:t>20/11/2017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383779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D108C5-F8F7-450E-A67D-CE50AFF97D70}" type="datetimeFigureOut">
              <a:rPr lang="en-GB" smtClean="0"/>
              <a:t>20/11/2017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312510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108C5-F8F7-450E-A67D-CE50AFF97D70}" type="datetimeFigureOut">
              <a:rPr lang="en-GB" smtClean="0"/>
              <a:t>20/11/2017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4223598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D108C5-F8F7-450E-A67D-CE50AFF97D70}"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2996382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D108C5-F8F7-450E-A67D-CE50AFF97D70}"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3563477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D108C5-F8F7-450E-A67D-CE50AFF97D70}"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623146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D108C5-F8F7-450E-A67D-CE50AFF97D70}"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4289C4-482F-45E2-94D5-169F0B06B5AA}" type="slidenum">
              <a:rPr lang="en-GB" smtClean="0"/>
              <a:t>‹#›</a:t>
            </a:fld>
            <a:endParaRPr lang="en-GB"/>
          </a:p>
        </p:txBody>
      </p:sp>
    </p:spTree>
    <p:extLst>
      <p:ext uri="{BB962C8B-B14F-4D97-AF65-F5344CB8AC3E}">
        <p14:creationId xmlns:p14="http://schemas.microsoft.com/office/powerpoint/2010/main" val="2186504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D108C5-F8F7-450E-A67D-CE50AFF97D70}" type="datetimeFigureOut">
              <a:rPr lang="en-GB" smtClean="0"/>
              <a:t>20/11/2017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4289C4-482F-45E2-94D5-169F0B06B5AA}" type="slidenum">
              <a:rPr lang="en-GB" smtClean="0"/>
              <a:t>‹#›</a:t>
            </a:fld>
            <a:endParaRPr lang="en-GB"/>
          </a:p>
        </p:txBody>
      </p:sp>
    </p:spTree>
    <p:extLst>
      <p:ext uri="{BB962C8B-B14F-4D97-AF65-F5344CB8AC3E}">
        <p14:creationId xmlns:p14="http://schemas.microsoft.com/office/powerpoint/2010/main" val="2882228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fontAlgn="base"/>
            <a:r>
              <a:rPr lang="en-GB" b="1" dirty="0">
                <a:solidFill>
                  <a:srgbClr val="00B050"/>
                </a:solidFill>
              </a:rPr>
              <a:t>Report writing</a:t>
            </a:r>
            <a:r>
              <a:rPr lang="en-GB" dirty="0"/>
              <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4949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Regarding the case study, if you follow the 10-point plan set out below, together with the practical guidance covered, you should be well on the way to success:</a:t>
            </a:r>
            <a:br>
              <a:rPr lang="en-GB" dirty="0" smtClean="0"/>
            </a:br>
            <a:endParaRPr lang="en-GB" dirty="0"/>
          </a:p>
        </p:txBody>
      </p:sp>
    </p:spTree>
    <p:extLst>
      <p:ext uri="{BB962C8B-B14F-4D97-AF65-F5344CB8AC3E}">
        <p14:creationId xmlns:p14="http://schemas.microsoft.com/office/powerpoint/2010/main" val="2762127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7030A0"/>
                </a:solidFill>
              </a:rPr>
              <a:t>The objective of the report</a:t>
            </a:r>
            <a:r>
              <a:rPr lang="en-GB" dirty="0" smtClean="0">
                <a:solidFill>
                  <a:srgbClr val="7030A0"/>
                </a:solidFill>
              </a:rPr>
              <a:t>:</a:t>
            </a:r>
            <a:endParaRPr lang="en-GB" dirty="0">
              <a:solidFill>
                <a:srgbClr val="7030A0"/>
              </a:solidFill>
            </a:endParaRPr>
          </a:p>
        </p:txBody>
      </p:sp>
      <p:sp>
        <p:nvSpPr>
          <p:cNvPr id="3" name="Content Placeholder 2"/>
          <p:cNvSpPr>
            <a:spLocks noGrp="1"/>
          </p:cNvSpPr>
          <p:nvPr>
            <p:ph idx="1"/>
          </p:nvPr>
        </p:nvSpPr>
        <p:spPr/>
        <p:txBody>
          <a:bodyPr>
            <a:normAutofit/>
          </a:bodyPr>
          <a:lstStyle/>
          <a:p>
            <a:r>
              <a:rPr lang="en-GB" dirty="0" smtClean="0"/>
              <a:t>never lose sight of it! In the case study, you are looking to write a detailed analysis of a project (or projects) with which you have been involved. The case study includes an appraisal of the outcomes, together with a reflective analysis of the lessons learnt. Keep this in mind throughout.</a:t>
            </a:r>
            <a:br>
              <a:rPr lang="en-GB" dirty="0" smtClean="0"/>
            </a:br>
            <a:endParaRPr lang="en-GB" dirty="0"/>
          </a:p>
        </p:txBody>
      </p:sp>
    </p:spTree>
    <p:extLst>
      <p:ext uri="{BB962C8B-B14F-4D97-AF65-F5344CB8AC3E}">
        <p14:creationId xmlns:p14="http://schemas.microsoft.com/office/powerpoint/2010/main" val="2268096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Brainstorm the subject</a:t>
            </a:r>
            <a:r>
              <a:rPr lang="en-GB" dirty="0" smtClean="0">
                <a:solidFill>
                  <a:srgbClr val="FF0000"/>
                </a:solidFill>
              </a:rPr>
              <a:t>:</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brainstorming is a simple technique where you take a topic or subject and write notes, in no particular order, of all of the thoughts and considerations that come to mind.</a:t>
            </a:r>
            <a:br>
              <a:rPr lang="en-GB" dirty="0" smtClean="0"/>
            </a:br>
            <a:endParaRPr lang="en-GB" dirty="0"/>
          </a:p>
        </p:txBody>
      </p:sp>
    </p:spTree>
    <p:extLst>
      <p:ext uri="{BB962C8B-B14F-4D97-AF65-F5344CB8AC3E}">
        <p14:creationId xmlns:p14="http://schemas.microsoft.com/office/powerpoint/2010/main" val="1856221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Prepare an outline and consider the appendices</a:t>
            </a:r>
            <a:r>
              <a:rPr lang="en-GB" dirty="0" smtClean="0">
                <a:solidFill>
                  <a:srgbClr val="FF0000"/>
                </a:solidFill>
              </a:rPr>
              <a:t>:</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start to put your brainstorming into some order, using headings and important issues. Then consider the appendices that will be useful to support or shed light on the case study. Do not fall into the trap of using the appendices to add to the volume of words; it is quality, not quantity, that the assessors will be looking for.</a:t>
            </a:r>
            <a:br>
              <a:rPr lang="en-GB" dirty="0" smtClean="0"/>
            </a:br>
            <a:endParaRPr lang="en-GB" dirty="0"/>
          </a:p>
        </p:txBody>
      </p:sp>
    </p:spTree>
    <p:extLst>
      <p:ext uri="{BB962C8B-B14F-4D97-AF65-F5344CB8AC3E}">
        <p14:creationId xmlns:p14="http://schemas.microsoft.com/office/powerpoint/2010/main" val="3068001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Consider the use of visual aids, plans and photographs</a:t>
            </a:r>
            <a:r>
              <a:rPr lang="en-GB" dirty="0" smtClean="0">
                <a:solidFill>
                  <a:srgbClr val="FF0000"/>
                </a:solidFill>
              </a:rPr>
              <a:t>:</a:t>
            </a:r>
            <a:endParaRPr lang="en-GB" dirty="0">
              <a:solidFill>
                <a:srgbClr val="FF0000"/>
              </a:solidFill>
            </a:endParaRPr>
          </a:p>
        </p:txBody>
      </p:sp>
      <p:sp>
        <p:nvSpPr>
          <p:cNvPr id="3" name="Content Placeholder 2"/>
          <p:cNvSpPr>
            <a:spLocks noGrp="1"/>
          </p:cNvSpPr>
          <p:nvPr>
            <p:ph idx="1"/>
          </p:nvPr>
        </p:nvSpPr>
        <p:spPr/>
        <p:txBody>
          <a:bodyPr>
            <a:normAutofit/>
          </a:bodyPr>
          <a:lstStyle/>
          <a:p>
            <a:pPr lvl="0" fontAlgn="base"/>
            <a:r>
              <a:rPr lang="en-GB" dirty="0" smtClean="0"/>
              <a:t>photographs </a:t>
            </a:r>
            <a:r>
              <a:rPr lang="en-GB" dirty="0"/>
              <a:t>can speak a thousand words and you have been set a limit of 3,000 words for the text. But do think carefully about the need for and use of any visual aids. These should be presented in an appendix</a:t>
            </a:r>
            <a:r>
              <a:rPr lang="en-GB" dirty="0" smtClean="0"/>
              <a:t>.</a:t>
            </a:r>
            <a:endParaRPr lang="en-GB" dirty="0"/>
          </a:p>
        </p:txBody>
      </p:sp>
    </p:spTree>
    <p:extLst>
      <p:ext uri="{BB962C8B-B14F-4D97-AF65-F5344CB8AC3E}">
        <p14:creationId xmlns:p14="http://schemas.microsoft.com/office/powerpoint/2010/main" val="271426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50"/>
                </a:solidFill>
              </a:rPr>
              <a:t>Stand back and review where you have got to</a:t>
            </a:r>
            <a:endParaRPr lang="en-GB" dirty="0">
              <a:solidFill>
                <a:srgbClr val="00B050"/>
              </a:solidFill>
            </a:endParaRPr>
          </a:p>
        </p:txBody>
      </p:sp>
      <p:sp>
        <p:nvSpPr>
          <p:cNvPr id="3" name="Content Placeholder 2"/>
          <p:cNvSpPr>
            <a:spLocks noGrp="1"/>
          </p:cNvSpPr>
          <p:nvPr>
            <p:ph idx="1"/>
          </p:nvPr>
        </p:nvSpPr>
        <p:spPr/>
        <p:txBody>
          <a:bodyPr>
            <a:normAutofit/>
          </a:bodyPr>
          <a:lstStyle/>
          <a:p>
            <a:pPr lvl="0" fontAlgn="base"/>
            <a:r>
              <a:rPr lang="en-GB" dirty="0" smtClean="0"/>
              <a:t>:are you still on course to meet your objective? Does everything look interesting and entertaining? How would you view the content if you were on the assessment panel?</a:t>
            </a:r>
          </a:p>
          <a:p>
            <a:endParaRPr lang="en-GB" dirty="0"/>
          </a:p>
        </p:txBody>
      </p:sp>
    </p:spTree>
    <p:extLst>
      <p:ext uri="{BB962C8B-B14F-4D97-AF65-F5344CB8AC3E}">
        <p14:creationId xmlns:p14="http://schemas.microsoft.com/office/powerpoint/2010/main" val="3566602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C00000"/>
                </a:solidFill>
              </a:rPr>
              <a:t>Write the report out in full</a:t>
            </a:r>
            <a:r>
              <a:rPr lang="en-GB" dirty="0" smtClean="0">
                <a:solidFill>
                  <a:srgbClr val="C00000"/>
                </a:solidFill>
              </a:rPr>
              <a:t>:</a:t>
            </a:r>
            <a:endParaRPr lang="en-GB" dirty="0">
              <a:solidFill>
                <a:srgbClr val="C00000"/>
              </a:solidFill>
            </a:endParaRPr>
          </a:p>
        </p:txBody>
      </p:sp>
      <p:sp>
        <p:nvSpPr>
          <p:cNvPr id="3" name="Content Placeholder 2"/>
          <p:cNvSpPr>
            <a:spLocks noGrp="1"/>
          </p:cNvSpPr>
          <p:nvPr>
            <p:ph idx="1"/>
          </p:nvPr>
        </p:nvSpPr>
        <p:spPr/>
        <p:txBody>
          <a:bodyPr>
            <a:normAutofit/>
          </a:bodyPr>
          <a:lstStyle/>
          <a:p>
            <a:pPr lvl="0" fontAlgn="base"/>
            <a:r>
              <a:rPr lang="en-GB" dirty="0" smtClean="0"/>
              <a:t>start pulling the detail together: the text and appendices, plans, photographs, and so on.</a:t>
            </a:r>
          </a:p>
          <a:p>
            <a:endParaRPr lang="en-GB" dirty="0"/>
          </a:p>
        </p:txBody>
      </p:sp>
    </p:spTree>
    <p:extLst>
      <p:ext uri="{BB962C8B-B14F-4D97-AF65-F5344CB8AC3E}">
        <p14:creationId xmlns:p14="http://schemas.microsoft.com/office/powerpoint/2010/main" val="2568889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75000"/>
                  </a:schemeClr>
                </a:solidFill>
              </a:rPr>
              <a:t>Once again review the report</a:t>
            </a:r>
            <a:r>
              <a:rPr lang="en-GB" dirty="0" smtClean="0">
                <a:solidFill>
                  <a:schemeClr val="accent5">
                    <a:lumMod val="75000"/>
                  </a:schemeClr>
                </a:solidFill>
              </a:rPr>
              <a:t>:</a:t>
            </a:r>
            <a:endParaRPr lang="en-GB" dirty="0">
              <a:solidFill>
                <a:schemeClr val="accent5">
                  <a:lumMod val="75000"/>
                </a:schemeClr>
              </a:solidFill>
            </a:endParaRPr>
          </a:p>
        </p:txBody>
      </p:sp>
      <p:sp>
        <p:nvSpPr>
          <p:cNvPr id="3" name="Content Placeholder 2"/>
          <p:cNvSpPr>
            <a:spLocks noGrp="1"/>
          </p:cNvSpPr>
          <p:nvPr>
            <p:ph idx="1"/>
          </p:nvPr>
        </p:nvSpPr>
        <p:spPr/>
        <p:txBody>
          <a:bodyPr/>
          <a:lstStyle/>
          <a:p>
            <a:pPr lvl="0" fontAlgn="base"/>
            <a:r>
              <a:rPr lang="en-GB" dirty="0" smtClean="0"/>
              <a:t>look at the number of words and be particularly careful with spelling and grammar.</a:t>
            </a:r>
          </a:p>
          <a:p>
            <a:endParaRPr lang="en-GB" dirty="0" smtClean="0"/>
          </a:p>
          <a:p>
            <a:endParaRPr lang="en-GB" dirty="0"/>
          </a:p>
        </p:txBody>
      </p:sp>
    </p:spTree>
    <p:extLst>
      <p:ext uri="{BB962C8B-B14F-4D97-AF65-F5344CB8AC3E}">
        <p14:creationId xmlns:p14="http://schemas.microsoft.com/office/powerpoint/2010/main" val="3181130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Polish the report</a:t>
            </a:r>
            <a:r>
              <a:rPr lang="en-GB" dirty="0" smtClean="0">
                <a:solidFill>
                  <a:srgbClr val="FF0000"/>
                </a:solidFill>
              </a:rPr>
              <a:t>:</a:t>
            </a:r>
            <a:endParaRPr lang="en-GB" dirty="0">
              <a:solidFill>
                <a:srgbClr val="FF0000"/>
              </a:solidFill>
            </a:endParaRPr>
          </a:p>
        </p:txBody>
      </p:sp>
      <p:sp>
        <p:nvSpPr>
          <p:cNvPr id="3" name="Content Placeholder 2"/>
          <p:cNvSpPr>
            <a:spLocks noGrp="1"/>
          </p:cNvSpPr>
          <p:nvPr>
            <p:ph idx="1"/>
          </p:nvPr>
        </p:nvSpPr>
        <p:spPr/>
        <p:txBody>
          <a:bodyPr/>
          <a:lstStyle/>
          <a:p>
            <a:pPr lvl="0" fontAlgn="base"/>
            <a:r>
              <a:rPr lang="en-GB" dirty="0" smtClean="0"/>
              <a:t>think of the overall presentation and paragraph numbering.</a:t>
            </a:r>
          </a:p>
          <a:p>
            <a:endParaRPr lang="en-GB" dirty="0"/>
          </a:p>
        </p:txBody>
      </p:sp>
    </p:spTree>
    <p:extLst>
      <p:ext uri="{BB962C8B-B14F-4D97-AF65-F5344CB8AC3E}">
        <p14:creationId xmlns:p14="http://schemas.microsoft.com/office/powerpoint/2010/main" val="20089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Test the report for potential areas of questioning</a:t>
            </a:r>
            <a:r>
              <a:rPr lang="en-GB" dirty="0" smtClean="0">
                <a:solidFill>
                  <a:srgbClr val="FF0000"/>
                </a:solidFill>
              </a:rPr>
              <a:t>:</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don't forget, the panel will be extending their questioning beyond what you actually did, and will also probe your understanding of any wider issues surrounding the project. It might be useful to ask 1 or 2 of your colleagues to read your case study, with a view to asking you some questions along these lines.</a:t>
            </a:r>
          </a:p>
          <a:p>
            <a:endParaRPr lang="en-GB" dirty="0"/>
          </a:p>
        </p:txBody>
      </p:sp>
    </p:spTree>
    <p:extLst>
      <p:ext uri="{BB962C8B-B14F-4D97-AF65-F5344CB8AC3E}">
        <p14:creationId xmlns:p14="http://schemas.microsoft.com/office/powerpoint/2010/main" val="1224345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Think about the objective once again</a:t>
            </a:r>
            <a:r>
              <a:rPr lang="en-GB" dirty="0" smtClean="0">
                <a:solidFill>
                  <a:srgbClr val="FF0000"/>
                </a:solidFill>
              </a:rPr>
              <a:t>:</a:t>
            </a:r>
            <a:endParaRPr lang="en-GB" dirty="0">
              <a:solidFill>
                <a:srgbClr val="FF0000"/>
              </a:solidFill>
            </a:endParaRPr>
          </a:p>
        </p:txBody>
      </p:sp>
      <p:sp>
        <p:nvSpPr>
          <p:cNvPr id="3" name="Content Placeholder 2"/>
          <p:cNvSpPr>
            <a:spLocks noGrp="1"/>
          </p:cNvSpPr>
          <p:nvPr>
            <p:ph idx="1"/>
          </p:nvPr>
        </p:nvSpPr>
        <p:spPr/>
        <p:txBody>
          <a:bodyPr/>
          <a:lstStyle/>
          <a:p>
            <a:pPr marL="0" lvl="0" indent="0" fontAlgn="base">
              <a:buNone/>
            </a:pPr>
            <a:r>
              <a:rPr lang="en-GB" dirty="0" smtClean="0"/>
              <a:t>has </a:t>
            </a:r>
            <a:r>
              <a:rPr lang="en-GB" dirty="0"/>
              <a:t>it been met? Go back to where you started and consider:</a:t>
            </a:r>
            <a:endParaRPr lang="en-GB" sz="4000" dirty="0"/>
          </a:p>
          <a:p>
            <a:pPr lvl="1" fontAlgn="base"/>
            <a:r>
              <a:rPr lang="en-GB" dirty="0"/>
              <a:t>Have the key issues been made clear?</a:t>
            </a:r>
            <a:endParaRPr lang="en-GB" sz="3600" dirty="0"/>
          </a:p>
          <a:p>
            <a:pPr lvl="1" fontAlgn="base"/>
            <a:r>
              <a:rPr lang="en-GB" dirty="0"/>
              <a:t>Have you considered the options and, in particular, the reasons for rejecting certain options/solutions?</a:t>
            </a:r>
            <a:endParaRPr lang="en-GB" sz="3600" dirty="0"/>
          </a:p>
          <a:p>
            <a:pPr lvl="1" fontAlgn="base"/>
            <a:r>
              <a:rPr lang="en-GB" dirty="0"/>
              <a:t>Is the proposed solution supported by detailed reasoning</a:t>
            </a:r>
            <a:r>
              <a:rPr lang="en-GB" dirty="0" smtClean="0"/>
              <a:t>?</a:t>
            </a:r>
            <a:endParaRPr lang="en-GB" sz="3600" dirty="0"/>
          </a:p>
        </p:txBody>
      </p:sp>
    </p:spTree>
    <p:extLst>
      <p:ext uri="{BB962C8B-B14F-4D97-AF65-F5344CB8AC3E}">
        <p14:creationId xmlns:p14="http://schemas.microsoft.com/office/powerpoint/2010/main" val="586728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Technical Report Writing Skills</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b="1" dirty="0"/>
              <a:t>Definition:</a:t>
            </a:r>
            <a:endParaRPr lang="en-GB" dirty="0"/>
          </a:p>
          <a:p>
            <a:r>
              <a:rPr lang="en-GB" dirty="0"/>
              <a:t>Technical writing is a specialized, structured way of writing, where information is presented in a format and manner that best suits the psychological needs of the readers, so that they can respond to a document as its author intended and achieve the purpose related to that document. The process of gathering information from experts and presenting it to an audience in a clear, easily understandable form is called </a:t>
            </a:r>
            <a:r>
              <a:rPr lang="en-GB" b="1" i="1" dirty="0"/>
              <a:t>technical writing</a:t>
            </a:r>
            <a:r>
              <a:rPr lang="en-GB" dirty="0"/>
              <a:t>.</a:t>
            </a:r>
          </a:p>
          <a:p>
            <a:endParaRPr lang="en-GB" dirty="0"/>
          </a:p>
        </p:txBody>
      </p:sp>
    </p:spTree>
    <p:extLst>
      <p:ext uri="{BB962C8B-B14F-4D97-AF65-F5344CB8AC3E}">
        <p14:creationId xmlns:p14="http://schemas.microsoft.com/office/powerpoint/2010/main" val="835786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OR</a:t>
            </a:r>
          </a:p>
          <a:p>
            <a:r>
              <a:rPr lang="en-GB" dirty="0" smtClean="0"/>
              <a:t>Technical writing is the presentation of information that helps the reader solves a particular problem. Technical communicators write, design and/or edit proposal, web pages, lab reports, newsletters and many other kinds of professional documents</a:t>
            </a:r>
          </a:p>
          <a:p>
            <a:endParaRPr lang="en-GB" dirty="0"/>
          </a:p>
        </p:txBody>
      </p:sp>
    </p:spTree>
    <p:extLst>
      <p:ext uri="{BB962C8B-B14F-4D97-AF65-F5344CB8AC3E}">
        <p14:creationId xmlns:p14="http://schemas.microsoft.com/office/powerpoint/2010/main" val="1269720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6887789"/>
              </p:ext>
            </p:extLst>
          </p:nvPr>
        </p:nvGraphicFramePr>
        <p:xfrm>
          <a:off x="838200" y="1896533"/>
          <a:ext cx="10515600" cy="3041333"/>
        </p:xfrm>
        <a:graphic>
          <a:graphicData uri="http://schemas.openxmlformats.org/drawingml/2006/table">
            <a:tbl>
              <a:tblPr>
                <a:tableStyleId>{5C22544A-7EE6-4342-B048-85BDC9FD1C3A}</a:tableStyleId>
              </a:tblPr>
              <a:tblGrid>
                <a:gridCol w="10515600"/>
              </a:tblGrid>
              <a:tr h="2455535">
                <a:tc>
                  <a:txBody>
                    <a:bodyPr/>
                    <a:lstStyle/>
                    <a:p>
                      <a:pPr algn="l">
                        <a:lnSpc>
                          <a:spcPct val="107000"/>
                        </a:lnSpc>
                        <a:spcAft>
                          <a:spcPts val="800"/>
                        </a:spcAft>
                      </a:pPr>
                      <a:r>
                        <a:rPr lang="en-GB" sz="4400" dirty="0">
                          <a:effectLst/>
                        </a:rPr>
                        <a:t>Technical report writing has two basic purposes:</a:t>
                      </a:r>
                    </a:p>
                    <a:p>
                      <a:pPr marL="342900" lvl="0" indent="-342900" algn="l">
                        <a:lnSpc>
                          <a:spcPct val="107000"/>
                        </a:lnSpc>
                        <a:spcAft>
                          <a:spcPts val="800"/>
                        </a:spcAft>
                        <a:buFont typeface="+mj-lt"/>
                        <a:buAutoNum type="arabicPeriod"/>
                        <a:tabLst>
                          <a:tab pos="457200" algn="l"/>
                        </a:tabLst>
                      </a:pPr>
                      <a:r>
                        <a:rPr lang="en-GB" sz="4400" dirty="0">
                          <a:effectLst/>
                        </a:rPr>
                        <a:t>To inform</a:t>
                      </a:r>
                    </a:p>
                    <a:p>
                      <a:pPr marL="342900" lvl="0" indent="-342900" algn="l">
                        <a:lnSpc>
                          <a:spcPct val="107000"/>
                        </a:lnSpc>
                        <a:spcAft>
                          <a:spcPts val="800"/>
                        </a:spcAft>
                        <a:buFont typeface="+mj-lt"/>
                        <a:buAutoNum type="arabicPeriod"/>
                        <a:tabLst>
                          <a:tab pos="457200" algn="l"/>
                        </a:tabLst>
                      </a:pPr>
                      <a:r>
                        <a:rPr lang="en-GB" sz="4400" dirty="0">
                          <a:effectLst/>
                        </a:rPr>
                        <a:t>To persuade</a:t>
                      </a:r>
                      <a:endParaRPr lang="en-GB" sz="4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28575" marR="28575" marT="0" marB="0"/>
                </a:tc>
              </a:tr>
            </a:tbl>
          </a:graphicData>
        </a:graphic>
      </p:graphicFrame>
    </p:spTree>
    <p:extLst>
      <p:ext uri="{BB962C8B-B14F-4D97-AF65-F5344CB8AC3E}">
        <p14:creationId xmlns:p14="http://schemas.microsoft.com/office/powerpoint/2010/main" val="995848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45789888"/>
              </p:ext>
            </p:extLst>
          </p:nvPr>
        </p:nvGraphicFramePr>
        <p:xfrm>
          <a:off x="457200" y="3894667"/>
          <a:ext cx="10693400" cy="2065866"/>
        </p:xfrm>
        <a:graphic>
          <a:graphicData uri="http://schemas.openxmlformats.org/drawingml/2006/table">
            <a:tbl>
              <a:tblPr>
                <a:tableStyleId>{5C22544A-7EE6-4342-B048-85BDC9FD1C3A}</a:tableStyleId>
              </a:tblPr>
              <a:tblGrid>
                <a:gridCol w="10693400"/>
              </a:tblGrid>
              <a:tr h="2065866">
                <a:tc>
                  <a:txBody>
                    <a:bodyPr/>
                    <a:lstStyle/>
                    <a:p>
                      <a:pPr algn="l">
                        <a:lnSpc>
                          <a:spcPct val="107000"/>
                        </a:lnSpc>
                        <a:spcAft>
                          <a:spcPts val="800"/>
                        </a:spcAft>
                      </a:pPr>
                      <a:r>
                        <a:rPr lang="en-GB" sz="2800" dirty="0">
                          <a:effectLst/>
                        </a:rPr>
                        <a:t>A tech. report can be used for the physical description of a new machine, the steps in a particular process, or the results of an experiment.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28575" marR="28575" marT="0" marB="0"/>
                </a:tc>
              </a:tr>
            </a:tbl>
          </a:graphicData>
        </a:graphic>
      </p:graphicFrame>
      <p:sp>
        <p:nvSpPr>
          <p:cNvPr id="5" name="Rectangle 1"/>
          <p:cNvSpPr>
            <a:spLocks noChangeArrowheads="1"/>
          </p:cNvSpPr>
          <p:nvPr/>
        </p:nvSpPr>
        <p:spPr bwMode="auto">
          <a:xfrm>
            <a:off x="234122" y="1149305"/>
            <a:ext cx="1224574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For example; A writer not only describes two sites for a factory but also persuades readers to accept one of them as the best i.e. to prove your point. The document that achieves these purposes is called technical writing.</a:t>
            </a:r>
            <a:r>
              <a:rPr kumimoji="0" lang="en-GB" altLang="en-US" sz="2800" b="0" i="0" u="none" strike="noStrike" cap="none" normalizeH="0" baseline="0" dirty="0" smtClean="0">
                <a:ln>
                  <a:noFill/>
                </a:ln>
                <a:solidFill>
                  <a:schemeClr val="tx1"/>
                </a:solidFill>
                <a:effectLst/>
              </a:rPr>
              <a:t> </a:t>
            </a:r>
            <a:endParaRPr kumimoji="0" lang="en-GB" altLang="en-US" sz="2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18625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7030A0"/>
                </a:solidFill>
              </a:rPr>
              <a:t>Letter of Transmittal</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 ________________________________________</a:t>
            </a:r>
          </a:p>
          <a:p>
            <a:r>
              <a:rPr lang="en-GB" dirty="0" smtClean="0"/>
              <a:t>The components of a report are not written in the same order in which they appear e.g. the letter of transmittal is the first thing the reader sees, but it is probably the last to be created.</a:t>
            </a:r>
          </a:p>
          <a:p>
            <a:r>
              <a:rPr lang="en-GB" dirty="0" smtClean="0"/>
              <a:t>It introduces the purpose and content of the report to the principle reader. It gives you an opportunity to emphasize whatever you think, your reader will find particularly in the attached material. It enables you to point out any errors or omission in the material.</a:t>
            </a:r>
          </a:p>
          <a:p>
            <a:r>
              <a:rPr lang="en-GB" dirty="0" smtClean="0"/>
              <a:t>Transmittal letter contains the following element.</a:t>
            </a:r>
          </a:p>
          <a:p>
            <a:r>
              <a:rPr lang="en-GB" dirty="0" smtClean="0"/>
              <a:t>	A statement of title and purpose of report.</a:t>
            </a:r>
          </a:p>
          <a:p>
            <a:r>
              <a:rPr lang="en-GB" dirty="0" smtClean="0"/>
              <a:t>	A statement of who authorized the project and when</a:t>
            </a:r>
          </a:p>
          <a:p>
            <a:r>
              <a:rPr lang="en-GB" dirty="0" smtClean="0"/>
              <a:t>	A statement of method used in the project or of the principal results, conclusion    	and recommendations.</a:t>
            </a:r>
          </a:p>
          <a:p>
            <a:r>
              <a:rPr lang="en-GB" dirty="0" smtClean="0"/>
              <a:t>	An acknowledgement of any assistance you received in preparing the material.</a:t>
            </a:r>
            <a:endParaRPr lang="en-GB" dirty="0"/>
          </a:p>
        </p:txBody>
      </p:sp>
    </p:spTree>
    <p:extLst>
      <p:ext uri="{BB962C8B-B14F-4D97-AF65-F5344CB8AC3E}">
        <p14:creationId xmlns:p14="http://schemas.microsoft.com/office/powerpoint/2010/main" val="448041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7030A0"/>
                </a:solidFill>
              </a:rPr>
              <a:t>The title page</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smtClean="0"/>
              <a:t>________________________________________</a:t>
            </a:r>
          </a:p>
          <a:p>
            <a:r>
              <a:rPr lang="en-GB" dirty="0" smtClean="0"/>
              <a:t>Usual elements are</a:t>
            </a:r>
          </a:p>
          <a:p>
            <a:r>
              <a:rPr lang="en-GB" dirty="0" smtClean="0"/>
              <a:t>	Title</a:t>
            </a:r>
          </a:p>
          <a:p>
            <a:r>
              <a:rPr lang="en-GB" dirty="0" smtClean="0"/>
              <a:t>	Name and position of writer</a:t>
            </a:r>
          </a:p>
          <a:p>
            <a:r>
              <a:rPr lang="en-GB" dirty="0" smtClean="0"/>
              <a:t>	Name and position of principle reader</a:t>
            </a:r>
          </a:p>
          <a:p>
            <a:r>
              <a:rPr lang="en-GB" dirty="0" smtClean="0"/>
              <a:t>	Date of submission</a:t>
            </a:r>
          </a:p>
          <a:p>
            <a:endParaRPr lang="en-GB" dirty="0"/>
          </a:p>
        </p:txBody>
      </p:sp>
    </p:spTree>
    <p:extLst>
      <p:ext uri="{BB962C8B-B14F-4D97-AF65-F5344CB8AC3E}">
        <p14:creationId xmlns:p14="http://schemas.microsoft.com/office/powerpoint/2010/main" val="906270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A good title must be informative. </a:t>
            </a:r>
            <a:endParaRPr lang="en-GB" dirty="0">
              <a:solidFill>
                <a:srgbClr val="7030A0"/>
              </a:solidFill>
            </a:endParaRPr>
          </a:p>
        </p:txBody>
      </p:sp>
      <p:sp>
        <p:nvSpPr>
          <p:cNvPr id="3" name="Content Placeholder 2"/>
          <p:cNvSpPr>
            <a:spLocks noGrp="1"/>
          </p:cNvSpPr>
          <p:nvPr>
            <p:ph idx="1"/>
          </p:nvPr>
        </p:nvSpPr>
        <p:spPr/>
        <p:txBody>
          <a:bodyPr/>
          <a:lstStyle/>
          <a:p>
            <a:pPr marL="0" indent="0">
              <a:buNone/>
            </a:pPr>
            <a:r>
              <a:rPr lang="en-GB" dirty="0" smtClean="0"/>
              <a:t>It. answers two basic questions</a:t>
            </a:r>
          </a:p>
          <a:p>
            <a:r>
              <a:rPr lang="en-GB" dirty="0" smtClean="0"/>
              <a:t>1.	What is the subject of the report</a:t>
            </a:r>
          </a:p>
          <a:p>
            <a:r>
              <a:rPr lang="en-GB" dirty="0" smtClean="0"/>
              <a:t>2.	What type of report is it? E.g. sea pollution - control devices</a:t>
            </a:r>
          </a:p>
          <a:p>
            <a:r>
              <a:rPr lang="en-GB" dirty="0" smtClean="0"/>
              <a:t>Define the type of report by using a generic term such as analysis, recommendations </a:t>
            </a:r>
            <a:r>
              <a:rPr lang="en-GB" dirty="0" err="1" smtClean="0"/>
              <a:t>e.g</a:t>
            </a:r>
            <a:r>
              <a:rPr lang="en-GB" dirty="0" smtClean="0"/>
              <a:t> summary, review etc. </a:t>
            </a:r>
          </a:p>
          <a:p>
            <a:r>
              <a:rPr lang="en-GB" dirty="0" smtClean="0"/>
              <a:t>For a simple title page, centre the title (typed in full capital letter) about a third of the way down the page, then add the readers and writer's position, the organization’s name and date.</a:t>
            </a:r>
          </a:p>
          <a:p>
            <a:endParaRPr lang="en-GB" dirty="0"/>
          </a:p>
        </p:txBody>
      </p:sp>
    </p:spTree>
    <p:extLst>
      <p:ext uri="{BB962C8B-B14F-4D97-AF65-F5344CB8AC3E}">
        <p14:creationId xmlns:p14="http://schemas.microsoft.com/office/powerpoint/2010/main" val="4037513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abstract</a:t>
            </a:r>
            <a:r>
              <a:rPr lang="en-GB" dirty="0" smtClean="0"/>
              <a:t/>
            </a:r>
            <a:br>
              <a:rPr lang="en-GB" dirty="0" smtClean="0"/>
            </a:br>
            <a:endParaRPr lang="en-GB" dirty="0"/>
          </a:p>
        </p:txBody>
      </p:sp>
      <p:sp>
        <p:nvSpPr>
          <p:cNvPr id="3" name="Content Placeholder 2"/>
          <p:cNvSpPr>
            <a:spLocks noGrp="1"/>
          </p:cNvSpPr>
          <p:nvPr>
            <p:ph idx="1"/>
          </p:nvPr>
        </p:nvSpPr>
        <p:spPr>
          <a:xfrm>
            <a:off x="575733" y="1134533"/>
            <a:ext cx="10778067" cy="5042430"/>
          </a:xfrm>
        </p:spPr>
        <p:txBody>
          <a:bodyPr>
            <a:normAutofit/>
          </a:bodyPr>
          <a:lstStyle/>
          <a:p>
            <a:pPr marL="0" indent="0">
              <a:buNone/>
            </a:pPr>
            <a:r>
              <a:rPr lang="en-GB" dirty="0" smtClean="0"/>
              <a:t>________________________________________</a:t>
            </a:r>
          </a:p>
          <a:p>
            <a:r>
              <a:rPr lang="en-GB" dirty="0" smtClean="0"/>
              <a:t>It’s like a brief technical summary, usually not more than 200 words of the report. Its directed to readers who are familiar with the technical subject and need to know whether to read the full report or not. This can use technical terminology and refer to advanced concepts. Basic types of abstract are descriptive and informative abstracts. The descriptive abstract sometime called topical or table of contents abstract. It does not provide the import results, conclusion or recommendations. It lists the topic covered giving equal coverage to each. The informative abstract states the problems the scope and methods, and the major results, conclusion or recommendations.</a:t>
            </a:r>
          </a:p>
          <a:p>
            <a:endParaRPr lang="en-GB" dirty="0"/>
          </a:p>
        </p:txBody>
      </p:sp>
    </p:spTree>
    <p:extLst>
      <p:ext uri="{BB962C8B-B14F-4D97-AF65-F5344CB8AC3E}">
        <p14:creationId xmlns:p14="http://schemas.microsoft.com/office/powerpoint/2010/main" val="723091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The table of contents</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smtClean="0"/>
              <a:t>________________________________________</a:t>
            </a:r>
          </a:p>
          <a:p>
            <a:r>
              <a:rPr lang="en-GB" dirty="0" smtClean="0"/>
              <a:t>It enables different readers to turn to specific pages to find the information they want. Well organized report becomes ineffective if table of contents, is not clear. T.O.C provide only guide to report's structure, coverage and pagination. The headings that appear in the report are listed in T.O.C</a:t>
            </a:r>
          </a:p>
          <a:p>
            <a:r>
              <a:rPr lang="en-GB" dirty="0" smtClean="0"/>
              <a:t>For effective T.O.C make sure the report has effective headings</a:t>
            </a:r>
          </a:p>
          <a:p>
            <a:endParaRPr lang="en-GB" dirty="0"/>
          </a:p>
        </p:txBody>
      </p:sp>
    </p:spTree>
    <p:extLst>
      <p:ext uri="{BB962C8B-B14F-4D97-AF65-F5344CB8AC3E}">
        <p14:creationId xmlns:p14="http://schemas.microsoft.com/office/powerpoint/2010/main" val="786873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F0"/>
                </a:solidFill>
              </a:rPr>
              <a:t>The list of illustrations</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smtClean="0"/>
              <a:t>________________________________________</a:t>
            </a:r>
          </a:p>
          <a:p>
            <a:r>
              <a:rPr lang="en-GB" dirty="0" smtClean="0"/>
              <a:t>It is a T.O.C for the figures and tables of a report. If the report contains figures but not tables, it is called the list of figures</a:t>
            </a:r>
          </a:p>
          <a:p>
            <a:r>
              <a:rPr lang="en-GB" dirty="0" smtClean="0"/>
              <a:t>But if the report contains tables but not figures so is called the list of tables only</a:t>
            </a:r>
          </a:p>
          <a:p>
            <a:r>
              <a:rPr lang="en-GB" dirty="0" smtClean="0"/>
              <a:t>List of illustrations may be on the same page as the table of contents, or may be on the separate page. If it begins on a separate page, it should be listed in the table of contents.</a:t>
            </a:r>
          </a:p>
          <a:p>
            <a:endParaRPr lang="en-GB" dirty="0"/>
          </a:p>
        </p:txBody>
      </p:sp>
    </p:spTree>
    <p:extLst>
      <p:ext uri="{BB962C8B-B14F-4D97-AF65-F5344CB8AC3E}">
        <p14:creationId xmlns:p14="http://schemas.microsoft.com/office/powerpoint/2010/main" val="114735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F0"/>
                </a:solidFill>
              </a:rPr>
              <a:t>The executive summary</a:t>
            </a:r>
            <a:r>
              <a:rPr lang="en-GB" dirty="0" smtClean="0"/>
              <a:t/>
            </a:r>
            <a:br>
              <a:rPr lang="en-GB" dirty="0" smtClean="0"/>
            </a:br>
            <a:endParaRPr lang="en-GB" dirty="0"/>
          </a:p>
        </p:txBody>
      </p:sp>
      <p:sp>
        <p:nvSpPr>
          <p:cNvPr id="3" name="Content Placeholder 2"/>
          <p:cNvSpPr>
            <a:spLocks noGrp="1"/>
          </p:cNvSpPr>
          <p:nvPr>
            <p:ph idx="1"/>
          </p:nvPr>
        </p:nvSpPr>
        <p:spPr>
          <a:xfrm>
            <a:off x="643467" y="1388533"/>
            <a:ext cx="10710333" cy="4788430"/>
          </a:xfrm>
        </p:spPr>
        <p:txBody>
          <a:bodyPr>
            <a:normAutofit/>
          </a:bodyPr>
          <a:lstStyle/>
          <a:p>
            <a:endParaRPr lang="en-GB" dirty="0" smtClean="0"/>
          </a:p>
          <a:p>
            <a:pPr marL="0" indent="0">
              <a:buNone/>
            </a:pPr>
            <a:r>
              <a:rPr lang="en-GB" dirty="0" smtClean="0"/>
              <a:t>_____________________________________</a:t>
            </a:r>
          </a:p>
          <a:p>
            <a:r>
              <a:rPr lang="en-GB" dirty="0" smtClean="0"/>
              <a:t>Sometimes called executive overview or the management summary. It is a one page condensation of a report. Managers don’t need a detailed and deep understanding of various projects undertaken in their organization because of limitations in time and specialization. The background of the project is also discussed clearly herein. The specific problem that is to be solved through the project is clearly discussed; also the conclusion and recommendations are discussed in a full separate paragraph.</a:t>
            </a:r>
          </a:p>
          <a:p>
            <a:endParaRPr lang="en-GB" dirty="0"/>
          </a:p>
        </p:txBody>
      </p:sp>
    </p:spTree>
    <p:extLst>
      <p:ext uri="{BB962C8B-B14F-4D97-AF65-F5344CB8AC3E}">
        <p14:creationId xmlns:p14="http://schemas.microsoft.com/office/powerpoint/2010/main" val="2796433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glossary and list of symbols</a:t>
            </a:r>
            <a:r>
              <a:rPr lang="en-GB" dirty="0" smtClean="0"/>
              <a:t/>
            </a:r>
            <a:br>
              <a:rPr lang="en-GB" dirty="0" smtClean="0"/>
            </a:br>
            <a:endParaRPr lang="en-GB" dirty="0"/>
          </a:p>
        </p:txBody>
      </p:sp>
      <p:sp>
        <p:nvSpPr>
          <p:cNvPr id="3" name="Content Placeholder 2"/>
          <p:cNvSpPr>
            <a:spLocks noGrp="1"/>
          </p:cNvSpPr>
          <p:nvPr>
            <p:ph idx="1"/>
          </p:nvPr>
        </p:nvSpPr>
        <p:spPr>
          <a:xfrm>
            <a:off x="609600" y="965200"/>
            <a:ext cx="10744200" cy="5211763"/>
          </a:xfrm>
        </p:spPr>
        <p:txBody>
          <a:bodyPr>
            <a:normAutofit lnSpcReduction="10000"/>
          </a:bodyPr>
          <a:lstStyle/>
          <a:p>
            <a:pPr marL="0" indent="0">
              <a:buNone/>
            </a:pPr>
            <a:r>
              <a:rPr lang="en-GB" dirty="0" smtClean="0"/>
              <a:t>________________________________________</a:t>
            </a:r>
          </a:p>
          <a:p>
            <a:r>
              <a:rPr lang="en-GB" dirty="0" smtClean="0"/>
              <a:t>a gloss is an alphabetic list of definitions. It is useful if you are addressing a multiple audience that includes readers who will not be familiar with the technical vocabulary used in the report. An asterisk or any other notation can be used along the word to tell the audience that the word is defined in glossary. It is generally placed at the end of the report just before the appendix. Though if the glossary is a brief one, so can be placed right after the table of contents.</a:t>
            </a:r>
          </a:p>
          <a:p>
            <a:r>
              <a:rPr lang="en-GB" dirty="0" smtClean="0"/>
              <a:t>A list of symbols is structured like glossary, but rather than defining words and phrases, it defines the symbols and abbreviations used in the report.</a:t>
            </a:r>
          </a:p>
          <a:p>
            <a:r>
              <a:rPr lang="en-GB" dirty="0" smtClean="0"/>
              <a:t>Like glossary, the list of symbols may be placed before the appendices or after the table of content.</a:t>
            </a:r>
          </a:p>
          <a:p>
            <a:endParaRPr lang="en-GB" dirty="0"/>
          </a:p>
        </p:txBody>
      </p:sp>
    </p:spTree>
    <p:extLst>
      <p:ext uri="{BB962C8B-B14F-4D97-AF65-F5344CB8AC3E}">
        <p14:creationId xmlns:p14="http://schemas.microsoft.com/office/powerpoint/2010/main" val="2858794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50"/>
                </a:solidFill>
              </a:rPr>
              <a:t>The appendix</a:t>
            </a:r>
            <a:r>
              <a:rPr lang="en-GB" dirty="0" smtClean="0"/>
              <a:t/>
            </a:r>
            <a:br>
              <a:rPr lang="en-GB" dirty="0" smtClean="0"/>
            </a:br>
            <a:endParaRPr lang="en-GB" dirty="0"/>
          </a:p>
        </p:txBody>
      </p:sp>
      <p:sp>
        <p:nvSpPr>
          <p:cNvPr id="3" name="Content Placeholder 2"/>
          <p:cNvSpPr>
            <a:spLocks noGrp="1"/>
          </p:cNvSpPr>
          <p:nvPr>
            <p:ph idx="1"/>
          </p:nvPr>
        </p:nvSpPr>
        <p:spPr>
          <a:xfrm>
            <a:off x="575733" y="1032933"/>
            <a:ext cx="10778067" cy="5144030"/>
          </a:xfrm>
        </p:spPr>
        <p:txBody>
          <a:bodyPr>
            <a:normAutofit/>
          </a:bodyPr>
          <a:lstStyle/>
          <a:p>
            <a:pPr marL="0" indent="0">
              <a:buNone/>
            </a:pPr>
            <a:r>
              <a:rPr lang="en-GB" dirty="0" smtClean="0"/>
              <a:t>________________________________________</a:t>
            </a:r>
          </a:p>
          <a:p>
            <a:r>
              <a:rPr lang="en-GB" dirty="0" smtClean="0"/>
              <a:t>An appendix is any section that follows the body of the report (and the list of references or bibliography, glossary or list of symbols). Appendices provide information that is too bulky to be presented in the body or that will interest only a small number of readers. </a:t>
            </a:r>
          </a:p>
          <a:p>
            <a:r>
              <a:rPr lang="en-GB" dirty="0" smtClean="0"/>
              <a:t>For conciseness in the report, this information is separated from the body. Examples of the kind of material that are usually found in the appendix include maps, large technical diagrams or charts, computations, test data and texts of supporting documents. Appendices are usually lettered, rather than numbered and are listed in the table of contents.</a:t>
            </a:r>
          </a:p>
          <a:p>
            <a:endParaRPr lang="en-GB" dirty="0"/>
          </a:p>
        </p:txBody>
      </p:sp>
    </p:spTree>
    <p:extLst>
      <p:ext uri="{BB962C8B-B14F-4D97-AF65-F5344CB8AC3E}">
        <p14:creationId xmlns:p14="http://schemas.microsoft.com/office/powerpoint/2010/main" val="4208599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1442</Words>
  <Application>Microsoft Office PowerPoint</Application>
  <PresentationFormat>Widescreen</PresentationFormat>
  <Paragraphs>82</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Report writing </vt:lpstr>
      <vt:lpstr>PowerPoint Presentation</vt:lpstr>
      <vt:lpstr>The objective of the report:</vt:lpstr>
      <vt:lpstr>Brainstorm the subject:</vt:lpstr>
      <vt:lpstr>Prepare an outline and consider the appendices:</vt:lpstr>
      <vt:lpstr>Consider the use of visual aids, plans and photographs:</vt:lpstr>
      <vt:lpstr>Stand back and review where you have got to</vt:lpstr>
      <vt:lpstr>Write the report out in full:</vt:lpstr>
      <vt:lpstr>Once again review the report:</vt:lpstr>
      <vt:lpstr>Polish the report:</vt:lpstr>
      <vt:lpstr>Test the report for potential areas of questioning:</vt:lpstr>
      <vt:lpstr>Think about the objective once again:</vt:lpstr>
      <vt:lpstr>Technical Report Writing Skills </vt:lpstr>
      <vt:lpstr>PowerPoint Presentation</vt:lpstr>
      <vt:lpstr>PowerPoint Presentation</vt:lpstr>
      <vt:lpstr>PowerPoint Presentation</vt:lpstr>
      <vt:lpstr>Letter of Transmittal </vt:lpstr>
      <vt:lpstr>The title page </vt:lpstr>
      <vt:lpstr>A good title must be informative. </vt:lpstr>
      <vt:lpstr>The abstract </vt:lpstr>
      <vt:lpstr>The table of contents </vt:lpstr>
      <vt:lpstr>The list of illustrations </vt:lpstr>
      <vt:lpstr>The executive summary </vt:lpstr>
      <vt:lpstr>The glossary and list of symbols </vt:lpstr>
      <vt:lpstr>The appendix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writing</dc:title>
  <dc:creator>Lindsay Richards</dc:creator>
  <cp:lastModifiedBy>Lindsay Richards</cp:lastModifiedBy>
  <cp:revision>4</cp:revision>
  <dcterms:created xsi:type="dcterms:W3CDTF">2017-11-20T17:38:57Z</dcterms:created>
  <dcterms:modified xsi:type="dcterms:W3CDTF">2017-11-20T17:54:16Z</dcterms:modified>
</cp:coreProperties>
</file>