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59" r:id="rId7"/>
    <p:sldId id="262" r:id="rId8"/>
    <p:sldId id="263" r:id="rId9"/>
    <p:sldId id="268"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294" autoAdjust="0"/>
    <p:restoredTop sz="94660"/>
  </p:normalViewPr>
  <p:slideViewPr>
    <p:cSldViewPr snapToGrid="0">
      <p:cViewPr>
        <p:scale>
          <a:sx n="80" d="100"/>
          <a:sy n="80" d="100"/>
        </p:scale>
        <p:origin x="162"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18206A5-377E-488A-9D16-2F8B91E5664E}" type="datetimeFigureOut">
              <a:rPr lang="en-GB" smtClean="0"/>
              <a:t>08/03/2015</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0F494311-C1E1-48D5-85B2-60994103D1FE}" type="slidenum">
              <a:rPr lang="en-GB" smtClean="0"/>
              <a:t>‹#›</a:t>
            </a:fld>
            <a:endParaRPr lang="en-GB"/>
          </a:p>
        </p:txBody>
      </p:sp>
    </p:spTree>
    <p:extLst>
      <p:ext uri="{BB962C8B-B14F-4D97-AF65-F5344CB8AC3E}">
        <p14:creationId xmlns:p14="http://schemas.microsoft.com/office/powerpoint/2010/main" val="339685421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8206A5-377E-488A-9D16-2F8B91E5664E}" type="datetimeFigureOut">
              <a:rPr lang="en-GB" smtClean="0"/>
              <a:t>08/03/2015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494311-C1E1-48D5-85B2-60994103D1FE}" type="slidenum">
              <a:rPr lang="en-GB" smtClean="0"/>
              <a:t>‹#›</a:t>
            </a:fld>
            <a:endParaRPr lang="en-GB"/>
          </a:p>
        </p:txBody>
      </p:sp>
    </p:spTree>
    <p:extLst>
      <p:ext uri="{BB962C8B-B14F-4D97-AF65-F5344CB8AC3E}">
        <p14:creationId xmlns:p14="http://schemas.microsoft.com/office/powerpoint/2010/main" val="1764839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18206A5-377E-488A-9D16-2F8B91E5664E}" type="datetimeFigureOut">
              <a:rPr lang="en-GB" smtClean="0"/>
              <a:t>08/03/2015</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0F494311-C1E1-48D5-85B2-60994103D1FE}" type="slidenum">
              <a:rPr lang="en-GB" smtClean="0"/>
              <a:t>‹#›</a:t>
            </a:fld>
            <a:endParaRPr lang="en-GB"/>
          </a:p>
        </p:txBody>
      </p:sp>
    </p:spTree>
    <p:extLst>
      <p:ext uri="{BB962C8B-B14F-4D97-AF65-F5344CB8AC3E}">
        <p14:creationId xmlns:p14="http://schemas.microsoft.com/office/powerpoint/2010/main" val="180478257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18206A5-377E-488A-9D16-2F8B91E5664E}" type="datetimeFigureOut">
              <a:rPr lang="en-GB" smtClean="0"/>
              <a:t>08/03/2015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494311-C1E1-48D5-85B2-60994103D1FE}" type="slidenum">
              <a:rPr lang="en-GB" smtClean="0"/>
              <a:t>‹#›</a:t>
            </a:fld>
            <a:endParaRPr lang="en-GB"/>
          </a:p>
        </p:txBody>
      </p:sp>
    </p:spTree>
    <p:extLst>
      <p:ext uri="{BB962C8B-B14F-4D97-AF65-F5344CB8AC3E}">
        <p14:creationId xmlns:p14="http://schemas.microsoft.com/office/powerpoint/2010/main" val="2066813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8206A5-377E-488A-9D16-2F8B91E5664E}" type="datetimeFigureOut">
              <a:rPr lang="en-GB" smtClean="0"/>
              <a:t>08/03/2015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494311-C1E1-48D5-85B2-60994103D1FE}" type="slidenum">
              <a:rPr lang="en-GB" smtClean="0"/>
              <a:t>‹#›</a:t>
            </a:fld>
            <a:endParaRPr lang="en-GB"/>
          </a:p>
        </p:txBody>
      </p:sp>
    </p:spTree>
    <p:extLst>
      <p:ext uri="{BB962C8B-B14F-4D97-AF65-F5344CB8AC3E}">
        <p14:creationId xmlns:p14="http://schemas.microsoft.com/office/powerpoint/2010/main" val="3370901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18206A5-377E-488A-9D16-2F8B91E5664E}" type="datetimeFigureOut">
              <a:rPr lang="en-GB" smtClean="0"/>
              <a:t>08/03/2015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494311-C1E1-48D5-85B2-60994103D1FE}" type="slidenum">
              <a:rPr lang="en-GB" smtClean="0"/>
              <a:t>‹#›</a:t>
            </a:fld>
            <a:endParaRPr lang="en-GB"/>
          </a:p>
        </p:txBody>
      </p:sp>
    </p:spTree>
    <p:extLst>
      <p:ext uri="{BB962C8B-B14F-4D97-AF65-F5344CB8AC3E}">
        <p14:creationId xmlns:p14="http://schemas.microsoft.com/office/powerpoint/2010/main" val="1617424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8206A5-377E-488A-9D16-2F8B91E5664E}" type="datetimeFigureOut">
              <a:rPr lang="en-GB" smtClean="0"/>
              <a:t>08/03/2015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494311-C1E1-48D5-85B2-60994103D1FE}" type="slidenum">
              <a:rPr lang="en-GB" smtClean="0"/>
              <a:t>‹#›</a:t>
            </a:fld>
            <a:endParaRPr lang="en-GB"/>
          </a:p>
        </p:txBody>
      </p:sp>
    </p:spTree>
    <p:extLst>
      <p:ext uri="{BB962C8B-B14F-4D97-AF65-F5344CB8AC3E}">
        <p14:creationId xmlns:p14="http://schemas.microsoft.com/office/powerpoint/2010/main" val="2312246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B18206A5-377E-488A-9D16-2F8B91E5664E}" type="datetimeFigureOut">
              <a:rPr lang="en-GB" smtClean="0"/>
              <a:t>08/03/2015</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0F494311-C1E1-48D5-85B2-60994103D1FE}"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80485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18206A5-377E-488A-9D16-2F8B91E5664E}" type="datetimeFigureOut">
              <a:rPr lang="en-GB" smtClean="0"/>
              <a:t>08/03/2015</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0F494311-C1E1-48D5-85B2-60994103D1FE}"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43551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8206A5-377E-488A-9D16-2F8B91E5664E}" type="datetimeFigureOut">
              <a:rPr lang="en-GB" smtClean="0"/>
              <a:t>08/03/2015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494311-C1E1-48D5-85B2-60994103D1FE}" type="slidenum">
              <a:rPr lang="en-GB" smtClean="0"/>
              <a:t>‹#›</a:t>
            </a:fld>
            <a:endParaRPr lang="en-GB"/>
          </a:p>
        </p:txBody>
      </p:sp>
    </p:spTree>
    <p:extLst>
      <p:ext uri="{BB962C8B-B14F-4D97-AF65-F5344CB8AC3E}">
        <p14:creationId xmlns:p14="http://schemas.microsoft.com/office/powerpoint/2010/main" val="2238078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8206A5-377E-488A-9D16-2F8B91E5664E}" type="datetimeFigureOut">
              <a:rPr lang="en-GB" smtClean="0"/>
              <a:t>08/03/2015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494311-C1E1-48D5-85B2-60994103D1FE}" type="slidenum">
              <a:rPr lang="en-GB" smtClean="0"/>
              <a:t>‹#›</a:t>
            </a:fld>
            <a:endParaRPr lang="en-GB"/>
          </a:p>
        </p:txBody>
      </p:sp>
    </p:spTree>
    <p:extLst>
      <p:ext uri="{BB962C8B-B14F-4D97-AF65-F5344CB8AC3E}">
        <p14:creationId xmlns:p14="http://schemas.microsoft.com/office/powerpoint/2010/main" val="2548175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18206A5-377E-488A-9D16-2F8B91E5664E}" type="datetimeFigureOut">
              <a:rPr lang="en-GB" smtClean="0"/>
              <a:t>08/03/2015</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F494311-C1E1-48D5-85B2-60994103D1FE}" type="slidenum">
              <a:rPr lang="en-GB" smtClean="0"/>
              <a:t>‹#›</a:t>
            </a:fld>
            <a:endParaRPr lang="en-GB"/>
          </a:p>
        </p:txBody>
      </p:sp>
    </p:spTree>
    <p:extLst>
      <p:ext uri="{BB962C8B-B14F-4D97-AF65-F5344CB8AC3E}">
        <p14:creationId xmlns:p14="http://schemas.microsoft.com/office/powerpoint/2010/main" val="1121385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Schopenhauer </a:t>
            </a:r>
            <a:endParaRPr lang="en-GB" dirty="0"/>
          </a:p>
        </p:txBody>
      </p:sp>
      <p:sp>
        <p:nvSpPr>
          <p:cNvPr id="3" name="Subtitle 2"/>
          <p:cNvSpPr>
            <a:spLocks noGrp="1"/>
          </p:cNvSpPr>
          <p:nvPr>
            <p:ph type="subTitle" idx="1"/>
          </p:nvPr>
        </p:nvSpPr>
        <p:spPr/>
        <p:txBody>
          <a:bodyPr/>
          <a:lstStyle/>
          <a:p>
            <a:r>
              <a:rPr lang="en-GB" dirty="0" smtClean="0"/>
              <a:t>The metaphysics of voluntarism </a:t>
            </a:r>
            <a:endParaRPr lang="en-GB" dirty="0"/>
          </a:p>
        </p:txBody>
      </p:sp>
    </p:spTree>
    <p:extLst>
      <p:ext uri="{BB962C8B-B14F-4D97-AF65-F5344CB8AC3E}">
        <p14:creationId xmlns:p14="http://schemas.microsoft.com/office/powerpoint/2010/main" val="327809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Schopenhauer </a:t>
            </a:r>
            <a:endParaRPr lang="en-GB" dirty="0"/>
          </a:p>
        </p:txBody>
      </p:sp>
      <p:sp>
        <p:nvSpPr>
          <p:cNvPr id="3" name="Content Placeholder 2"/>
          <p:cNvSpPr>
            <a:spLocks noGrp="1"/>
          </p:cNvSpPr>
          <p:nvPr>
            <p:ph idx="1"/>
          </p:nvPr>
        </p:nvSpPr>
        <p:spPr>
          <a:xfrm>
            <a:off x="1066800" y="1761067"/>
            <a:ext cx="10058400" cy="4273973"/>
          </a:xfrm>
        </p:spPr>
        <p:txBody>
          <a:bodyPr>
            <a:normAutofit lnSpcReduction="10000"/>
          </a:bodyPr>
          <a:lstStyle/>
          <a:p>
            <a:endParaRPr lang="en-GB" dirty="0" smtClean="0"/>
          </a:p>
          <a:p>
            <a:r>
              <a:rPr lang="en-GB" dirty="0" smtClean="0"/>
              <a:t>Born in in 1788 in Gdansk into a well to do merchant’s family </a:t>
            </a:r>
          </a:p>
          <a:p>
            <a:endParaRPr lang="en-GB" dirty="0"/>
          </a:p>
          <a:p>
            <a:r>
              <a:rPr lang="en-GB" dirty="0" smtClean="0"/>
              <a:t>Studied psychology and metaphysics at the University of Gottingen and lectures unsuccessfully in Berlin 1820 – deliberately holding his lecture’s at the same time as Hegel, whom he believed to be a ‘clumsy charlatan’.  </a:t>
            </a:r>
          </a:p>
          <a:p>
            <a:endParaRPr lang="en-GB" dirty="0"/>
          </a:p>
          <a:p>
            <a:r>
              <a:rPr lang="en-GB" dirty="0" smtClean="0"/>
              <a:t>Minor works include a doctoral thesis entitled the </a:t>
            </a:r>
            <a:r>
              <a:rPr lang="en-GB" b="1" i="1" dirty="0"/>
              <a:t>On the Fourfold Root of the Principle of Sufficient Reason</a:t>
            </a:r>
            <a:r>
              <a:rPr lang="en-GB" dirty="0"/>
              <a:t> </a:t>
            </a:r>
            <a:r>
              <a:rPr lang="en-GB" dirty="0" smtClean="0"/>
              <a:t>(1813) in which he delimits and develops Kantian conception of the ‘forms of sensibility’ or space, time and cause, and .</a:t>
            </a:r>
          </a:p>
          <a:p>
            <a:endParaRPr lang="en-GB" dirty="0" smtClean="0"/>
          </a:p>
          <a:p>
            <a:r>
              <a:rPr lang="en-GB" dirty="0" smtClean="0"/>
              <a:t>Major works which include The </a:t>
            </a:r>
            <a:r>
              <a:rPr lang="en-GB" b="1" dirty="0" smtClean="0"/>
              <a:t>World as Will and Representation </a:t>
            </a:r>
            <a:r>
              <a:rPr lang="en-GB" dirty="0" smtClean="0"/>
              <a:t>(1818 and revised extensively in 1844).     </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0615" y="370593"/>
            <a:ext cx="2143125" cy="1643601"/>
          </a:xfrm>
          <a:prstGeom prst="rect">
            <a:avLst/>
          </a:prstGeom>
        </p:spPr>
      </p:pic>
    </p:spTree>
    <p:extLst>
      <p:ext uri="{BB962C8B-B14F-4D97-AF65-F5344CB8AC3E}">
        <p14:creationId xmlns:p14="http://schemas.microsoft.com/office/powerpoint/2010/main" val="3717104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Schopenhauer's importance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importance of Schopenhauer’s philosophy is usually granted outside of the discipline proper and is usually viewed positively, only as an inspiration for writers like Leo Tolstoy  and artists more generally, such as Thomas Hardy, Richard Wagner and Thomas Mann.</a:t>
            </a:r>
          </a:p>
          <a:p>
            <a:endParaRPr lang="en-GB" dirty="0"/>
          </a:p>
          <a:p>
            <a:r>
              <a:rPr lang="en-GB" dirty="0" smtClean="0"/>
              <a:t>However, while his critical philosophy is not viewed as assured or part of the Kantian and Hegelian  mainstream - he roundly detested Hegel and idolized Kant, his development of the Kantian distinction between the noumenal and phenomenal world through identifying both with the ‘Will’ is acknowledged as innovative and hugely influential (Blackburn 2005).</a:t>
            </a:r>
          </a:p>
          <a:p>
            <a:endParaRPr lang="en-GB" dirty="0"/>
          </a:p>
          <a:p>
            <a:r>
              <a:rPr lang="en-GB" dirty="0" smtClean="0"/>
              <a:t>His work on a uniformly </a:t>
            </a:r>
            <a:r>
              <a:rPr lang="en-GB" i="1" dirty="0" smtClean="0"/>
              <a:t>pessimistic</a:t>
            </a:r>
            <a:r>
              <a:rPr lang="en-GB" dirty="0" smtClean="0"/>
              <a:t> conception of the Will, drawing together an extraordinary eclectic of Platonic forms, Eastern and Buddhist forms of resignation or renunciation and Kantianism in order to outline this conception of the Will, is also credited as a major influence on  Nietzsche, Freud and the young Wittgenstein (Russell 1946/2004; Janaway 1997 and Law 2007).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57506" y="268111"/>
            <a:ext cx="1917700" cy="1835009"/>
          </a:xfrm>
          <a:prstGeom prst="rect">
            <a:avLst/>
          </a:prstGeom>
        </p:spPr>
      </p:pic>
    </p:spTree>
    <p:extLst>
      <p:ext uri="{BB962C8B-B14F-4D97-AF65-F5344CB8AC3E}">
        <p14:creationId xmlns:p14="http://schemas.microsoft.com/office/powerpoint/2010/main" val="165669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Noumenal and Phenomenal distinction</a:t>
            </a:r>
            <a:endParaRPr lang="en-GB" dirty="0"/>
          </a:p>
        </p:txBody>
      </p:sp>
      <p:sp>
        <p:nvSpPr>
          <p:cNvPr id="3" name="Content Placeholder 2"/>
          <p:cNvSpPr>
            <a:spLocks noGrp="1"/>
          </p:cNvSpPr>
          <p:nvPr>
            <p:ph idx="1"/>
          </p:nvPr>
        </p:nvSpPr>
        <p:spPr>
          <a:xfrm>
            <a:off x="1066800" y="2288840"/>
            <a:ext cx="10058400" cy="4416760"/>
          </a:xfrm>
        </p:spPr>
        <p:txBody>
          <a:bodyPr>
            <a:normAutofit fontScale="92500" lnSpcReduction="10000"/>
          </a:bodyPr>
          <a:lstStyle/>
          <a:p>
            <a:r>
              <a:rPr lang="en-GB" dirty="0" smtClean="0"/>
              <a:t>For Schopenhauer the Kantian distinction between the Noumenal and Phenomenal world is important and retained in his philosophy but he denies that the Noumenal world causes the Phenomenal world. </a:t>
            </a:r>
          </a:p>
          <a:p>
            <a:endParaRPr lang="en-GB" dirty="0" smtClean="0"/>
          </a:p>
          <a:p>
            <a:r>
              <a:rPr lang="en-GB" dirty="0" smtClean="0"/>
              <a:t>The starting point: inasmuch as we individuate the world into </a:t>
            </a:r>
            <a:r>
              <a:rPr lang="en-GB" i="1" dirty="0" smtClean="0"/>
              <a:t>particulars</a:t>
            </a:r>
            <a:r>
              <a:rPr lang="en-GB" dirty="0" smtClean="0"/>
              <a:t> i.e. this cat; this pen, then we do so courtesy of apriori time and space which Kant had (correctly in Schopenhauer's view) deduced are constitutive of the phenomenal word of experience and furnished by the mind.</a:t>
            </a:r>
          </a:p>
          <a:p>
            <a:endParaRPr lang="en-GB" dirty="0"/>
          </a:p>
          <a:p>
            <a:r>
              <a:rPr lang="en-GB" dirty="0" smtClean="0"/>
              <a:t>The ‘thing in itself’ </a:t>
            </a:r>
            <a:r>
              <a:rPr lang="en-GB" dirty="0" smtClean="0"/>
              <a:t>cannot be a </a:t>
            </a:r>
            <a:r>
              <a:rPr lang="en-GB" dirty="0" smtClean="0"/>
              <a:t>phenomenal ‘something’ constituted by the mind or caused by the mind – these </a:t>
            </a:r>
            <a:r>
              <a:rPr lang="en-GB" dirty="0" smtClean="0"/>
              <a:t>‘forms of sensibility’ Kant surmised, </a:t>
            </a:r>
            <a:r>
              <a:rPr lang="en-GB" dirty="0" smtClean="0"/>
              <a:t>are furnished apriori by virtue of his transcendental idealism. </a:t>
            </a:r>
          </a:p>
          <a:p>
            <a:r>
              <a:rPr lang="en-GB" dirty="0" smtClean="0"/>
              <a:t>For Schopenhauer we cannot entertain the puzzling and individuated paradox of a ‘noumena’ in Kant’s metaphysics, it must therefore be ‘… an undifferentiated something</a:t>
            </a:r>
            <a:r>
              <a:rPr lang="en-GB" dirty="0" smtClean="0"/>
              <a:t>’ hidden within each and everyone of us.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47640" y="367947"/>
            <a:ext cx="1895475" cy="1735173"/>
          </a:xfrm>
          <a:prstGeom prst="rect">
            <a:avLst/>
          </a:prstGeom>
        </p:spPr>
      </p:pic>
    </p:spTree>
    <p:extLst>
      <p:ext uri="{BB962C8B-B14F-4D97-AF65-F5344CB8AC3E}">
        <p14:creationId xmlns:p14="http://schemas.microsoft.com/office/powerpoint/2010/main" val="1323710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Philosophical and metaphysical flaws</a:t>
            </a:r>
            <a:endParaRPr lang="en-GB" dirty="0"/>
          </a:p>
        </p:txBody>
      </p:sp>
      <p:sp>
        <p:nvSpPr>
          <p:cNvPr id="3" name="Content Placeholder 2"/>
          <p:cNvSpPr>
            <a:spLocks noGrp="1"/>
          </p:cNvSpPr>
          <p:nvPr>
            <p:ph idx="1"/>
          </p:nvPr>
        </p:nvSpPr>
        <p:spPr/>
        <p:txBody>
          <a:bodyPr/>
          <a:lstStyle/>
          <a:p>
            <a:r>
              <a:rPr lang="en-GB" dirty="0" smtClean="0"/>
              <a:t>For Schopenhauer the retaining of the ‘thing in itself’ in the form of an undifferentiated and unknowable ‘something’ inured to causation and outside of the other ‘forms of sensibility’ apriori ‘time and space’ is a bold but ultimately problematic philosophical move.</a:t>
            </a:r>
          </a:p>
          <a:p>
            <a:endParaRPr lang="en-GB" dirty="0"/>
          </a:p>
          <a:p>
            <a:r>
              <a:rPr lang="en-GB" dirty="0" smtClean="0"/>
              <a:t>It might be argued that in attempting to give form to this noumenal world Schopenhauer’s proof remains unconvincing but the journey </a:t>
            </a:r>
            <a:r>
              <a:rPr lang="en-GB" dirty="0" err="1" smtClean="0"/>
              <a:t>en</a:t>
            </a:r>
            <a:r>
              <a:rPr lang="en-GB" dirty="0" smtClean="0"/>
              <a:t> route to it and the claims and ‘discoveries’ he makes are hugely illuminating.</a:t>
            </a:r>
          </a:p>
          <a:p>
            <a:endParaRPr lang="en-GB" dirty="0"/>
          </a:p>
          <a:p>
            <a:r>
              <a:rPr lang="en-GB" dirty="0" smtClean="0"/>
              <a:t>So, while it is not (ultimately) a satisfactory outcome to assert – as he does, that the noumenal world is a hidden part or ‘core’ of our psyche – following this argument to its many conclusions (as Schopenhauer does) is generally regarded as very revealing.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28061" y="285927"/>
            <a:ext cx="1866900" cy="1817194"/>
          </a:xfrm>
          <a:prstGeom prst="rect">
            <a:avLst/>
          </a:prstGeom>
        </p:spPr>
      </p:pic>
    </p:spTree>
    <p:extLst>
      <p:ext uri="{BB962C8B-B14F-4D97-AF65-F5344CB8AC3E}">
        <p14:creationId xmlns:p14="http://schemas.microsoft.com/office/powerpoint/2010/main" val="3296605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Schopenhauer: the conception of Will</a:t>
            </a:r>
            <a:endParaRPr lang="en-GB" dirty="0"/>
          </a:p>
        </p:txBody>
      </p:sp>
      <p:sp>
        <p:nvSpPr>
          <p:cNvPr id="3" name="Content Placeholder 2"/>
          <p:cNvSpPr>
            <a:spLocks noGrp="1"/>
          </p:cNvSpPr>
          <p:nvPr>
            <p:ph idx="1"/>
          </p:nvPr>
        </p:nvSpPr>
        <p:spPr>
          <a:xfrm>
            <a:off x="1066800" y="2103119"/>
            <a:ext cx="10058400" cy="4625059"/>
          </a:xfrm>
        </p:spPr>
        <p:txBody>
          <a:bodyPr>
            <a:normAutofit fontScale="92500" lnSpcReduction="20000"/>
          </a:bodyPr>
          <a:lstStyle/>
          <a:p>
            <a:r>
              <a:rPr lang="en-GB" dirty="0" smtClean="0"/>
              <a:t>The concept of ‘manifestation’ or ‘objectification’ (Janaway 1997: 255) is a recurring feature of Schopenhauer's description of the noumenal world as ‘Will’.</a:t>
            </a:r>
          </a:p>
          <a:p>
            <a:endParaRPr lang="en-GB" dirty="0"/>
          </a:p>
          <a:p>
            <a:r>
              <a:rPr lang="en-GB" dirty="0" smtClean="0"/>
              <a:t>If the noumena as ‘Will’ is ‘… not something occupying space and time’ in so far as ‘Space and time are merely the subject – imposed structures of the world as  </a:t>
            </a:r>
            <a:r>
              <a:rPr lang="en-GB" dirty="0" smtClean="0"/>
              <a:t>‘representation’, </a:t>
            </a:r>
            <a:r>
              <a:rPr lang="en-GB" dirty="0" smtClean="0"/>
              <a:t>and the thing in itself is what remains when the world as representation is thought away</a:t>
            </a:r>
            <a:r>
              <a:rPr lang="en-GB" dirty="0" smtClean="0"/>
              <a:t>’; </a:t>
            </a:r>
            <a:r>
              <a:rPr lang="en-GB" dirty="0" smtClean="0"/>
              <a:t>how can we grasp it if not exactly ‘know’ it?</a:t>
            </a:r>
          </a:p>
          <a:p>
            <a:endParaRPr lang="en-GB" dirty="0"/>
          </a:p>
          <a:p>
            <a:r>
              <a:rPr lang="en-GB" dirty="0" smtClean="0"/>
              <a:t>To Schopenhauer's credit his answers are innovative if not exactly satisfying. In other words if the noumenal world </a:t>
            </a:r>
            <a:r>
              <a:rPr lang="en-GB" dirty="0" smtClean="0"/>
              <a:t>(as ‘Will’) does </a:t>
            </a:r>
            <a:r>
              <a:rPr lang="en-GB" dirty="0" smtClean="0"/>
              <a:t>not or cannot cause the phenomenal world then it must be a ‘manifestation’ or  ‘objectification’ of it</a:t>
            </a:r>
            <a:r>
              <a:rPr lang="en-GB" dirty="0" smtClean="0"/>
              <a:t>. </a:t>
            </a:r>
            <a:r>
              <a:rPr lang="en-GB" i="1" dirty="0" smtClean="0"/>
              <a:t>Think of an iceberg analogy: the tip we can see (phenomenal) is not </a:t>
            </a:r>
            <a:r>
              <a:rPr lang="en-GB" i="1" u="sng" dirty="0" smtClean="0"/>
              <a:t>caused</a:t>
            </a:r>
            <a:r>
              <a:rPr lang="en-GB" i="1" dirty="0" smtClean="0"/>
              <a:t> by the unseen leviathan beneath the waves (the noumenal) it is a part (or aspect) of the </a:t>
            </a:r>
            <a:r>
              <a:rPr lang="en-GB" i="1" u="sng" dirty="0" smtClean="0"/>
              <a:t>whole</a:t>
            </a:r>
            <a:r>
              <a:rPr lang="en-GB" i="1" dirty="0" smtClean="0"/>
              <a:t> iceberg.</a:t>
            </a:r>
            <a:endParaRPr lang="en-GB" i="1" dirty="0" smtClean="0"/>
          </a:p>
          <a:p>
            <a:endParaRPr lang="en-GB" dirty="0"/>
          </a:p>
          <a:p>
            <a:r>
              <a:rPr lang="en-GB" dirty="0" smtClean="0"/>
              <a:t>These </a:t>
            </a:r>
            <a:r>
              <a:rPr lang="en-GB" dirty="0" smtClean="0"/>
              <a:t>aforementioned terms </a:t>
            </a:r>
            <a:r>
              <a:rPr lang="en-GB" dirty="0" smtClean="0"/>
              <a:t>applied creatively by Schopenhauer offers the beginnings of a form of </a:t>
            </a:r>
            <a:r>
              <a:rPr lang="en-GB" u="sng" dirty="0" smtClean="0"/>
              <a:t>monism</a:t>
            </a:r>
            <a:r>
              <a:rPr lang="en-GB" dirty="0" smtClean="0"/>
              <a:t> (one world theory) as opposed to Cartesian </a:t>
            </a:r>
            <a:r>
              <a:rPr lang="en-GB" u="sng" dirty="0" smtClean="0"/>
              <a:t>dualism</a:t>
            </a:r>
            <a:r>
              <a:rPr lang="en-GB" dirty="0" smtClean="0"/>
              <a:t>. A reconciliation of the material and ideal world: The world for Schopenhauer, therefore has ‘… two aspects: an outer aspect, revealed to our senses, and an inner aspect, the world as will’ (Law 2007: 202).         </a:t>
            </a:r>
            <a:endParaRPr lang="en-GB" dirty="0"/>
          </a:p>
        </p:txBody>
      </p:sp>
    </p:spTree>
    <p:extLst>
      <p:ext uri="{BB962C8B-B14F-4D97-AF65-F5344CB8AC3E}">
        <p14:creationId xmlns:p14="http://schemas.microsoft.com/office/powerpoint/2010/main" val="4093669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Schopenhauer's ‘objectification’ and ‘manifestation’ of the ‘Will’</a:t>
            </a:r>
            <a:endParaRPr lang="en-GB" sz="3600" dirty="0"/>
          </a:p>
        </p:txBody>
      </p:sp>
      <p:sp>
        <p:nvSpPr>
          <p:cNvPr id="3" name="Content Placeholder 2"/>
          <p:cNvSpPr>
            <a:spLocks noGrp="1"/>
          </p:cNvSpPr>
          <p:nvPr>
            <p:ph idx="1"/>
          </p:nvPr>
        </p:nvSpPr>
        <p:spPr/>
        <p:txBody>
          <a:bodyPr/>
          <a:lstStyle/>
          <a:p>
            <a:r>
              <a:rPr lang="en-GB" dirty="0" smtClean="0"/>
              <a:t>The ‘world as a vast, undifferentiated cosmic will – a kind of ceaseless striving for life and existence’ (Law 2007: 203) is catalogued painstakingly throughout Schopenhauer's philosophical enquiries’.</a:t>
            </a:r>
          </a:p>
          <a:p>
            <a:r>
              <a:rPr lang="en-GB" dirty="0" smtClean="0"/>
              <a:t>For example he remarks ‘…all desiring, striving, wishing, demanding, longing, hoping, loving, rejoicing, jubilation, and the like, no less than not willing or resisting … are weaker or stronger, violent and stormy or else quiet impulsions of one’s own will, which is either restrained or unleashed, satisfied or unsatisfied’ </a:t>
            </a:r>
            <a:r>
              <a:rPr lang="en-GB" i="1" dirty="0" smtClean="0"/>
              <a:t>On the Freedom of the Will </a:t>
            </a:r>
            <a:r>
              <a:rPr lang="en-GB" dirty="0" smtClean="0"/>
              <a:t>(1841: 11).</a:t>
            </a:r>
          </a:p>
          <a:p>
            <a:r>
              <a:rPr lang="en-GB" dirty="0" smtClean="0"/>
              <a:t>Elsewhere he remarks that ‘Teeth, gullet, and intestinal canal are </a:t>
            </a:r>
            <a:r>
              <a:rPr lang="en-GB" u="sng" dirty="0" smtClean="0"/>
              <a:t>objectified</a:t>
            </a:r>
            <a:r>
              <a:rPr lang="en-GB" dirty="0" smtClean="0"/>
              <a:t> hunger; the genitals are </a:t>
            </a:r>
            <a:r>
              <a:rPr lang="en-GB" u="sng" dirty="0" smtClean="0"/>
              <a:t>objectified </a:t>
            </a:r>
            <a:r>
              <a:rPr lang="en-GB" dirty="0" smtClean="0"/>
              <a:t>sexual impulse; grasping hands and nimble feet correspond to the more indirect strivings of the will, which they represent’ </a:t>
            </a:r>
            <a:r>
              <a:rPr lang="en-GB" i="1" dirty="0" smtClean="0"/>
              <a:t>The World as Will and Representation</a:t>
            </a:r>
            <a:r>
              <a:rPr lang="en-GB" dirty="0" smtClean="0"/>
              <a:t> (1819: 108).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42311" y="340995"/>
            <a:ext cx="2209800" cy="1762125"/>
          </a:xfrm>
          <a:prstGeom prst="rect">
            <a:avLst/>
          </a:prstGeom>
        </p:spPr>
      </p:pic>
    </p:spTree>
    <p:extLst>
      <p:ext uri="{BB962C8B-B14F-4D97-AF65-F5344CB8AC3E}">
        <p14:creationId xmlns:p14="http://schemas.microsoft.com/office/powerpoint/2010/main" val="479256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Schopenhauer's pessimism </a:t>
            </a:r>
            <a:endParaRPr lang="en-GB" dirty="0"/>
          </a:p>
        </p:txBody>
      </p:sp>
      <p:sp>
        <p:nvSpPr>
          <p:cNvPr id="3" name="Content Placeholder 2"/>
          <p:cNvSpPr>
            <a:spLocks noGrp="1"/>
          </p:cNvSpPr>
          <p:nvPr>
            <p:ph idx="1"/>
          </p:nvPr>
        </p:nvSpPr>
        <p:spPr/>
        <p:txBody>
          <a:bodyPr>
            <a:normAutofit/>
          </a:bodyPr>
          <a:lstStyle/>
          <a:p>
            <a:r>
              <a:rPr lang="en-GB" dirty="0" smtClean="0"/>
              <a:t>There is an abiding sense from reading Schopenhauer’s account of the ‘Will’ – which is applied somewhat too readily by his critics perhaps, that it is resolutely pessimistic.</a:t>
            </a:r>
          </a:p>
          <a:p>
            <a:endParaRPr lang="en-GB" dirty="0"/>
          </a:p>
          <a:p>
            <a:r>
              <a:rPr lang="en-GB" dirty="0" smtClean="0"/>
              <a:t>We learn </a:t>
            </a:r>
            <a:r>
              <a:rPr lang="en-GB" dirty="0" smtClean="0"/>
              <a:t>this from </a:t>
            </a:r>
            <a:r>
              <a:rPr lang="en-GB" dirty="0" smtClean="0"/>
              <a:t>his idea of a ‘will to life’ that ‘…we see at once from the instinct and mechanical skill of animals that the will is also active where it is not guided by any knowledge … the one year old bird has no notion of the eggs for which it builds a nest; the young spider has no idea of the prey for which it spins a web; the ant-lion has no notion of the ant for which it digs a cavity … even in us the same will in many ways acts blindly; as in all the functions of our body which are not guided by knowledge; in all its vital and vegetative processes, digestion, circulation, secretion, growth and reproduction’</a:t>
            </a:r>
            <a:r>
              <a:rPr lang="en-GB" i="1" dirty="0"/>
              <a:t> The World as Will and Representation</a:t>
            </a:r>
            <a:r>
              <a:rPr lang="en-GB" dirty="0"/>
              <a:t> (</a:t>
            </a:r>
            <a:r>
              <a:rPr lang="en-GB" dirty="0" smtClean="0"/>
              <a:t>1818: </a:t>
            </a:r>
            <a:r>
              <a:rPr lang="en-GB" dirty="0" smtClean="0"/>
              <a:t>114 -15</a:t>
            </a:r>
            <a:r>
              <a:rPr lang="en-GB" dirty="0" smtClean="0"/>
              <a:t>) and ‘</a:t>
            </a:r>
            <a:r>
              <a:rPr lang="en-GB" dirty="0" smtClean="0"/>
              <a:t>everywhere in nature we see contest, struggle, and the fluctuation of victory … This universal </a:t>
            </a:r>
            <a:r>
              <a:rPr lang="en-GB" dirty="0" smtClean="0"/>
              <a:t>conflict’.              </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45600" y="399707"/>
            <a:ext cx="2392186" cy="1614487"/>
          </a:xfrm>
          <a:prstGeom prst="rect">
            <a:avLst/>
          </a:prstGeom>
        </p:spPr>
      </p:pic>
    </p:spTree>
    <p:extLst>
      <p:ext uri="{BB962C8B-B14F-4D97-AF65-F5344CB8AC3E}">
        <p14:creationId xmlns:p14="http://schemas.microsoft.com/office/powerpoint/2010/main" val="1867423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Reading</a:t>
            </a:r>
            <a:endParaRPr lang="en-GB" dirty="0"/>
          </a:p>
        </p:txBody>
      </p:sp>
      <p:sp>
        <p:nvSpPr>
          <p:cNvPr id="3" name="Content Placeholder 2"/>
          <p:cNvSpPr>
            <a:spLocks noGrp="1"/>
          </p:cNvSpPr>
          <p:nvPr>
            <p:ph idx="1"/>
          </p:nvPr>
        </p:nvSpPr>
        <p:spPr/>
        <p:txBody>
          <a:bodyPr/>
          <a:lstStyle/>
          <a:p>
            <a:r>
              <a:rPr lang="en-GB" dirty="0" smtClean="0"/>
              <a:t>Janaway</a:t>
            </a:r>
          </a:p>
          <a:p>
            <a:r>
              <a:rPr lang="en-GB" dirty="0" smtClean="0"/>
              <a:t>Russell</a:t>
            </a:r>
          </a:p>
          <a:p>
            <a:r>
              <a:rPr lang="en-GB" dirty="0" err="1" smtClean="0"/>
              <a:t>Scopen</a:t>
            </a:r>
            <a:endParaRPr lang="en-GB" dirty="0"/>
          </a:p>
        </p:txBody>
      </p:sp>
    </p:spTree>
    <p:extLst>
      <p:ext uri="{BB962C8B-B14F-4D97-AF65-F5344CB8AC3E}">
        <p14:creationId xmlns:p14="http://schemas.microsoft.com/office/powerpoint/2010/main" val="1791159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Schopenhauer's denuded conception of an ‘instrumentalist’ intellect</a:t>
            </a:r>
            <a:endParaRPr lang="en-GB" sz="3600" dirty="0"/>
          </a:p>
        </p:txBody>
      </p:sp>
      <p:sp>
        <p:nvSpPr>
          <p:cNvPr id="3" name="Content Placeholder 2"/>
          <p:cNvSpPr>
            <a:spLocks noGrp="1"/>
          </p:cNvSpPr>
          <p:nvPr>
            <p:ph idx="1"/>
          </p:nvPr>
        </p:nvSpPr>
        <p:spPr/>
        <p:txBody>
          <a:bodyPr>
            <a:normAutofit fontScale="92500" lnSpcReduction="20000"/>
          </a:bodyPr>
          <a:lstStyle/>
          <a:p>
            <a:r>
              <a:rPr lang="en-GB" dirty="0" smtClean="0"/>
              <a:t>Notoriously Schopenhauer (</a:t>
            </a:r>
            <a:r>
              <a:rPr lang="en-GB" dirty="0" smtClean="0"/>
              <a:t>1818) </a:t>
            </a:r>
            <a:r>
              <a:rPr lang="en-GB" dirty="0" smtClean="0"/>
              <a:t>was want to describe the human intellect in somewhat derisory metaphors as in volume 2 of his </a:t>
            </a:r>
            <a:r>
              <a:rPr lang="en-GB" i="1" dirty="0" smtClean="0"/>
              <a:t>World as Will and Representation </a:t>
            </a:r>
            <a:r>
              <a:rPr lang="en-GB" dirty="0" smtClean="0"/>
              <a:t>when he describes the intellects </a:t>
            </a:r>
            <a:r>
              <a:rPr lang="en-GB" i="1" dirty="0" smtClean="0"/>
              <a:t>subordinate</a:t>
            </a:r>
            <a:r>
              <a:rPr lang="en-GB" dirty="0" smtClean="0"/>
              <a:t> relationship </a:t>
            </a:r>
            <a:r>
              <a:rPr lang="en-GB" dirty="0" smtClean="0"/>
              <a:t>to the ‘Will’ as akin to</a:t>
            </a:r>
            <a:r>
              <a:rPr lang="en-GB" i="1" dirty="0" smtClean="0"/>
              <a:t> </a:t>
            </a:r>
            <a:r>
              <a:rPr lang="en-GB" dirty="0" smtClean="0"/>
              <a:t>a strong blind man carrying a sighted but lame man. </a:t>
            </a:r>
          </a:p>
          <a:p>
            <a:endParaRPr lang="en-GB" dirty="0"/>
          </a:p>
          <a:p>
            <a:r>
              <a:rPr lang="en-GB" dirty="0" smtClean="0"/>
              <a:t>In less metaphorical terms he observes pointedly of the human intellect how it is governed by the ‘Will’ or where he observes how ‘Our advantage, of whatever kind it may be, exercises a similar secret power over our judgement, what is in agreement with it at once seems to us fair, just reasonable … A hypothesis, conceived and formed, makes us lynx-eyed for everything that confirms it and blind to everything that contradicts it. What is opposed to our party our plan our wish, or our hope often cannot possibly be grasped and comprehended by us whereas it is clear to the eyes of everyone else’ </a:t>
            </a:r>
          </a:p>
          <a:p>
            <a:endParaRPr lang="en-GB" dirty="0"/>
          </a:p>
          <a:p>
            <a:r>
              <a:rPr lang="en-GB" dirty="0" smtClean="0"/>
              <a:t>Janaway (1997: 272) </a:t>
            </a:r>
            <a:r>
              <a:rPr lang="en-GB" dirty="0" smtClean="0"/>
              <a:t>makes the telling observation that ‘</a:t>
            </a:r>
            <a:r>
              <a:rPr lang="en-GB" dirty="0" smtClean="0"/>
              <a:t>Anybody wishing to describe the mind as a centre of pure perception and reasoning would have to overcome the considerable evidence Schopenhauer amasses for the contrary view’.             </a:t>
            </a:r>
            <a:endParaRPr lang="en-GB" dirty="0"/>
          </a:p>
        </p:txBody>
      </p:sp>
    </p:spTree>
    <p:extLst>
      <p:ext uri="{BB962C8B-B14F-4D97-AF65-F5344CB8AC3E}">
        <p14:creationId xmlns:p14="http://schemas.microsoft.com/office/powerpoint/2010/main" val="98552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Schopenhauer on Religion &amp; Art</a:t>
            </a:r>
            <a:endParaRPr lang="en-GB" dirty="0"/>
          </a:p>
        </p:txBody>
      </p:sp>
      <p:sp>
        <p:nvSpPr>
          <p:cNvPr id="3" name="Content Placeholder 2"/>
          <p:cNvSpPr>
            <a:spLocks noGrp="1"/>
          </p:cNvSpPr>
          <p:nvPr>
            <p:ph idx="1"/>
          </p:nvPr>
        </p:nvSpPr>
        <p:spPr>
          <a:xfrm>
            <a:off x="1066800" y="1727200"/>
            <a:ext cx="10058400" cy="4307840"/>
          </a:xfrm>
        </p:spPr>
        <p:txBody>
          <a:bodyPr>
            <a:normAutofit fontScale="92500" lnSpcReduction="10000"/>
          </a:bodyPr>
          <a:lstStyle/>
          <a:p>
            <a:r>
              <a:rPr lang="en-GB" dirty="0" smtClean="0"/>
              <a:t>For Schopenhauer then, the ‘Will’ is a nightmarish and relentless presence working blindly and all powerfully through all aspects  of our lives, and thoughts and only appears to be nominally under our control.  For Schopenhauer – according to influential commentators and critics like Bertrand Russell (1946: 683 – 684), the ‘…Cosmic will is wicked; will is wicked, or at any rate is the source of all our endless suffering …’   </a:t>
            </a:r>
          </a:p>
          <a:p>
            <a:endParaRPr lang="en-GB" dirty="0"/>
          </a:p>
          <a:p>
            <a:r>
              <a:rPr lang="en-GB" dirty="0" smtClean="0"/>
              <a:t>Elsewhere philosophical commentators concede that for Schopenhauer ‘As long as we exercise the will, or are governed by it we shall be forced to consider a thing in a great mesh of relations to other things and to ourselves’ (Janaway 1997: 283).</a:t>
            </a:r>
          </a:p>
          <a:p>
            <a:endParaRPr lang="en-GB" dirty="0"/>
          </a:p>
          <a:p>
            <a:r>
              <a:rPr lang="en-GB" dirty="0" smtClean="0"/>
              <a:t>However there a philosophical consolations:  Schopenhauer argues that these are </a:t>
            </a:r>
            <a:r>
              <a:rPr lang="en-GB" dirty="0" smtClean="0"/>
              <a:t>to be derived from the </a:t>
            </a:r>
            <a:r>
              <a:rPr lang="en-GB" dirty="0" smtClean="0"/>
              <a:t>Eastern </a:t>
            </a:r>
            <a:r>
              <a:rPr lang="en-GB" dirty="0" smtClean="0"/>
              <a:t>religious traditions in the shape of </a:t>
            </a:r>
            <a:r>
              <a:rPr lang="en-GB" dirty="0" smtClean="0"/>
              <a:t>‘Nirvana’ </a:t>
            </a:r>
            <a:r>
              <a:rPr lang="en-GB" dirty="0" smtClean="0"/>
              <a:t>or </a:t>
            </a:r>
            <a:r>
              <a:rPr lang="en-GB" dirty="0" smtClean="0"/>
              <a:t>extinction, </a:t>
            </a:r>
            <a:r>
              <a:rPr lang="en-GB" dirty="0" smtClean="0"/>
              <a:t>which brings </a:t>
            </a:r>
            <a:r>
              <a:rPr lang="en-GB" dirty="0" smtClean="0"/>
              <a:t>respite </a:t>
            </a:r>
            <a:r>
              <a:rPr lang="en-GB" dirty="0" smtClean="0"/>
              <a:t>or as Russell </a:t>
            </a:r>
            <a:r>
              <a:rPr lang="en-GB" dirty="0" smtClean="0"/>
              <a:t>remarks somewhat astutely, </a:t>
            </a:r>
            <a:r>
              <a:rPr lang="en-GB" dirty="0" smtClean="0"/>
              <a:t>for Schopenhauer ‘When the vale of Maya (illusion) is lifted, a man takes on the suffering of the whole world’ and ‘To the good man … he sees that all things are one and the distinction between himself and another is only apparent. He reaches this insight by love’  (Russell 1946: 685).   </a:t>
            </a:r>
            <a:endParaRPr lang="en-GB" dirty="0"/>
          </a:p>
        </p:txBody>
      </p:sp>
      <p:pic>
        <p:nvPicPr>
          <p:cNvPr id="7"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13156" y="387625"/>
            <a:ext cx="1139873" cy="1339576"/>
          </a:xfrm>
          <a:prstGeom prst="rect">
            <a:avLst/>
          </a:prstGeom>
        </p:spPr>
      </p:pic>
    </p:spTree>
    <p:extLst>
      <p:ext uri="{BB962C8B-B14F-4D97-AF65-F5344CB8AC3E}">
        <p14:creationId xmlns:p14="http://schemas.microsoft.com/office/powerpoint/2010/main" val="2482815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61244"/>
            <a:ext cx="10058400" cy="1501423"/>
          </a:xfrm>
        </p:spPr>
        <p:txBody>
          <a:bodyPr>
            <a:normAutofit/>
          </a:bodyPr>
          <a:lstStyle/>
          <a:p>
            <a:r>
              <a:rPr lang="en-GB" dirty="0" smtClean="0"/>
              <a:t>The Consolations of Aesthetic contemplation</a:t>
            </a:r>
            <a:endParaRPr lang="en-GB" dirty="0"/>
          </a:p>
        </p:txBody>
      </p:sp>
      <p:sp>
        <p:nvSpPr>
          <p:cNvPr id="3" name="Content Placeholder 2"/>
          <p:cNvSpPr>
            <a:spLocks noGrp="1"/>
          </p:cNvSpPr>
          <p:nvPr>
            <p:ph idx="1"/>
          </p:nvPr>
        </p:nvSpPr>
        <p:spPr>
          <a:xfrm>
            <a:off x="1066800" y="2103120"/>
            <a:ext cx="10058400" cy="4354124"/>
          </a:xfrm>
        </p:spPr>
        <p:txBody>
          <a:bodyPr>
            <a:normAutofit fontScale="92500" lnSpcReduction="20000"/>
          </a:bodyPr>
          <a:lstStyle/>
          <a:p>
            <a:r>
              <a:rPr lang="en-GB" dirty="0" smtClean="0"/>
              <a:t>In Schopenhauer's work, </a:t>
            </a:r>
            <a:r>
              <a:rPr lang="en-GB" dirty="0" smtClean="0"/>
              <a:t>there </a:t>
            </a:r>
            <a:r>
              <a:rPr lang="en-GB" dirty="0" smtClean="0"/>
              <a:t>are mediate consolations or respites from the ‘Will’, independent of </a:t>
            </a:r>
            <a:r>
              <a:rPr lang="en-GB" dirty="0" smtClean="0"/>
              <a:t>Nirvana, the Upanishads  </a:t>
            </a:r>
            <a:r>
              <a:rPr lang="en-GB" dirty="0" smtClean="0"/>
              <a:t>and the renunciations and resignations toward the ‘Will’ consonant with the Eastern religious approaches, although </a:t>
            </a:r>
            <a:r>
              <a:rPr lang="en-GB" dirty="0" smtClean="0"/>
              <a:t>these; </a:t>
            </a:r>
            <a:r>
              <a:rPr lang="en-GB" dirty="0" smtClean="0"/>
              <a:t>aesthetic and artistic </a:t>
            </a:r>
            <a:r>
              <a:rPr lang="en-GB" dirty="0" smtClean="0"/>
              <a:t>forms, </a:t>
            </a:r>
            <a:r>
              <a:rPr lang="en-GB" dirty="0" smtClean="0"/>
              <a:t>are mostly transitory and not (in his view) particularly long lasting. </a:t>
            </a:r>
          </a:p>
          <a:p>
            <a:endParaRPr lang="en-GB" dirty="0"/>
          </a:p>
          <a:p>
            <a:r>
              <a:rPr lang="en-GB" dirty="0" smtClean="0"/>
              <a:t>Principle amongst these philosophical consolations according to Schopenhauer are those that accrue to aesthetic contemplation – and elsewhere the practice of poetry or poetic forms of thought and expression (NB there are nods here to Schelling's work on the artist as there are elsewhere to Fichte’s notion of the noumenon as ‘Ego’).</a:t>
            </a:r>
          </a:p>
          <a:p>
            <a:endParaRPr lang="en-GB" dirty="0"/>
          </a:p>
          <a:p>
            <a:r>
              <a:rPr lang="en-GB" dirty="0" smtClean="0"/>
              <a:t>Once again Janaway (1997:283) notes of some key passages in </a:t>
            </a:r>
            <a:r>
              <a:rPr lang="en-GB" i="1" dirty="0" smtClean="0"/>
              <a:t>The World as Will and Representation</a:t>
            </a:r>
            <a:r>
              <a:rPr lang="en-GB" dirty="0" smtClean="0"/>
              <a:t> that ‘Aesthetic experience deliberately reverses the trend of Schopenhauer’s book, for in it the will of the subject is suspended’ or as Schopenhauer himself identifies rather astutely ‘how satisfaction with and pleasure in an object are possible without any reference thereof to our willing’  (1851: 415) or elsewhere  he remarks of the aesthetic encounter ‘…we have stepped into another world, so to speak, where everything that moves our will, and thus violently agitates us, no longer exists … happiness and unhappiness have vanished’ </a:t>
            </a:r>
            <a:r>
              <a:rPr lang="en-GB" dirty="0" smtClean="0"/>
              <a:t>taken from </a:t>
            </a:r>
            <a:r>
              <a:rPr lang="en-GB" i="1" dirty="0" smtClean="0"/>
              <a:t>The </a:t>
            </a:r>
            <a:r>
              <a:rPr lang="en-GB" i="1" dirty="0" smtClean="0"/>
              <a:t>World as Will and Representation</a:t>
            </a:r>
            <a:r>
              <a:rPr lang="en-GB" dirty="0" smtClean="0"/>
              <a:t> (</a:t>
            </a:r>
            <a:r>
              <a:rPr lang="en-GB" dirty="0" smtClean="0"/>
              <a:t>1818: </a:t>
            </a:r>
            <a:r>
              <a:rPr lang="en-GB" dirty="0" smtClean="0"/>
              <a:t>197).           </a:t>
            </a:r>
            <a:endParaRPr lang="en-GB" dirty="0"/>
          </a:p>
        </p:txBody>
      </p:sp>
      <p:pic>
        <p:nvPicPr>
          <p:cNvPr id="4"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27733" y="387624"/>
            <a:ext cx="1625296" cy="1475043"/>
          </a:xfrm>
          <a:prstGeom prst="rect">
            <a:avLst/>
          </a:prstGeom>
        </p:spPr>
      </p:pic>
    </p:spTree>
    <p:extLst>
      <p:ext uri="{BB962C8B-B14F-4D97-AF65-F5344CB8AC3E}">
        <p14:creationId xmlns:p14="http://schemas.microsoft.com/office/powerpoint/2010/main" val="3799872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1460526"/>
          </a:xfrm>
        </p:spPr>
        <p:txBody>
          <a:bodyPr>
            <a:normAutofit/>
          </a:bodyPr>
          <a:lstStyle/>
          <a:p>
            <a:r>
              <a:rPr lang="en-GB" dirty="0" smtClean="0"/>
              <a:t>Schopenhauer's pessimism and legacy</a:t>
            </a:r>
            <a:endParaRPr lang="en-GB" dirty="0"/>
          </a:p>
        </p:txBody>
      </p:sp>
      <p:sp>
        <p:nvSpPr>
          <p:cNvPr id="3" name="Content Placeholder 2"/>
          <p:cNvSpPr>
            <a:spLocks noGrp="1"/>
          </p:cNvSpPr>
          <p:nvPr>
            <p:ph idx="1"/>
          </p:nvPr>
        </p:nvSpPr>
        <p:spPr>
          <a:xfrm>
            <a:off x="1066800" y="2103120"/>
            <a:ext cx="10058400" cy="4320258"/>
          </a:xfrm>
        </p:spPr>
        <p:txBody>
          <a:bodyPr>
            <a:normAutofit fontScale="92500" lnSpcReduction="10000"/>
          </a:bodyPr>
          <a:lstStyle/>
          <a:p>
            <a:r>
              <a:rPr lang="en-GB" dirty="0" smtClean="0"/>
              <a:t>For all Schopenhauer’s innovation and erudite mastery of the German philosophical </a:t>
            </a:r>
            <a:r>
              <a:rPr lang="en-GB" dirty="0" smtClean="0"/>
              <a:t>canon  </a:t>
            </a:r>
            <a:r>
              <a:rPr lang="en-GB" dirty="0" smtClean="0"/>
              <a:t>– </a:t>
            </a:r>
            <a:r>
              <a:rPr lang="en-GB" dirty="0" smtClean="0"/>
              <a:t> as critic</a:t>
            </a:r>
            <a:r>
              <a:rPr lang="en-GB" dirty="0" smtClean="0"/>
              <a:t>, system builder and man of </a:t>
            </a:r>
            <a:r>
              <a:rPr lang="en-GB" dirty="0" smtClean="0"/>
              <a:t>letters, </a:t>
            </a:r>
            <a:r>
              <a:rPr lang="en-GB" dirty="0" smtClean="0"/>
              <a:t>he is remembered mostly for consigning our ‘Will’ and allied notions of freedom to a form of determinism </a:t>
            </a:r>
            <a:r>
              <a:rPr lang="en-GB" dirty="0" smtClean="0"/>
              <a:t>- which </a:t>
            </a:r>
            <a:r>
              <a:rPr lang="en-GB" dirty="0" smtClean="0"/>
              <a:t>many in philosophy have argued against and cannot accept.</a:t>
            </a:r>
          </a:p>
          <a:p>
            <a:endParaRPr lang="en-GB" dirty="0"/>
          </a:p>
          <a:p>
            <a:r>
              <a:rPr lang="en-GB" dirty="0" smtClean="0"/>
              <a:t>His legacy is nonetheless assured inasmuch as his prescience and uncanny ability to foretell and </a:t>
            </a:r>
            <a:r>
              <a:rPr lang="en-GB" i="1" dirty="0" smtClean="0"/>
              <a:t>anticipate</a:t>
            </a:r>
            <a:r>
              <a:rPr lang="en-GB" dirty="0" smtClean="0"/>
              <a:t> future philosophical, psychological and even psychoanalytical trends of thought </a:t>
            </a:r>
            <a:r>
              <a:rPr lang="en-GB" dirty="0" smtClean="0"/>
              <a:t>(i.e. ‘repression’) well </a:t>
            </a:r>
            <a:r>
              <a:rPr lang="en-GB" dirty="0" smtClean="0"/>
              <a:t>before they were popularised by others such as </a:t>
            </a:r>
            <a:r>
              <a:rPr lang="en-GB" i="1" dirty="0" smtClean="0"/>
              <a:t>Sigmund Freud </a:t>
            </a:r>
            <a:r>
              <a:rPr lang="en-GB" i="1" dirty="0" smtClean="0"/>
              <a:t>are </a:t>
            </a:r>
            <a:r>
              <a:rPr lang="en-GB" dirty="0" smtClean="0"/>
              <a:t>evident </a:t>
            </a:r>
            <a:r>
              <a:rPr lang="en-GB" dirty="0" smtClean="0"/>
              <a:t>in observations such as this: ‘</a:t>
            </a:r>
            <a:r>
              <a:rPr lang="en-GB" b="1" dirty="0" smtClean="0"/>
              <a:t>this will … makes its supremacy felt in the last resort. This it does by prohibiting the intellect from having certain trains of thought from arising, because it knows, or in other words experiences from the self-same intellect, that they would arouse in it anyone of the emotions previously described. It then curbs and restrains the intellect, and forces it to turn to other things … we often do not know what we desire or fear. For years we can have a desire without admitting it to ourselves or even letting it come to clear consciousness, because the intellect is not to know anything about it since the good opinion we have of ourselves would inevitably suffer thereby’ </a:t>
            </a:r>
            <a:r>
              <a:rPr lang="en-GB" dirty="0" smtClean="0"/>
              <a:t>The</a:t>
            </a:r>
            <a:r>
              <a:rPr lang="en-GB" b="1" dirty="0" smtClean="0"/>
              <a:t> </a:t>
            </a:r>
            <a:r>
              <a:rPr lang="en-GB" i="1" dirty="0" smtClean="0"/>
              <a:t>World as Will and </a:t>
            </a:r>
            <a:r>
              <a:rPr lang="en-GB" i="1" dirty="0" smtClean="0"/>
              <a:t>Representation </a:t>
            </a:r>
            <a:r>
              <a:rPr lang="en-GB" i="1" dirty="0" smtClean="0"/>
              <a:t>2</a:t>
            </a:r>
            <a:r>
              <a:rPr lang="en-GB" i="1" baseline="30000" dirty="0" smtClean="0"/>
              <a:t>nd</a:t>
            </a:r>
            <a:r>
              <a:rPr lang="en-GB" i="1" dirty="0" smtClean="0"/>
              <a:t> edition </a:t>
            </a:r>
            <a:r>
              <a:rPr lang="en-GB" b="1" dirty="0" smtClean="0"/>
              <a:t>(1844 </a:t>
            </a:r>
            <a:r>
              <a:rPr lang="en-GB" b="1" dirty="0" smtClean="0"/>
              <a:t>: 208 -10).           </a:t>
            </a: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21243" y="340995"/>
            <a:ext cx="1430867" cy="1762125"/>
          </a:xfrm>
          <a:prstGeom prst="rect">
            <a:avLst/>
          </a:prstGeom>
        </p:spPr>
      </p:pic>
    </p:spTree>
    <p:extLst>
      <p:ext uri="{BB962C8B-B14F-4D97-AF65-F5344CB8AC3E}">
        <p14:creationId xmlns:p14="http://schemas.microsoft.com/office/powerpoint/2010/main" val="36069973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724</TotalTime>
  <Words>2208</Words>
  <Application>Microsoft Office PowerPoint</Application>
  <PresentationFormat>Widescreen</PresentationFormat>
  <Paragraphs>72</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Century Gothic</vt:lpstr>
      <vt:lpstr>Garamond</vt:lpstr>
      <vt:lpstr>Savon</vt:lpstr>
      <vt:lpstr>Schopenhauer </vt:lpstr>
      <vt:lpstr>Schopenhauer </vt:lpstr>
      <vt:lpstr>Schopenhauer's importance </vt:lpstr>
      <vt:lpstr>The Noumenal and Phenomenal distinction</vt:lpstr>
      <vt:lpstr>Philosophical and metaphysical flaws</vt:lpstr>
      <vt:lpstr>Schopenhauer: the conception of Will</vt:lpstr>
      <vt:lpstr>Schopenhauer's ‘objectification’ and ‘manifestation’ of the ‘Will’</vt:lpstr>
      <vt:lpstr>Schopenhauer's pessimism </vt:lpstr>
      <vt:lpstr>Additional Reading</vt:lpstr>
      <vt:lpstr>Schopenhauer's denuded conception of an ‘instrumentalist’ intellect</vt:lpstr>
      <vt:lpstr>Schopenhauer on Religion &amp; Art</vt:lpstr>
      <vt:lpstr>The Consolations of Aesthetic contemplation</vt:lpstr>
      <vt:lpstr>Schopenhauer's pessimism and legacy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Schopenhauer</dc:title>
  <dc:creator>Adrian</dc:creator>
  <cp:lastModifiedBy>Adrian</cp:lastModifiedBy>
  <cp:revision>44</cp:revision>
  <dcterms:created xsi:type="dcterms:W3CDTF">2015-03-01T23:43:55Z</dcterms:created>
  <dcterms:modified xsi:type="dcterms:W3CDTF">2015-03-08T23:32:51Z</dcterms:modified>
</cp:coreProperties>
</file>