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80" r:id="rId4"/>
    <p:sldId id="265" r:id="rId5"/>
    <p:sldId id="283" r:id="rId6"/>
    <p:sldId id="272" r:id="rId7"/>
    <p:sldId id="258" r:id="rId8"/>
    <p:sldId id="270" r:id="rId9"/>
    <p:sldId id="279" r:id="rId10"/>
    <p:sldId id="261" r:id="rId11"/>
    <p:sldId id="287" r:id="rId12"/>
    <p:sldId id="284" r:id="rId13"/>
    <p:sldId id="274" r:id="rId14"/>
    <p:sldId id="288" r:id="rId15"/>
    <p:sldId id="276" r:id="rId16"/>
    <p:sldId id="281" r:id="rId17"/>
    <p:sldId id="282" r:id="rId18"/>
    <p:sldId id="268" r:id="rId19"/>
    <p:sldId id="285" r:id="rId20"/>
    <p:sldId id="28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634" autoAdjust="0"/>
    <p:restoredTop sz="94660"/>
  </p:normalViewPr>
  <p:slideViewPr>
    <p:cSldViewPr snapToGrid="0">
      <p:cViewPr>
        <p:scale>
          <a:sx n="75" d="100"/>
          <a:sy n="75" d="100"/>
        </p:scale>
        <p:origin x="54" y="8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D08422F9-B872-40EC-9F9A-2438D53CD64C}" type="datetimeFigureOut">
              <a:rPr lang="en-GB" smtClean="0"/>
              <a:t>12/11/2023</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1684286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08422F9-B872-40EC-9F9A-2438D53CD64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38384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08422F9-B872-40EC-9F9A-2438D53CD64C}" type="datetimeFigureOut">
              <a:rPr lang="en-GB" smtClean="0"/>
              <a:t>12/11/2023</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3197724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08422F9-B872-40EC-9F9A-2438D53CD64C}"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1661009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08422F9-B872-40EC-9F9A-2438D53CD64C}" type="datetimeFigureOut">
              <a:rPr lang="en-GB" smtClean="0"/>
              <a:t>12/11/2023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140227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08422F9-B872-40EC-9F9A-2438D53CD64C}" type="datetimeFigureOut">
              <a:rPr lang="en-GB" smtClean="0"/>
              <a:t>12/11/2023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3638989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8422F9-B872-40EC-9F9A-2438D53CD64C}" type="datetimeFigureOut">
              <a:rPr lang="en-GB" smtClean="0"/>
              <a:t>12/11/2023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1590700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D08422F9-B872-40EC-9F9A-2438D53CD64C}" type="datetimeFigureOut">
              <a:rPr lang="en-GB" smtClean="0"/>
              <a:t>12/11/2023</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864495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8422F9-B872-40EC-9F9A-2438D53CD64C}"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3221885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08422F9-B872-40EC-9F9A-2438D53CD64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2994886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D08422F9-B872-40EC-9F9A-2438D53CD64C}" type="datetimeFigureOut">
              <a:rPr lang="en-GB" smtClean="0"/>
              <a:t>12/11/2023</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4099796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D08422F9-B872-40EC-9F9A-2438D53CD64C}" type="datetimeFigureOut">
              <a:rPr lang="en-GB" smtClean="0"/>
              <a:t>12/11/2023</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632BCD18-3FF7-4916-B08F-98EE318C7CD6}"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167763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800" b="1" dirty="0" smtClean="0"/>
              <a:t>the efficacy of </a:t>
            </a:r>
            <a:r>
              <a:rPr lang="en-GB" sz="2800" b="1" dirty="0" smtClean="0"/>
              <a:t>clinic- and school-based childhood </a:t>
            </a:r>
            <a:r>
              <a:rPr lang="en-GB" sz="2800" b="1" dirty="0" smtClean="0"/>
              <a:t>obesity </a:t>
            </a:r>
            <a:r>
              <a:rPr lang="en-GB" sz="2800" b="1" dirty="0" smtClean="0"/>
              <a:t>interventions in </a:t>
            </a:r>
            <a:r>
              <a:rPr lang="en-GB" sz="2800" b="1" dirty="0" smtClean="0"/>
              <a:t>the UK over the last 15 years</a:t>
            </a:r>
            <a:endParaRPr lang="en-GB" sz="2800" b="1" dirty="0"/>
          </a:p>
        </p:txBody>
      </p:sp>
      <p:sp>
        <p:nvSpPr>
          <p:cNvPr id="3" name="Subtitle 2"/>
          <p:cNvSpPr>
            <a:spLocks noGrp="1"/>
          </p:cNvSpPr>
          <p:nvPr>
            <p:ph type="subTitle" idx="1"/>
          </p:nvPr>
        </p:nvSpPr>
        <p:spPr>
          <a:xfrm>
            <a:off x="581194" y="4438545"/>
            <a:ext cx="10993546" cy="1873355"/>
          </a:xfrm>
        </p:spPr>
        <p:txBody>
          <a:bodyPr>
            <a:normAutofit/>
          </a:bodyPr>
          <a:lstStyle/>
          <a:p>
            <a:r>
              <a:rPr lang="en-GB" b="1" dirty="0" smtClean="0">
                <a:solidFill>
                  <a:schemeClr val="bg1"/>
                </a:solidFill>
              </a:rPr>
              <a:t>Student name: </a:t>
            </a:r>
            <a:r>
              <a:rPr lang="en-GB" dirty="0" smtClean="0">
                <a:solidFill>
                  <a:schemeClr val="bg1"/>
                </a:solidFill>
              </a:rPr>
              <a:t> 	</a:t>
            </a:r>
            <a:r>
              <a:rPr lang="en-GB" dirty="0" err="1" smtClean="0">
                <a:solidFill>
                  <a:schemeClr val="bg1"/>
                </a:solidFill>
              </a:rPr>
              <a:t>maria</a:t>
            </a:r>
            <a:r>
              <a:rPr lang="en-GB" dirty="0" smtClean="0">
                <a:solidFill>
                  <a:schemeClr val="bg1"/>
                </a:solidFill>
              </a:rPr>
              <a:t> Michael</a:t>
            </a:r>
          </a:p>
          <a:p>
            <a:r>
              <a:rPr lang="en-GB" b="1" dirty="0" smtClean="0">
                <a:solidFill>
                  <a:schemeClr val="bg1"/>
                </a:solidFill>
              </a:rPr>
              <a:t>Student ID:</a:t>
            </a:r>
            <a:r>
              <a:rPr lang="en-GB" dirty="0" smtClean="0">
                <a:solidFill>
                  <a:schemeClr val="bg1"/>
                </a:solidFill>
              </a:rPr>
              <a:t> 		191 38 94</a:t>
            </a:r>
          </a:p>
          <a:p>
            <a:r>
              <a:rPr lang="en-GB" b="1" dirty="0" smtClean="0">
                <a:solidFill>
                  <a:schemeClr val="bg1"/>
                </a:solidFill>
              </a:rPr>
              <a:t>MODULE CODE:</a:t>
            </a:r>
            <a:r>
              <a:rPr lang="en-GB" dirty="0" smtClean="0">
                <a:solidFill>
                  <a:schemeClr val="bg1"/>
                </a:solidFill>
              </a:rPr>
              <a:t> 		LCHS7001</a:t>
            </a:r>
          </a:p>
          <a:p>
            <a:r>
              <a:rPr lang="en-GB" b="1" dirty="0" smtClean="0">
                <a:solidFill>
                  <a:schemeClr val="bg1"/>
                </a:solidFill>
              </a:rPr>
              <a:t>DATE: 				</a:t>
            </a:r>
            <a:r>
              <a:rPr lang="en-GB" dirty="0" smtClean="0">
                <a:solidFill>
                  <a:schemeClr val="bg1"/>
                </a:solidFill>
              </a:rPr>
              <a:t>NOVEMBER 10, 2023 </a:t>
            </a:r>
          </a:p>
          <a:p>
            <a:endParaRPr lang="en-GB" dirty="0">
              <a:solidFill>
                <a:schemeClr val="bg1"/>
              </a:solidFill>
            </a:endParaRPr>
          </a:p>
        </p:txBody>
      </p:sp>
      <p:pic>
        <p:nvPicPr>
          <p:cNvPr id="5" name="Picture 4"/>
          <p:cNvPicPr>
            <a:picLocks noChangeAspect="1"/>
          </p:cNvPicPr>
          <p:nvPr/>
        </p:nvPicPr>
        <p:blipFill>
          <a:blip r:embed="rId2"/>
          <a:stretch>
            <a:fillRect/>
          </a:stretch>
        </p:blipFill>
        <p:spPr>
          <a:xfrm>
            <a:off x="6126163" y="2900986"/>
            <a:ext cx="4643438" cy="3583421"/>
          </a:xfrm>
          <a:prstGeom prst="rect">
            <a:avLst/>
          </a:prstGeom>
        </p:spPr>
      </p:pic>
    </p:spTree>
    <p:extLst>
      <p:ext uri="{BB962C8B-B14F-4D97-AF65-F5344CB8AC3E}">
        <p14:creationId xmlns:p14="http://schemas.microsoft.com/office/powerpoint/2010/main" val="40051836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Introduction</a:t>
            </a:r>
            <a:endParaRPr lang="en-GB" b="1" dirty="0"/>
          </a:p>
        </p:txBody>
      </p:sp>
      <p:sp>
        <p:nvSpPr>
          <p:cNvPr id="3" name="Content Placeholder 2"/>
          <p:cNvSpPr>
            <a:spLocks noGrp="1"/>
          </p:cNvSpPr>
          <p:nvPr>
            <p:ph idx="1"/>
          </p:nvPr>
        </p:nvSpPr>
        <p:spPr/>
        <p:txBody>
          <a:bodyPr>
            <a:normAutofit/>
          </a:bodyPr>
          <a:lstStyle/>
          <a:p>
            <a:pPr marL="0" indent="0">
              <a:buNone/>
            </a:pPr>
            <a:r>
              <a:rPr lang="en-GB" sz="2800" b="1" dirty="0" smtClean="0"/>
              <a:t>What is childhood obesity?</a:t>
            </a:r>
          </a:p>
          <a:p>
            <a:pPr marL="0" indent="0">
              <a:buNone/>
            </a:pPr>
            <a:endParaRPr lang="en-GB" sz="2800" b="1" dirty="0"/>
          </a:p>
          <a:p>
            <a:pPr marL="0" indent="0">
              <a:buNone/>
            </a:pPr>
            <a:r>
              <a:rPr lang="en-GB" sz="2800" dirty="0" smtClean="0"/>
              <a:t>A child is considered obese if his/her BMI is greater than 98% of children of the same age and </a:t>
            </a:r>
            <a:r>
              <a:rPr lang="en-GB" sz="2800" dirty="0"/>
              <a:t>sex (Royal College of Paediatrics and Child Health, 2023).</a:t>
            </a:r>
            <a:endParaRPr lang="en-GB" sz="2800" dirty="0" smtClean="0"/>
          </a:p>
        </p:txBody>
      </p:sp>
    </p:spTree>
    <p:extLst>
      <p:ext uri="{BB962C8B-B14F-4D97-AF65-F5344CB8AC3E}">
        <p14:creationId xmlns:p14="http://schemas.microsoft.com/office/powerpoint/2010/main" val="21131553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Introduction (cont’d)</a:t>
            </a:r>
            <a:endParaRPr lang="en-GB" b="1" dirty="0"/>
          </a:p>
        </p:txBody>
      </p:sp>
      <p:sp>
        <p:nvSpPr>
          <p:cNvPr id="3" name="Content Placeholder 2"/>
          <p:cNvSpPr>
            <a:spLocks noGrp="1"/>
          </p:cNvSpPr>
          <p:nvPr>
            <p:ph idx="1"/>
          </p:nvPr>
        </p:nvSpPr>
        <p:spPr>
          <a:xfrm>
            <a:off x="589818" y="2180496"/>
            <a:ext cx="11029615" cy="3678303"/>
          </a:xfrm>
        </p:spPr>
        <p:txBody>
          <a:bodyPr>
            <a:normAutofit/>
          </a:bodyPr>
          <a:lstStyle/>
          <a:p>
            <a:pPr marL="0" indent="0">
              <a:buNone/>
            </a:pPr>
            <a:r>
              <a:rPr lang="en-GB" b="1" dirty="0"/>
              <a:t>The obesity problem</a:t>
            </a:r>
          </a:p>
          <a:p>
            <a:r>
              <a:rPr lang="en-GB" dirty="0" smtClean="0"/>
              <a:t>One in three English children are either overweight </a:t>
            </a:r>
            <a:r>
              <a:rPr lang="en-GB" dirty="0"/>
              <a:t>or obese (</a:t>
            </a:r>
            <a:r>
              <a:rPr lang="en-GB" dirty="0" err="1"/>
              <a:t>Conolly</a:t>
            </a:r>
            <a:r>
              <a:rPr lang="en-GB" dirty="0"/>
              <a:t> </a:t>
            </a:r>
            <a:r>
              <a:rPr lang="en-GB" dirty="0" smtClean="0"/>
              <a:t>and </a:t>
            </a:r>
            <a:r>
              <a:rPr lang="en-GB" dirty="0"/>
              <a:t>Byron, 2018)</a:t>
            </a:r>
          </a:p>
          <a:p>
            <a:r>
              <a:rPr lang="en-GB" dirty="0" smtClean="0"/>
              <a:t>Roughly 14% of children between four and </a:t>
            </a:r>
            <a:r>
              <a:rPr lang="en-GB" dirty="0" smtClean="0"/>
              <a:t>six </a:t>
            </a:r>
            <a:r>
              <a:rPr lang="en-GB" dirty="0" smtClean="0"/>
              <a:t>years old are obese, and an additional 13% being classified as overweight</a:t>
            </a:r>
            <a:r>
              <a:rPr lang="en-GB" dirty="0" smtClean="0"/>
              <a:t>. </a:t>
            </a:r>
            <a:endParaRPr lang="en-GB" dirty="0" smtClean="0"/>
          </a:p>
          <a:p>
            <a:r>
              <a:rPr lang="en-GB" dirty="0" smtClean="0"/>
              <a:t>Over 25% of </a:t>
            </a:r>
            <a:r>
              <a:rPr lang="en-GB" dirty="0"/>
              <a:t>children between the ages of 10 and 11 are obese, and a further 15% overweight (Baker, 2022).</a:t>
            </a:r>
          </a:p>
          <a:p>
            <a:r>
              <a:rPr lang="en-GB" dirty="0" smtClean="0"/>
              <a:t>Obesity </a:t>
            </a:r>
            <a:r>
              <a:rPr lang="en-GB" dirty="0"/>
              <a:t>rates are highest in the most deprived 10% of the population, more than twice that of the least deprived 10% </a:t>
            </a:r>
            <a:r>
              <a:rPr lang="en-US" dirty="0"/>
              <a:t>(</a:t>
            </a:r>
            <a:r>
              <a:rPr lang="en-US" dirty="0" err="1"/>
              <a:t>Lepkowska</a:t>
            </a:r>
            <a:r>
              <a:rPr lang="en-US" dirty="0"/>
              <a:t>, 2022</a:t>
            </a:r>
            <a:r>
              <a:rPr lang="en-US" dirty="0" smtClean="0"/>
              <a:t>)</a:t>
            </a:r>
            <a:endParaRPr lang="en-GB" dirty="0"/>
          </a:p>
          <a:p>
            <a:r>
              <a:rPr lang="en-GB" dirty="0" smtClean="0"/>
              <a:t>The number of obese children in England doubles from the beginning to the end of primary school (</a:t>
            </a:r>
            <a:r>
              <a:rPr lang="en-US" dirty="0"/>
              <a:t>(National Institute for Health Research Bristol Biomedical Research Centre , 2021</a:t>
            </a:r>
            <a:r>
              <a:rPr lang="en-US" dirty="0" smtClean="0"/>
              <a:t>)</a:t>
            </a:r>
            <a:endParaRPr lang="en-US" dirty="0"/>
          </a:p>
        </p:txBody>
      </p:sp>
    </p:spTree>
    <p:extLst>
      <p:ext uri="{BB962C8B-B14F-4D97-AF65-F5344CB8AC3E}">
        <p14:creationId xmlns:p14="http://schemas.microsoft.com/office/powerpoint/2010/main" val="14374406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introduction (Cont’d)</a:t>
            </a:r>
            <a:endParaRPr lang="en-GB" b="1" dirty="0"/>
          </a:p>
        </p:txBody>
      </p:sp>
      <p:sp>
        <p:nvSpPr>
          <p:cNvPr id="3" name="Content Placeholder 2"/>
          <p:cNvSpPr>
            <a:spLocks noGrp="1"/>
          </p:cNvSpPr>
          <p:nvPr>
            <p:ph idx="1"/>
          </p:nvPr>
        </p:nvSpPr>
        <p:spPr>
          <a:xfrm>
            <a:off x="581192" y="2164454"/>
            <a:ext cx="6501095" cy="4059883"/>
          </a:xfrm>
        </p:spPr>
        <p:txBody>
          <a:bodyPr>
            <a:normAutofit fontScale="85000" lnSpcReduction="20000"/>
          </a:bodyPr>
          <a:lstStyle/>
          <a:p>
            <a:pPr marL="0" indent="0">
              <a:buNone/>
            </a:pPr>
            <a:r>
              <a:rPr lang="en-GB" b="1" dirty="0" smtClean="0"/>
              <a:t>School-based interventions</a:t>
            </a:r>
          </a:p>
          <a:p>
            <a:pPr marL="0" indent="0">
              <a:buNone/>
            </a:pPr>
            <a:endParaRPr lang="en-GB" dirty="0" smtClean="0"/>
          </a:p>
          <a:p>
            <a:r>
              <a:rPr lang="en-GB" sz="1900" dirty="0" smtClean="0">
                <a:latin typeface="Arial" panose="020B0604020202020204" pitchFamily="34" charset="0"/>
                <a:cs typeface="Arial" panose="020B0604020202020204" pitchFamily="34" charset="0"/>
              </a:rPr>
              <a:t>Targeting </a:t>
            </a:r>
            <a:r>
              <a:rPr lang="en-GB" sz="1900" dirty="0" smtClean="0">
                <a:latin typeface="Arial" panose="020B0604020202020204" pitchFamily="34" charset="0"/>
                <a:cs typeface="Arial" panose="020B0604020202020204" pitchFamily="34" charset="0"/>
              </a:rPr>
              <a:t>physical activity and dietary behaviours </a:t>
            </a:r>
            <a:r>
              <a:rPr lang="en-GB" sz="1900" dirty="0" smtClean="0">
                <a:latin typeface="Arial" panose="020B0604020202020204" pitchFamily="34" charset="0"/>
                <a:cs typeface="Arial" panose="020B0604020202020204" pitchFamily="34" charset="0"/>
              </a:rPr>
              <a:t>in schools is an effective way of tackling </a:t>
            </a:r>
            <a:r>
              <a:rPr lang="en-GB" sz="1900" dirty="0" smtClean="0">
                <a:latin typeface="Arial" panose="020B0604020202020204" pitchFamily="34" charset="0"/>
                <a:cs typeface="Arial" panose="020B0604020202020204" pitchFamily="34" charset="0"/>
              </a:rPr>
              <a:t>childhood </a:t>
            </a:r>
            <a:r>
              <a:rPr lang="en-GB" sz="1900" dirty="0">
                <a:latin typeface="Arial" panose="020B0604020202020204" pitchFamily="34" charset="0"/>
                <a:cs typeface="Arial" panose="020B0604020202020204" pitchFamily="34" charset="0"/>
              </a:rPr>
              <a:t>obesity (</a:t>
            </a:r>
            <a:r>
              <a:rPr lang="en-GB" sz="1900" dirty="0" err="1">
                <a:latin typeface="Arial" panose="020B0604020202020204" pitchFamily="34" charset="0"/>
                <a:cs typeface="Arial" panose="020B0604020202020204" pitchFamily="34" charset="0"/>
              </a:rPr>
              <a:t>Lanigan</a:t>
            </a:r>
            <a:r>
              <a:rPr lang="en-GB" sz="1900" dirty="0">
                <a:latin typeface="Arial" panose="020B0604020202020204" pitchFamily="34" charset="0"/>
                <a:cs typeface="Arial" panose="020B0604020202020204" pitchFamily="34" charset="0"/>
              </a:rPr>
              <a:t> &amp; </a:t>
            </a:r>
            <a:r>
              <a:rPr lang="en-GB" sz="1900" dirty="0" err="1">
                <a:latin typeface="Arial" panose="020B0604020202020204" pitchFamily="34" charset="0"/>
                <a:cs typeface="Arial" panose="020B0604020202020204" pitchFamily="34" charset="0"/>
              </a:rPr>
              <a:t>Sauven</a:t>
            </a:r>
            <a:r>
              <a:rPr lang="en-GB" sz="1900" dirty="0">
                <a:latin typeface="Arial" panose="020B0604020202020204" pitchFamily="34" charset="0"/>
                <a:cs typeface="Arial" panose="020B0604020202020204" pitchFamily="34" charset="0"/>
              </a:rPr>
              <a:t>, 2020</a:t>
            </a:r>
            <a:r>
              <a:rPr lang="en-GB" sz="1900" dirty="0" smtClean="0">
                <a:latin typeface="Arial" panose="020B0604020202020204" pitchFamily="34" charset="0"/>
                <a:cs typeface="Arial" panose="020B0604020202020204" pitchFamily="34" charset="0"/>
              </a:rPr>
              <a:t>)</a:t>
            </a:r>
            <a:endParaRPr lang="en-GB" sz="1900" dirty="0" smtClean="0">
              <a:latin typeface="Arial" panose="020B0604020202020204" pitchFamily="34" charset="0"/>
              <a:cs typeface="Arial" panose="020B0604020202020204" pitchFamily="34" charset="0"/>
            </a:endParaRPr>
          </a:p>
          <a:p>
            <a:r>
              <a:rPr lang="en-GB" sz="1900" dirty="0" smtClean="0">
                <a:latin typeface="Arial" panose="020B0604020202020204" pitchFamily="34" charset="0"/>
                <a:cs typeface="Arial" panose="020B0604020202020204" pitchFamily="34" charset="0"/>
              </a:rPr>
              <a:t>The majority </a:t>
            </a:r>
            <a:r>
              <a:rPr lang="en-GB" sz="1900" dirty="0">
                <a:latin typeface="Arial" panose="020B0604020202020204" pitchFamily="34" charset="0"/>
                <a:cs typeface="Arial" panose="020B0604020202020204" pitchFamily="34" charset="0"/>
              </a:rPr>
              <a:t>of </a:t>
            </a:r>
            <a:r>
              <a:rPr lang="en-GB" sz="1900" dirty="0" smtClean="0">
                <a:latin typeface="Arial" panose="020B0604020202020204" pitchFamily="34" charset="0"/>
                <a:cs typeface="Arial" panose="020B0604020202020204" pitchFamily="34" charset="0"/>
              </a:rPr>
              <a:t>British schools </a:t>
            </a:r>
            <a:r>
              <a:rPr lang="en-GB" sz="1900" dirty="0">
                <a:latin typeface="Arial" panose="020B0604020202020204" pitchFamily="34" charset="0"/>
                <a:cs typeface="Arial" panose="020B0604020202020204" pitchFamily="34" charset="0"/>
              </a:rPr>
              <a:t>are subject to the School Food </a:t>
            </a:r>
            <a:r>
              <a:rPr lang="en-GB" sz="1900" dirty="0" smtClean="0">
                <a:latin typeface="Arial" panose="020B0604020202020204" pitchFamily="34" charset="0"/>
                <a:cs typeface="Arial" panose="020B0604020202020204" pitchFamily="34" charset="0"/>
              </a:rPr>
              <a:t>Standards, which aims to make healthier food options available in schools, thus reducing the incidence of childhood obesity </a:t>
            </a:r>
            <a:r>
              <a:rPr lang="en-US" sz="1900" dirty="0" smtClean="0">
                <a:latin typeface="Arial" panose="020B0604020202020204" pitchFamily="34" charset="0"/>
                <a:cs typeface="Arial" panose="020B0604020202020204" pitchFamily="34" charset="0"/>
              </a:rPr>
              <a:t>(</a:t>
            </a:r>
            <a:r>
              <a:rPr lang="en-US" sz="1900" dirty="0" err="1" smtClean="0">
                <a:latin typeface="Arial" panose="020B0604020202020204" pitchFamily="34" charset="0"/>
                <a:cs typeface="Arial" panose="020B0604020202020204" pitchFamily="34" charset="0"/>
              </a:rPr>
              <a:t>Mahase</a:t>
            </a:r>
            <a:r>
              <a:rPr lang="en-US" sz="1900" dirty="0" smtClean="0">
                <a:latin typeface="Arial" panose="020B0604020202020204" pitchFamily="34" charset="0"/>
                <a:cs typeface="Arial" panose="020B0604020202020204" pitchFamily="34" charset="0"/>
              </a:rPr>
              <a:t>, 2021</a:t>
            </a:r>
            <a:r>
              <a:rPr lang="en-US" sz="1900" dirty="0" smtClean="0">
                <a:latin typeface="Arial" panose="020B0604020202020204" pitchFamily="34" charset="0"/>
                <a:cs typeface="Arial" panose="020B0604020202020204" pitchFamily="34" charset="0"/>
              </a:rPr>
              <a:t>).</a:t>
            </a:r>
            <a:endParaRPr lang="en-GB" sz="1900" dirty="0" smtClean="0">
              <a:latin typeface="Arial" panose="020B0604020202020204" pitchFamily="34" charset="0"/>
              <a:cs typeface="Arial" panose="020B0604020202020204" pitchFamily="34" charset="0"/>
            </a:endParaRPr>
          </a:p>
          <a:p>
            <a:r>
              <a:rPr lang="en-GB" sz="1900" dirty="0" smtClean="0">
                <a:latin typeface="Arial" panose="020B0604020202020204" pitchFamily="34" charset="0"/>
                <a:cs typeface="Arial" panose="020B0604020202020204" pitchFamily="34" charset="0"/>
              </a:rPr>
              <a:t>Schools offer children an </a:t>
            </a:r>
            <a:r>
              <a:rPr lang="en-GB" sz="1900" dirty="0">
                <a:latin typeface="Arial" panose="020B0604020202020204" pitchFamily="34" charset="0"/>
                <a:cs typeface="Arial" panose="020B0604020202020204" pitchFamily="34" charset="0"/>
              </a:rPr>
              <a:t>average of two hours of </a:t>
            </a:r>
            <a:r>
              <a:rPr lang="en-GB" sz="1900" dirty="0" smtClean="0">
                <a:latin typeface="Arial" panose="020B0604020202020204" pitchFamily="34" charset="0"/>
                <a:cs typeface="Arial" panose="020B0604020202020204" pitchFamily="34" charset="0"/>
              </a:rPr>
              <a:t>Physical Education </a:t>
            </a:r>
            <a:r>
              <a:rPr lang="en-GB" sz="1900" dirty="0">
                <a:latin typeface="Arial" panose="020B0604020202020204" pitchFamily="34" charset="0"/>
                <a:cs typeface="Arial" panose="020B0604020202020204" pitchFamily="34" charset="0"/>
              </a:rPr>
              <a:t>or other </a:t>
            </a:r>
            <a:r>
              <a:rPr lang="en-GB" sz="1900" dirty="0" smtClean="0">
                <a:latin typeface="Arial" panose="020B0604020202020204" pitchFamily="34" charset="0"/>
                <a:cs typeface="Arial" panose="020B0604020202020204" pitchFamily="34" charset="0"/>
              </a:rPr>
              <a:t>type of physical </a:t>
            </a:r>
            <a:r>
              <a:rPr lang="en-GB" sz="1900" dirty="0">
                <a:latin typeface="Arial" panose="020B0604020202020204" pitchFamily="34" charset="0"/>
                <a:cs typeface="Arial" panose="020B0604020202020204" pitchFamily="34" charset="0"/>
              </a:rPr>
              <a:t>activities per </a:t>
            </a:r>
            <a:r>
              <a:rPr lang="en-GB" sz="1900" dirty="0" smtClean="0">
                <a:latin typeface="Arial" panose="020B0604020202020204" pitchFamily="34" charset="0"/>
                <a:cs typeface="Arial" panose="020B0604020202020204" pitchFamily="34" charset="0"/>
              </a:rPr>
              <a:t>week</a:t>
            </a:r>
            <a:r>
              <a:rPr lang="en-GB" sz="1900" dirty="0">
                <a:latin typeface="Arial" panose="020B0604020202020204" pitchFamily="34" charset="0"/>
                <a:cs typeface="Arial" panose="020B0604020202020204" pitchFamily="34" charset="0"/>
              </a:rPr>
              <a:t> </a:t>
            </a:r>
            <a:r>
              <a:rPr lang="en-GB" sz="1900" dirty="0" smtClean="0">
                <a:latin typeface="Arial" panose="020B0604020202020204" pitchFamily="34" charset="0"/>
                <a:cs typeface="Arial" panose="020B0604020202020204" pitchFamily="34" charset="0"/>
              </a:rPr>
              <a:t>(Fry</a:t>
            </a:r>
            <a:r>
              <a:rPr lang="en-GB" sz="1900" dirty="0">
                <a:latin typeface="Arial" panose="020B0604020202020204" pitchFamily="34" charset="0"/>
                <a:cs typeface="Arial" panose="020B0604020202020204" pitchFamily="34" charset="0"/>
              </a:rPr>
              <a:t>, et al., 2022</a:t>
            </a:r>
            <a:r>
              <a:rPr lang="en-GB" sz="1900" dirty="0" smtClean="0">
                <a:latin typeface="Arial" panose="020B0604020202020204" pitchFamily="34" charset="0"/>
                <a:cs typeface="Arial" panose="020B0604020202020204" pitchFamily="34" charset="0"/>
              </a:rPr>
              <a:t>).</a:t>
            </a:r>
            <a:endParaRPr lang="en-US" sz="1900" dirty="0">
              <a:latin typeface="Arial" panose="020B0604020202020204" pitchFamily="34" charset="0"/>
              <a:cs typeface="Arial" panose="020B0604020202020204" pitchFamily="34" charset="0"/>
            </a:endParaRPr>
          </a:p>
          <a:p>
            <a:r>
              <a:rPr lang="en-GB" sz="1900" dirty="0" smtClean="0">
                <a:latin typeface="Arial" panose="020B0604020202020204" pitchFamily="34" charset="0"/>
                <a:cs typeface="Arial" panose="020B0604020202020204" pitchFamily="34" charset="0"/>
              </a:rPr>
              <a:t>Since 2017, most primary schools </a:t>
            </a:r>
            <a:r>
              <a:rPr lang="en-GB" sz="1900" dirty="0">
                <a:latin typeface="Arial" panose="020B0604020202020204" pitchFamily="34" charset="0"/>
                <a:cs typeface="Arial" panose="020B0604020202020204" pitchFamily="34" charset="0"/>
              </a:rPr>
              <a:t>in England </a:t>
            </a:r>
            <a:r>
              <a:rPr lang="en-GB" sz="1900" dirty="0" smtClean="0">
                <a:latin typeface="Arial" panose="020B0604020202020204" pitchFamily="34" charset="0"/>
                <a:cs typeface="Arial" panose="020B0604020202020204" pitchFamily="34" charset="0"/>
              </a:rPr>
              <a:t>have had access to co-ordinated, high </a:t>
            </a:r>
            <a:r>
              <a:rPr lang="en-GB" sz="1900" dirty="0">
                <a:latin typeface="Arial" panose="020B0604020202020204" pitchFamily="34" charset="0"/>
                <a:cs typeface="Arial" panose="020B0604020202020204" pitchFamily="34" charset="0"/>
              </a:rPr>
              <a:t>quality sport and physical activity </a:t>
            </a:r>
            <a:r>
              <a:rPr lang="en-GB" sz="1900" dirty="0" smtClean="0">
                <a:latin typeface="Arial" panose="020B0604020202020204" pitchFamily="34" charset="0"/>
                <a:cs typeface="Arial" panose="020B0604020202020204" pitchFamily="34" charset="0"/>
              </a:rPr>
              <a:t>programmes</a:t>
            </a:r>
            <a:r>
              <a:rPr lang="en-GB" sz="1900" dirty="0" smtClean="0">
                <a:latin typeface="Arial" panose="020B0604020202020204" pitchFamily="34" charset="0"/>
                <a:cs typeface="Arial" panose="020B0604020202020204" pitchFamily="34" charset="0"/>
              </a:rPr>
              <a:t>.</a:t>
            </a:r>
          </a:p>
          <a:p>
            <a:r>
              <a:rPr lang="en-GB" sz="1900" b="1" dirty="0" smtClean="0">
                <a:latin typeface="Arial" panose="020B0604020202020204" pitchFamily="34" charset="0"/>
                <a:cs typeface="Arial" panose="020B0604020202020204" pitchFamily="34" charset="0"/>
              </a:rPr>
              <a:t>Both treatment and preventive methods can be implanted in schools</a:t>
            </a:r>
            <a:endParaRPr lang="en-US" sz="1900" b="1" dirty="0">
              <a:latin typeface="Arial" panose="020B0604020202020204" pitchFamily="34" charset="0"/>
              <a:cs typeface="Arial" panose="020B0604020202020204" pitchFamily="34" charset="0"/>
            </a:endParaRPr>
          </a:p>
        </p:txBody>
      </p:sp>
      <p:pic>
        <p:nvPicPr>
          <p:cNvPr id="5" name="Picture 2" descr="The Importance Of Physical Education In Primary School – GoGreenva.or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88704" y="2587925"/>
            <a:ext cx="4910086" cy="3273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0173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introduction (Cont’d)</a:t>
            </a:r>
            <a:endParaRPr lang="en-GB" b="1" dirty="0"/>
          </a:p>
        </p:txBody>
      </p:sp>
      <p:sp>
        <p:nvSpPr>
          <p:cNvPr id="3" name="Content Placeholder 2"/>
          <p:cNvSpPr>
            <a:spLocks noGrp="1"/>
          </p:cNvSpPr>
          <p:nvPr>
            <p:ph idx="1"/>
          </p:nvPr>
        </p:nvSpPr>
        <p:spPr>
          <a:xfrm>
            <a:off x="581192" y="2164454"/>
            <a:ext cx="11029616" cy="4059883"/>
          </a:xfrm>
        </p:spPr>
        <p:txBody>
          <a:bodyPr>
            <a:normAutofit/>
          </a:bodyPr>
          <a:lstStyle/>
          <a:p>
            <a:pPr marL="0" indent="0">
              <a:buNone/>
            </a:pPr>
            <a:r>
              <a:rPr lang="en-GB" b="1" dirty="0" smtClean="0"/>
              <a:t>Clinical </a:t>
            </a:r>
            <a:r>
              <a:rPr lang="en-GB" b="1" dirty="0"/>
              <a:t>Interventions (Treatment) </a:t>
            </a:r>
            <a:endParaRPr lang="en-GB" b="1" dirty="0" smtClean="0"/>
          </a:p>
          <a:p>
            <a:r>
              <a:rPr lang="en-GB" dirty="0" smtClean="0"/>
              <a:t>These interventions, such as </a:t>
            </a:r>
            <a:r>
              <a:rPr lang="en-GB" dirty="0"/>
              <a:t>Care of Childhood Obesity (COCO</a:t>
            </a:r>
            <a:r>
              <a:rPr lang="en-GB" dirty="0" smtClean="0"/>
              <a:t>),are most appropriate for </a:t>
            </a:r>
            <a:r>
              <a:rPr lang="en-GB" dirty="0"/>
              <a:t>severe </a:t>
            </a:r>
            <a:r>
              <a:rPr lang="en-GB" dirty="0" smtClean="0"/>
              <a:t>childhood obesity cases with </a:t>
            </a:r>
            <a:r>
              <a:rPr lang="en-GB" dirty="0"/>
              <a:t>serious comorbidity and/or complex needs. </a:t>
            </a:r>
            <a:endParaRPr lang="en-GB" dirty="0" smtClean="0"/>
          </a:p>
          <a:p>
            <a:r>
              <a:rPr lang="en-GB" dirty="0" smtClean="0"/>
              <a:t>The teams at these facilities usually consists of consultants, physiatrists, and dieticians who work closely with patient groups, primary care organizations, among </a:t>
            </a:r>
            <a:r>
              <a:rPr lang="en-GB" dirty="0"/>
              <a:t>others </a:t>
            </a:r>
            <a:r>
              <a:rPr lang="en-GB" dirty="0" smtClean="0"/>
              <a:t>(Guy's </a:t>
            </a:r>
            <a:r>
              <a:rPr lang="en-GB" dirty="0"/>
              <a:t>and St Thomas' NHS Foundation </a:t>
            </a:r>
            <a:r>
              <a:rPr lang="en-GB" dirty="0" smtClean="0"/>
              <a:t>Trust, </a:t>
            </a:r>
            <a:r>
              <a:rPr lang="en-GB" dirty="0"/>
              <a:t>2023 )</a:t>
            </a:r>
            <a:r>
              <a:rPr lang="en-GB" dirty="0" smtClean="0"/>
              <a:t/>
            </a:r>
            <a:br>
              <a:rPr lang="en-GB" dirty="0" smtClean="0"/>
            </a:br>
            <a:endParaRPr lang="en-GB" b="1" dirty="0" smtClean="0"/>
          </a:p>
        </p:txBody>
      </p:sp>
    </p:spTree>
    <p:extLst>
      <p:ext uri="{BB962C8B-B14F-4D97-AF65-F5344CB8AC3E}">
        <p14:creationId xmlns:p14="http://schemas.microsoft.com/office/powerpoint/2010/main" val="1273117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Rationale of study</a:t>
            </a:r>
          </a:p>
        </p:txBody>
      </p:sp>
      <p:sp>
        <p:nvSpPr>
          <p:cNvPr id="3" name="Content Placeholder 2"/>
          <p:cNvSpPr>
            <a:spLocks noGrp="1"/>
          </p:cNvSpPr>
          <p:nvPr>
            <p:ph idx="1"/>
          </p:nvPr>
        </p:nvSpPr>
        <p:spPr/>
        <p:txBody>
          <a:bodyPr/>
          <a:lstStyle/>
          <a:p>
            <a:r>
              <a:rPr lang="en-GB" dirty="0"/>
              <a:t>There can be serious implications for a child’s physical and mental health, which can continue into </a:t>
            </a:r>
            <a:r>
              <a:rPr lang="en-GB" dirty="0" smtClean="0"/>
              <a:t>adulthood (</a:t>
            </a:r>
            <a:r>
              <a:rPr lang="en-US" dirty="0" smtClean="0"/>
              <a:t>Public </a:t>
            </a:r>
            <a:r>
              <a:rPr lang="en-US" dirty="0"/>
              <a:t>Health </a:t>
            </a:r>
            <a:r>
              <a:rPr lang="en-US" dirty="0" smtClean="0"/>
              <a:t>England, 2022</a:t>
            </a:r>
            <a:r>
              <a:rPr lang="en-US" dirty="0"/>
              <a:t>)</a:t>
            </a:r>
            <a:r>
              <a:rPr lang="en-GB" dirty="0" smtClean="0"/>
              <a:t>. </a:t>
            </a:r>
            <a:endParaRPr lang="en-GB" dirty="0"/>
          </a:p>
          <a:p>
            <a:r>
              <a:rPr lang="en-GB" dirty="0"/>
              <a:t>Childhood obesity and excess weight are significant health issues for children and their </a:t>
            </a:r>
            <a:r>
              <a:rPr lang="en-GB" dirty="0" smtClean="0"/>
              <a:t>families (</a:t>
            </a:r>
            <a:r>
              <a:rPr lang="en-US" dirty="0" smtClean="0"/>
              <a:t>Public </a:t>
            </a:r>
            <a:r>
              <a:rPr lang="en-US" dirty="0"/>
              <a:t>Health </a:t>
            </a:r>
            <a:r>
              <a:rPr lang="en-US" dirty="0" smtClean="0"/>
              <a:t>England, 2019)</a:t>
            </a:r>
            <a:r>
              <a:rPr lang="en-US" b="1" dirty="0" smtClean="0"/>
              <a:t>.</a:t>
            </a:r>
            <a:r>
              <a:rPr lang="en-GB" dirty="0" smtClean="0"/>
              <a:t> </a:t>
            </a:r>
            <a:endParaRPr lang="en-GB" dirty="0"/>
          </a:p>
          <a:p>
            <a:r>
              <a:rPr lang="en-GB" dirty="0"/>
              <a:t>The number of children with an unhealthy and potentially dangerous weight is a national public health concern</a:t>
            </a:r>
            <a:r>
              <a:rPr lang="en-GB" dirty="0" smtClean="0"/>
              <a:t>.</a:t>
            </a:r>
          </a:p>
          <a:p>
            <a:pPr marL="0" indent="0">
              <a:buNone/>
            </a:pPr>
            <a:endParaRPr lang="en-GB" dirty="0"/>
          </a:p>
          <a:p>
            <a:pPr marL="0" indent="0">
              <a:buNone/>
            </a:pPr>
            <a:r>
              <a:rPr lang="en-GB" dirty="0" smtClean="0"/>
              <a:t>It is therefore imperative that a comprehensive analysis be conducted in order to determine the extent to which any measures implemented have been successful in remedying childhood obesity and its associated problems in the UK.</a:t>
            </a:r>
            <a:endParaRPr lang="en-GB" dirty="0"/>
          </a:p>
        </p:txBody>
      </p:sp>
    </p:spTree>
    <p:extLst>
      <p:ext uri="{BB962C8B-B14F-4D97-AF65-F5344CB8AC3E}">
        <p14:creationId xmlns:p14="http://schemas.microsoft.com/office/powerpoint/2010/main" val="23456711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AIM of study</a:t>
            </a:r>
            <a:endParaRPr lang="en-GB" b="1" dirty="0"/>
          </a:p>
        </p:txBody>
      </p:sp>
      <p:sp>
        <p:nvSpPr>
          <p:cNvPr id="3" name="Content Placeholder 2"/>
          <p:cNvSpPr>
            <a:spLocks noGrp="1"/>
          </p:cNvSpPr>
          <p:nvPr>
            <p:ph idx="1"/>
          </p:nvPr>
        </p:nvSpPr>
        <p:spPr/>
        <p:txBody>
          <a:bodyPr>
            <a:normAutofit/>
          </a:bodyPr>
          <a:lstStyle/>
          <a:p>
            <a:pPr marL="0" indent="0">
              <a:lnSpc>
                <a:spcPct val="150000"/>
              </a:lnSpc>
              <a:buNone/>
            </a:pPr>
            <a:r>
              <a:rPr lang="en-GB" sz="3200" dirty="0" smtClean="0"/>
              <a:t>To </a:t>
            </a:r>
            <a:r>
              <a:rPr lang="en-GB" sz="3200" dirty="0"/>
              <a:t>identify </a:t>
            </a:r>
            <a:r>
              <a:rPr lang="en-GB" sz="3200" dirty="0" smtClean="0"/>
              <a:t>and evaluate the efficacy of </a:t>
            </a:r>
            <a:r>
              <a:rPr lang="en-GB" sz="3200" dirty="0" smtClean="0"/>
              <a:t>clinical and school-based </a:t>
            </a:r>
            <a:r>
              <a:rPr lang="en-GB" sz="3200" dirty="0" smtClean="0"/>
              <a:t>interventions </a:t>
            </a:r>
            <a:r>
              <a:rPr lang="en-GB" sz="3200" dirty="0"/>
              <a:t>in reducing obesity rates among primary school-aged children in the UK within the last 15 </a:t>
            </a:r>
            <a:r>
              <a:rPr lang="en-GB" sz="3200" dirty="0" smtClean="0"/>
              <a:t>years</a:t>
            </a:r>
            <a:endParaRPr lang="en-GB" sz="3200" dirty="0"/>
          </a:p>
        </p:txBody>
      </p:sp>
    </p:spTree>
    <p:extLst>
      <p:ext uri="{BB962C8B-B14F-4D97-AF65-F5344CB8AC3E}">
        <p14:creationId xmlns:p14="http://schemas.microsoft.com/office/powerpoint/2010/main" val="6585918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Research question</a:t>
            </a:r>
            <a:endParaRPr lang="en-GB" b="1" dirty="0"/>
          </a:p>
        </p:txBody>
      </p:sp>
      <p:sp>
        <p:nvSpPr>
          <p:cNvPr id="3" name="Content Placeholder 2"/>
          <p:cNvSpPr>
            <a:spLocks noGrp="1"/>
          </p:cNvSpPr>
          <p:nvPr>
            <p:ph idx="1"/>
          </p:nvPr>
        </p:nvSpPr>
        <p:spPr/>
        <p:txBody>
          <a:bodyPr>
            <a:normAutofit/>
          </a:bodyPr>
          <a:lstStyle/>
          <a:p>
            <a:pPr marL="0" indent="0">
              <a:lnSpc>
                <a:spcPct val="150000"/>
              </a:lnSpc>
              <a:buNone/>
            </a:pPr>
            <a:r>
              <a:rPr lang="en-GB" sz="3200" dirty="0" smtClean="0"/>
              <a:t>How </a:t>
            </a:r>
            <a:r>
              <a:rPr lang="en-GB" sz="3200" dirty="0"/>
              <a:t>effective have the </a:t>
            </a:r>
            <a:r>
              <a:rPr lang="en-GB" sz="3200" dirty="0" smtClean="0"/>
              <a:t>clinical and </a:t>
            </a:r>
            <a:r>
              <a:rPr lang="en-GB" sz="3200" dirty="0"/>
              <a:t>school-based childhood interventions been in tackling obesity among primary school-aged children in the UK within the last 15 years?</a:t>
            </a:r>
          </a:p>
        </p:txBody>
      </p:sp>
    </p:spTree>
    <p:extLst>
      <p:ext uri="{BB962C8B-B14F-4D97-AF65-F5344CB8AC3E}">
        <p14:creationId xmlns:p14="http://schemas.microsoft.com/office/powerpoint/2010/main" val="1162842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Objectives of study</a:t>
            </a:r>
            <a:endParaRPr lang="en-GB" b="1" dirty="0"/>
          </a:p>
        </p:txBody>
      </p:sp>
      <p:sp>
        <p:nvSpPr>
          <p:cNvPr id="3" name="Content Placeholder 2"/>
          <p:cNvSpPr>
            <a:spLocks noGrp="1"/>
          </p:cNvSpPr>
          <p:nvPr>
            <p:ph idx="1"/>
          </p:nvPr>
        </p:nvSpPr>
        <p:spPr/>
        <p:txBody>
          <a:bodyPr>
            <a:normAutofit/>
          </a:bodyPr>
          <a:lstStyle/>
          <a:p>
            <a:r>
              <a:rPr lang="en-GB" sz="2400" dirty="0" smtClean="0"/>
              <a:t>To </a:t>
            </a:r>
            <a:r>
              <a:rPr lang="en-GB" sz="2400" dirty="0"/>
              <a:t>identify the measures implemented to prevent childhood obesity in the </a:t>
            </a:r>
            <a:r>
              <a:rPr lang="en-GB" sz="2400" dirty="0" smtClean="0"/>
              <a:t>UK</a:t>
            </a:r>
          </a:p>
          <a:p>
            <a:r>
              <a:rPr lang="en-GB" sz="2400" dirty="0" smtClean="0"/>
              <a:t>To </a:t>
            </a:r>
            <a:r>
              <a:rPr lang="en-GB" sz="2400" dirty="0"/>
              <a:t>identify the measures implemented to treat childhood obesity in UK </a:t>
            </a:r>
            <a:r>
              <a:rPr lang="en-GB" sz="2400" dirty="0" smtClean="0"/>
              <a:t>schools</a:t>
            </a:r>
          </a:p>
          <a:p>
            <a:r>
              <a:rPr lang="en-GB" sz="2400" dirty="0" smtClean="0"/>
              <a:t>To </a:t>
            </a:r>
            <a:r>
              <a:rPr lang="en-GB" sz="2400" dirty="0"/>
              <a:t>determine the extent to which the measures identified have been effective in preventing or treating childhood </a:t>
            </a:r>
            <a:r>
              <a:rPr lang="en-GB" sz="2400" dirty="0" smtClean="0"/>
              <a:t>obesity</a:t>
            </a:r>
          </a:p>
          <a:p>
            <a:pPr marL="0" indent="0">
              <a:buNone/>
            </a:pPr>
            <a:endParaRPr lang="en-GB" sz="2400" dirty="0"/>
          </a:p>
        </p:txBody>
      </p:sp>
    </p:spTree>
    <p:extLst>
      <p:ext uri="{BB962C8B-B14F-4D97-AF65-F5344CB8AC3E}">
        <p14:creationId xmlns:p14="http://schemas.microsoft.com/office/powerpoint/2010/main" val="33969057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research </a:t>
            </a:r>
            <a:r>
              <a:rPr lang="en-GB" b="1" dirty="0"/>
              <a:t>Methodology</a:t>
            </a:r>
          </a:p>
        </p:txBody>
      </p:sp>
      <p:sp>
        <p:nvSpPr>
          <p:cNvPr id="3" name="Content Placeholder 2"/>
          <p:cNvSpPr>
            <a:spLocks noGrp="1"/>
          </p:cNvSpPr>
          <p:nvPr>
            <p:ph idx="1"/>
          </p:nvPr>
        </p:nvSpPr>
        <p:spPr>
          <a:xfrm>
            <a:off x="581193" y="2180496"/>
            <a:ext cx="10757368" cy="4677504"/>
          </a:xfrm>
        </p:spPr>
        <p:txBody>
          <a:bodyPr>
            <a:normAutofit/>
          </a:bodyPr>
          <a:lstStyle/>
          <a:p>
            <a:pPr>
              <a:lnSpc>
                <a:spcPct val="200000"/>
              </a:lnSpc>
            </a:pPr>
            <a:r>
              <a:rPr lang="en-GB" dirty="0" smtClean="0">
                <a:latin typeface="Arial" panose="020B0604020202020204" pitchFamily="34" charset="0"/>
                <a:cs typeface="Arial" panose="020B0604020202020204" pitchFamily="34" charset="0"/>
              </a:rPr>
              <a:t>The research document will take the form of a systematic literature review. </a:t>
            </a:r>
          </a:p>
          <a:p>
            <a:pPr>
              <a:lnSpc>
                <a:spcPct val="200000"/>
              </a:lnSpc>
            </a:pPr>
            <a:r>
              <a:rPr lang="en-GB" dirty="0" smtClean="0">
                <a:latin typeface="Arial" panose="020B0604020202020204" pitchFamily="34" charset="0"/>
                <a:cs typeface="Arial" panose="020B0604020202020204" pitchFamily="34" charset="0"/>
              </a:rPr>
              <a:t>The PRISMA flow chart </a:t>
            </a:r>
            <a:r>
              <a:rPr lang="en-GB" dirty="0" smtClean="0">
                <a:latin typeface="Arial" panose="020B0604020202020204" pitchFamily="34" charset="0"/>
                <a:cs typeface="Arial" panose="020B0604020202020204" pitchFamily="34" charset="0"/>
              </a:rPr>
              <a:t>will </a:t>
            </a:r>
            <a:r>
              <a:rPr lang="en-GB" dirty="0" smtClean="0">
                <a:latin typeface="Arial" panose="020B0604020202020204" pitchFamily="34" charset="0"/>
                <a:cs typeface="Arial" panose="020B0604020202020204" pitchFamily="34" charset="0"/>
              </a:rPr>
              <a:t>be used to select a minimum of </a:t>
            </a:r>
            <a:r>
              <a:rPr lang="en-GB" dirty="0" smtClean="0">
                <a:latin typeface="Arial" panose="020B0604020202020204" pitchFamily="34" charset="0"/>
                <a:cs typeface="Arial" panose="020B0604020202020204" pitchFamily="34" charset="0"/>
              </a:rPr>
              <a:t>30 </a:t>
            </a:r>
            <a:r>
              <a:rPr lang="en-GB" dirty="0" smtClean="0">
                <a:latin typeface="Arial" panose="020B0604020202020204" pitchFamily="34" charset="0"/>
                <a:cs typeface="Arial" panose="020B0604020202020204" pitchFamily="34" charset="0"/>
              </a:rPr>
              <a:t>journal </a:t>
            </a:r>
            <a:r>
              <a:rPr lang="en-GB" dirty="0" smtClean="0">
                <a:latin typeface="Arial" panose="020B0604020202020204" pitchFamily="34" charset="0"/>
                <a:cs typeface="Arial" panose="020B0604020202020204" pitchFamily="34" charset="0"/>
              </a:rPr>
              <a:t>articles; 15 for clinical interventions (treatments), and 15 for school-based preventive interventions </a:t>
            </a:r>
            <a:endParaRPr lang="en-GB" dirty="0" smtClean="0">
              <a:latin typeface="Arial" panose="020B0604020202020204" pitchFamily="34" charset="0"/>
              <a:cs typeface="Arial" panose="020B0604020202020204" pitchFamily="34" charset="0"/>
            </a:endParaRPr>
          </a:p>
          <a:p>
            <a:pPr>
              <a:lnSpc>
                <a:spcPct val="200000"/>
              </a:lnSpc>
            </a:pPr>
            <a:r>
              <a:rPr lang="en-GB" dirty="0" smtClean="0">
                <a:latin typeface="Arial" panose="020B0604020202020204" pitchFamily="34" charset="0"/>
                <a:cs typeface="Arial" panose="020B0604020202020204" pitchFamily="34" charset="0"/>
              </a:rPr>
              <a:t>The principles outlined </a:t>
            </a:r>
            <a:r>
              <a:rPr lang="en-GB" dirty="0">
                <a:latin typeface="Arial" panose="020B0604020202020204" pitchFamily="34" charset="0"/>
                <a:cs typeface="Arial" panose="020B0604020202020204" pitchFamily="34" charset="0"/>
              </a:rPr>
              <a:t>in the Critical </a:t>
            </a:r>
            <a:r>
              <a:rPr lang="en-GB" dirty="0" smtClean="0">
                <a:latin typeface="Arial" panose="020B0604020202020204" pitchFamily="34" charset="0"/>
                <a:cs typeface="Arial" panose="020B0604020202020204" pitchFamily="34" charset="0"/>
              </a:rPr>
              <a:t>Appraisal </a:t>
            </a:r>
            <a:r>
              <a:rPr lang="en-GB" dirty="0">
                <a:latin typeface="Arial" panose="020B0604020202020204" pitchFamily="34" charset="0"/>
                <a:cs typeface="Arial" panose="020B0604020202020204" pitchFamily="34" charset="0"/>
              </a:rPr>
              <a:t>Skills Programme (CASP</a:t>
            </a:r>
            <a:r>
              <a:rPr lang="en-GB" dirty="0" smtClean="0">
                <a:latin typeface="Arial" panose="020B0604020202020204" pitchFamily="34" charset="0"/>
                <a:cs typeface="Arial" panose="020B0604020202020204" pitchFamily="34" charset="0"/>
              </a:rPr>
              <a:t>) will be used to analyse the articles.</a:t>
            </a:r>
          </a:p>
          <a:p>
            <a:pPr>
              <a:lnSpc>
                <a:spcPct val="200000"/>
              </a:lnSpc>
            </a:pPr>
            <a:r>
              <a:rPr lang="en-GB" dirty="0" smtClean="0">
                <a:latin typeface="Arial" panose="020B0604020202020204" pitchFamily="34" charset="0"/>
                <a:cs typeface="Arial" panose="020B0604020202020204" pitchFamily="34" charset="0"/>
              </a:rPr>
              <a:t>An assessment will be conducted on the interventions identified to determine their impact  on childhood obesity rates.</a:t>
            </a:r>
          </a:p>
        </p:txBody>
      </p:sp>
    </p:spTree>
    <p:extLst>
      <p:ext uri="{BB962C8B-B14F-4D97-AF65-F5344CB8AC3E}">
        <p14:creationId xmlns:p14="http://schemas.microsoft.com/office/powerpoint/2010/main" val="336764856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research </a:t>
            </a:r>
            <a:r>
              <a:rPr lang="en-GB" b="1" dirty="0"/>
              <a:t>Methodology</a:t>
            </a:r>
          </a:p>
        </p:txBody>
      </p:sp>
      <p:sp>
        <p:nvSpPr>
          <p:cNvPr id="3" name="Content Placeholder 2"/>
          <p:cNvSpPr>
            <a:spLocks noGrp="1"/>
          </p:cNvSpPr>
          <p:nvPr>
            <p:ph idx="1"/>
          </p:nvPr>
        </p:nvSpPr>
        <p:spPr>
          <a:xfrm>
            <a:off x="581193" y="2180496"/>
            <a:ext cx="10757368" cy="4677504"/>
          </a:xfrm>
        </p:spPr>
        <p:txBody>
          <a:bodyPr>
            <a:normAutofit/>
          </a:bodyPr>
          <a:lstStyle/>
          <a:p>
            <a:pPr>
              <a:lnSpc>
                <a:spcPct val="200000"/>
              </a:lnSpc>
            </a:pPr>
            <a:endParaRPr lang="en-GB" dirty="0" smtClean="0">
              <a:latin typeface="Arial" panose="020B0604020202020204" pitchFamily="34" charset="0"/>
              <a:cs typeface="Arial" panose="020B0604020202020204" pitchFamily="34" charset="0"/>
            </a:endParaRPr>
          </a:p>
        </p:txBody>
      </p:sp>
      <p:pic>
        <p:nvPicPr>
          <p:cNvPr id="5" name="Picture 4"/>
          <p:cNvPicPr>
            <a:picLocks noChangeAspect="1"/>
          </p:cNvPicPr>
          <p:nvPr/>
        </p:nvPicPr>
        <p:blipFill rotWithShape="1">
          <a:blip r:embed="rId2"/>
          <a:srcRect t="3183" r="891"/>
          <a:stretch/>
        </p:blipFill>
        <p:spPr>
          <a:xfrm>
            <a:off x="2236787" y="1879600"/>
            <a:ext cx="7059613" cy="4978400"/>
          </a:xfrm>
          <a:prstGeom prst="rect">
            <a:avLst/>
          </a:prstGeom>
        </p:spPr>
      </p:pic>
    </p:spTree>
    <p:extLst>
      <p:ext uri="{BB962C8B-B14F-4D97-AF65-F5344CB8AC3E}">
        <p14:creationId xmlns:p14="http://schemas.microsoft.com/office/powerpoint/2010/main" val="6751618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DATA Analysis technique</a:t>
            </a:r>
            <a:endParaRPr lang="en-GB" b="1" dirty="0"/>
          </a:p>
        </p:txBody>
      </p:sp>
      <p:sp>
        <p:nvSpPr>
          <p:cNvPr id="3" name="Content Placeholder 2"/>
          <p:cNvSpPr>
            <a:spLocks noGrp="1"/>
          </p:cNvSpPr>
          <p:nvPr>
            <p:ph idx="1"/>
          </p:nvPr>
        </p:nvSpPr>
        <p:spPr>
          <a:xfrm>
            <a:off x="581192" y="3163522"/>
            <a:ext cx="10757368" cy="4062777"/>
          </a:xfrm>
        </p:spPr>
        <p:txBody>
          <a:bodyPr>
            <a:noAutofit/>
          </a:bodyPr>
          <a:lstStyle/>
          <a:p>
            <a:pPr>
              <a:lnSpc>
                <a:spcPct val="200000"/>
              </a:lnSpc>
            </a:pPr>
            <a:r>
              <a:rPr lang="en-GB" dirty="0" smtClean="0">
                <a:latin typeface="Arial" panose="020B0604020202020204" pitchFamily="34" charset="0"/>
                <a:cs typeface="Arial" panose="020B0604020202020204" pitchFamily="34" charset="0"/>
              </a:rPr>
              <a:t>The information from these articles will then be tabulated as shown below in order to identify the themes that exist among the differen</a:t>
            </a:r>
            <a:r>
              <a:rPr lang="en-GB" dirty="0" smtClean="0">
                <a:latin typeface="Arial" panose="020B0604020202020204" pitchFamily="34" charset="0"/>
                <a:cs typeface="Arial" panose="020B0604020202020204" pitchFamily="34" charset="0"/>
              </a:rPr>
              <a:t>t articles</a:t>
            </a:r>
          </a:p>
          <a:p>
            <a:pPr>
              <a:lnSpc>
                <a:spcPct val="200000"/>
              </a:lnSpc>
            </a:pPr>
            <a:endParaRPr lang="en-GB" dirty="0" smtClean="0">
              <a:latin typeface="Arial" panose="020B0604020202020204" pitchFamily="34" charset="0"/>
              <a:cs typeface="Arial" panose="020B0604020202020204" pitchFamily="34" charset="0"/>
            </a:endParaRPr>
          </a:p>
          <a:p>
            <a:pPr>
              <a:lnSpc>
                <a:spcPct val="200000"/>
              </a:lnSpc>
            </a:pPr>
            <a:endParaRPr lang="en-GB" dirty="0" smtClean="0">
              <a:latin typeface="Arial" panose="020B0604020202020204" pitchFamily="34" charset="0"/>
              <a:cs typeface="Arial" panose="020B0604020202020204" pitchFamily="34" charset="0"/>
            </a:endParaRPr>
          </a:p>
          <a:p>
            <a:pPr>
              <a:lnSpc>
                <a:spcPct val="200000"/>
              </a:lnSpc>
            </a:pPr>
            <a:endParaRPr lang="en-GB" dirty="0">
              <a:latin typeface="Arial" panose="020B0604020202020204" pitchFamily="34" charset="0"/>
              <a:cs typeface="Arial" panose="020B0604020202020204" pitchFamily="34" charset="0"/>
            </a:endParaRPr>
          </a:p>
          <a:p>
            <a:pPr>
              <a:lnSpc>
                <a:spcPct val="200000"/>
              </a:lnSpc>
            </a:pPr>
            <a:r>
              <a:rPr lang="en-GB" dirty="0">
                <a:latin typeface="Arial" panose="020B0604020202020204" pitchFamily="34" charset="0"/>
                <a:cs typeface="Arial" panose="020B0604020202020204" pitchFamily="34" charset="0"/>
              </a:rPr>
              <a:t>Some level of time series analysis will be conducted to identify the general trend of childhood obesity rates in the UK</a:t>
            </a:r>
          </a:p>
          <a:p>
            <a:pPr marL="0" indent="0">
              <a:lnSpc>
                <a:spcPct val="200000"/>
              </a:lnSpc>
              <a:buNone/>
            </a:pPr>
            <a:endParaRPr lang="en-GB" dirty="0" smtClean="0">
              <a:latin typeface="Arial" panose="020B0604020202020204" pitchFamily="34" charset="0"/>
              <a:cs typeface="Arial" panose="020B0604020202020204" pitchFamily="34" charset="0"/>
            </a:endParaRPr>
          </a:p>
          <a:p>
            <a:pPr>
              <a:lnSpc>
                <a:spcPct val="200000"/>
              </a:lnSpc>
            </a:pPr>
            <a:endParaRPr lang="en-GB" dirty="0" smtClean="0">
              <a:latin typeface="Arial" panose="020B0604020202020204" pitchFamily="34" charset="0"/>
              <a:cs typeface="Arial" panose="020B0604020202020204" pitchFamily="34" charset="0"/>
            </a:endParaRPr>
          </a:p>
          <a:p>
            <a:pPr>
              <a:lnSpc>
                <a:spcPct val="200000"/>
              </a:lnSpc>
            </a:pPr>
            <a:endParaRPr lang="en-GB" dirty="0" smtClean="0">
              <a:latin typeface="Arial" panose="020B0604020202020204" pitchFamily="34" charset="0"/>
              <a:cs typeface="Arial" panose="020B0604020202020204" pitchFamily="34" charset="0"/>
            </a:endParaRPr>
          </a:p>
        </p:txBody>
      </p:sp>
      <p:pic>
        <p:nvPicPr>
          <p:cNvPr id="5" name="Picture 4"/>
          <p:cNvPicPr>
            <a:picLocks noChangeAspect="1"/>
          </p:cNvPicPr>
          <p:nvPr/>
        </p:nvPicPr>
        <p:blipFill rotWithShape="1">
          <a:blip r:embed="rId2"/>
          <a:srcRect r="1098" b="13811"/>
          <a:stretch/>
        </p:blipFill>
        <p:spPr>
          <a:xfrm>
            <a:off x="810228" y="3328623"/>
            <a:ext cx="10299298" cy="1724025"/>
          </a:xfrm>
          <a:prstGeom prst="rect">
            <a:avLst/>
          </a:prstGeom>
        </p:spPr>
      </p:pic>
    </p:spTree>
    <p:extLst>
      <p:ext uri="{BB962C8B-B14F-4D97-AF65-F5344CB8AC3E}">
        <p14:creationId xmlns:p14="http://schemas.microsoft.com/office/powerpoint/2010/main" val="12423055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Material/ data collection methods</a:t>
            </a:r>
            <a:endParaRPr lang="en-GB" b="1" dirty="0"/>
          </a:p>
        </p:txBody>
      </p:sp>
      <p:sp>
        <p:nvSpPr>
          <p:cNvPr id="3" name="Content Placeholder 2"/>
          <p:cNvSpPr>
            <a:spLocks noGrp="1"/>
          </p:cNvSpPr>
          <p:nvPr>
            <p:ph idx="1"/>
          </p:nvPr>
        </p:nvSpPr>
        <p:spPr/>
        <p:txBody>
          <a:bodyPr/>
          <a:lstStyle/>
          <a:p>
            <a:pPr marL="0" indent="0">
              <a:buNone/>
            </a:pPr>
            <a:r>
              <a:rPr lang="en-GB" dirty="0" smtClean="0"/>
              <a:t>Both primary and secondary data sources will be used for this research. This will include sources such as </a:t>
            </a:r>
          </a:p>
          <a:p>
            <a:r>
              <a:rPr lang="en-GB" dirty="0" smtClean="0"/>
              <a:t>Books</a:t>
            </a:r>
            <a:endParaRPr lang="en-GB" dirty="0"/>
          </a:p>
          <a:p>
            <a:r>
              <a:rPr lang="en-GB" dirty="0"/>
              <a:t>Electronic sources</a:t>
            </a:r>
          </a:p>
          <a:p>
            <a:r>
              <a:rPr lang="en-GB" dirty="0"/>
              <a:t>Academic journal articles</a:t>
            </a:r>
          </a:p>
          <a:p>
            <a:r>
              <a:rPr lang="en-GB" dirty="0"/>
              <a:t>Official document sources such as </a:t>
            </a:r>
            <a:r>
              <a:rPr lang="en-GB" dirty="0" smtClean="0"/>
              <a:t>government websites</a:t>
            </a:r>
          </a:p>
          <a:p>
            <a:endParaRPr lang="en-GB" dirty="0"/>
          </a:p>
          <a:p>
            <a:endParaRPr lang="en-GB" dirty="0"/>
          </a:p>
        </p:txBody>
      </p:sp>
    </p:spTree>
    <p:extLst>
      <p:ext uri="{BB962C8B-B14F-4D97-AF65-F5344CB8AC3E}">
        <p14:creationId xmlns:p14="http://schemas.microsoft.com/office/powerpoint/2010/main" val="36084547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considerations</a:t>
            </a:r>
            <a:endParaRPr lang="en-GB" dirty="0"/>
          </a:p>
        </p:txBody>
      </p:sp>
      <p:sp>
        <p:nvSpPr>
          <p:cNvPr id="3" name="Content Placeholder 2"/>
          <p:cNvSpPr>
            <a:spLocks noGrp="1"/>
          </p:cNvSpPr>
          <p:nvPr>
            <p:ph idx="1"/>
          </p:nvPr>
        </p:nvSpPr>
        <p:spPr>
          <a:xfrm>
            <a:off x="581192" y="2180496"/>
            <a:ext cx="11140908" cy="3915504"/>
          </a:xfrm>
        </p:spPr>
        <p:txBody>
          <a:bodyPr>
            <a:normAutofit lnSpcReduction="10000"/>
          </a:bodyPr>
          <a:lstStyle/>
          <a:p>
            <a:pPr marL="0" indent="0">
              <a:buNone/>
            </a:pPr>
            <a:r>
              <a:rPr lang="en-GB" dirty="0" smtClean="0">
                <a:latin typeface="Arial" panose="020B0604020202020204" pitchFamily="34" charset="0"/>
                <a:cs typeface="Arial" panose="020B0604020202020204" pitchFamily="34" charset="0"/>
              </a:rPr>
              <a:t>The following are issues that all researchers should consider before engaging in any research, and keep in mind throughout the </a:t>
            </a:r>
            <a:r>
              <a:rPr lang="en-GB" dirty="0">
                <a:latin typeface="Arial" panose="020B0604020202020204" pitchFamily="34" charset="0"/>
                <a:cs typeface="Arial" panose="020B0604020202020204" pitchFamily="34" charset="0"/>
              </a:rPr>
              <a:t>process (Yip, et al., 2016):</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Informed consent </a:t>
            </a:r>
          </a:p>
          <a:p>
            <a:r>
              <a:rPr lang="en-GB" dirty="0" smtClean="0">
                <a:latin typeface="Arial" panose="020B0604020202020204" pitchFamily="34" charset="0"/>
                <a:cs typeface="Arial" panose="020B0604020202020204" pitchFamily="34" charset="0"/>
              </a:rPr>
              <a:t>Voluntary participation</a:t>
            </a:r>
          </a:p>
          <a:p>
            <a:r>
              <a:rPr lang="en-GB" dirty="0" smtClean="0">
                <a:latin typeface="Arial" panose="020B0604020202020204" pitchFamily="34" charset="0"/>
                <a:cs typeface="Arial" panose="020B0604020202020204" pitchFamily="34" charset="0"/>
              </a:rPr>
              <a:t>Confidentiality</a:t>
            </a:r>
          </a:p>
          <a:p>
            <a:r>
              <a:rPr lang="en-GB" dirty="0" smtClean="0">
                <a:latin typeface="Arial" panose="020B0604020202020204" pitchFamily="34" charset="0"/>
                <a:cs typeface="Arial" panose="020B0604020202020204" pitchFamily="34" charset="0"/>
              </a:rPr>
              <a:t>Potential for harm</a:t>
            </a:r>
          </a:p>
          <a:p>
            <a:r>
              <a:rPr lang="en-GB" dirty="0" smtClean="0">
                <a:latin typeface="Arial" panose="020B0604020202020204" pitchFamily="34" charset="0"/>
                <a:cs typeface="Arial" panose="020B0604020202020204" pitchFamily="34" charset="0"/>
              </a:rPr>
              <a:t>Results communication </a:t>
            </a:r>
          </a:p>
          <a:p>
            <a:r>
              <a:rPr lang="en-GB" dirty="0" smtClean="0">
                <a:latin typeface="Arial" panose="020B0604020202020204" pitchFamily="34" charset="0"/>
                <a:cs typeface="Arial" panose="020B0604020202020204" pitchFamily="34" charset="0"/>
              </a:rPr>
              <a:t>Anonymity </a:t>
            </a:r>
          </a:p>
          <a:p>
            <a:pPr marL="0" indent="0">
              <a:buNone/>
            </a:pPr>
            <a:r>
              <a:rPr lang="en-GB" dirty="0" smtClean="0">
                <a:latin typeface="Arial" panose="020B0604020202020204" pitchFamily="34" charset="0"/>
                <a:cs typeface="Arial" panose="020B0604020202020204" pitchFamily="34" charset="0"/>
              </a:rPr>
              <a:t>In addition to the above, researchers should ensure that conflicts of interest, are either eliminated, or disclosed wherever they may exist. These factors will also form the basis for screening the articles used in this research</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0348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Implication of the study</a:t>
            </a:r>
          </a:p>
        </p:txBody>
      </p:sp>
      <p:sp>
        <p:nvSpPr>
          <p:cNvPr id="3" name="Content Placeholder 2"/>
          <p:cNvSpPr>
            <a:spLocks noGrp="1"/>
          </p:cNvSpPr>
          <p:nvPr>
            <p:ph idx="1"/>
          </p:nvPr>
        </p:nvSpPr>
        <p:spPr/>
        <p:txBody>
          <a:bodyPr/>
          <a:lstStyle/>
          <a:p>
            <a:r>
              <a:rPr lang="en-GB" dirty="0" smtClean="0"/>
              <a:t>Output from this study could prove useful in designing a weight-loss or weight management programme for primary school aged children</a:t>
            </a:r>
          </a:p>
          <a:p>
            <a:r>
              <a:rPr lang="en-GB" dirty="0" smtClean="0"/>
              <a:t>Identification of the interventions or combination of interventions which are most effective at curbing childhood obesity</a:t>
            </a:r>
          </a:p>
          <a:p>
            <a:endParaRPr lang="en-GB" dirty="0"/>
          </a:p>
        </p:txBody>
      </p:sp>
    </p:spTree>
    <p:extLst>
      <p:ext uri="{BB962C8B-B14F-4D97-AF65-F5344CB8AC3E}">
        <p14:creationId xmlns:p14="http://schemas.microsoft.com/office/powerpoint/2010/main" val="10868487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Plan of work and time schedule</a:t>
            </a:r>
            <a:endParaRPr lang="en-GB" b="1" dirty="0"/>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rotWithShape="1">
          <a:blip r:embed="rId2"/>
          <a:srcRect l="-1" r="249" b="26636"/>
          <a:stretch/>
        </p:blipFill>
        <p:spPr>
          <a:xfrm>
            <a:off x="14507" y="1759775"/>
            <a:ext cx="12202894" cy="3498026"/>
          </a:xfrm>
          <a:prstGeom prst="rect">
            <a:avLst/>
          </a:prstGeom>
        </p:spPr>
      </p:pic>
    </p:spTree>
    <p:extLst>
      <p:ext uri="{BB962C8B-B14F-4D97-AF65-F5344CB8AC3E}">
        <p14:creationId xmlns:p14="http://schemas.microsoft.com/office/powerpoint/2010/main" val="8832778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Plan of work and time schedule (Cont’d)</a:t>
            </a:r>
            <a:endParaRPr lang="en-GB" b="1"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r="4497"/>
          <a:stretch/>
        </p:blipFill>
        <p:spPr>
          <a:xfrm>
            <a:off x="138111" y="1868357"/>
            <a:ext cx="11915775" cy="3618044"/>
          </a:xfrm>
          <a:prstGeom prst="rect">
            <a:avLst/>
          </a:prstGeom>
        </p:spPr>
      </p:pic>
    </p:spTree>
    <p:extLst>
      <p:ext uri="{BB962C8B-B14F-4D97-AF65-F5344CB8AC3E}">
        <p14:creationId xmlns:p14="http://schemas.microsoft.com/office/powerpoint/2010/main" val="12120278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GB" b="1" dirty="0"/>
          </a:p>
        </p:txBody>
      </p:sp>
      <p:sp>
        <p:nvSpPr>
          <p:cNvPr id="3" name="Content Placeholder 2"/>
          <p:cNvSpPr>
            <a:spLocks noGrp="1"/>
          </p:cNvSpPr>
          <p:nvPr>
            <p:ph idx="1"/>
          </p:nvPr>
        </p:nvSpPr>
        <p:spPr>
          <a:xfrm>
            <a:off x="276045" y="2467428"/>
            <a:ext cx="11671540" cy="3628571"/>
          </a:xfrm>
        </p:spPr>
        <p:txBody>
          <a:bodyPr>
            <a:noAutofit/>
          </a:bodyPr>
          <a:lstStyle/>
          <a:p>
            <a:pPr marL="0" indent="0">
              <a:lnSpc>
                <a:spcPct val="150000"/>
              </a:lnSpc>
              <a:buNone/>
            </a:pPr>
            <a:r>
              <a:rPr lang="en-GB" dirty="0">
                <a:latin typeface="Arial" panose="020B0604020202020204" pitchFamily="34" charset="0"/>
                <a:cs typeface="Arial" panose="020B0604020202020204" pitchFamily="34" charset="0"/>
              </a:rPr>
              <a:t>Baker, C., 2022. Obesity Statistics. [</a:t>
            </a:r>
            <a:r>
              <a:rPr lang="en-GB" dirty="0" smtClean="0">
                <a:latin typeface="Arial" panose="020B0604020202020204" pitchFamily="34" charset="0"/>
                <a:cs typeface="Arial" panose="020B0604020202020204" pitchFamily="34" charset="0"/>
              </a:rPr>
              <a:t>Online]. Available </a:t>
            </a:r>
            <a:r>
              <a:rPr lang="en-GB" dirty="0">
                <a:latin typeface="Arial" panose="020B0604020202020204" pitchFamily="34" charset="0"/>
                <a:cs typeface="Arial" panose="020B0604020202020204" pitchFamily="34" charset="0"/>
              </a:rPr>
              <a:t>at: https://</a:t>
            </a:r>
            <a:r>
              <a:rPr lang="en-GB" dirty="0" smtClean="0">
                <a:latin typeface="Arial" panose="020B0604020202020204" pitchFamily="34" charset="0"/>
                <a:cs typeface="Arial" panose="020B0604020202020204" pitchFamily="34" charset="0"/>
              </a:rPr>
              <a:t>commonslibrary.parliament.uk/research-briefings/sn03336</a:t>
            </a:r>
            <a:r>
              <a:rPr lang="en-GB" dirty="0">
                <a:latin typeface="Arial" panose="020B0604020202020204" pitchFamily="34" charset="0"/>
                <a:cs typeface="Arial" panose="020B0604020202020204" pitchFamily="34" charset="0"/>
              </a:rPr>
              <a:t>/#:~:text=Childhood%20obesity%20in%20England,the%20National%20Child%20Measurement%20Programme</a:t>
            </a:r>
            <a:r>
              <a:rPr lang="en-GB" dirty="0" smtClean="0">
                <a:latin typeface="Arial" panose="020B0604020202020204" pitchFamily="34" charset="0"/>
                <a:cs typeface="Arial" panose="020B0604020202020204" pitchFamily="34" charset="0"/>
              </a:rPr>
              <a:t>.  [Accessed 6 November 2023].</a:t>
            </a:r>
            <a:endParaRPr lang="en-GB" dirty="0">
              <a:latin typeface="Arial" panose="020B0604020202020204" pitchFamily="34" charset="0"/>
              <a:cs typeface="Arial" panose="020B0604020202020204" pitchFamily="34" charset="0"/>
            </a:endParaRPr>
          </a:p>
          <a:p>
            <a:pPr marL="0" indent="0">
              <a:lnSpc>
                <a:spcPct val="150000"/>
              </a:lnSpc>
              <a:buNone/>
            </a:pPr>
            <a:r>
              <a:rPr lang="en-GB" dirty="0" err="1">
                <a:latin typeface="Arial" panose="020B0604020202020204" pitchFamily="34" charset="0"/>
                <a:cs typeface="Arial" panose="020B0604020202020204" pitchFamily="34" charset="0"/>
              </a:rPr>
              <a:t>Conolly</a:t>
            </a:r>
            <a:r>
              <a:rPr lang="en-GB" dirty="0">
                <a:latin typeface="Arial" panose="020B0604020202020204" pitchFamily="34" charset="0"/>
                <a:cs typeface="Arial" panose="020B0604020202020204" pitchFamily="34" charset="0"/>
              </a:rPr>
              <a:t>, A. &amp; Byron, D., 2018. </a:t>
            </a:r>
            <a:r>
              <a:rPr lang="en-GB" i="1" dirty="0">
                <a:latin typeface="Arial" panose="020B0604020202020204" pitchFamily="34" charset="0"/>
                <a:cs typeface="Arial" panose="020B0604020202020204" pitchFamily="34" charset="0"/>
              </a:rPr>
              <a:t>Health Survey for England 2017: Adult and Child Overweight and Obesity</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Online] Available </a:t>
            </a:r>
            <a:r>
              <a:rPr lang="en-GB" dirty="0">
                <a:latin typeface="Arial" panose="020B0604020202020204" pitchFamily="34" charset="0"/>
                <a:cs typeface="Arial" panose="020B0604020202020204" pitchFamily="34" charset="0"/>
              </a:rPr>
              <a:t>at: https://</a:t>
            </a:r>
            <a:r>
              <a:rPr lang="en-GB" dirty="0" smtClean="0">
                <a:latin typeface="Arial" panose="020B0604020202020204" pitchFamily="34" charset="0"/>
                <a:cs typeface="Arial" panose="020B0604020202020204" pitchFamily="34" charset="0"/>
              </a:rPr>
              <a:t>healthsurvey.hscic.gov.uk/media/78619/HSE17-Adult-Child-BMI-rep.pdf [</a:t>
            </a:r>
            <a:r>
              <a:rPr lang="en-GB" dirty="0">
                <a:latin typeface="Arial" panose="020B0604020202020204" pitchFamily="34" charset="0"/>
                <a:cs typeface="Arial" panose="020B0604020202020204" pitchFamily="34" charset="0"/>
              </a:rPr>
              <a:t>Accessed </a:t>
            </a:r>
            <a:r>
              <a:rPr lang="en-GB" dirty="0" smtClean="0">
                <a:latin typeface="Arial" panose="020B0604020202020204" pitchFamily="34" charset="0"/>
                <a:cs typeface="Arial" panose="020B0604020202020204" pitchFamily="34" charset="0"/>
              </a:rPr>
              <a:t>7 November </a:t>
            </a:r>
            <a:r>
              <a:rPr lang="en-GB" dirty="0">
                <a:latin typeface="Arial" panose="020B0604020202020204" pitchFamily="34" charset="0"/>
                <a:cs typeface="Arial" panose="020B0604020202020204" pitchFamily="34" charset="0"/>
              </a:rPr>
              <a:t>2023].</a:t>
            </a:r>
          </a:p>
          <a:p>
            <a:pPr marL="0" indent="0">
              <a:lnSpc>
                <a:spcPct val="150000"/>
              </a:lnSpc>
              <a:buNone/>
            </a:pPr>
            <a:r>
              <a:rPr lang="en-GB" dirty="0" smtClean="0">
                <a:latin typeface="Arial" panose="020B0604020202020204" pitchFamily="34" charset="0"/>
                <a:cs typeface="Arial" panose="020B0604020202020204" pitchFamily="34" charset="0"/>
              </a:rPr>
              <a:t>Fry</a:t>
            </a:r>
            <a:r>
              <a:rPr lang="en-GB" dirty="0">
                <a:latin typeface="Arial" panose="020B0604020202020204" pitchFamily="34" charset="0"/>
                <a:cs typeface="Arial" panose="020B0604020202020204" pitchFamily="34" charset="0"/>
              </a:rPr>
              <a:t>, T. et al., 2022. Tackling Childhood Obesity in the UK &amp; EU: Developing Practical Solutions and Promoting Healthy Lifestyles. [Online] </a:t>
            </a:r>
            <a:r>
              <a:rPr lang="en-GB" dirty="0" smtClean="0">
                <a:latin typeface="Arial" panose="020B0604020202020204" pitchFamily="34" charset="0"/>
                <a:cs typeface="Arial" panose="020B0604020202020204" pitchFamily="34" charset="0"/>
              </a:rPr>
              <a:t>Available </a:t>
            </a:r>
            <a:r>
              <a:rPr lang="en-GB" dirty="0">
                <a:latin typeface="Arial" panose="020B0604020202020204" pitchFamily="34" charset="0"/>
                <a:cs typeface="Arial" panose="020B0604020202020204" pitchFamily="34" charset="0"/>
              </a:rPr>
              <a:t>at: https://</a:t>
            </a:r>
            <a:r>
              <a:rPr lang="en-GB" dirty="0" smtClean="0">
                <a:latin typeface="Arial" panose="020B0604020202020204" pitchFamily="34" charset="0"/>
                <a:cs typeface="Arial" panose="020B0604020202020204" pitchFamily="34" charset="0"/>
              </a:rPr>
              <a:t>www.publicpolicyexchange.co.uk/event.php?eventUID=MC29-PPE </a:t>
            </a:r>
            <a:r>
              <a:rPr lang="en-GB" dirty="0">
                <a:latin typeface="Arial" panose="020B0604020202020204" pitchFamily="34" charset="0"/>
                <a:cs typeface="Arial" panose="020B0604020202020204" pitchFamily="34" charset="0"/>
              </a:rPr>
              <a:t>[Accessed 6 November 2023</a:t>
            </a:r>
            <a:r>
              <a:rPr lang="en-GB" dirty="0" smtClean="0">
                <a:latin typeface="Arial" panose="020B0604020202020204" pitchFamily="34" charset="0"/>
                <a:cs typeface="Arial" panose="020B0604020202020204" pitchFamily="34" charset="0"/>
              </a:rPr>
              <a:t>].</a:t>
            </a:r>
          </a:p>
          <a:p>
            <a:pPr marL="0" indent="0">
              <a:lnSpc>
                <a:spcPct val="150000"/>
              </a:lnSpc>
              <a:buNone/>
            </a:pPr>
            <a:r>
              <a:rPr lang="en-GB" dirty="0" smtClean="0">
                <a:latin typeface="Arial" panose="020B0604020202020204" pitchFamily="34" charset="0"/>
                <a:cs typeface="Arial" panose="020B0604020202020204" pitchFamily="34" charset="0"/>
              </a:rPr>
              <a:t>Guy's </a:t>
            </a:r>
            <a:r>
              <a:rPr lang="en-GB" dirty="0">
                <a:latin typeface="Arial" panose="020B0604020202020204" pitchFamily="34" charset="0"/>
                <a:cs typeface="Arial" panose="020B0604020202020204" pitchFamily="34" charset="0"/>
              </a:rPr>
              <a:t>and St Thomas' NHS Foundation </a:t>
            </a:r>
            <a:r>
              <a:rPr lang="en-GB" dirty="0" smtClean="0">
                <a:latin typeface="Arial" panose="020B0604020202020204" pitchFamily="34" charset="0"/>
                <a:cs typeface="Arial" panose="020B0604020202020204" pitchFamily="34" charset="0"/>
              </a:rPr>
              <a:t>Trust. </a:t>
            </a:r>
            <a:r>
              <a:rPr lang="en-GB" dirty="0">
                <a:latin typeface="Arial" panose="020B0604020202020204" pitchFamily="34" charset="0"/>
                <a:cs typeface="Arial" panose="020B0604020202020204" pitchFamily="34" charset="0"/>
              </a:rPr>
              <a:t>2023. </a:t>
            </a:r>
            <a:r>
              <a:rPr lang="en-GB" dirty="0" smtClean="0">
                <a:latin typeface="Arial" panose="020B0604020202020204" pitchFamily="34" charset="0"/>
                <a:cs typeface="Arial" panose="020B0604020202020204" pitchFamily="34" charset="0"/>
              </a:rPr>
              <a:t>Overview: </a:t>
            </a:r>
            <a:r>
              <a:rPr lang="en-US" dirty="0">
                <a:latin typeface="Arial" panose="020B0604020202020204" pitchFamily="34" charset="0"/>
                <a:cs typeface="Arial" panose="020B0604020202020204" pitchFamily="34" charset="0"/>
              </a:rPr>
              <a:t>Centre for </a:t>
            </a:r>
            <a:r>
              <a:rPr lang="en-US" dirty="0" smtClean="0">
                <a:latin typeface="Arial" panose="020B0604020202020204" pitchFamily="34" charset="0"/>
                <a:cs typeface="Arial" panose="020B0604020202020204" pitchFamily="34" charset="0"/>
              </a:rPr>
              <a:t>obesity. </a:t>
            </a:r>
            <a:r>
              <a:rPr lang="en-GB" dirty="0">
                <a:latin typeface="Arial" panose="020B0604020202020204" pitchFamily="34" charset="0"/>
                <a:cs typeface="Arial" panose="020B0604020202020204" pitchFamily="34" charset="0"/>
              </a:rPr>
              <a:t>[Online] Available at: </a:t>
            </a:r>
            <a:r>
              <a:rPr lang="en-GB" dirty="0" smtClean="0">
                <a:latin typeface="Arial" panose="020B0604020202020204" pitchFamily="34" charset="0"/>
                <a:cs typeface="Arial" panose="020B0604020202020204" pitchFamily="34" charset="0"/>
              </a:rPr>
              <a:t>https</a:t>
            </a:r>
            <a:r>
              <a:rPr lang="en-GB" dirty="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rPr>
              <a:t>www.guysandstthomas.nhs.uk/our-services/centre-obesity. </a:t>
            </a:r>
            <a:r>
              <a:rPr lang="en-GB" dirty="0">
                <a:latin typeface="Arial" panose="020B0604020202020204" pitchFamily="34" charset="0"/>
                <a:cs typeface="Arial" panose="020B0604020202020204" pitchFamily="34" charset="0"/>
              </a:rPr>
              <a:t>[Accessed 6 November 2023</a:t>
            </a:r>
            <a:r>
              <a:rPr lang="en-GB" dirty="0" smtClean="0">
                <a:latin typeface="Arial" panose="020B0604020202020204" pitchFamily="34" charset="0"/>
                <a:cs typeface="Arial" panose="020B0604020202020204" pitchFamily="34" charset="0"/>
              </a:rPr>
              <a:t>]</a:t>
            </a:r>
            <a:endParaRPr lang="en-GB" alt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32787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GB" b="1" dirty="0"/>
          </a:p>
        </p:txBody>
      </p:sp>
      <p:sp>
        <p:nvSpPr>
          <p:cNvPr id="3" name="Content Placeholder 2"/>
          <p:cNvSpPr>
            <a:spLocks noGrp="1"/>
          </p:cNvSpPr>
          <p:nvPr>
            <p:ph idx="1"/>
          </p:nvPr>
        </p:nvSpPr>
        <p:spPr>
          <a:xfrm>
            <a:off x="276045" y="2246941"/>
            <a:ext cx="11671540" cy="4500388"/>
          </a:xfrm>
        </p:spPr>
        <p:txBody>
          <a:bodyPr>
            <a:noAutofit/>
          </a:bodyPr>
          <a:lstStyle/>
          <a:p>
            <a:pPr marL="0" indent="0">
              <a:lnSpc>
                <a:spcPct val="150000"/>
              </a:lnSpc>
              <a:buNone/>
            </a:pPr>
            <a:r>
              <a:rPr lang="en-GB" altLang="en-US" dirty="0" err="1">
                <a:solidFill>
                  <a:schemeClr val="tx1"/>
                </a:solidFill>
                <a:latin typeface="Arial" panose="020B0604020202020204" pitchFamily="34" charset="0"/>
                <a:ea typeface="Calibri" panose="020F0502020204030204" pitchFamily="34" charset="0"/>
                <a:cs typeface="Arial" panose="020B0604020202020204" pitchFamily="34" charset="0"/>
              </a:rPr>
              <a:t>Lanigan</a:t>
            </a:r>
            <a:r>
              <a:rPr lang="en-GB" altLang="en-US" dirty="0">
                <a:solidFill>
                  <a:schemeClr val="tx1"/>
                </a:solidFill>
                <a:latin typeface="Arial" panose="020B0604020202020204" pitchFamily="34" charset="0"/>
                <a:ea typeface="Calibri" panose="020F0502020204030204" pitchFamily="34" charset="0"/>
                <a:cs typeface="Arial" panose="020B0604020202020204" pitchFamily="34" charset="0"/>
              </a:rPr>
              <a:t>, J. &amp; </a:t>
            </a:r>
            <a:r>
              <a:rPr lang="en-GB" altLang="en-US" dirty="0" err="1">
                <a:solidFill>
                  <a:schemeClr val="tx1"/>
                </a:solidFill>
                <a:latin typeface="Arial" panose="020B0604020202020204" pitchFamily="34" charset="0"/>
                <a:ea typeface="Calibri" panose="020F0502020204030204" pitchFamily="34" charset="0"/>
                <a:cs typeface="Arial" panose="020B0604020202020204" pitchFamily="34" charset="0"/>
              </a:rPr>
              <a:t>Sauven</a:t>
            </a:r>
            <a:r>
              <a:rPr lang="en-GB" altLang="en-US" dirty="0">
                <a:solidFill>
                  <a:schemeClr val="tx1"/>
                </a:solidFill>
                <a:latin typeface="Arial" panose="020B0604020202020204" pitchFamily="34" charset="0"/>
                <a:ea typeface="Calibri" panose="020F0502020204030204" pitchFamily="34" charset="0"/>
                <a:cs typeface="Arial" panose="020B0604020202020204" pitchFamily="34" charset="0"/>
              </a:rPr>
              <a:t>, N., 2020. Treatment of childhood obesity: a multidisciplinary approach. </a:t>
            </a:r>
            <a:r>
              <a:rPr lang="en-GB" altLang="en-US" i="1" dirty="0">
                <a:solidFill>
                  <a:schemeClr val="tx1"/>
                </a:solidFill>
                <a:latin typeface="Arial" panose="020B0604020202020204" pitchFamily="34" charset="0"/>
                <a:ea typeface="Calibri" panose="020F0502020204030204" pitchFamily="34" charset="0"/>
                <a:cs typeface="Arial" panose="020B0604020202020204" pitchFamily="34" charset="0"/>
              </a:rPr>
              <a:t>Clinics in Integrated Care, </a:t>
            </a:r>
            <a:r>
              <a:rPr lang="en-GB" altLang="en-US" dirty="0">
                <a:solidFill>
                  <a:schemeClr val="tx1"/>
                </a:solidFill>
                <a:latin typeface="Arial" panose="020B0604020202020204" pitchFamily="34" charset="0"/>
                <a:ea typeface="Calibri" panose="020F0502020204030204" pitchFamily="34" charset="0"/>
                <a:cs typeface="Arial" panose="020B0604020202020204" pitchFamily="34" charset="0"/>
              </a:rPr>
              <a:t>Volume 3, p. 100026.</a:t>
            </a:r>
            <a:endParaRPr lang="en-GB" altLang="en-US" dirty="0">
              <a:solidFill>
                <a:schemeClr val="tx1"/>
              </a:solidFill>
              <a:latin typeface="Arial" panose="020B0604020202020204" pitchFamily="34" charset="0"/>
              <a:cs typeface="Arial" panose="020B0604020202020204" pitchFamily="34" charset="0"/>
            </a:endParaRPr>
          </a:p>
          <a:p>
            <a:pPr marL="0" indent="0">
              <a:lnSpc>
                <a:spcPct val="150000"/>
              </a:lnSpc>
              <a:buNone/>
            </a:pPr>
            <a:r>
              <a:rPr lang="en-GB" dirty="0" err="1" smtClean="0">
                <a:latin typeface="Arial" panose="020B0604020202020204" pitchFamily="34" charset="0"/>
                <a:cs typeface="Arial" panose="020B0604020202020204" pitchFamily="34" charset="0"/>
              </a:rPr>
              <a:t>Lepkowska</a:t>
            </a:r>
            <a:r>
              <a:rPr lang="en-GB" dirty="0">
                <a:latin typeface="Arial" panose="020B0604020202020204" pitchFamily="34" charset="0"/>
                <a:cs typeface="Arial" panose="020B0604020202020204" pitchFamily="34" charset="0"/>
              </a:rPr>
              <a:t>, D., 2022. Obesity: Latest NCMP data shows strong link with deprivation. </a:t>
            </a:r>
            <a:r>
              <a:rPr lang="en-GB" i="1" dirty="0">
                <a:latin typeface="Arial" panose="020B0604020202020204" pitchFamily="34" charset="0"/>
                <a:cs typeface="Arial" panose="020B0604020202020204" pitchFamily="34" charset="0"/>
              </a:rPr>
              <a:t>British Journal of Child Health</a:t>
            </a:r>
            <a:r>
              <a:rPr lang="en-GB" dirty="0">
                <a:latin typeface="Arial" panose="020B0604020202020204" pitchFamily="34" charset="0"/>
                <a:cs typeface="Arial" panose="020B0604020202020204" pitchFamily="34" charset="0"/>
              </a:rPr>
              <a:t>, 3(6</a:t>
            </a:r>
            <a:r>
              <a:rPr lang="en-GB" dirty="0" smtClean="0">
                <a:latin typeface="Arial" panose="020B0604020202020204" pitchFamily="34" charset="0"/>
                <a:cs typeface="Arial" panose="020B0604020202020204" pitchFamily="34" charset="0"/>
              </a:rPr>
              <a:t>).</a:t>
            </a:r>
          </a:p>
          <a:p>
            <a:pPr marL="0" indent="0">
              <a:lnSpc>
                <a:spcPct val="150000"/>
              </a:lnSpc>
              <a:buNone/>
            </a:pPr>
            <a:r>
              <a:rPr lang="en-GB" dirty="0" err="1" smtClean="0">
                <a:latin typeface="Arial" panose="020B0604020202020204" pitchFamily="34" charset="0"/>
                <a:cs typeface="Arial" panose="020B0604020202020204" pitchFamily="34" charset="0"/>
              </a:rPr>
              <a:t>Mahase</a:t>
            </a:r>
            <a:r>
              <a:rPr lang="en-GB" dirty="0">
                <a:latin typeface="Arial" panose="020B0604020202020204" pitchFamily="34" charset="0"/>
                <a:cs typeface="Arial" panose="020B0604020202020204" pitchFamily="34" charset="0"/>
              </a:rPr>
              <a:t>, E., 2021. Childhood obesity: are new treatment centres the solution?. </a:t>
            </a:r>
            <a:r>
              <a:rPr lang="en-GB" i="1" dirty="0">
                <a:latin typeface="Arial" panose="020B0604020202020204" pitchFamily="34" charset="0"/>
                <a:cs typeface="Arial" panose="020B0604020202020204" pitchFamily="34" charset="0"/>
              </a:rPr>
              <a:t>BMJ</a:t>
            </a:r>
            <a:r>
              <a:rPr lang="en-GB" dirty="0">
                <a:latin typeface="Arial" panose="020B0604020202020204" pitchFamily="34" charset="0"/>
                <a:cs typeface="Arial" panose="020B0604020202020204" pitchFamily="34" charset="0"/>
              </a:rPr>
              <a:t>, 375(n2910).</a:t>
            </a:r>
          </a:p>
          <a:p>
            <a:pPr marL="0" indent="0">
              <a:lnSpc>
                <a:spcPct val="150000"/>
              </a:lnSpc>
              <a:buNone/>
            </a:pPr>
            <a:r>
              <a:rPr lang="en-GB" dirty="0">
                <a:latin typeface="Arial" panose="020B0604020202020204" pitchFamily="34" charset="0"/>
                <a:cs typeface="Arial" panose="020B0604020202020204" pitchFamily="34" charset="0"/>
              </a:rPr>
              <a:t>National Institute for Health Research Bristol Biomedical Research Centre , 2021. </a:t>
            </a:r>
            <a:r>
              <a:rPr lang="en-GB" i="1" dirty="0">
                <a:latin typeface="Arial" panose="020B0604020202020204" pitchFamily="34" charset="0"/>
                <a:cs typeface="Arial" panose="020B0604020202020204" pitchFamily="34" charset="0"/>
              </a:rPr>
              <a:t>Bristol childhood obesity clinic forms blueprint for national NHS pilot. </a:t>
            </a:r>
            <a:r>
              <a:rPr lang="en-GB" dirty="0">
                <a:latin typeface="Arial" panose="020B0604020202020204" pitchFamily="34" charset="0"/>
                <a:cs typeface="Arial" panose="020B0604020202020204" pitchFamily="34" charset="0"/>
              </a:rPr>
              <a:t>[Online] </a:t>
            </a:r>
            <a:r>
              <a:rPr lang="en-GB" dirty="0" smtClean="0">
                <a:latin typeface="Arial" panose="020B0604020202020204" pitchFamily="34" charset="0"/>
                <a:cs typeface="Arial" panose="020B0604020202020204" pitchFamily="34" charset="0"/>
              </a:rPr>
              <a:t>Available </a:t>
            </a:r>
            <a:r>
              <a:rPr lang="en-GB" dirty="0">
                <a:latin typeface="Arial" panose="020B0604020202020204" pitchFamily="34" charset="0"/>
                <a:cs typeface="Arial" panose="020B0604020202020204" pitchFamily="34" charset="0"/>
              </a:rPr>
              <a:t>at: https://</a:t>
            </a:r>
            <a:r>
              <a:rPr lang="en-GB" dirty="0" smtClean="0">
                <a:latin typeface="Arial" panose="020B0604020202020204" pitchFamily="34" charset="0"/>
                <a:cs typeface="Arial" panose="020B0604020202020204" pitchFamily="34" charset="0"/>
              </a:rPr>
              <a:t>www.bristol.ac.uk/news/2021/november/coco-clinic.html [</a:t>
            </a:r>
            <a:r>
              <a:rPr lang="en-GB" dirty="0">
                <a:latin typeface="Arial" panose="020B0604020202020204" pitchFamily="34" charset="0"/>
                <a:cs typeface="Arial" panose="020B0604020202020204" pitchFamily="34" charset="0"/>
              </a:rPr>
              <a:t>Accessed 7 November 2023</a:t>
            </a:r>
            <a:r>
              <a:rPr lang="en-GB" dirty="0" smtClean="0">
                <a:latin typeface="Arial" panose="020B0604020202020204" pitchFamily="34" charset="0"/>
                <a:cs typeface="Arial" panose="020B0604020202020204" pitchFamily="34" charset="0"/>
              </a:rPr>
              <a:t>].</a:t>
            </a:r>
          </a:p>
          <a:p>
            <a:pPr marL="0" indent="0">
              <a:lnSpc>
                <a:spcPct val="150000"/>
              </a:lnSpc>
              <a:buNone/>
            </a:pPr>
            <a:r>
              <a:rPr lang="en-GB" dirty="0">
                <a:latin typeface="Arial" panose="020B0604020202020204" pitchFamily="34" charset="0"/>
                <a:cs typeface="Arial" panose="020B0604020202020204" pitchFamily="34" charset="0"/>
              </a:rPr>
              <a:t>Public Health England (2019). </a:t>
            </a:r>
            <a:r>
              <a:rPr lang="en-GB" i="1" dirty="0">
                <a:latin typeface="Arial" panose="020B0604020202020204" pitchFamily="34" charset="0"/>
                <a:cs typeface="Arial" panose="020B0604020202020204" pitchFamily="34" charset="0"/>
              </a:rPr>
              <a:t>Childhood Obesity: applying All Our Health</a:t>
            </a:r>
            <a:r>
              <a:rPr lang="en-GB" dirty="0">
                <a:latin typeface="Arial" panose="020B0604020202020204" pitchFamily="34" charset="0"/>
                <a:cs typeface="Arial" panose="020B0604020202020204" pitchFamily="34" charset="0"/>
              </a:rPr>
              <a:t>. [online]. Available at: https://dera.ioe.ac.uk/34071/1/applying%20All%20Our%20Health%20child%20obesity-%20GOV.pdf [Accessed 8</a:t>
            </a:r>
            <a:r>
              <a:rPr lang="en-GB" dirty="0" smtClean="0">
                <a:latin typeface="Arial" panose="020B0604020202020204" pitchFamily="34" charset="0"/>
                <a:cs typeface="Arial" panose="020B0604020202020204" pitchFamily="34" charset="0"/>
              </a:rPr>
              <a:t> November 2023</a:t>
            </a:r>
            <a:r>
              <a:rPr lang="en-GB" dirty="0">
                <a:latin typeface="Arial" panose="020B0604020202020204" pitchFamily="34" charset="0"/>
                <a:cs typeface="Arial" panose="020B0604020202020204" pitchFamily="34" charset="0"/>
              </a:rPr>
              <a:t>]. </a:t>
            </a:r>
          </a:p>
          <a:p>
            <a:pPr marL="0" indent="0">
              <a:lnSpc>
                <a:spcPct val="150000"/>
              </a:lnSpc>
              <a:buNone/>
            </a:pPr>
            <a:endParaRPr lang="en-GB" alt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39784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GB" b="1" dirty="0"/>
          </a:p>
        </p:txBody>
      </p:sp>
      <p:sp>
        <p:nvSpPr>
          <p:cNvPr id="3" name="Content Placeholder 2"/>
          <p:cNvSpPr>
            <a:spLocks noGrp="1"/>
          </p:cNvSpPr>
          <p:nvPr>
            <p:ph idx="1"/>
          </p:nvPr>
        </p:nvSpPr>
        <p:spPr>
          <a:xfrm>
            <a:off x="276045" y="2234241"/>
            <a:ext cx="11671540" cy="4500388"/>
          </a:xfrm>
        </p:spPr>
        <p:txBody>
          <a:bodyPr>
            <a:noAutofit/>
          </a:bodyPr>
          <a:lstStyle/>
          <a:p>
            <a:pPr marL="0" indent="0">
              <a:lnSpc>
                <a:spcPct val="150000"/>
              </a:lnSpc>
              <a:buNone/>
            </a:pPr>
            <a:r>
              <a:rPr lang="en-GB" dirty="0">
                <a:latin typeface="Arial" panose="020B0604020202020204" pitchFamily="34" charset="0"/>
                <a:cs typeface="Arial" panose="020B0604020202020204" pitchFamily="34" charset="0"/>
              </a:rPr>
              <a:t>Public Health England (2022). Childhood obesity: applying All Our Health. [online].  Available at: https://www.gov.uk/government/publications/childhood-obesity-applying-all-our-health/childhood-obesity-applying-all-our-health [Accessed 8 November 2023].</a:t>
            </a:r>
          </a:p>
          <a:p>
            <a:pPr marL="0" indent="0">
              <a:lnSpc>
                <a:spcPct val="150000"/>
              </a:lnSpc>
              <a:buNone/>
            </a:pPr>
            <a:r>
              <a:rPr lang="en-GB" dirty="0">
                <a:latin typeface="Arial" panose="020B0604020202020204" pitchFamily="34" charset="0"/>
                <a:cs typeface="Arial" panose="020B0604020202020204" pitchFamily="34" charset="0"/>
              </a:rPr>
              <a:t>Royal College of Paediatrics and Child Health, 2023. Healthy weight. [Online]. Available at: https://assets.publishing.service.gov.uk/media/5a80d8a5e5274a2e87dbc24e/Childhood_obesity_2016__2__acc.pdf [Accessed 4 November 2023</a:t>
            </a:r>
            <a:r>
              <a:rPr lang="en-GB" dirty="0" smtClean="0">
                <a:latin typeface="Arial" panose="020B0604020202020204" pitchFamily="34" charset="0"/>
                <a:cs typeface="Arial" panose="020B0604020202020204" pitchFamily="34" charset="0"/>
              </a:rPr>
              <a:t>].</a:t>
            </a:r>
          </a:p>
          <a:p>
            <a:pPr marL="0" indent="0">
              <a:lnSpc>
                <a:spcPct val="150000"/>
              </a:lnSpc>
              <a:buNone/>
            </a:pPr>
            <a:r>
              <a:rPr lang="en-GB" dirty="0">
                <a:latin typeface="Arial" panose="020B0604020202020204" pitchFamily="34" charset="0"/>
                <a:cs typeface="Arial" panose="020B0604020202020204" pitchFamily="34" charset="0"/>
              </a:rPr>
              <a:t>Yip, C., Han, N.-L. R. &amp; </a:t>
            </a:r>
            <a:r>
              <a:rPr lang="en-GB" dirty="0" err="1">
                <a:latin typeface="Arial" panose="020B0604020202020204" pitchFamily="34" charset="0"/>
                <a:cs typeface="Arial" panose="020B0604020202020204" pitchFamily="34" charset="0"/>
              </a:rPr>
              <a:t>Sng</a:t>
            </a:r>
            <a:r>
              <a:rPr lang="en-GB" dirty="0">
                <a:latin typeface="Arial" panose="020B0604020202020204" pitchFamily="34" charset="0"/>
                <a:cs typeface="Arial" panose="020B0604020202020204" pitchFamily="34" charset="0"/>
              </a:rPr>
              <a:t>, B. L., 2016. Legal and ethical issues in research. </a:t>
            </a:r>
            <a:r>
              <a:rPr lang="en-GB" i="1" dirty="0">
                <a:latin typeface="Arial" panose="020B0604020202020204" pitchFamily="34" charset="0"/>
                <a:cs typeface="Arial" panose="020B0604020202020204" pitchFamily="34" charset="0"/>
              </a:rPr>
              <a:t>Indian Journal of Anaesthesia,</a:t>
            </a:r>
            <a:r>
              <a:rPr lang="en-GB" dirty="0">
                <a:latin typeface="Arial" panose="020B0604020202020204" pitchFamily="34" charset="0"/>
                <a:cs typeface="Arial" panose="020B0604020202020204" pitchFamily="34" charset="0"/>
              </a:rPr>
              <a:t> 60(90), pp. 684-688.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6332632"/>
      </p:ext>
    </p:extLst>
  </p:cSld>
  <p:clrMapOvr>
    <a:masterClrMapping/>
  </p:clrMapOvr>
  <p:timing>
    <p:tnLst>
      <p:par>
        <p:cTn id="1" dur="indefinite" restart="never" nodeType="tmRoot"/>
      </p:par>
    </p:tn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TM03457464[[fn=Dividend]]</Template>
  <TotalTime>5391</TotalTime>
  <Words>1332</Words>
  <Application>Microsoft Office PowerPoint</Application>
  <PresentationFormat>Widescreen</PresentationFormat>
  <Paragraphs>90</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Gill Sans MT</vt:lpstr>
      <vt:lpstr>Wingdings 2</vt:lpstr>
      <vt:lpstr>Dividend</vt:lpstr>
      <vt:lpstr>the efficacy of clinic- and school-based childhood obesity interventions in the UK over the last 15 years</vt:lpstr>
      <vt:lpstr>Introduction</vt:lpstr>
      <vt:lpstr>Introduction (cont’d)</vt:lpstr>
      <vt:lpstr>introduction (Cont’d)</vt:lpstr>
      <vt:lpstr>introduction (Cont’d)</vt:lpstr>
      <vt:lpstr>Rationale of study</vt:lpstr>
      <vt:lpstr>AIM of study</vt:lpstr>
      <vt:lpstr>Research question</vt:lpstr>
      <vt:lpstr>Objectives of study</vt:lpstr>
      <vt:lpstr>research Methodology</vt:lpstr>
      <vt:lpstr>research Methodology</vt:lpstr>
      <vt:lpstr>DATA Analysis technique</vt:lpstr>
      <vt:lpstr>Material/ data collection methods</vt:lpstr>
      <vt:lpstr>Ethical considerations</vt:lpstr>
      <vt:lpstr>Implication of the study</vt:lpstr>
      <vt:lpstr>Plan of work and time schedule</vt:lpstr>
      <vt:lpstr>Plan of work and time schedule (Cont’d)</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Michael (1913894)</dc:creator>
  <cp:lastModifiedBy>Jason</cp:lastModifiedBy>
  <cp:revision>154</cp:revision>
  <dcterms:created xsi:type="dcterms:W3CDTF">2022-10-28T20:05:34Z</dcterms:created>
  <dcterms:modified xsi:type="dcterms:W3CDTF">2023-11-13T02:55:20Z</dcterms:modified>
</cp:coreProperties>
</file>