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E6DB2B-9AC0-E2CA-5B5C-AF3497B2AEA5}" v="1256" dt="2025-02-26T11:31:46.480"/>
    <p1510:client id="{806AF6BB-90F4-B8AA-BE25-6C68242AE0BE}" v="280" dt="2025-02-24T22:55:18.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2/27/2025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2/27/2025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2/27/2025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volunteerworld.com" TargetMode="External"/><Relationship Id="rId3" Type="http://schemas.openxmlformats.org/officeDocument/2006/relationships/hyperlink" Target="https://hwb.gov.wales/curriculum-for-wales/introduction-to-curriculum-for-wales-guidance/" TargetMode="External"/><Relationship Id="rId7" Type="http://schemas.openxmlformats.org/officeDocument/2006/relationships/hyperlink" Target="https://www.unodc.org/unodc/en/sustainable-development-goals/Resources.html" TargetMode="External"/><Relationship Id="rId2" Type="http://schemas.openxmlformats.org/officeDocument/2006/relationships/hyperlink" Target="https://www.edcan.ca/articles/outdoor-education/" TargetMode="External"/><Relationship Id="rId1" Type="http://schemas.openxmlformats.org/officeDocument/2006/relationships/slideLayout" Target="../slideLayouts/slideLayout2.xml"/><Relationship Id="rId6" Type="http://schemas.openxmlformats.org/officeDocument/2006/relationships/hyperlink" Target="https://www.unicef.ie/our-work/schools/global-issues/child-rights/" TargetMode="External"/><Relationship Id="rId5" Type="http://schemas.openxmlformats.org/officeDocument/2006/relationships/hyperlink" Target="https://extension.msstate.edu/news/feature-story/2012/science-starts-early-cloverbud-camp" TargetMode="External"/><Relationship Id="rId4" Type="http://schemas.openxmlformats.org/officeDocument/2006/relationships/hyperlink" Target="https://letsthink.org.uk/professional-learning-during-the-pandemic-lessons-from-wales/" TargetMode="External"/><Relationship Id="rId9" Type="http://schemas.openxmlformats.org/officeDocument/2006/relationships/hyperlink" Target="https://www.gov.wales/sites/default/files/publications/2018-02/a-curriculum-for-wales-a-curriculum-for-lif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7769" y="1699574"/>
            <a:ext cx="7537622" cy="4683958"/>
          </a:xfrm>
        </p:spPr>
        <p:txBody>
          <a:bodyPr vert="horz" lIns="91440" tIns="45720" rIns="91440" bIns="45720" rtlCol="0" anchor="t">
            <a:noAutofit/>
          </a:bodyPr>
          <a:lstStyle/>
          <a:p>
            <a:pPr algn="l"/>
            <a:r>
              <a:rPr lang="en-US" b="1" u="sng" dirty="0">
                <a:solidFill>
                  <a:schemeClr val="accent6">
                    <a:lumMod val="49000"/>
                  </a:schemeClr>
                </a:solidFill>
                <a:latin typeface="Arial"/>
                <a:cs typeface="Arial"/>
              </a:rPr>
              <a:t>The Four Purposes</a:t>
            </a:r>
          </a:p>
          <a:p>
            <a:pPr algn="l"/>
            <a:endParaRPr lang="en-US" b="1" u="sng" dirty="0">
              <a:solidFill>
                <a:schemeClr val="accent6">
                  <a:lumMod val="49000"/>
                </a:schemeClr>
              </a:solidFill>
              <a:latin typeface="Arial"/>
              <a:ea typeface="+mn-lt"/>
              <a:cs typeface="Arial"/>
            </a:endParaRPr>
          </a:p>
          <a:p>
            <a:pPr algn="l"/>
            <a:r>
              <a:rPr lang="en-US" sz="1800" dirty="0">
                <a:solidFill>
                  <a:schemeClr val="accent6">
                    <a:lumMod val="49000"/>
                  </a:schemeClr>
                </a:solidFill>
                <a:latin typeface="Arial"/>
                <a:ea typeface="+mn-lt"/>
                <a:cs typeface="+mn-lt"/>
              </a:rPr>
              <a:t>The curriculum aims to develop learners who are:</a:t>
            </a:r>
            <a:endParaRPr lang="en-US" sz="1800">
              <a:solidFill>
                <a:schemeClr val="accent6">
                  <a:lumMod val="49000"/>
                </a:schemeClr>
              </a:solidFill>
              <a:latin typeface="Arial"/>
              <a:cs typeface="Arial"/>
            </a:endParaRPr>
          </a:p>
          <a:p>
            <a:pPr algn="l"/>
            <a:endParaRPr lang="en-US" sz="1800" dirty="0">
              <a:solidFill>
                <a:schemeClr val="accent6">
                  <a:lumMod val="49000"/>
                </a:schemeClr>
              </a:solidFill>
              <a:latin typeface="Arial"/>
              <a:ea typeface="+mn-lt"/>
              <a:cs typeface="+mn-lt"/>
            </a:endParaRPr>
          </a:p>
          <a:p>
            <a:pPr marL="285750" indent="-285750" algn="l">
              <a:buFont typeface="Arial"/>
              <a:buChar char="•"/>
            </a:pPr>
            <a:r>
              <a:rPr lang="en-US" sz="1800" dirty="0">
                <a:solidFill>
                  <a:schemeClr val="accent6">
                    <a:lumMod val="49000"/>
                  </a:schemeClr>
                </a:solidFill>
                <a:latin typeface="Arial"/>
                <a:ea typeface="+mn-lt"/>
                <a:cs typeface="+mn-lt"/>
              </a:rPr>
              <a:t>Ethically, informed citizens (Global citizenship and sustainability).</a:t>
            </a:r>
            <a:endParaRPr lang="en-US" sz="1800">
              <a:solidFill>
                <a:schemeClr val="accent6">
                  <a:lumMod val="49000"/>
                </a:schemeClr>
              </a:solidFill>
              <a:latin typeface="Arial"/>
              <a:cs typeface="Arial"/>
            </a:endParaRPr>
          </a:p>
          <a:p>
            <a:pPr algn="l"/>
            <a:endParaRPr lang="en-US" sz="1800" dirty="0">
              <a:solidFill>
                <a:schemeClr val="accent6">
                  <a:lumMod val="49000"/>
                </a:schemeClr>
              </a:solidFill>
              <a:latin typeface="Arial"/>
              <a:ea typeface="+mn-lt"/>
              <a:cs typeface="+mn-lt"/>
            </a:endParaRPr>
          </a:p>
          <a:p>
            <a:pPr marL="285750" indent="-285750" algn="l">
              <a:buFont typeface="Arial"/>
              <a:buChar char="•"/>
            </a:pPr>
            <a:r>
              <a:rPr lang="en-US" sz="1800" dirty="0">
                <a:solidFill>
                  <a:schemeClr val="accent6">
                    <a:lumMod val="49000"/>
                  </a:schemeClr>
                </a:solidFill>
                <a:latin typeface="Arial"/>
                <a:ea typeface="+mn-lt"/>
                <a:cs typeface="+mn-lt"/>
              </a:rPr>
              <a:t>Healthy, confident individuals (Well-being and sustainable living).</a:t>
            </a:r>
            <a:endParaRPr lang="en-US" sz="1800">
              <a:solidFill>
                <a:schemeClr val="accent6">
                  <a:lumMod val="49000"/>
                </a:schemeClr>
              </a:solidFill>
              <a:latin typeface="Arial"/>
              <a:cs typeface="Arial"/>
            </a:endParaRPr>
          </a:p>
          <a:p>
            <a:pPr algn="l"/>
            <a:endParaRPr lang="en-US" sz="1800" dirty="0">
              <a:solidFill>
                <a:schemeClr val="accent6">
                  <a:lumMod val="49000"/>
                </a:schemeClr>
              </a:solidFill>
              <a:latin typeface="Arial"/>
              <a:ea typeface="+mn-lt"/>
              <a:cs typeface="+mn-lt"/>
            </a:endParaRPr>
          </a:p>
          <a:p>
            <a:pPr marL="285750" indent="-285750" algn="l">
              <a:buFont typeface="Arial"/>
              <a:buChar char="•"/>
            </a:pPr>
            <a:r>
              <a:rPr lang="en-US" sz="1800" dirty="0">
                <a:solidFill>
                  <a:schemeClr val="accent6">
                    <a:lumMod val="49000"/>
                  </a:schemeClr>
                </a:solidFill>
                <a:latin typeface="Arial"/>
                <a:ea typeface="+mn-lt"/>
                <a:cs typeface="+mn-lt"/>
              </a:rPr>
              <a:t>Ambitious, capable learners (Who understand global challenges). </a:t>
            </a:r>
            <a:endParaRPr lang="en-US" sz="1800">
              <a:solidFill>
                <a:schemeClr val="accent6">
                  <a:lumMod val="49000"/>
                </a:schemeClr>
              </a:solidFill>
              <a:latin typeface="Arial"/>
              <a:cs typeface="Arial"/>
            </a:endParaRPr>
          </a:p>
          <a:p>
            <a:pPr algn="l"/>
            <a:endParaRPr lang="en-US" sz="1800" dirty="0">
              <a:solidFill>
                <a:schemeClr val="accent6">
                  <a:lumMod val="49000"/>
                </a:schemeClr>
              </a:solidFill>
              <a:latin typeface="Arial"/>
              <a:ea typeface="+mn-lt"/>
              <a:cs typeface="+mn-lt"/>
            </a:endParaRPr>
          </a:p>
          <a:p>
            <a:pPr marL="285750" indent="-285750" algn="l">
              <a:buFont typeface="Arial"/>
              <a:buChar char="•"/>
            </a:pPr>
            <a:r>
              <a:rPr lang="en-US" sz="1800" dirty="0">
                <a:solidFill>
                  <a:schemeClr val="accent6">
                    <a:lumMod val="49000"/>
                  </a:schemeClr>
                </a:solidFill>
                <a:latin typeface="Arial"/>
                <a:ea typeface="+mn-lt"/>
                <a:cs typeface="+mn-lt"/>
              </a:rPr>
              <a:t>Enterprising, creative contributors (who can contribute to sustainable futures).</a:t>
            </a:r>
            <a:endParaRPr lang="en-US" sz="1800">
              <a:solidFill>
                <a:schemeClr val="accent6">
                  <a:lumMod val="49000"/>
                </a:schemeClr>
              </a:solidFill>
              <a:latin typeface="Arial"/>
              <a:cs typeface="Arial"/>
            </a:endParaRPr>
          </a:p>
          <a:p>
            <a:pPr algn="l"/>
            <a:endParaRPr lang="en-US" sz="1800" dirty="0">
              <a:solidFill>
                <a:schemeClr val="accent6">
                  <a:lumMod val="49000"/>
                </a:schemeClr>
              </a:solidFill>
              <a:latin typeface="Arial"/>
              <a:cs typeface="Arial"/>
            </a:endParaRPr>
          </a:p>
        </p:txBody>
      </p:sp>
      <p:pic>
        <p:nvPicPr>
          <p:cNvPr id="2" name="Picture 1" descr="Professional learning during the pandemic: lessons from Wales « Let's Think">
            <a:extLst>
              <a:ext uri="{FF2B5EF4-FFF2-40B4-BE49-F238E27FC236}">
                <a16:creationId xmlns:a16="http://schemas.microsoft.com/office/drawing/2014/main" id="{603469FB-C812-4A18-AFC1-81FFA3A729D2}"/>
              </a:ext>
            </a:extLst>
          </p:cNvPr>
          <p:cNvPicPr>
            <a:picLocks noChangeAspect="1"/>
          </p:cNvPicPr>
          <p:nvPr/>
        </p:nvPicPr>
        <p:blipFill>
          <a:blip r:embed="rId2"/>
          <a:srcRect r="-48" b="2567"/>
          <a:stretch/>
        </p:blipFill>
        <p:spPr>
          <a:xfrm>
            <a:off x="7957875" y="1699815"/>
            <a:ext cx="4150572" cy="3986385"/>
          </a:xfrm>
          <a:prstGeom prst="rect">
            <a:avLst/>
          </a:prstGeom>
        </p:spPr>
      </p:pic>
      <p:sp>
        <p:nvSpPr>
          <p:cNvPr id="4" name="TextBox 3">
            <a:extLst>
              <a:ext uri="{FF2B5EF4-FFF2-40B4-BE49-F238E27FC236}">
                <a16:creationId xmlns:a16="http://schemas.microsoft.com/office/drawing/2014/main" id="{0AA02466-9633-7C94-5950-93AAC8433E2D}"/>
              </a:ext>
            </a:extLst>
          </p:cNvPr>
          <p:cNvSpPr txBox="1"/>
          <p:nvPr/>
        </p:nvSpPr>
        <p:spPr>
          <a:xfrm>
            <a:off x="8908726" y="5548755"/>
            <a:ext cx="22460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latin typeface="Arial"/>
                <a:cs typeface="Arial"/>
              </a:rPr>
              <a:t>(Let's Think, 2025)</a:t>
            </a:r>
          </a:p>
        </p:txBody>
      </p:sp>
      <p:sp>
        <p:nvSpPr>
          <p:cNvPr id="5" name="TextBox 4">
            <a:extLst>
              <a:ext uri="{FF2B5EF4-FFF2-40B4-BE49-F238E27FC236}">
                <a16:creationId xmlns:a16="http://schemas.microsoft.com/office/drawing/2014/main" id="{26E25AF7-E670-6499-1A21-ED920B12C454}"/>
              </a:ext>
            </a:extLst>
          </p:cNvPr>
          <p:cNvSpPr txBox="1"/>
          <p:nvPr/>
        </p:nvSpPr>
        <p:spPr>
          <a:xfrm>
            <a:off x="247376" y="6251592"/>
            <a:ext cx="226959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(Hwb, 2024)</a:t>
            </a:r>
          </a:p>
        </p:txBody>
      </p:sp>
      <p:sp>
        <p:nvSpPr>
          <p:cNvPr id="6" name="TextBox 5">
            <a:extLst>
              <a:ext uri="{FF2B5EF4-FFF2-40B4-BE49-F238E27FC236}">
                <a16:creationId xmlns:a16="http://schemas.microsoft.com/office/drawing/2014/main" id="{B9F32C82-0F7F-4204-7BC2-566B62456AEC}"/>
              </a:ext>
            </a:extLst>
          </p:cNvPr>
          <p:cNvSpPr txBox="1"/>
          <p:nvPr/>
        </p:nvSpPr>
        <p:spPr>
          <a:xfrm>
            <a:off x="1037968" y="328247"/>
            <a:ext cx="1012636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u="sng" dirty="0">
                <a:solidFill>
                  <a:srgbClr val="FF0000"/>
                </a:solidFill>
                <a:latin typeface="Arial"/>
              </a:rPr>
              <a:t>How is education for Sustainable Development and Global Citizenship (ESDGC) embedded in the New Curriculum for Wales?</a:t>
            </a:r>
            <a:r>
              <a:rPr lang="en-US" sz="2800" b="1" u="sng" dirty="0">
                <a:latin typeface="Arial"/>
                <a:cs typeface="Arial"/>
              </a:rPr>
              <a:t>​</a:t>
            </a:r>
          </a:p>
        </p:txBody>
      </p:sp>
      <p:sp>
        <p:nvSpPr>
          <p:cNvPr id="7" name="TextBox 6">
            <a:extLst>
              <a:ext uri="{FF2B5EF4-FFF2-40B4-BE49-F238E27FC236}">
                <a16:creationId xmlns:a16="http://schemas.microsoft.com/office/drawing/2014/main" id="{4DE56A3B-1F2A-AC77-BBF5-DA8FC1145901}"/>
              </a:ext>
            </a:extLst>
          </p:cNvPr>
          <p:cNvSpPr txBox="1"/>
          <p:nvPr/>
        </p:nvSpPr>
        <p:spPr>
          <a:xfrm>
            <a:off x="93851" y="76890"/>
            <a:ext cx="1937024" cy="461665"/>
          </a:xfrm>
          <a:prstGeom prst="rect">
            <a:avLst/>
          </a:prstGeom>
          <a:noFill/>
        </p:spPr>
        <p:txBody>
          <a:bodyPr wrap="square" rtlCol="0">
            <a:spAutoFit/>
          </a:bodyPr>
          <a:lstStyle/>
          <a:p>
            <a:r>
              <a:rPr lang="en-GB" sz="1200" dirty="0"/>
              <a:t>Carly Garrett</a:t>
            </a:r>
          </a:p>
          <a:p>
            <a:r>
              <a:rPr lang="en-GB" sz="1200" dirty="0"/>
              <a:t>2110635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59DD17-CB5E-58DD-1EBE-DB0E6425EE60}"/>
              </a:ext>
            </a:extLst>
          </p:cNvPr>
          <p:cNvSpPr>
            <a:spLocks noGrp="1"/>
          </p:cNvSpPr>
          <p:nvPr>
            <p:ph idx="1"/>
          </p:nvPr>
        </p:nvSpPr>
        <p:spPr>
          <a:xfrm>
            <a:off x="159307" y="514649"/>
            <a:ext cx="8003059" cy="6204851"/>
          </a:xfrm>
        </p:spPr>
        <p:txBody>
          <a:bodyPr vert="horz" lIns="91440" tIns="45720" rIns="91440" bIns="45720" rtlCol="0" anchor="t">
            <a:normAutofit fontScale="92500"/>
          </a:bodyPr>
          <a:lstStyle/>
          <a:p>
            <a:pPr marL="0" indent="0">
              <a:buNone/>
            </a:pPr>
            <a:r>
              <a:rPr lang="en-US" sz="2400" b="1" u="sng" dirty="0">
                <a:solidFill>
                  <a:schemeClr val="accent6">
                    <a:lumMod val="49000"/>
                  </a:schemeClr>
                </a:solidFill>
                <a:latin typeface="Arial"/>
                <a:cs typeface="Arial"/>
              </a:rPr>
              <a:t>Areas of Learning and Experience (</a:t>
            </a:r>
            <a:r>
              <a:rPr lang="en-US" sz="2400" b="1" u="sng" dirty="0" err="1">
                <a:solidFill>
                  <a:schemeClr val="accent6">
                    <a:lumMod val="49000"/>
                  </a:schemeClr>
                </a:solidFill>
                <a:latin typeface="Arial"/>
                <a:cs typeface="Arial"/>
              </a:rPr>
              <a:t>AoLE</a:t>
            </a:r>
            <a:r>
              <a:rPr lang="en-US" sz="2400" b="1" u="sng" dirty="0">
                <a:solidFill>
                  <a:schemeClr val="accent6">
                    <a:lumMod val="49000"/>
                  </a:schemeClr>
                </a:solidFill>
                <a:latin typeface="Arial"/>
                <a:cs typeface="Arial"/>
              </a:rPr>
              <a:t>)</a:t>
            </a:r>
          </a:p>
          <a:p>
            <a:pPr marL="0" indent="0">
              <a:buNone/>
            </a:pPr>
            <a:endParaRPr lang="en-US" sz="2400" b="1" u="sng" dirty="0">
              <a:solidFill>
                <a:schemeClr val="accent6">
                  <a:lumMod val="49000"/>
                </a:schemeClr>
              </a:solidFill>
              <a:latin typeface="Arial"/>
              <a:ea typeface="+mn-lt"/>
              <a:cs typeface="Arial"/>
            </a:endParaRPr>
          </a:p>
          <a:p>
            <a:pPr marL="0" indent="0">
              <a:buNone/>
            </a:pPr>
            <a:r>
              <a:rPr lang="en-US" sz="1800" dirty="0">
                <a:solidFill>
                  <a:schemeClr val="accent6">
                    <a:lumMod val="49000"/>
                  </a:schemeClr>
                </a:solidFill>
                <a:latin typeface="Arial"/>
                <a:ea typeface="+mn-lt"/>
                <a:cs typeface="+mn-lt"/>
              </a:rPr>
              <a:t>ESDGC is embedded in:</a:t>
            </a:r>
            <a:endParaRPr lang="en-US" sz="1800" dirty="0">
              <a:solidFill>
                <a:schemeClr val="accent6">
                  <a:lumMod val="49000"/>
                </a:schemeClr>
              </a:solidFill>
              <a:latin typeface="Arial"/>
              <a:cs typeface="Arial"/>
            </a:endParaRPr>
          </a:p>
          <a:p>
            <a:pPr marL="0" indent="0">
              <a:buNone/>
            </a:pPr>
            <a:endParaRPr lang="en-US" sz="1800" dirty="0">
              <a:solidFill>
                <a:schemeClr val="accent6">
                  <a:lumMod val="49000"/>
                </a:schemeClr>
              </a:solidFill>
              <a:latin typeface="Arial"/>
              <a:ea typeface="+mn-lt"/>
              <a:cs typeface="+mn-lt"/>
            </a:endParaRPr>
          </a:p>
          <a:p>
            <a:r>
              <a:rPr lang="en-US" sz="1800" dirty="0">
                <a:solidFill>
                  <a:schemeClr val="accent6">
                    <a:lumMod val="49000"/>
                  </a:schemeClr>
                </a:solidFill>
                <a:latin typeface="Arial"/>
                <a:ea typeface="+mn-lt"/>
                <a:cs typeface="+mn-lt"/>
              </a:rPr>
              <a:t>Humanities (Focuses on global challenges like climate change, human rights, and sustainable development).</a:t>
            </a:r>
            <a:endParaRPr lang="en-US" sz="1800" dirty="0">
              <a:solidFill>
                <a:schemeClr val="accent6">
                  <a:lumMod val="49000"/>
                </a:schemeClr>
              </a:solidFill>
              <a:latin typeface="Arial"/>
              <a:cs typeface="Arial"/>
            </a:endParaRPr>
          </a:p>
          <a:p>
            <a:endParaRPr lang="en-US" sz="1800" dirty="0">
              <a:solidFill>
                <a:schemeClr val="accent6">
                  <a:lumMod val="49000"/>
                </a:schemeClr>
              </a:solidFill>
              <a:latin typeface="Arial"/>
              <a:ea typeface="+mn-lt"/>
              <a:cs typeface="+mn-lt"/>
            </a:endParaRPr>
          </a:p>
          <a:p>
            <a:r>
              <a:rPr lang="en-US" sz="1800" dirty="0">
                <a:solidFill>
                  <a:schemeClr val="accent6">
                    <a:lumMod val="49000"/>
                  </a:schemeClr>
                </a:solidFill>
                <a:latin typeface="Arial"/>
                <a:ea typeface="+mn-lt"/>
                <a:cs typeface="+mn-lt"/>
              </a:rPr>
              <a:t>Science &amp; Technology (Covers environmental science, renewable energy, and global technological impacts).</a:t>
            </a:r>
            <a:endParaRPr lang="en-US" sz="1800" dirty="0">
              <a:solidFill>
                <a:schemeClr val="accent6">
                  <a:lumMod val="49000"/>
                </a:schemeClr>
              </a:solidFill>
              <a:latin typeface="Arial"/>
              <a:ea typeface="+mn-lt"/>
              <a:cs typeface="Arial"/>
            </a:endParaRPr>
          </a:p>
          <a:p>
            <a:endParaRPr lang="en-US" sz="1800" dirty="0">
              <a:solidFill>
                <a:schemeClr val="accent6">
                  <a:lumMod val="49000"/>
                </a:schemeClr>
              </a:solidFill>
              <a:latin typeface="Arial"/>
              <a:cs typeface="Arial"/>
            </a:endParaRPr>
          </a:p>
          <a:p>
            <a:r>
              <a:rPr lang="en-US" sz="1800" dirty="0">
                <a:solidFill>
                  <a:schemeClr val="accent6">
                    <a:lumMod val="49000"/>
                  </a:schemeClr>
                </a:solidFill>
                <a:latin typeface="Arial"/>
                <a:ea typeface="+mn-lt"/>
                <a:cs typeface="+mn-lt"/>
              </a:rPr>
              <a:t>Health &amp; Well-being (Encourages sustainable living and global well-being).</a:t>
            </a:r>
            <a:endParaRPr lang="en-US" sz="1800" dirty="0">
              <a:solidFill>
                <a:schemeClr val="accent6">
                  <a:lumMod val="49000"/>
                </a:schemeClr>
              </a:solidFill>
              <a:latin typeface="Arial"/>
              <a:cs typeface="Arial"/>
            </a:endParaRPr>
          </a:p>
          <a:p>
            <a:endParaRPr lang="en-US" sz="1800" dirty="0">
              <a:solidFill>
                <a:schemeClr val="accent6">
                  <a:lumMod val="49000"/>
                </a:schemeClr>
              </a:solidFill>
              <a:latin typeface="Arial"/>
              <a:ea typeface="+mn-lt"/>
              <a:cs typeface="+mn-lt"/>
            </a:endParaRPr>
          </a:p>
          <a:p>
            <a:r>
              <a:rPr lang="en-US" sz="1800" dirty="0">
                <a:solidFill>
                  <a:schemeClr val="accent6">
                    <a:lumMod val="49000"/>
                  </a:schemeClr>
                </a:solidFill>
                <a:latin typeface="Arial"/>
                <a:ea typeface="+mn-lt"/>
                <a:cs typeface="+mn-lt"/>
              </a:rPr>
              <a:t>Expressive Arts (Allows learners to engage with cultural and ethical issues).</a:t>
            </a:r>
            <a:endParaRPr lang="en-US" sz="1800" dirty="0">
              <a:solidFill>
                <a:schemeClr val="accent6">
                  <a:lumMod val="49000"/>
                </a:schemeClr>
              </a:solidFill>
              <a:latin typeface="Arial"/>
              <a:ea typeface="+mn-lt"/>
              <a:cs typeface="Arial"/>
            </a:endParaRPr>
          </a:p>
          <a:p>
            <a:pPr marL="0" indent="0">
              <a:buNone/>
            </a:pPr>
            <a:endParaRPr lang="en-US" sz="1800" dirty="0">
              <a:solidFill>
                <a:schemeClr val="accent6">
                  <a:lumMod val="49000"/>
                </a:schemeClr>
              </a:solidFill>
              <a:latin typeface="Arial"/>
              <a:cs typeface="Arial"/>
            </a:endParaRPr>
          </a:p>
          <a:p>
            <a:r>
              <a:rPr lang="en-US" sz="1800" dirty="0">
                <a:solidFill>
                  <a:schemeClr val="accent6">
                    <a:lumMod val="49000"/>
                  </a:schemeClr>
                </a:solidFill>
                <a:latin typeface="Arial"/>
                <a:ea typeface="+mn-lt"/>
                <a:cs typeface="+mn-lt"/>
              </a:rPr>
              <a:t>Languages, Literacy &amp; Communication (Promotes intercultural understanding and global awareness).</a:t>
            </a:r>
            <a:endParaRPr lang="en-US" sz="1800" dirty="0">
              <a:solidFill>
                <a:schemeClr val="accent6">
                  <a:lumMod val="49000"/>
                </a:schemeClr>
              </a:solidFill>
              <a:latin typeface="Arial"/>
              <a:cs typeface="Arial"/>
            </a:endParaRPr>
          </a:p>
          <a:p>
            <a:pPr marL="0" indent="0">
              <a:buNone/>
            </a:pPr>
            <a:endParaRPr lang="en-US" sz="1800" dirty="0">
              <a:solidFill>
                <a:schemeClr val="accent6">
                  <a:lumMod val="49000"/>
                </a:schemeClr>
              </a:solidFill>
              <a:latin typeface="Arial"/>
              <a:ea typeface="+mn-lt"/>
              <a:cs typeface="+mn-lt"/>
            </a:endParaRPr>
          </a:p>
          <a:p>
            <a:r>
              <a:rPr lang="en-US" sz="1800" dirty="0">
                <a:solidFill>
                  <a:schemeClr val="accent6">
                    <a:lumMod val="49000"/>
                  </a:schemeClr>
                </a:solidFill>
                <a:latin typeface="Arial"/>
                <a:ea typeface="+mn-lt"/>
                <a:cs typeface="+mn-lt"/>
              </a:rPr>
              <a:t>Mathematics &amp; Numeracy (Can include sustainability-related data analysis).</a:t>
            </a:r>
            <a:endParaRPr lang="en-US" sz="1800" dirty="0">
              <a:solidFill>
                <a:schemeClr val="accent6">
                  <a:lumMod val="49000"/>
                </a:schemeClr>
              </a:solidFill>
              <a:latin typeface="Arial"/>
              <a:cs typeface="Arial"/>
            </a:endParaRPr>
          </a:p>
          <a:p>
            <a:endParaRPr lang="en-US" sz="1800" dirty="0">
              <a:solidFill>
                <a:schemeClr val="accent6">
                  <a:lumMod val="49000"/>
                </a:schemeClr>
              </a:solidFill>
              <a:latin typeface="Arial"/>
              <a:cs typeface="Arial"/>
            </a:endParaRPr>
          </a:p>
        </p:txBody>
      </p:sp>
      <p:pic>
        <p:nvPicPr>
          <p:cNvPr id="2" name="Picture 1" descr="A Curriculum Revolution Is Happening In Wales - TeachingTimes">
            <a:extLst>
              <a:ext uri="{FF2B5EF4-FFF2-40B4-BE49-F238E27FC236}">
                <a16:creationId xmlns:a16="http://schemas.microsoft.com/office/drawing/2014/main" id="{59BA41DD-CD2E-85F7-6A28-E234973827EB}"/>
              </a:ext>
            </a:extLst>
          </p:cNvPr>
          <p:cNvPicPr>
            <a:picLocks noChangeAspect="1"/>
          </p:cNvPicPr>
          <p:nvPr/>
        </p:nvPicPr>
        <p:blipFill>
          <a:blip r:embed="rId2"/>
          <a:stretch>
            <a:fillRect/>
          </a:stretch>
        </p:blipFill>
        <p:spPr>
          <a:xfrm>
            <a:off x="8322938" y="381040"/>
            <a:ext cx="3760923" cy="2414023"/>
          </a:xfrm>
          <a:prstGeom prst="rect">
            <a:avLst/>
          </a:prstGeom>
        </p:spPr>
      </p:pic>
      <p:sp>
        <p:nvSpPr>
          <p:cNvPr id="5" name="TextBox 4">
            <a:extLst>
              <a:ext uri="{FF2B5EF4-FFF2-40B4-BE49-F238E27FC236}">
                <a16:creationId xmlns:a16="http://schemas.microsoft.com/office/drawing/2014/main" id="{38F0B016-AC09-21D0-23F5-E80A7B8CBC0A}"/>
              </a:ext>
            </a:extLst>
          </p:cNvPr>
          <p:cNvSpPr txBox="1"/>
          <p:nvPr/>
        </p:nvSpPr>
        <p:spPr>
          <a:xfrm>
            <a:off x="9648174" y="2793125"/>
            <a:ext cx="111629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(Hwb, 2024)</a:t>
            </a:r>
          </a:p>
        </p:txBody>
      </p:sp>
      <p:sp>
        <p:nvSpPr>
          <p:cNvPr id="6" name="TextBox 5">
            <a:extLst>
              <a:ext uri="{FF2B5EF4-FFF2-40B4-BE49-F238E27FC236}">
                <a16:creationId xmlns:a16="http://schemas.microsoft.com/office/drawing/2014/main" id="{438D2640-6BD4-7C09-03B2-0964366BB752}"/>
              </a:ext>
            </a:extLst>
          </p:cNvPr>
          <p:cNvSpPr txBox="1"/>
          <p:nvPr/>
        </p:nvSpPr>
        <p:spPr>
          <a:xfrm>
            <a:off x="8322938" y="6371381"/>
            <a:ext cx="31812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(Welsh Government, 2015)</a:t>
            </a:r>
          </a:p>
        </p:txBody>
      </p:sp>
      <p:sp>
        <p:nvSpPr>
          <p:cNvPr id="4" name="TextBox 3">
            <a:extLst>
              <a:ext uri="{FF2B5EF4-FFF2-40B4-BE49-F238E27FC236}">
                <a16:creationId xmlns:a16="http://schemas.microsoft.com/office/drawing/2014/main" id="{64F8F9FA-750B-F1C7-A89C-CEF7EBC4BB9B}"/>
              </a:ext>
            </a:extLst>
          </p:cNvPr>
          <p:cNvSpPr txBox="1"/>
          <p:nvPr/>
        </p:nvSpPr>
        <p:spPr>
          <a:xfrm>
            <a:off x="0" y="0"/>
            <a:ext cx="1937024" cy="461665"/>
          </a:xfrm>
          <a:prstGeom prst="rect">
            <a:avLst/>
          </a:prstGeom>
          <a:noFill/>
        </p:spPr>
        <p:txBody>
          <a:bodyPr wrap="square" rtlCol="0">
            <a:spAutoFit/>
          </a:bodyPr>
          <a:lstStyle/>
          <a:p>
            <a:r>
              <a:rPr lang="en-GB" sz="1200" dirty="0"/>
              <a:t>Carly Garrett</a:t>
            </a:r>
          </a:p>
          <a:p>
            <a:r>
              <a:rPr lang="en-GB" sz="1200" dirty="0"/>
              <a:t>2110635</a:t>
            </a:r>
          </a:p>
        </p:txBody>
      </p:sp>
    </p:spTree>
    <p:extLst>
      <p:ext uri="{BB962C8B-B14F-4D97-AF65-F5344CB8AC3E}">
        <p14:creationId xmlns:p14="http://schemas.microsoft.com/office/powerpoint/2010/main" val="3393744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0BB48B-9B3F-6394-E832-A614FC529E87}"/>
              </a:ext>
            </a:extLst>
          </p:cNvPr>
          <p:cNvSpPr>
            <a:spLocks noGrp="1"/>
          </p:cNvSpPr>
          <p:nvPr>
            <p:ph idx="1"/>
          </p:nvPr>
        </p:nvSpPr>
        <p:spPr>
          <a:xfrm>
            <a:off x="838200" y="472250"/>
            <a:ext cx="10515600" cy="3568744"/>
          </a:xfrm>
        </p:spPr>
        <p:txBody>
          <a:bodyPr vert="horz" lIns="91440" tIns="45720" rIns="91440" bIns="45720" rtlCol="0" anchor="t">
            <a:normAutofit/>
          </a:bodyPr>
          <a:lstStyle/>
          <a:p>
            <a:pPr marL="0" indent="0">
              <a:buNone/>
            </a:pPr>
            <a:r>
              <a:rPr lang="en-US" sz="2400" b="1" u="sng" dirty="0">
                <a:solidFill>
                  <a:schemeClr val="accent6">
                    <a:lumMod val="49000"/>
                  </a:schemeClr>
                </a:solidFill>
                <a:latin typeface="Arial"/>
                <a:cs typeface="Arial"/>
              </a:rPr>
              <a:t>Cross-Curricular Themes</a:t>
            </a:r>
          </a:p>
          <a:p>
            <a:pPr marL="0" indent="0">
              <a:buNone/>
            </a:pPr>
            <a:endParaRPr lang="en-US" sz="2400" dirty="0">
              <a:solidFill>
                <a:schemeClr val="accent6">
                  <a:lumMod val="49000"/>
                </a:schemeClr>
              </a:solidFill>
              <a:latin typeface="Arial"/>
              <a:ea typeface="+mn-lt"/>
              <a:cs typeface="Arial"/>
            </a:endParaRPr>
          </a:p>
          <a:p>
            <a:r>
              <a:rPr lang="en-US" sz="1800" dirty="0">
                <a:solidFill>
                  <a:schemeClr val="accent6">
                    <a:lumMod val="49000"/>
                  </a:schemeClr>
                </a:solidFill>
                <a:latin typeface="Arial"/>
                <a:ea typeface="+mn-lt"/>
                <a:cs typeface="+mn-lt"/>
              </a:rPr>
              <a:t>UN Sustainable Development Goals (SDGs) (Schools are encouraged to incorporate SDGs into learning).</a:t>
            </a:r>
            <a:endParaRPr lang="en-US" sz="1800" dirty="0">
              <a:solidFill>
                <a:schemeClr val="accent6">
                  <a:lumMod val="49000"/>
                </a:schemeClr>
              </a:solidFill>
              <a:latin typeface="Arial"/>
              <a:cs typeface="Arial"/>
            </a:endParaRPr>
          </a:p>
          <a:p>
            <a:r>
              <a:rPr lang="en-US" sz="1800" dirty="0">
                <a:solidFill>
                  <a:schemeClr val="accent6">
                    <a:lumMod val="49000"/>
                  </a:schemeClr>
                </a:solidFill>
                <a:latin typeface="Arial"/>
                <a:ea typeface="+mn-lt"/>
                <a:cs typeface="+mn-lt"/>
              </a:rPr>
              <a:t>Rights-Based Learning (Tied to the UN Convention on the Rights of the Child (UNCRC)).</a:t>
            </a:r>
            <a:endParaRPr lang="en-US" sz="1800" dirty="0">
              <a:solidFill>
                <a:schemeClr val="accent6">
                  <a:lumMod val="49000"/>
                </a:schemeClr>
              </a:solidFill>
              <a:latin typeface="Arial"/>
              <a:cs typeface="Arial"/>
            </a:endParaRPr>
          </a:p>
          <a:p>
            <a:r>
              <a:rPr lang="en-US" sz="1800" dirty="0">
                <a:solidFill>
                  <a:schemeClr val="accent6">
                    <a:lumMod val="49000"/>
                  </a:schemeClr>
                </a:solidFill>
                <a:latin typeface="Arial"/>
                <a:ea typeface="+mn-lt"/>
                <a:cs typeface="+mn-lt"/>
              </a:rPr>
              <a:t>Global Citizenship Education (Encourages critical thinking about world issues).</a:t>
            </a:r>
            <a:endParaRPr lang="en-US" sz="1800" dirty="0">
              <a:solidFill>
                <a:schemeClr val="accent6">
                  <a:lumMod val="49000"/>
                </a:schemeClr>
              </a:solidFill>
              <a:latin typeface="Arial"/>
              <a:cs typeface="Arial"/>
            </a:endParaRPr>
          </a:p>
          <a:p>
            <a:endParaRPr lang="en-US" sz="2400" dirty="0">
              <a:solidFill>
                <a:schemeClr val="accent6">
                  <a:lumMod val="49000"/>
                </a:schemeClr>
              </a:solidFill>
              <a:latin typeface="Arial"/>
              <a:cs typeface="Arial"/>
            </a:endParaRPr>
          </a:p>
        </p:txBody>
      </p:sp>
      <p:pic>
        <p:nvPicPr>
          <p:cNvPr id="2" name="Picture 1" descr="The UNCRC, Children's Rights and CLD - Wakelet">
            <a:extLst>
              <a:ext uri="{FF2B5EF4-FFF2-40B4-BE49-F238E27FC236}">
                <a16:creationId xmlns:a16="http://schemas.microsoft.com/office/drawing/2014/main" id="{7154A716-CFC5-2A15-D6B0-CA51AE37D7AA}"/>
              </a:ext>
            </a:extLst>
          </p:cNvPr>
          <p:cNvPicPr>
            <a:picLocks noChangeAspect="1"/>
          </p:cNvPicPr>
          <p:nvPr/>
        </p:nvPicPr>
        <p:blipFill>
          <a:blip r:embed="rId2"/>
          <a:stretch>
            <a:fillRect/>
          </a:stretch>
        </p:blipFill>
        <p:spPr>
          <a:xfrm>
            <a:off x="251718" y="3288710"/>
            <a:ext cx="3588609" cy="2696605"/>
          </a:xfrm>
          <a:prstGeom prst="rect">
            <a:avLst/>
          </a:prstGeom>
        </p:spPr>
      </p:pic>
      <p:pic>
        <p:nvPicPr>
          <p:cNvPr id="4" name="Picture 3" descr="SDGs - About us - Jönköping University">
            <a:extLst>
              <a:ext uri="{FF2B5EF4-FFF2-40B4-BE49-F238E27FC236}">
                <a16:creationId xmlns:a16="http://schemas.microsoft.com/office/drawing/2014/main" id="{D34C4868-1BC8-298E-7BB2-460560209570}"/>
              </a:ext>
            </a:extLst>
          </p:cNvPr>
          <p:cNvPicPr>
            <a:picLocks noChangeAspect="1"/>
          </p:cNvPicPr>
          <p:nvPr/>
        </p:nvPicPr>
        <p:blipFill>
          <a:blip r:embed="rId3"/>
          <a:stretch>
            <a:fillRect/>
          </a:stretch>
        </p:blipFill>
        <p:spPr>
          <a:xfrm>
            <a:off x="8576378" y="3043762"/>
            <a:ext cx="3326648" cy="3210411"/>
          </a:xfrm>
          <a:prstGeom prst="rect">
            <a:avLst/>
          </a:prstGeom>
        </p:spPr>
      </p:pic>
      <p:pic>
        <p:nvPicPr>
          <p:cNvPr id="5" name="Picture 4" descr="What makes a good global citizen? - Welsh Centre for International Affairs">
            <a:extLst>
              <a:ext uri="{FF2B5EF4-FFF2-40B4-BE49-F238E27FC236}">
                <a16:creationId xmlns:a16="http://schemas.microsoft.com/office/drawing/2014/main" id="{17F24104-120B-1EFE-C38C-23AF59F8C4D1}"/>
              </a:ext>
            </a:extLst>
          </p:cNvPr>
          <p:cNvPicPr>
            <a:picLocks noChangeAspect="1"/>
          </p:cNvPicPr>
          <p:nvPr/>
        </p:nvPicPr>
        <p:blipFill>
          <a:blip r:embed="rId4"/>
          <a:stretch>
            <a:fillRect/>
          </a:stretch>
        </p:blipFill>
        <p:spPr>
          <a:xfrm>
            <a:off x="4083779" y="3284952"/>
            <a:ext cx="4279954" cy="2730124"/>
          </a:xfrm>
          <a:prstGeom prst="rect">
            <a:avLst/>
          </a:prstGeom>
        </p:spPr>
      </p:pic>
      <p:sp>
        <p:nvSpPr>
          <p:cNvPr id="6" name="TextBox 5">
            <a:extLst>
              <a:ext uri="{FF2B5EF4-FFF2-40B4-BE49-F238E27FC236}">
                <a16:creationId xmlns:a16="http://schemas.microsoft.com/office/drawing/2014/main" id="{6B1D6AF1-CF93-EA70-46C3-EE923C1F2091}"/>
              </a:ext>
            </a:extLst>
          </p:cNvPr>
          <p:cNvSpPr txBox="1"/>
          <p:nvPr/>
        </p:nvSpPr>
        <p:spPr>
          <a:xfrm>
            <a:off x="9370279" y="6242616"/>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(United Nations, 2015)</a:t>
            </a:r>
          </a:p>
        </p:txBody>
      </p:sp>
      <p:sp>
        <p:nvSpPr>
          <p:cNvPr id="7" name="TextBox 6">
            <a:extLst>
              <a:ext uri="{FF2B5EF4-FFF2-40B4-BE49-F238E27FC236}">
                <a16:creationId xmlns:a16="http://schemas.microsoft.com/office/drawing/2014/main" id="{A8E108DA-ABF8-64DF-C86C-DB7EA4901636}"/>
              </a:ext>
            </a:extLst>
          </p:cNvPr>
          <p:cNvSpPr txBox="1"/>
          <p:nvPr/>
        </p:nvSpPr>
        <p:spPr>
          <a:xfrm>
            <a:off x="1173630" y="6108751"/>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(UNICEF, </a:t>
            </a:r>
            <a:r>
              <a:rPr lang="en-US" sz="1200" dirty="0" err="1">
                <a:latin typeface="Arial"/>
                <a:cs typeface="Arial"/>
              </a:rPr>
              <a:t>n.d</a:t>
            </a:r>
            <a:r>
              <a:rPr lang="en-US" sz="1200" dirty="0">
                <a:latin typeface="Arial"/>
                <a:cs typeface="Arial"/>
              </a:rPr>
              <a:t>)</a:t>
            </a:r>
          </a:p>
        </p:txBody>
      </p:sp>
      <p:sp>
        <p:nvSpPr>
          <p:cNvPr id="8" name="TextBox 7">
            <a:extLst>
              <a:ext uri="{FF2B5EF4-FFF2-40B4-BE49-F238E27FC236}">
                <a16:creationId xmlns:a16="http://schemas.microsoft.com/office/drawing/2014/main" id="{C7F06AAF-23D4-6923-6AF9-CCE6F2C2D71A}"/>
              </a:ext>
            </a:extLst>
          </p:cNvPr>
          <p:cNvSpPr txBox="1"/>
          <p:nvPr/>
        </p:nvSpPr>
        <p:spPr>
          <a:xfrm>
            <a:off x="5354332" y="6252913"/>
            <a:ext cx="174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a:cs typeface="Arial"/>
              </a:rPr>
              <a:t>(Volunteer World, </a:t>
            </a:r>
            <a:r>
              <a:rPr lang="en-US" sz="1200" dirty="0" err="1">
                <a:latin typeface="Arial"/>
                <a:cs typeface="Arial"/>
              </a:rPr>
              <a:t>n.d</a:t>
            </a:r>
            <a:r>
              <a:rPr lang="en-US" sz="1200" dirty="0">
                <a:latin typeface="Arial"/>
                <a:cs typeface="Arial"/>
              </a:rPr>
              <a:t>)</a:t>
            </a:r>
          </a:p>
        </p:txBody>
      </p:sp>
      <p:sp>
        <p:nvSpPr>
          <p:cNvPr id="9" name="TextBox 8">
            <a:extLst>
              <a:ext uri="{FF2B5EF4-FFF2-40B4-BE49-F238E27FC236}">
                <a16:creationId xmlns:a16="http://schemas.microsoft.com/office/drawing/2014/main" id="{ADF648D9-F837-9570-17A1-8FB303BA116B}"/>
              </a:ext>
            </a:extLst>
          </p:cNvPr>
          <p:cNvSpPr txBox="1"/>
          <p:nvPr/>
        </p:nvSpPr>
        <p:spPr>
          <a:xfrm>
            <a:off x="0" y="-8379"/>
            <a:ext cx="1937024" cy="461665"/>
          </a:xfrm>
          <a:prstGeom prst="rect">
            <a:avLst/>
          </a:prstGeom>
          <a:noFill/>
        </p:spPr>
        <p:txBody>
          <a:bodyPr wrap="square" rtlCol="0">
            <a:spAutoFit/>
          </a:bodyPr>
          <a:lstStyle/>
          <a:p>
            <a:r>
              <a:rPr lang="en-GB" sz="1200" dirty="0"/>
              <a:t>Carly Garrett</a:t>
            </a:r>
          </a:p>
          <a:p>
            <a:r>
              <a:rPr lang="en-GB" sz="1200" dirty="0"/>
              <a:t>2110635</a:t>
            </a:r>
          </a:p>
        </p:txBody>
      </p:sp>
    </p:spTree>
    <p:extLst>
      <p:ext uri="{BB962C8B-B14F-4D97-AF65-F5344CB8AC3E}">
        <p14:creationId xmlns:p14="http://schemas.microsoft.com/office/powerpoint/2010/main" val="2030964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F5425B-7B69-82E8-C087-68F7FF9FFDE5}"/>
              </a:ext>
            </a:extLst>
          </p:cNvPr>
          <p:cNvSpPr>
            <a:spLocks noGrp="1"/>
          </p:cNvSpPr>
          <p:nvPr>
            <p:ph idx="1"/>
          </p:nvPr>
        </p:nvSpPr>
        <p:spPr>
          <a:xfrm>
            <a:off x="838200" y="620840"/>
            <a:ext cx="10515600" cy="3084771"/>
          </a:xfrm>
        </p:spPr>
        <p:txBody>
          <a:bodyPr vert="horz" lIns="91440" tIns="45720" rIns="91440" bIns="45720" rtlCol="0" anchor="t">
            <a:normAutofit/>
          </a:bodyPr>
          <a:lstStyle/>
          <a:p>
            <a:pPr>
              <a:buNone/>
            </a:pPr>
            <a:r>
              <a:rPr lang="en-US" sz="2400" b="1" u="sng" dirty="0">
                <a:solidFill>
                  <a:schemeClr val="accent6">
                    <a:lumMod val="49000"/>
                  </a:schemeClr>
                </a:solidFill>
                <a:latin typeface="Arial"/>
                <a:cs typeface="Arial"/>
              </a:rPr>
              <a:t>Implementation in Schools</a:t>
            </a:r>
          </a:p>
          <a:p>
            <a:pPr>
              <a:buNone/>
            </a:pPr>
            <a:endParaRPr lang="en-US" sz="2400" b="1" dirty="0">
              <a:solidFill>
                <a:schemeClr val="accent6">
                  <a:lumMod val="49000"/>
                </a:schemeClr>
              </a:solidFill>
              <a:latin typeface="Arial"/>
              <a:ea typeface="+mn-lt"/>
              <a:cs typeface="Arial"/>
            </a:endParaRPr>
          </a:p>
          <a:p>
            <a:pPr>
              <a:buFont typeface="Arial"/>
              <a:buChar char="•"/>
            </a:pPr>
            <a:r>
              <a:rPr lang="en-US" sz="2400" dirty="0">
                <a:solidFill>
                  <a:schemeClr val="accent6">
                    <a:lumMod val="49000"/>
                  </a:schemeClr>
                </a:solidFill>
                <a:latin typeface="Arial"/>
                <a:ea typeface="+mn-lt"/>
                <a:cs typeface="+mn-lt"/>
              </a:rPr>
              <a:t>Schools have flexibility to integrate ESDGC in ways that suit their learners.</a:t>
            </a:r>
            <a:endParaRPr lang="en-US" sz="2400" dirty="0">
              <a:solidFill>
                <a:schemeClr val="accent6">
                  <a:lumMod val="49000"/>
                </a:schemeClr>
              </a:solidFill>
              <a:latin typeface="Arial"/>
              <a:cs typeface="Arial"/>
            </a:endParaRPr>
          </a:p>
          <a:p>
            <a:pPr>
              <a:buFont typeface="Arial"/>
              <a:buChar char="•"/>
            </a:pPr>
            <a:r>
              <a:rPr lang="en-US" sz="2400" dirty="0">
                <a:solidFill>
                  <a:schemeClr val="accent6">
                    <a:lumMod val="49000"/>
                  </a:schemeClr>
                </a:solidFill>
                <a:latin typeface="Arial"/>
                <a:ea typeface="+mn-lt"/>
                <a:cs typeface="+mn-lt"/>
              </a:rPr>
              <a:t>Outdoor learning, project-based learning, and real-world problem-solving are encouraged.</a:t>
            </a:r>
            <a:endParaRPr lang="en-US" sz="2400" dirty="0">
              <a:solidFill>
                <a:schemeClr val="accent6">
                  <a:lumMod val="49000"/>
                </a:schemeClr>
              </a:solidFill>
              <a:latin typeface="Arial"/>
              <a:cs typeface="Arial"/>
            </a:endParaRPr>
          </a:p>
          <a:p>
            <a:pPr>
              <a:buFont typeface="Arial"/>
              <a:buChar char="•"/>
            </a:pPr>
            <a:r>
              <a:rPr lang="en-US" sz="2400" dirty="0">
                <a:solidFill>
                  <a:schemeClr val="accent6">
                    <a:lumMod val="49000"/>
                  </a:schemeClr>
                </a:solidFill>
                <a:latin typeface="Arial"/>
                <a:ea typeface="+mn-lt"/>
                <a:cs typeface="+mn-lt"/>
              </a:rPr>
              <a:t>Welsh Government resources and partnerships (e.g., Eco-Schools, Global Learning </a:t>
            </a:r>
            <a:r>
              <a:rPr lang="en-US" sz="2400" err="1">
                <a:solidFill>
                  <a:schemeClr val="accent6">
                    <a:lumMod val="49000"/>
                  </a:schemeClr>
                </a:solidFill>
                <a:latin typeface="Arial"/>
                <a:ea typeface="+mn-lt"/>
                <a:cs typeface="+mn-lt"/>
              </a:rPr>
              <a:t>Programme</a:t>
            </a:r>
            <a:r>
              <a:rPr lang="en-US" sz="2400" dirty="0">
                <a:solidFill>
                  <a:schemeClr val="accent6">
                    <a:lumMod val="49000"/>
                  </a:schemeClr>
                </a:solidFill>
                <a:latin typeface="Arial"/>
                <a:ea typeface="+mn-lt"/>
                <a:cs typeface="+mn-lt"/>
              </a:rPr>
              <a:t>) support implementation.</a:t>
            </a:r>
            <a:endParaRPr lang="en-US" sz="2400" dirty="0">
              <a:solidFill>
                <a:schemeClr val="accent6">
                  <a:lumMod val="49000"/>
                </a:schemeClr>
              </a:solidFill>
              <a:latin typeface="Arial"/>
              <a:cs typeface="Arial"/>
            </a:endParaRPr>
          </a:p>
          <a:p>
            <a:pPr marL="0" indent="0">
              <a:buNone/>
            </a:pPr>
            <a:endParaRPr lang="en-US" sz="2400" dirty="0">
              <a:solidFill>
                <a:schemeClr val="accent6">
                  <a:lumMod val="49000"/>
                </a:schemeClr>
              </a:solidFill>
              <a:latin typeface="Arial"/>
              <a:cs typeface="Arial"/>
            </a:endParaRPr>
          </a:p>
        </p:txBody>
      </p:sp>
      <p:pic>
        <p:nvPicPr>
          <p:cNvPr id="2" name="Picture 1" descr="What is the value of outdoor education? | EdCan Network">
            <a:extLst>
              <a:ext uri="{FF2B5EF4-FFF2-40B4-BE49-F238E27FC236}">
                <a16:creationId xmlns:a16="http://schemas.microsoft.com/office/drawing/2014/main" id="{462168C1-F4FD-5550-05F8-54D7F5BA14AE}"/>
              </a:ext>
            </a:extLst>
          </p:cNvPr>
          <p:cNvPicPr>
            <a:picLocks noChangeAspect="1"/>
          </p:cNvPicPr>
          <p:nvPr/>
        </p:nvPicPr>
        <p:blipFill>
          <a:blip r:embed="rId2"/>
          <a:stretch>
            <a:fillRect/>
          </a:stretch>
        </p:blipFill>
        <p:spPr>
          <a:xfrm>
            <a:off x="839492" y="3888056"/>
            <a:ext cx="4442849" cy="2478600"/>
          </a:xfrm>
          <a:prstGeom prst="rect">
            <a:avLst/>
          </a:prstGeom>
        </p:spPr>
      </p:pic>
      <p:sp>
        <p:nvSpPr>
          <p:cNvPr id="4" name="TextBox 3">
            <a:extLst>
              <a:ext uri="{FF2B5EF4-FFF2-40B4-BE49-F238E27FC236}">
                <a16:creationId xmlns:a16="http://schemas.microsoft.com/office/drawing/2014/main" id="{DB965E87-C8AA-6267-1820-8324559D0212}"/>
              </a:ext>
            </a:extLst>
          </p:cNvPr>
          <p:cNvSpPr txBox="1"/>
          <p:nvPr/>
        </p:nvSpPr>
        <p:spPr>
          <a:xfrm>
            <a:off x="2433345" y="6357982"/>
            <a:ext cx="12271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(Ed Can, 2021)</a:t>
            </a:r>
          </a:p>
        </p:txBody>
      </p:sp>
      <p:pic>
        <p:nvPicPr>
          <p:cNvPr id="5" name="Picture 4" descr="Ethan Hicks and Eric Mellin of Starkville follow instructions to program the soccer goalie robot they built at the Cloverbud Camp held at Mississippi State University. (Photo by MSU Ag Communications/Scott Corey)">
            <a:extLst>
              <a:ext uri="{FF2B5EF4-FFF2-40B4-BE49-F238E27FC236}">
                <a16:creationId xmlns:a16="http://schemas.microsoft.com/office/drawing/2014/main" id="{03ABB22E-047A-46D4-2B5A-3825029854AA}"/>
              </a:ext>
            </a:extLst>
          </p:cNvPr>
          <p:cNvPicPr>
            <a:picLocks noChangeAspect="1"/>
          </p:cNvPicPr>
          <p:nvPr/>
        </p:nvPicPr>
        <p:blipFill>
          <a:blip r:embed="rId3"/>
          <a:stretch>
            <a:fillRect/>
          </a:stretch>
        </p:blipFill>
        <p:spPr>
          <a:xfrm>
            <a:off x="6760176" y="3887227"/>
            <a:ext cx="3521677" cy="2471354"/>
          </a:xfrm>
          <a:prstGeom prst="rect">
            <a:avLst/>
          </a:prstGeom>
        </p:spPr>
      </p:pic>
      <p:sp>
        <p:nvSpPr>
          <p:cNvPr id="6" name="TextBox 5">
            <a:extLst>
              <a:ext uri="{FF2B5EF4-FFF2-40B4-BE49-F238E27FC236}">
                <a16:creationId xmlns:a16="http://schemas.microsoft.com/office/drawing/2014/main" id="{4F3E6F62-9AFD-CA92-BE83-C6EF0D1A859B}"/>
              </a:ext>
            </a:extLst>
          </p:cNvPr>
          <p:cNvSpPr txBox="1"/>
          <p:nvPr/>
        </p:nvSpPr>
        <p:spPr>
          <a:xfrm>
            <a:off x="8110799" y="6357982"/>
            <a:ext cx="141471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(MS State, 2025)</a:t>
            </a:r>
          </a:p>
        </p:txBody>
      </p:sp>
      <p:sp>
        <p:nvSpPr>
          <p:cNvPr id="7" name="TextBox 6">
            <a:extLst>
              <a:ext uri="{FF2B5EF4-FFF2-40B4-BE49-F238E27FC236}">
                <a16:creationId xmlns:a16="http://schemas.microsoft.com/office/drawing/2014/main" id="{043DE9F6-801A-BAEB-8859-D1A40A31204A}"/>
              </a:ext>
            </a:extLst>
          </p:cNvPr>
          <p:cNvSpPr txBox="1"/>
          <p:nvPr/>
        </p:nvSpPr>
        <p:spPr>
          <a:xfrm>
            <a:off x="93851" y="76890"/>
            <a:ext cx="1937024" cy="461665"/>
          </a:xfrm>
          <a:prstGeom prst="rect">
            <a:avLst/>
          </a:prstGeom>
          <a:noFill/>
        </p:spPr>
        <p:txBody>
          <a:bodyPr wrap="square" rtlCol="0">
            <a:spAutoFit/>
          </a:bodyPr>
          <a:lstStyle/>
          <a:p>
            <a:r>
              <a:rPr lang="en-GB" sz="1200" dirty="0"/>
              <a:t>Carly Garrett</a:t>
            </a:r>
          </a:p>
          <a:p>
            <a:r>
              <a:rPr lang="en-GB" sz="1200" dirty="0"/>
              <a:t>2110635</a:t>
            </a:r>
          </a:p>
        </p:txBody>
      </p:sp>
    </p:spTree>
    <p:extLst>
      <p:ext uri="{BB962C8B-B14F-4D97-AF65-F5344CB8AC3E}">
        <p14:creationId xmlns:p14="http://schemas.microsoft.com/office/powerpoint/2010/main" val="1179739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7D207-81AE-7631-590E-1492054E5275}"/>
              </a:ext>
            </a:extLst>
          </p:cNvPr>
          <p:cNvSpPr>
            <a:spLocks noGrp="1"/>
          </p:cNvSpPr>
          <p:nvPr>
            <p:ph idx="1"/>
          </p:nvPr>
        </p:nvSpPr>
        <p:spPr>
          <a:xfrm>
            <a:off x="838200" y="507571"/>
            <a:ext cx="10515600" cy="5360473"/>
          </a:xfrm>
        </p:spPr>
        <p:txBody>
          <a:bodyPr vert="horz" lIns="91440" tIns="45720" rIns="91440" bIns="45720" rtlCol="0" anchor="t">
            <a:normAutofit fontScale="77500" lnSpcReduction="20000"/>
          </a:bodyPr>
          <a:lstStyle/>
          <a:p>
            <a:pPr marL="0" indent="0" algn="ctr">
              <a:buNone/>
            </a:pPr>
            <a:r>
              <a:rPr lang="en-US" u="sng" dirty="0">
                <a:latin typeface="Arial"/>
                <a:cs typeface="Arial"/>
              </a:rPr>
              <a:t>References</a:t>
            </a:r>
            <a:endParaRPr lang="en-US">
              <a:latin typeface="Aptos" panose="020B0004020202020204"/>
              <a:cs typeface="Arial"/>
            </a:endParaRPr>
          </a:p>
          <a:p>
            <a:pPr marL="0" indent="0" algn="ctr">
              <a:buNone/>
            </a:pPr>
            <a:endParaRPr lang="en-US" u="sng" dirty="0">
              <a:latin typeface="Arial"/>
              <a:cs typeface="Arial"/>
            </a:endParaRPr>
          </a:p>
          <a:p>
            <a:pPr marL="0" indent="0">
              <a:buNone/>
            </a:pPr>
            <a:r>
              <a:rPr lang="en-US" sz="1600" dirty="0">
                <a:latin typeface="Arial"/>
                <a:cs typeface="Arial"/>
              </a:rPr>
              <a:t>Ed Can (2021) What is the Value of Outdoor Learning? Available at: </a:t>
            </a:r>
            <a:r>
              <a:rPr lang="en-US" sz="1600" dirty="0">
                <a:latin typeface="Arial"/>
                <a:cs typeface="Arial"/>
                <a:hlinkClick r:id="rId2"/>
              </a:rPr>
              <a:t>https://</a:t>
            </a:r>
            <a:r>
              <a:rPr lang="en-US" sz="1600" dirty="0">
                <a:ea typeface="+mn-lt"/>
                <a:cs typeface="+mn-lt"/>
                <a:hlinkClick r:id="rId2"/>
              </a:rPr>
              <a:t>www.edcan.ca/articles/outdoor-education/</a:t>
            </a:r>
            <a:r>
              <a:rPr lang="en-US" sz="1600" dirty="0">
                <a:ea typeface="+mn-lt"/>
                <a:cs typeface="+mn-lt"/>
              </a:rPr>
              <a:t> (Accessed: 26 February 2025) </a:t>
            </a:r>
          </a:p>
          <a:p>
            <a:pPr marL="0" indent="0">
              <a:buNone/>
            </a:pPr>
            <a:endParaRPr lang="en-US" sz="1600" dirty="0">
              <a:latin typeface="Arial"/>
              <a:cs typeface="Arial"/>
            </a:endParaRPr>
          </a:p>
          <a:p>
            <a:pPr marL="0" indent="0">
              <a:buNone/>
            </a:pPr>
            <a:r>
              <a:rPr lang="en-US" sz="1600" dirty="0">
                <a:latin typeface="Arial"/>
                <a:cs typeface="Arial"/>
              </a:rPr>
              <a:t>Hwb (2024) Introduction to the Curriculum for Wales Guidance. Available at: </a:t>
            </a:r>
            <a:r>
              <a:rPr lang="en-US" sz="1600" dirty="0">
                <a:latin typeface="Arial"/>
                <a:cs typeface="Arial"/>
                <a:hlinkClick r:id="rId3"/>
              </a:rPr>
              <a:t>https://</a:t>
            </a:r>
            <a:r>
              <a:rPr lang="en-US" sz="1600" dirty="0">
                <a:latin typeface="Arial"/>
                <a:ea typeface="+mn-lt"/>
                <a:cs typeface="+mn-lt"/>
                <a:hlinkClick r:id="rId3"/>
              </a:rPr>
              <a:t>hwb.gov.wales/curriculum-for-wales/introduction-to-curriculum-for-wales-guidance/</a:t>
            </a:r>
            <a:r>
              <a:rPr lang="en-US" sz="1600" dirty="0">
                <a:latin typeface="Arial"/>
                <a:ea typeface="+mn-lt"/>
                <a:cs typeface="+mn-lt"/>
              </a:rPr>
              <a:t> (Accessed: 25 February 2025)</a:t>
            </a: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Let's Think (2025) Professional learning during the pandemic: lessons from Wales. Available at: </a:t>
            </a:r>
            <a:r>
              <a:rPr lang="en-US" sz="1600" dirty="0">
                <a:latin typeface="Arial"/>
                <a:cs typeface="Arial"/>
                <a:hlinkClick r:id="rId4"/>
              </a:rPr>
              <a:t>https://</a:t>
            </a:r>
            <a:r>
              <a:rPr lang="en-US" sz="1600" dirty="0">
                <a:latin typeface="Arial"/>
                <a:ea typeface="+mn-lt"/>
                <a:cs typeface="+mn-lt"/>
                <a:hlinkClick r:id="rId4"/>
              </a:rPr>
              <a:t>letsthink.org.uk/professional-learning-during-the-pandemic-lessons-from-wales/</a:t>
            </a:r>
            <a:r>
              <a:rPr lang="en-US" sz="1600" dirty="0">
                <a:latin typeface="Arial"/>
                <a:ea typeface="+mn-lt"/>
                <a:cs typeface="+mn-lt"/>
              </a:rPr>
              <a:t> (Accessed: 25 February 2025)</a:t>
            </a:r>
            <a:endParaRPr lang="en-US"/>
          </a:p>
          <a:p>
            <a:pPr marL="0" indent="0">
              <a:buNone/>
            </a:pPr>
            <a:endParaRPr lang="en-US" sz="1600" dirty="0">
              <a:latin typeface="Arial"/>
              <a:cs typeface="Arial"/>
            </a:endParaRPr>
          </a:p>
          <a:p>
            <a:pPr marL="0" indent="0">
              <a:buNone/>
            </a:pPr>
            <a:r>
              <a:rPr lang="en-US" sz="1600" dirty="0">
                <a:latin typeface="Arial"/>
                <a:cs typeface="Arial"/>
              </a:rPr>
              <a:t>MS State (2025) Science Starts Early at Cloverbud Camp. Available at: </a:t>
            </a:r>
            <a:r>
              <a:rPr lang="en-US" sz="1600" dirty="0">
                <a:latin typeface="Arial"/>
                <a:cs typeface="Arial"/>
                <a:hlinkClick r:id="rId5"/>
              </a:rPr>
              <a:t>https://</a:t>
            </a:r>
            <a:r>
              <a:rPr lang="en-US" sz="1600" dirty="0">
                <a:ea typeface="+mn-lt"/>
                <a:cs typeface="+mn-lt"/>
                <a:hlinkClick r:id="rId5"/>
              </a:rPr>
              <a:t>extension.msstate.edu/news/feature-story/2012/science-starts-early-cloverbud-camp</a:t>
            </a:r>
            <a:r>
              <a:rPr lang="en-US" sz="1600" dirty="0">
                <a:ea typeface="+mn-lt"/>
                <a:cs typeface="+mn-lt"/>
              </a:rPr>
              <a:t> (Accessed: 26 February 2025)</a:t>
            </a: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UNICEF (</a:t>
            </a:r>
            <a:r>
              <a:rPr lang="en-US" sz="1600" err="1">
                <a:latin typeface="Arial"/>
                <a:cs typeface="Arial"/>
              </a:rPr>
              <a:t>n.d</a:t>
            </a:r>
            <a:r>
              <a:rPr lang="en-US" sz="1600" dirty="0">
                <a:latin typeface="Arial"/>
                <a:cs typeface="Arial"/>
              </a:rPr>
              <a:t>) Child Rights. Available at: </a:t>
            </a:r>
            <a:r>
              <a:rPr lang="en-US" sz="1600" dirty="0">
                <a:latin typeface="Arial"/>
                <a:cs typeface="Arial"/>
                <a:hlinkClick r:id="rId6"/>
              </a:rPr>
              <a:t>https://</a:t>
            </a:r>
            <a:r>
              <a:rPr lang="en-US" sz="1600" dirty="0">
                <a:ea typeface="+mn-lt"/>
                <a:cs typeface="+mn-lt"/>
                <a:hlinkClick r:id="rId6"/>
              </a:rPr>
              <a:t>www.unicef.ie/our-work/schools/global-issues/child-rights/</a:t>
            </a:r>
            <a:r>
              <a:rPr lang="en-US" sz="1600" dirty="0">
                <a:ea typeface="+mn-lt"/>
                <a:cs typeface="+mn-lt"/>
              </a:rPr>
              <a:t> (Accessed: 26 February 2025) </a:t>
            </a: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United Nations (2015) Resources. Available at: </a:t>
            </a:r>
            <a:r>
              <a:rPr lang="en-US" sz="1600" dirty="0">
                <a:latin typeface="Arial"/>
                <a:cs typeface="Arial"/>
                <a:hlinkClick r:id="rId7"/>
              </a:rPr>
              <a:t>https://</a:t>
            </a:r>
            <a:r>
              <a:rPr lang="en-US" sz="1600" dirty="0">
                <a:ea typeface="+mn-lt"/>
                <a:cs typeface="+mn-lt"/>
                <a:hlinkClick r:id="rId7"/>
              </a:rPr>
              <a:t>www.unodc.org/unodc/en/sustainable-development-goals/Resources.html</a:t>
            </a:r>
            <a:r>
              <a:rPr lang="en-US" sz="1600" dirty="0">
                <a:ea typeface="+mn-lt"/>
                <a:cs typeface="+mn-lt"/>
              </a:rPr>
              <a:t> (Accessed: 26 February 2025) </a:t>
            </a:r>
            <a:endParaRPr lang="en-US" sz="1600" dirty="0">
              <a:latin typeface="Arial"/>
              <a:cs typeface="Arial"/>
            </a:endParaRPr>
          </a:p>
          <a:p>
            <a:pPr marL="0" indent="0">
              <a:buNone/>
            </a:pPr>
            <a:endParaRPr lang="en-US" sz="1600" dirty="0">
              <a:latin typeface="Arial"/>
              <a:cs typeface="Arial"/>
            </a:endParaRPr>
          </a:p>
          <a:p>
            <a:pPr marL="0" indent="0">
              <a:buNone/>
            </a:pPr>
            <a:r>
              <a:rPr lang="en-US" sz="1600" dirty="0">
                <a:latin typeface="Arial"/>
                <a:cs typeface="Arial"/>
              </a:rPr>
              <a:t>Volunteer World (</a:t>
            </a:r>
            <a:r>
              <a:rPr lang="en-US" sz="1600" err="1">
                <a:latin typeface="Arial"/>
                <a:cs typeface="Arial"/>
              </a:rPr>
              <a:t>n.d</a:t>
            </a:r>
            <a:r>
              <a:rPr lang="en-US" sz="1600" dirty="0">
                <a:latin typeface="Arial"/>
                <a:cs typeface="Arial"/>
              </a:rPr>
              <a:t>) Volunteering Abroad. Available at: </a:t>
            </a:r>
            <a:r>
              <a:rPr lang="en-US" sz="1600" dirty="0">
                <a:latin typeface="Arial"/>
                <a:cs typeface="Arial"/>
                <a:hlinkClick r:id="rId8"/>
              </a:rPr>
              <a:t>https://www.volunteerworld.com</a:t>
            </a:r>
            <a:r>
              <a:rPr lang="en-US" sz="1600" dirty="0">
                <a:latin typeface="Arial"/>
                <a:cs typeface="Arial"/>
              </a:rPr>
              <a:t> (Accessed: 26 February 2025)</a:t>
            </a:r>
          </a:p>
          <a:p>
            <a:pPr marL="0" indent="0">
              <a:buNone/>
            </a:pPr>
            <a:endParaRPr lang="en-US" sz="1600" dirty="0">
              <a:latin typeface="Arial"/>
              <a:cs typeface="Arial"/>
            </a:endParaRPr>
          </a:p>
          <a:p>
            <a:pPr marL="0" indent="0">
              <a:buNone/>
            </a:pPr>
            <a:r>
              <a:rPr lang="en-US" sz="1600" dirty="0">
                <a:latin typeface="Arial"/>
                <a:cs typeface="Arial"/>
              </a:rPr>
              <a:t>Welsh </a:t>
            </a:r>
            <a:r>
              <a:rPr lang="en-US" sz="1600" err="1">
                <a:latin typeface="Arial"/>
                <a:cs typeface="Arial"/>
              </a:rPr>
              <a:t>Governmnet</a:t>
            </a:r>
            <a:r>
              <a:rPr lang="en-US" sz="1600" dirty="0">
                <a:latin typeface="Arial"/>
                <a:cs typeface="Arial"/>
              </a:rPr>
              <a:t> (2015) A Curriculum for Wales – A Curriculum for Life. Available at: </a:t>
            </a:r>
            <a:r>
              <a:rPr lang="en-US" sz="1600" dirty="0">
                <a:latin typeface="Arial"/>
                <a:cs typeface="Arial"/>
                <a:hlinkClick r:id="rId9"/>
              </a:rPr>
              <a:t>https://</a:t>
            </a:r>
            <a:r>
              <a:rPr lang="en-US" sz="1600" dirty="0">
                <a:latin typeface="Arial"/>
                <a:ea typeface="+mn-lt"/>
                <a:cs typeface="+mn-lt"/>
                <a:hlinkClick r:id="rId9"/>
              </a:rPr>
              <a:t>www.gov.wales/sites/default/files/publications/2018-02/a-curriculum-for-wales-a-curriculum-for-life.pdf</a:t>
            </a:r>
            <a:r>
              <a:rPr lang="en-US" sz="1600" dirty="0">
                <a:latin typeface="Arial"/>
                <a:ea typeface="+mn-lt"/>
                <a:cs typeface="+mn-lt"/>
              </a:rPr>
              <a:t> (Accessed: 25 February 2025)</a:t>
            </a: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a:p>
            <a:pPr marL="0" indent="0">
              <a:buNone/>
            </a:pPr>
            <a:endParaRPr lang="en-US" sz="1600" dirty="0">
              <a:latin typeface="Arial"/>
              <a:cs typeface="Arial"/>
            </a:endParaRPr>
          </a:p>
        </p:txBody>
      </p:sp>
      <p:sp>
        <p:nvSpPr>
          <p:cNvPr id="2" name="TextBox 1">
            <a:extLst>
              <a:ext uri="{FF2B5EF4-FFF2-40B4-BE49-F238E27FC236}">
                <a16:creationId xmlns:a16="http://schemas.microsoft.com/office/drawing/2014/main" id="{A07C75CA-DC37-831A-6988-FF48FEDB838C}"/>
              </a:ext>
            </a:extLst>
          </p:cNvPr>
          <p:cNvSpPr txBox="1"/>
          <p:nvPr/>
        </p:nvSpPr>
        <p:spPr>
          <a:xfrm>
            <a:off x="93851" y="76890"/>
            <a:ext cx="1937024" cy="461665"/>
          </a:xfrm>
          <a:prstGeom prst="rect">
            <a:avLst/>
          </a:prstGeom>
          <a:noFill/>
        </p:spPr>
        <p:txBody>
          <a:bodyPr wrap="square" rtlCol="0">
            <a:spAutoFit/>
          </a:bodyPr>
          <a:lstStyle/>
          <a:p>
            <a:r>
              <a:rPr lang="en-GB" sz="1200" dirty="0"/>
              <a:t>Carly Garrett</a:t>
            </a:r>
          </a:p>
          <a:p>
            <a:r>
              <a:rPr lang="en-GB" sz="1200" dirty="0"/>
              <a:t>2110635</a:t>
            </a:r>
          </a:p>
        </p:txBody>
      </p:sp>
    </p:spTree>
    <p:extLst>
      <p:ext uri="{BB962C8B-B14F-4D97-AF65-F5344CB8AC3E}">
        <p14:creationId xmlns:p14="http://schemas.microsoft.com/office/powerpoint/2010/main" val="232320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6" ma:contentTypeDescription="Create a new document." ma:contentTypeScope="" ma:versionID="64093b6042942df35ec503868dfcefd7">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eda498d74f8a3c469eecddb18cce759b"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System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ServiceAutoTags" ma:index="18" nillable="true" ma:displayName="Tags" ma:internalName="MediaServiceAutoTags"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GenerationTime" ma:index="22" nillable="true" ma:displayName="MediaServiceGenerationTime" ma:hidden="true" ma:internalName="MediaServiceGenerationTime" ma:readOnly="true">
      <xsd:simpleType>
        <xsd:restriction base="dms:Text"/>
      </xsd:simpleType>
    </xsd:element>
    <xsd:element name="MediaServiceEventHashCode" ma:index="2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63567177-1DED-45D7-9F23-D22B5DABC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6742BC7-E865-466F-A665-2FE6F012938D}">
  <ds:schemaRefs>
    <ds:schemaRef ds:uri="http://schemas.microsoft.com/sharepoint/v3/contenttype/forms"/>
  </ds:schemaRefs>
</ds:datastoreItem>
</file>

<file path=customXml/itemProps3.xml><?xml version="1.0" encoding="utf-8"?>
<ds:datastoreItem xmlns:ds="http://schemas.openxmlformats.org/officeDocument/2006/customXml" ds:itemID="{250F469C-709A-4A1C-81FE-DE940555BFE7}">
  <ds:schemaRefs>
    <ds:schemaRef ds:uri="http://purl.org/dc/dcmitype/"/>
    <ds:schemaRef ds:uri="be49ff73-cec0-4379-9da8-63ff3cc411bb"/>
    <ds:schemaRef ds:uri="90b58af8-24e5-4252-ab67-b2f2985aee88"/>
    <ds:schemaRef ds:uri="http://www.w3.org/XML/1998/namespace"/>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5</TotalTime>
  <Words>616</Words>
  <Application>Microsoft Office PowerPoint</Application>
  <PresentationFormat>Widescreen</PresentationFormat>
  <Paragraphs>75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Carly Garrett (2110635)</cp:lastModifiedBy>
  <cp:revision>566</cp:revision>
  <dcterms:created xsi:type="dcterms:W3CDTF">2025-02-21T19:47:51Z</dcterms:created>
  <dcterms:modified xsi:type="dcterms:W3CDTF">2025-02-27T21:52:53Z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