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5" r:id="rId3"/>
    <p:sldId id="258" r:id="rId4"/>
    <p:sldId id="296" r:id="rId5"/>
    <p:sldId id="262" r:id="rId6"/>
    <p:sldId id="259" r:id="rId7"/>
    <p:sldId id="261" r:id="rId8"/>
    <p:sldId id="264" r:id="rId9"/>
    <p:sldId id="265" r:id="rId10"/>
    <p:sldId id="266" r:id="rId11"/>
    <p:sldId id="267" r:id="rId12"/>
    <p:sldId id="268" r:id="rId13"/>
    <p:sldId id="269" r:id="rId14"/>
    <p:sldId id="272" r:id="rId15"/>
    <p:sldId id="273" r:id="rId16"/>
    <p:sldId id="298" r:id="rId17"/>
    <p:sldId id="275" r:id="rId18"/>
    <p:sldId id="274" r:id="rId19"/>
    <p:sldId id="276" r:id="rId20"/>
    <p:sldId id="299" r:id="rId21"/>
    <p:sldId id="279" r:id="rId22"/>
    <p:sldId id="280" r:id="rId23"/>
    <p:sldId id="281" r:id="rId24"/>
    <p:sldId id="282" r:id="rId25"/>
    <p:sldId id="300" r:id="rId26"/>
    <p:sldId id="301" r:id="rId27"/>
    <p:sldId id="302" r:id="rId28"/>
    <p:sldId id="283" r:id="rId29"/>
    <p:sldId id="284" r:id="rId30"/>
    <p:sldId id="285" r:id="rId31"/>
    <p:sldId id="303" r:id="rId32"/>
    <p:sldId id="286" r:id="rId33"/>
    <p:sldId id="287" r:id="rId34"/>
    <p:sldId id="288" r:id="rId35"/>
    <p:sldId id="289" r:id="rId36"/>
    <p:sldId id="290" r:id="rId37"/>
    <p:sldId id="291" r:id="rId38"/>
    <p:sldId id="292" r:id="rId39"/>
    <p:sldId id="293" r:id="rId40"/>
    <p:sldId id="294"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p:scale>
          <a:sx n="76" d="100"/>
          <a:sy n="76" d="100"/>
        </p:scale>
        <p:origin x="-1164"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04C6BE9-F8CF-479E-BACA-55A43A543854}"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C6BE9-F8CF-479E-BACA-55A43A543854}"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304C6BE9-F8CF-479E-BACA-55A43A543854}" type="datetimeFigureOut">
              <a:rPr lang="en-GB" smtClean="0"/>
              <a:t>02/12/2018</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C55225D9-258D-41D4-86C7-E729D5946F9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04C6BE9-F8CF-479E-BACA-55A43A543854}" type="datetimeFigureOut">
              <a:rPr lang="en-GB" smtClean="0"/>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04C6BE9-F8CF-479E-BACA-55A43A543854}" type="datetimeFigureOut">
              <a:rPr lang="en-GB" smtClean="0"/>
              <a:t>02/12/2018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04C6BE9-F8CF-479E-BACA-55A43A543854}" type="datetimeFigureOut">
              <a:rPr lang="en-GB" smtClean="0"/>
              <a:t>02/12/2018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C6BE9-F8CF-479E-BACA-55A43A543854}" type="datetimeFigureOut">
              <a:rPr lang="en-GB" smtClean="0"/>
              <a:t>02/12/2018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04C6BE9-F8CF-479E-BACA-55A43A543854}" type="datetimeFigureOut">
              <a:rPr lang="en-GB" smtClean="0"/>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5225D9-258D-41D4-86C7-E729D5946F96}"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304C6BE9-F8CF-479E-BACA-55A43A543854}" type="datetimeFigureOut">
              <a:rPr lang="en-GB" smtClean="0"/>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5225D9-258D-41D4-86C7-E729D5946F96}"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C6BE9-F8CF-479E-BACA-55A43A543854}"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C6BE9-F8CF-479E-BACA-55A43A543854}"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04C6BE9-F8CF-479E-BACA-55A43A543854}" type="datetimeFigureOut">
              <a:rPr lang="en-GB" smtClean="0"/>
              <a:t>02/12/2018</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C55225D9-258D-41D4-86C7-E729D5946F9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dirty="0" smtClean="0"/>
              <a:t>Satan in the Intertestamental Period</a:t>
            </a:r>
            <a:endParaRPr lang="en-GB" sz="3200" dirty="0"/>
          </a:p>
        </p:txBody>
      </p:sp>
      <p:sp>
        <p:nvSpPr>
          <p:cNvPr id="3" name="Subtitle 2"/>
          <p:cNvSpPr>
            <a:spLocks noGrp="1"/>
          </p:cNvSpPr>
          <p:nvPr>
            <p:ph type="subTitle" idx="1"/>
          </p:nvPr>
        </p:nvSpPr>
        <p:spPr/>
        <p:txBody>
          <a:bodyPr/>
          <a:lstStyle/>
          <a:p>
            <a:r>
              <a:rPr lang="en-GB" dirty="0" smtClean="0"/>
              <a:t>HPRS5033/6033</a:t>
            </a:r>
            <a:endParaRPr lang="en-GB" dirty="0"/>
          </a:p>
        </p:txBody>
      </p:sp>
    </p:spTree>
    <p:extLst>
      <p:ext uri="{BB962C8B-B14F-4D97-AF65-F5344CB8AC3E}">
        <p14:creationId xmlns:p14="http://schemas.microsoft.com/office/powerpoint/2010/main" val="9675733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Sharpening the Image of Evil</a:t>
            </a:r>
            <a:endParaRPr lang="en-GB" dirty="0"/>
          </a:p>
        </p:txBody>
      </p:sp>
      <p:sp>
        <p:nvSpPr>
          <p:cNvPr id="3" name="Content Placeholder 2"/>
          <p:cNvSpPr>
            <a:spLocks noGrp="1"/>
          </p:cNvSpPr>
          <p:nvPr>
            <p:ph idx="1"/>
          </p:nvPr>
        </p:nvSpPr>
        <p:spPr>
          <a:xfrm>
            <a:off x="395536" y="908720"/>
            <a:ext cx="8229600" cy="4248472"/>
          </a:xfrm>
        </p:spPr>
        <p:txBody>
          <a:bodyPr>
            <a:noAutofit/>
          </a:bodyPr>
          <a:lstStyle/>
          <a:p>
            <a:pPr marL="0" indent="0">
              <a:buNone/>
            </a:pPr>
            <a:endParaRPr lang="en-GB" sz="2800" dirty="0"/>
          </a:p>
          <a:p>
            <a:pPr marL="0" indent="0">
              <a:buNone/>
            </a:pPr>
            <a:endParaRPr lang="en-GB" sz="2800" dirty="0"/>
          </a:p>
          <a:p>
            <a:r>
              <a:rPr lang="en-GB" sz="2800" i="1" dirty="0"/>
              <a:t>Ha-</a:t>
            </a:r>
            <a:r>
              <a:rPr lang="en-GB" sz="2800" i="1" dirty="0" err="1"/>
              <a:t>satan</a:t>
            </a:r>
            <a:r>
              <a:rPr lang="en-GB" sz="2800" dirty="0"/>
              <a:t> = ‘the </a:t>
            </a:r>
            <a:r>
              <a:rPr lang="en-GB" sz="2800" dirty="0" smtClean="0"/>
              <a:t>accuser/adversary’ (Job 1-2; Zech. 3).</a:t>
            </a:r>
          </a:p>
          <a:p>
            <a:endParaRPr lang="en-GB" sz="2800" dirty="0"/>
          </a:p>
          <a:p>
            <a:r>
              <a:rPr lang="en-GB" sz="2800" dirty="0"/>
              <a:t>One possible use of ‘Satan’ as a proper noun </a:t>
            </a:r>
            <a:r>
              <a:rPr lang="en-GB" sz="2800" dirty="0" smtClean="0"/>
              <a:t>(1 Chronicles </a:t>
            </a:r>
            <a:r>
              <a:rPr lang="en-GB" sz="2800" dirty="0"/>
              <a:t>21:1</a:t>
            </a:r>
            <a:r>
              <a:rPr lang="en-GB" sz="2800" dirty="0" smtClean="0"/>
              <a:t>).</a:t>
            </a:r>
          </a:p>
          <a:p>
            <a:pPr marL="0" indent="0">
              <a:buNone/>
            </a:pPr>
            <a:endParaRPr lang="en-GB" sz="2800" dirty="0"/>
          </a:p>
          <a:p>
            <a:r>
              <a:rPr lang="en-GB" sz="2800" dirty="0"/>
              <a:t>Significant developments towards the end of the biblical period.</a:t>
            </a:r>
          </a:p>
          <a:p>
            <a:endParaRPr lang="en-GB" sz="2800" dirty="0"/>
          </a:p>
        </p:txBody>
      </p:sp>
    </p:spTree>
    <p:extLst>
      <p:ext uri="{BB962C8B-B14F-4D97-AF65-F5344CB8AC3E}">
        <p14:creationId xmlns:p14="http://schemas.microsoft.com/office/powerpoint/2010/main" val="10845429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467"/>
            <a:ext cx="8229600" cy="1143000"/>
          </a:xfrm>
        </p:spPr>
        <p:txBody>
          <a:bodyPr/>
          <a:lstStyle/>
          <a:p>
            <a:r>
              <a:rPr lang="en-GB" dirty="0" smtClean="0"/>
              <a:t>The Intertestamental Period</a:t>
            </a:r>
            <a:endParaRPr lang="en-GB" dirty="0"/>
          </a:p>
        </p:txBody>
      </p:sp>
      <p:sp>
        <p:nvSpPr>
          <p:cNvPr id="3" name="Content Placeholder 2"/>
          <p:cNvSpPr>
            <a:spLocks noGrp="1"/>
          </p:cNvSpPr>
          <p:nvPr>
            <p:ph idx="1"/>
          </p:nvPr>
        </p:nvSpPr>
        <p:spPr>
          <a:xfrm>
            <a:off x="323528" y="1628800"/>
            <a:ext cx="8229600" cy="4525963"/>
          </a:xfrm>
        </p:spPr>
        <p:txBody>
          <a:bodyPr>
            <a:normAutofit fontScale="92500"/>
          </a:bodyPr>
          <a:lstStyle/>
          <a:p>
            <a:pPr algn="just"/>
            <a:r>
              <a:rPr lang="en-GB" sz="3000" dirty="0" smtClean="0"/>
              <a:t>Also known as the late Second Temple Period (c. 250 BCE – c. 70 CE).</a:t>
            </a:r>
          </a:p>
          <a:p>
            <a:pPr marL="0" indent="0" algn="just">
              <a:buNone/>
            </a:pPr>
            <a:endParaRPr lang="en-US" sz="3000" dirty="0"/>
          </a:p>
          <a:p>
            <a:pPr algn="just"/>
            <a:r>
              <a:rPr lang="en-US" sz="3000" dirty="0"/>
              <a:t>History of the Jews in Palestine during this period is one of unrest and domination by foreign </a:t>
            </a:r>
            <a:r>
              <a:rPr lang="en-US" sz="3000" dirty="0" smtClean="0"/>
              <a:t>powers (Persians, Greeks, Romans). </a:t>
            </a:r>
            <a:r>
              <a:rPr lang="en-US" sz="3000" dirty="0"/>
              <a:t>	</a:t>
            </a:r>
          </a:p>
          <a:p>
            <a:pPr algn="just"/>
            <a:endParaRPr lang="en-GB" sz="3000" dirty="0"/>
          </a:p>
          <a:p>
            <a:pPr algn="just"/>
            <a:r>
              <a:rPr lang="en-GB" sz="3000" dirty="0" smtClean="0"/>
              <a:t>The </a:t>
            </a:r>
            <a:r>
              <a:rPr lang="en-GB" sz="3000" dirty="0"/>
              <a:t>suffering of the Jews </a:t>
            </a:r>
            <a:r>
              <a:rPr lang="en-GB" sz="3000" dirty="0" smtClean="0"/>
              <a:t>during </a:t>
            </a:r>
            <a:r>
              <a:rPr lang="en-GB" sz="3000" dirty="0"/>
              <a:t>this period gave rise to </a:t>
            </a:r>
            <a:r>
              <a:rPr lang="en-GB" sz="3000" dirty="0" smtClean="0"/>
              <a:t>much speculation concerning evil and its origins.</a:t>
            </a:r>
          </a:p>
          <a:p>
            <a:endParaRPr lang="en-GB" sz="3200" dirty="0"/>
          </a:p>
          <a:p>
            <a:endParaRPr lang="en-GB" sz="3200" dirty="0" smtClean="0"/>
          </a:p>
          <a:p>
            <a:endParaRPr lang="en-GB" dirty="0"/>
          </a:p>
          <a:p>
            <a:endParaRPr lang="en-GB" dirty="0" smtClean="0"/>
          </a:p>
          <a:p>
            <a:endParaRPr lang="en-GB" dirty="0" smtClean="0"/>
          </a:p>
        </p:txBody>
      </p:sp>
    </p:spTree>
    <p:extLst>
      <p:ext uri="{BB962C8B-B14F-4D97-AF65-F5344CB8AC3E}">
        <p14:creationId xmlns:p14="http://schemas.microsoft.com/office/powerpoint/2010/main" val="8126855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8229600" cy="1143000"/>
          </a:xfrm>
        </p:spPr>
        <p:txBody>
          <a:bodyPr/>
          <a:lstStyle/>
          <a:p>
            <a:r>
              <a:rPr lang="en-US" dirty="0" smtClean="0"/>
              <a:t>Key Events and Figures</a:t>
            </a:r>
            <a:endParaRPr lang="en-US" dirty="0"/>
          </a:p>
        </p:txBody>
      </p:sp>
      <p:sp>
        <p:nvSpPr>
          <p:cNvPr id="4" name="Content Placeholder 3"/>
          <p:cNvSpPr>
            <a:spLocks noGrp="1"/>
          </p:cNvSpPr>
          <p:nvPr>
            <p:ph idx="1"/>
          </p:nvPr>
        </p:nvSpPr>
        <p:spPr>
          <a:xfrm>
            <a:off x="467544" y="1412776"/>
            <a:ext cx="8064896" cy="4968552"/>
          </a:xfrm>
        </p:spPr>
        <p:txBody>
          <a:bodyPr>
            <a:normAutofit fontScale="92500" lnSpcReduction="10000"/>
          </a:bodyPr>
          <a:lstStyle/>
          <a:p>
            <a:pPr algn="just"/>
            <a:r>
              <a:rPr lang="en-US" dirty="0" smtClean="0"/>
              <a:t>333 BCE – Alexander the Great defeats the Persians in Asia Minor. </a:t>
            </a:r>
          </a:p>
          <a:p>
            <a:pPr marL="0" indent="0" algn="just">
              <a:buNone/>
            </a:pPr>
            <a:endParaRPr lang="en-US" dirty="0" smtClean="0"/>
          </a:p>
          <a:p>
            <a:pPr algn="just"/>
            <a:r>
              <a:rPr lang="en-US" dirty="0" smtClean="0"/>
              <a:t>Relations in Palestine deteriorate due to enforced Hellenization. </a:t>
            </a:r>
          </a:p>
          <a:p>
            <a:pPr marL="0" indent="0" algn="just">
              <a:buNone/>
            </a:pPr>
            <a:endParaRPr lang="en-US" dirty="0" smtClean="0"/>
          </a:p>
          <a:p>
            <a:pPr algn="just"/>
            <a:r>
              <a:rPr lang="en-US" dirty="0" smtClean="0"/>
              <a:t>167 BCE – outbreak of the Maccabean revolt. </a:t>
            </a:r>
          </a:p>
          <a:p>
            <a:pPr marL="0" indent="0" algn="just">
              <a:buNone/>
            </a:pPr>
            <a:endParaRPr lang="en-US" dirty="0" smtClean="0"/>
          </a:p>
          <a:p>
            <a:pPr algn="just"/>
            <a:r>
              <a:rPr lang="en-US" dirty="0" smtClean="0"/>
              <a:t>164 BCE – rededication of the Temple.</a:t>
            </a:r>
          </a:p>
          <a:p>
            <a:pPr marL="0" indent="0" algn="just">
              <a:buNone/>
            </a:pPr>
            <a:endParaRPr lang="en-US" dirty="0" smtClean="0"/>
          </a:p>
          <a:p>
            <a:pPr algn="just"/>
            <a:r>
              <a:rPr lang="en-US" dirty="0" smtClean="0"/>
              <a:t>142 BCE – Hasmonean rule. </a:t>
            </a:r>
          </a:p>
          <a:p>
            <a:pPr marL="0" indent="0" algn="just">
              <a:buNone/>
            </a:pPr>
            <a:endParaRPr lang="en-US" dirty="0" smtClean="0"/>
          </a:p>
          <a:p>
            <a:pPr algn="just"/>
            <a:r>
              <a:rPr lang="en-US" dirty="0" smtClean="0"/>
              <a:t>64 BCE – Roman consul Pompey enters Jerusalem. </a:t>
            </a:r>
          </a:p>
          <a:p>
            <a:pPr marL="0" indent="0" algn="just">
              <a:buNone/>
            </a:pPr>
            <a:endParaRPr lang="en-US" dirty="0" smtClean="0"/>
          </a:p>
          <a:p>
            <a:pPr algn="just"/>
            <a:r>
              <a:rPr lang="en-US" dirty="0" smtClean="0"/>
              <a:t>37 BCE – Herod appointed ‘King of the Jews’ by the Roman Senate.</a:t>
            </a:r>
          </a:p>
          <a:p>
            <a:endParaRPr lang="en-US" dirty="0"/>
          </a:p>
        </p:txBody>
      </p:sp>
    </p:spTree>
    <p:extLst>
      <p:ext uri="{BB962C8B-B14F-4D97-AF65-F5344CB8AC3E}">
        <p14:creationId xmlns:p14="http://schemas.microsoft.com/office/powerpoint/2010/main" val="5542209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The Evil One in the Intertestamental Period</a:t>
            </a:r>
            <a:endParaRPr lang="en-GB" dirty="0"/>
          </a:p>
        </p:txBody>
      </p:sp>
      <p:sp>
        <p:nvSpPr>
          <p:cNvPr id="3" name="Content Placeholder 2"/>
          <p:cNvSpPr>
            <a:spLocks noGrp="1"/>
          </p:cNvSpPr>
          <p:nvPr>
            <p:ph idx="1"/>
          </p:nvPr>
        </p:nvSpPr>
        <p:spPr>
          <a:xfrm>
            <a:off x="323528" y="1196752"/>
            <a:ext cx="8229600" cy="4896544"/>
          </a:xfrm>
        </p:spPr>
        <p:txBody>
          <a:bodyPr>
            <a:normAutofit/>
          </a:bodyPr>
          <a:lstStyle/>
          <a:p>
            <a:pPr algn="just"/>
            <a:endParaRPr lang="en-GB" dirty="0"/>
          </a:p>
          <a:p>
            <a:pPr algn="just"/>
            <a:r>
              <a:rPr lang="en-GB" dirty="0"/>
              <a:t>By the end of the Intertestamental period, Satan/the Devil had emerged as a central character within Judeo-Christian </a:t>
            </a:r>
            <a:r>
              <a:rPr lang="en-GB" dirty="0" smtClean="0"/>
              <a:t>tradition. </a:t>
            </a:r>
            <a:endParaRPr lang="en-GB" dirty="0"/>
          </a:p>
          <a:p>
            <a:pPr algn="just"/>
            <a:endParaRPr lang="en-GB" dirty="0"/>
          </a:p>
          <a:p>
            <a:pPr algn="just"/>
            <a:r>
              <a:rPr lang="en-GB" dirty="0" smtClean="0"/>
              <a:t>The literature of the Intertestamental period provided </a:t>
            </a:r>
            <a:r>
              <a:rPr lang="en-GB" dirty="0"/>
              <a:t>the raw material and conceptual framework for much of what is developed in early Christianity </a:t>
            </a:r>
            <a:r>
              <a:rPr lang="en-GB" dirty="0" smtClean="0"/>
              <a:t>regarding </a:t>
            </a:r>
            <a:r>
              <a:rPr lang="en-GB" dirty="0"/>
              <a:t>the Devil and </a:t>
            </a:r>
            <a:r>
              <a:rPr lang="en-GB" dirty="0" smtClean="0"/>
              <a:t>demons. </a:t>
            </a:r>
          </a:p>
          <a:p>
            <a:pPr algn="just"/>
            <a:endParaRPr lang="en-GB" dirty="0"/>
          </a:p>
          <a:p>
            <a:pPr algn="just"/>
            <a:r>
              <a:rPr lang="en-GB" dirty="0" smtClean="0"/>
              <a:t>‘It </a:t>
            </a:r>
            <a:r>
              <a:rPr lang="en-GB" dirty="0"/>
              <a:t>was during this period that Satan moved from the shadowy ranks of the cosmic courtiers to </a:t>
            </a:r>
            <a:r>
              <a:rPr lang="en-GB" dirty="0" err="1"/>
              <a:t>centerstage</a:t>
            </a:r>
            <a:r>
              <a:rPr lang="en-GB" dirty="0"/>
              <a:t> as their fallen prince’ </a:t>
            </a:r>
            <a:r>
              <a:rPr lang="en-GB" dirty="0" smtClean="0"/>
              <a:t>(T.J. Wray and Gregory Mobley p. 97). </a:t>
            </a:r>
            <a:endParaRPr lang="en-GB" dirty="0"/>
          </a:p>
          <a:p>
            <a:pPr algn="just"/>
            <a:endParaRPr lang="en-GB" dirty="0"/>
          </a:p>
          <a:p>
            <a:endParaRPr lang="en-GB" dirty="0"/>
          </a:p>
        </p:txBody>
      </p:sp>
    </p:spTree>
    <p:extLst>
      <p:ext uri="{BB962C8B-B14F-4D97-AF65-F5344CB8AC3E}">
        <p14:creationId xmlns:p14="http://schemas.microsoft.com/office/powerpoint/2010/main" val="2809846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The Literature of the Intertestamental Period</a:t>
            </a:r>
            <a:endParaRPr lang="en-GB" dirty="0"/>
          </a:p>
        </p:txBody>
      </p:sp>
      <p:sp>
        <p:nvSpPr>
          <p:cNvPr id="3" name="Content Placeholder 2"/>
          <p:cNvSpPr>
            <a:spLocks noGrp="1"/>
          </p:cNvSpPr>
          <p:nvPr>
            <p:ph idx="1"/>
          </p:nvPr>
        </p:nvSpPr>
        <p:spPr/>
        <p:txBody>
          <a:bodyPr/>
          <a:lstStyle/>
          <a:p>
            <a:pPr algn="just"/>
            <a:r>
              <a:rPr lang="en-GB" dirty="0" smtClean="0"/>
              <a:t>Book of Daniel</a:t>
            </a:r>
          </a:p>
          <a:p>
            <a:pPr algn="just"/>
            <a:endParaRPr lang="en-GB" dirty="0"/>
          </a:p>
          <a:p>
            <a:pPr algn="just"/>
            <a:r>
              <a:rPr lang="en-GB" dirty="0" smtClean="0"/>
              <a:t>Apocrypha (‘hidden/obscure’ writings; e.g. 1-2 Maccabees, Tobit, Ben </a:t>
            </a:r>
            <a:r>
              <a:rPr lang="en-GB" dirty="0" err="1" smtClean="0"/>
              <a:t>Sira</a:t>
            </a:r>
            <a:r>
              <a:rPr lang="en-GB" dirty="0" smtClean="0"/>
              <a:t>, Wisdom of Solomon)</a:t>
            </a:r>
          </a:p>
          <a:p>
            <a:pPr algn="just"/>
            <a:endParaRPr lang="en-GB" dirty="0"/>
          </a:p>
          <a:p>
            <a:pPr algn="just"/>
            <a:r>
              <a:rPr lang="en-GB" dirty="0" err="1" smtClean="0"/>
              <a:t>Pseudepigrapha</a:t>
            </a:r>
            <a:r>
              <a:rPr lang="en-GB" dirty="0" smtClean="0"/>
              <a:t> (‘pseudonymous writings’; e.g. 1 Enoch, 4 Ezra, 2 Baruch)</a:t>
            </a:r>
          </a:p>
          <a:p>
            <a:pPr algn="just"/>
            <a:endParaRPr lang="en-GB" dirty="0"/>
          </a:p>
          <a:p>
            <a:pPr algn="just"/>
            <a:r>
              <a:rPr lang="en-GB" dirty="0" smtClean="0"/>
              <a:t>Dead Sea Scrolls (the body of literature discovered at Qumran in 1947)</a:t>
            </a:r>
          </a:p>
        </p:txBody>
      </p:sp>
    </p:spTree>
    <p:extLst>
      <p:ext uri="{BB962C8B-B14F-4D97-AF65-F5344CB8AC3E}">
        <p14:creationId xmlns:p14="http://schemas.microsoft.com/office/powerpoint/2010/main" val="8126401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dirty="0" smtClean="0"/>
              <a:t>The Jewish Understanding of Evil in the Intertestamental Period</a:t>
            </a:r>
            <a:endParaRPr lang="en-GB" dirty="0"/>
          </a:p>
        </p:txBody>
      </p:sp>
      <p:sp>
        <p:nvSpPr>
          <p:cNvPr id="3" name="Content Placeholder 2"/>
          <p:cNvSpPr>
            <a:spLocks noGrp="1"/>
          </p:cNvSpPr>
          <p:nvPr>
            <p:ph idx="1"/>
          </p:nvPr>
        </p:nvSpPr>
        <p:spPr>
          <a:xfrm>
            <a:off x="467544" y="1772816"/>
            <a:ext cx="8229600" cy="4525963"/>
          </a:xfrm>
        </p:spPr>
        <p:txBody>
          <a:bodyPr>
            <a:normAutofit/>
          </a:bodyPr>
          <a:lstStyle/>
          <a:p>
            <a:pPr algn="just"/>
            <a:r>
              <a:rPr lang="en-GB" dirty="0"/>
              <a:t>By the end of the 2nd century BCE, the concept of heavenly powers hostile to God had become commonplace within Jewish tradition. </a:t>
            </a:r>
          </a:p>
          <a:p>
            <a:pPr marL="0" indent="0" algn="just">
              <a:buNone/>
            </a:pPr>
            <a:endParaRPr lang="en-GB" dirty="0"/>
          </a:p>
          <a:p>
            <a:pPr algn="just"/>
            <a:r>
              <a:rPr lang="en-GB" dirty="0"/>
              <a:t>A number of </a:t>
            </a:r>
            <a:r>
              <a:rPr lang="en-GB" dirty="0" smtClean="0"/>
              <a:t>texts develop </a:t>
            </a:r>
            <a:r>
              <a:rPr lang="en-GB" dirty="0"/>
              <a:t>the idea of ‘fallen </a:t>
            </a:r>
            <a:r>
              <a:rPr lang="en-GB" dirty="0" smtClean="0"/>
              <a:t>angels’ on the basis of Genesis 6:1-4.</a:t>
            </a:r>
          </a:p>
          <a:p>
            <a:pPr algn="just"/>
            <a:endParaRPr lang="en-GB" dirty="0"/>
          </a:p>
          <a:p>
            <a:pPr algn="just"/>
            <a:r>
              <a:rPr lang="en-GB" dirty="0" smtClean="0"/>
              <a:t> A </a:t>
            </a:r>
            <a:r>
              <a:rPr lang="en-GB" dirty="0"/>
              <a:t>myth develops </a:t>
            </a:r>
            <a:r>
              <a:rPr lang="en-GB" dirty="0" smtClean="0"/>
              <a:t>in which the forces of evil have an angelic leader (variously named </a:t>
            </a:r>
            <a:r>
              <a:rPr lang="en-GB" dirty="0" err="1" smtClean="0"/>
              <a:t>Semyaza</a:t>
            </a:r>
            <a:r>
              <a:rPr lang="en-GB" dirty="0" smtClean="0"/>
              <a:t>, Azazel, </a:t>
            </a:r>
            <a:r>
              <a:rPr lang="en-GB" dirty="0" err="1" smtClean="0"/>
              <a:t>Mastema</a:t>
            </a:r>
            <a:r>
              <a:rPr lang="en-GB" dirty="0"/>
              <a:t>, </a:t>
            </a:r>
            <a:r>
              <a:rPr lang="en-GB" dirty="0" smtClean="0"/>
              <a:t>Belial/</a:t>
            </a:r>
            <a:r>
              <a:rPr lang="en-GB" dirty="0" err="1" smtClean="0"/>
              <a:t>Beliar</a:t>
            </a:r>
            <a:r>
              <a:rPr lang="en-GB" dirty="0" smtClean="0"/>
              <a:t> and </a:t>
            </a:r>
            <a:r>
              <a:rPr lang="en-GB" dirty="0"/>
              <a:t>the Prince of </a:t>
            </a:r>
            <a:r>
              <a:rPr lang="en-GB" dirty="0" smtClean="0"/>
              <a:t>Darkness). </a:t>
            </a:r>
          </a:p>
          <a:p>
            <a:endParaRPr lang="en-GB" dirty="0"/>
          </a:p>
          <a:p>
            <a:endParaRPr lang="en-GB" dirty="0"/>
          </a:p>
        </p:txBody>
      </p:sp>
    </p:spTree>
    <p:extLst>
      <p:ext uri="{BB962C8B-B14F-4D97-AF65-F5344CB8AC3E}">
        <p14:creationId xmlns:p14="http://schemas.microsoft.com/office/powerpoint/2010/main" val="41295368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Genesis 6:1-4</a:t>
            </a:r>
            <a:endParaRPr lang="en-GB" dirty="0"/>
          </a:p>
        </p:txBody>
      </p:sp>
      <p:sp>
        <p:nvSpPr>
          <p:cNvPr id="3" name="Content Placeholder 2"/>
          <p:cNvSpPr>
            <a:spLocks noGrp="1"/>
          </p:cNvSpPr>
          <p:nvPr>
            <p:ph idx="1"/>
          </p:nvPr>
        </p:nvSpPr>
        <p:spPr/>
        <p:txBody>
          <a:bodyPr>
            <a:normAutofit/>
          </a:bodyPr>
          <a:lstStyle/>
          <a:p>
            <a:pPr algn="just"/>
            <a:r>
              <a:rPr lang="en-GB" sz="2800" dirty="0" smtClean="0"/>
              <a:t>‘When people began to multiply on the face of the ground, and daughters were born to them, the sons of God saw that they were fair; and they took wives for themselves of all that they chose…The Nephilim were on the earth in those days – and also afterwards – when the sons of God went in to the daughters of humans, who bore children to them. These were the heroes that were of old, warriors of renown’ (Gen. 6:1-4). </a:t>
            </a:r>
            <a:endParaRPr lang="en-GB" sz="2800" dirty="0"/>
          </a:p>
        </p:txBody>
      </p:sp>
    </p:spTree>
    <p:extLst>
      <p:ext uri="{BB962C8B-B14F-4D97-AF65-F5344CB8AC3E}">
        <p14:creationId xmlns:p14="http://schemas.microsoft.com/office/powerpoint/2010/main" val="17810377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1 Enoch</a:t>
            </a:r>
            <a:endParaRPr lang="en-GB" dirty="0"/>
          </a:p>
        </p:txBody>
      </p:sp>
      <p:sp>
        <p:nvSpPr>
          <p:cNvPr id="4" name="Content Placeholder 3"/>
          <p:cNvSpPr>
            <a:spLocks noGrp="1"/>
          </p:cNvSpPr>
          <p:nvPr>
            <p:ph sz="half" idx="1"/>
          </p:nvPr>
        </p:nvSpPr>
        <p:spPr>
          <a:xfrm>
            <a:off x="457200" y="1600200"/>
            <a:ext cx="4038600" cy="4925144"/>
          </a:xfrm>
        </p:spPr>
        <p:txBody>
          <a:bodyPr>
            <a:normAutofit fontScale="85000" lnSpcReduction="20000"/>
          </a:bodyPr>
          <a:lstStyle/>
          <a:p>
            <a:r>
              <a:rPr lang="en-US" dirty="0"/>
              <a:t>A collection of separate ‘</a:t>
            </a:r>
            <a:r>
              <a:rPr lang="en-US" dirty="0" err="1"/>
              <a:t>Enochic</a:t>
            </a:r>
            <a:r>
              <a:rPr lang="en-US" dirty="0"/>
              <a:t>’ works regarded as authoritative in several circles.</a:t>
            </a:r>
          </a:p>
          <a:p>
            <a:pPr marL="0" indent="0">
              <a:buNone/>
            </a:pPr>
            <a:endParaRPr lang="en-GB" dirty="0"/>
          </a:p>
          <a:p>
            <a:r>
              <a:rPr lang="en-GB" dirty="0" smtClean="0"/>
              <a:t>Enjoyed </a:t>
            </a:r>
            <a:r>
              <a:rPr lang="en-GB" dirty="0"/>
              <a:t>substantial popularity within </a:t>
            </a:r>
            <a:r>
              <a:rPr lang="en-GB" dirty="0" smtClean="0"/>
              <a:t>late </a:t>
            </a:r>
            <a:r>
              <a:rPr lang="en-GB" dirty="0"/>
              <a:t>Second Temple </a:t>
            </a:r>
            <a:r>
              <a:rPr lang="en-GB" dirty="0" smtClean="0"/>
              <a:t>Judaism. </a:t>
            </a:r>
          </a:p>
          <a:p>
            <a:endParaRPr lang="en-GB" dirty="0"/>
          </a:p>
          <a:p>
            <a:r>
              <a:rPr lang="en-GB" dirty="0" smtClean="0"/>
              <a:t>A </a:t>
            </a:r>
            <a:r>
              <a:rPr lang="en-GB" dirty="0"/>
              <a:t>phenomenally important resource for understanding religious attitudes and perspectives in Palestine at the turn of the </a:t>
            </a:r>
            <a:r>
              <a:rPr lang="en-GB" dirty="0" smtClean="0"/>
              <a:t>era.</a:t>
            </a:r>
          </a:p>
          <a:p>
            <a:endParaRPr lang="en-GB" dirty="0"/>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1628800"/>
            <a:ext cx="4427984"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67855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Book of the Watchers (1 Enoch, </a:t>
            </a:r>
            <a:r>
              <a:rPr lang="en-GB" dirty="0" err="1" smtClean="0"/>
              <a:t>Chs</a:t>
            </a:r>
            <a:r>
              <a:rPr lang="en-GB" dirty="0" smtClean="0"/>
              <a:t>. 1-36)</a:t>
            </a:r>
            <a:endParaRPr lang="en-GB" dirty="0"/>
          </a:p>
        </p:txBody>
      </p:sp>
      <p:sp>
        <p:nvSpPr>
          <p:cNvPr id="5" name="Content Placeholder 4"/>
          <p:cNvSpPr>
            <a:spLocks noGrp="1"/>
          </p:cNvSpPr>
          <p:nvPr>
            <p:ph idx="1"/>
          </p:nvPr>
        </p:nvSpPr>
        <p:spPr>
          <a:xfrm>
            <a:off x="467544" y="1916832"/>
            <a:ext cx="8229600" cy="4525963"/>
          </a:xfrm>
        </p:spPr>
        <p:txBody>
          <a:bodyPr/>
          <a:lstStyle/>
          <a:p>
            <a:pPr algn="just"/>
            <a:r>
              <a:rPr lang="en-GB" dirty="0" smtClean="0"/>
              <a:t>These chapters develop the myth in Gen. 6:1-4 concerning the ‘sons of God’. </a:t>
            </a:r>
          </a:p>
          <a:p>
            <a:pPr algn="just"/>
            <a:endParaRPr lang="en-GB" dirty="0"/>
          </a:p>
          <a:p>
            <a:pPr algn="just"/>
            <a:r>
              <a:rPr lang="en-GB" dirty="0"/>
              <a:t>A</a:t>
            </a:r>
            <a:r>
              <a:rPr lang="en-GB" dirty="0" smtClean="0"/>
              <a:t>t </a:t>
            </a:r>
            <a:r>
              <a:rPr lang="en-GB" dirty="0"/>
              <a:t>least two initially separate traditions conflated at an early stage, one in which </a:t>
            </a:r>
            <a:r>
              <a:rPr lang="en-GB" dirty="0" err="1"/>
              <a:t>Semyaza</a:t>
            </a:r>
            <a:r>
              <a:rPr lang="en-GB" dirty="0"/>
              <a:t> leads a band of rebellious angels to earth in order to take for themselves human wives (6-7; cf. 9:7-9, 12:4, 15:3-7), and another where humankind is lead astray under the instruction of </a:t>
            </a:r>
            <a:r>
              <a:rPr lang="en-GB" dirty="0" err="1"/>
              <a:t>Azaz’el</a:t>
            </a:r>
            <a:r>
              <a:rPr lang="en-GB" dirty="0"/>
              <a:t> (8:1-2; cf. 9:6; 10:8; 13:1-2</a:t>
            </a:r>
            <a:r>
              <a:rPr lang="en-GB" dirty="0" smtClean="0"/>
              <a:t>). </a:t>
            </a:r>
            <a:endParaRPr lang="en-GB" dirty="0"/>
          </a:p>
        </p:txBody>
      </p:sp>
    </p:spTree>
    <p:extLst>
      <p:ext uri="{BB962C8B-B14F-4D97-AF65-F5344CB8AC3E}">
        <p14:creationId xmlns:p14="http://schemas.microsoft.com/office/powerpoint/2010/main" val="30668602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err="1" smtClean="0"/>
              <a:t>Semyaza</a:t>
            </a:r>
            <a:endParaRPr lang="en-GB" dirty="0"/>
          </a:p>
        </p:txBody>
      </p:sp>
      <p:sp>
        <p:nvSpPr>
          <p:cNvPr id="3" name="Content Placeholder 2"/>
          <p:cNvSpPr>
            <a:spLocks noGrp="1"/>
          </p:cNvSpPr>
          <p:nvPr>
            <p:ph idx="1"/>
          </p:nvPr>
        </p:nvSpPr>
        <p:spPr/>
        <p:txBody>
          <a:bodyPr/>
          <a:lstStyle/>
          <a:p>
            <a:pPr algn="just"/>
            <a:r>
              <a:rPr lang="en-GB" dirty="0"/>
              <a:t>‘In those days, when the children of man had multiplied, it happened that there were born unto them handsome and beautiful daughters. And the angels, the children of heaven, saw them and desired them; and they said to one another, “Come let us choose wives for ourselves from among the daughters of man and beget us children”. And </a:t>
            </a:r>
            <a:r>
              <a:rPr lang="en-GB" dirty="0" err="1"/>
              <a:t>Semyaz</a:t>
            </a:r>
            <a:r>
              <a:rPr lang="en-GB" dirty="0"/>
              <a:t>, being their leader, said unto them, “I fear that perhaps you will not consent that this deed should be done, and I alone will become (responsible) for this great sin”’ (1 Enoch 6:1-4). </a:t>
            </a:r>
          </a:p>
          <a:p>
            <a:endParaRPr lang="en-GB" dirty="0"/>
          </a:p>
        </p:txBody>
      </p:sp>
    </p:spTree>
    <p:extLst>
      <p:ext uri="{BB962C8B-B14F-4D97-AF65-F5344CB8AC3E}">
        <p14:creationId xmlns:p14="http://schemas.microsoft.com/office/powerpoint/2010/main" val="7831590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057"/>
            <a:ext cx="8229600" cy="1143000"/>
          </a:xfrm>
        </p:spPr>
        <p:txBody>
          <a:bodyPr/>
          <a:lstStyle/>
          <a:p>
            <a:r>
              <a:rPr lang="en-GB" dirty="0" smtClean="0"/>
              <a:t>Azazel</a:t>
            </a:r>
            <a:endParaRPr lang="en-GB" dirty="0"/>
          </a:p>
        </p:txBody>
      </p:sp>
      <p:sp>
        <p:nvSpPr>
          <p:cNvPr id="3" name="Content Placeholder 2"/>
          <p:cNvSpPr>
            <a:spLocks noGrp="1"/>
          </p:cNvSpPr>
          <p:nvPr>
            <p:ph idx="1"/>
          </p:nvPr>
        </p:nvSpPr>
        <p:spPr/>
        <p:txBody>
          <a:bodyPr/>
          <a:lstStyle/>
          <a:p>
            <a:r>
              <a:rPr lang="en-GB" sz="2800" dirty="0"/>
              <a:t>‘You see what </a:t>
            </a:r>
            <a:r>
              <a:rPr lang="en-GB" sz="2800" dirty="0" err="1"/>
              <a:t>Azaz’el</a:t>
            </a:r>
            <a:r>
              <a:rPr lang="en-GB" sz="2800" dirty="0"/>
              <a:t> has done; how he has taught all (forms of) oppression upon the earth’ (1 Enoch 9:6).</a:t>
            </a:r>
          </a:p>
          <a:p>
            <a:endParaRPr lang="en-GB" sz="2800" dirty="0"/>
          </a:p>
          <a:p>
            <a:r>
              <a:rPr lang="en-GB" sz="2800" dirty="0"/>
              <a:t>‘And secondly the Lord said to Raphael, “Bind </a:t>
            </a:r>
            <a:r>
              <a:rPr lang="en-GB" sz="2800" dirty="0" err="1"/>
              <a:t>Azaz’el</a:t>
            </a:r>
            <a:r>
              <a:rPr lang="en-GB" sz="2800" dirty="0"/>
              <a:t> hand and foot (and) throw him into the darkness”’ (1 Enoch 10:4).</a:t>
            </a:r>
          </a:p>
          <a:p>
            <a:endParaRPr lang="en-GB" sz="2800" dirty="0"/>
          </a:p>
          <a:p>
            <a:r>
              <a:rPr lang="en-GB" sz="2800" dirty="0"/>
              <a:t>‘And the whole earth has been corrupted by </a:t>
            </a:r>
            <a:r>
              <a:rPr lang="en-GB" sz="2800" dirty="0" err="1"/>
              <a:t>Azaz’el’s</a:t>
            </a:r>
            <a:r>
              <a:rPr lang="en-GB" sz="2800" dirty="0"/>
              <a:t> teaching of his (own) actions’ (1 Enoch 10:8). </a:t>
            </a:r>
          </a:p>
          <a:p>
            <a:endParaRPr lang="en-GB" dirty="0"/>
          </a:p>
        </p:txBody>
      </p:sp>
    </p:spTree>
    <p:extLst>
      <p:ext uri="{BB962C8B-B14F-4D97-AF65-F5344CB8AC3E}">
        <p14:creationId xmlns:p14="http://schemas.microsoft.com/office/powerpoint/2010/main" val="11186987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467"/>
            <a:ext cx="8229600" cy="1143000"/>
          </a:xfrm>
        </p:spPr>
        <p:txBody>
          <a:bodyPr/>
          <a:lstStyle/>
          <a:p>
            <a:r>
              <a:rPr lang="en-GB" dirty="0" smtClean="0"/>
              <a:t>The Fate of the Watchers</a:t>
            </a:r>
            <a:endParaRPr lang="en-GB" dirty="0"/>
          </a:p>
        </p:txBody>
      </p:sp>
      <p:sp>
        <p:nvSpPr>
          <p:cNvPr id="5" name="Content Placeholder 4"/>
          <p:cNvSpPr>
            <a:spLocks noGrp="1"/>
          </p:cNvSpPr>
          <p:nvPr>
            <p:ph sz="half" idx="2"/>
          </p:nvPr>
        </p:nvSpPr>
        <p:spPr>
          <a:xfrm>
            <a:off x="4716016" y="1628800"/>
            <a:ext cx="4038600" cy="4525963"/>
          </a:xfrm>
        </p:spPr>
        <p:txBody>
          <a:bodyPr>
            <a:normAutofit fontScale="92500" lnSpcReduction="10000"/>
          </a:bodyPr>
          <a:lstStyle/>
          <a:p>
            <a:r>
              <a:rPr lang="en-GB" dirty="0" smtClean="0"/>
              <a:t>In the end, the Watchers (the wicked angels) are bound until the time of the final judgement (10:11-12).</a:t>
            </a:r>
          </a:p>
          <a:p>
            <a:endParaRPr lang="en-GB" dirty="0"/>
          </a:p>
          <a:p>
            <a:r>
              <a:rPr lang="en-GB" dirty="0" smtClean="0"/>
              <a:t>The myth of the Watchers </a:t>
            </a:r>
            <a:r>
              <a:rPr lang="en-GB" dirty="0"/>
              <a:t>also features prominently in the Dead Sea Scrolls (CD-1 II, 18-21; 4Q203; 4Q531; 4Q532; 4Q533). </a:t>
            </a:r>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4032448" cy="4853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38928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dirty="0" smtClean="0"/>
              <a:t>Jubilees </a:t>
            </a:r>
            <a:endParaRPr lang="en-GB" dirty="0"/>
          </a:p>
        </p:txBody>
      </p:sp>
      <p:sp>
        <p:nvSpPr>
          <p:cNvPr id="5" name="Content Placeholder 4"/>
          <p:cNvSpPr>
            <a:spLocks noGrp="1"/>
          </p:cNvSpPr>
          <p:nvPr>
            <p:ph idx="1"/>
          </p:nvPr>
        </p:nvSpPr>
        <p:spPr>
          <a:xfrm>
            <a:off x="395536" y="1772816"/>
            <a:ext cx="8229600" cy="4525963"/>
          </a:xfrm>
        </p:spPr>
        <p:txBody>
          <a:bodyPr>
            <a:noAutofit/>
          </a:bodyPr>
          <a:lstStyle/>
          <a:p>
            <a:pPr algn="just"/>
            <a:r>
              <a:rPr lang="en-GB" sz="2400" dirty="0" smtClean="0"/>
              <a:t>Likely written </a:t>
            </a:r>
            <a:r>
              <a:rPr lang="en-GB" sz="2400" dirty="0"/>
              <a:t>in </a:t>
            </a:r>
            <a:r>
              <a:rPr lang="en-GB" sz="2400" dirty="0" smtClean="0"/>
              <a:t>the middle of the 2</a:t>
            </a:r>
            <a:r>
              <a:rPr lang="en-GB" sz="2400" baseline="30000" dirty="0" smtClean="0"/>
              <a:t>nd</a:t>
            </a:r>
            <a:r>
              <a:rPr lang="en-GB" sz="2400" dirty="0" smtClean="0"/>
              <a:t> century BCE. </a:t>
            </a:r>
          </a:p>
          <a:p>
            <a:pPr algn="just"/>
            <a:endParaRPr lang="en-GB" sz="2400" dirty="0"/>
          </a:p>
          <a:p>
            <a:pPr algn="just"/>
            <a:r>
              <a:rPr lang="en-GB" sz="2400" dirty="0" smtClean="0"/>
              <a:t>Retells the stories of Genesis and the first half of Exodus. </a:t>
            </a:r>
          </a:p>
          <a:p>
            <a:pPr algn="just"/>
            <a:endParaRPr lang="en-GB" sz="2400" dirty="0"/>
          </a:p>
          <a:p>
            <a:pPr algn="just"/>
            <a:r>
              <a:rPr lang="en-US" sz="2400" dirty="0"/>
              <a:t>Greater prominence for angels and demons (in comparison with the biblical narrative</a:t>
            </a:r>
            <a:r>
              <a:rPr lang="en-US" sz="2400" dirty="0" smtClean="0"/>
              <a:t>).</a:t>
            </a:r>
            <a:endParaRPr lang="en-GB" sz="2400" dirty="0"/>
          </a:p>
          <a:p>
            <a:pPr marL="0" indent="0" algn="just">
              <a:buNone/>
            </a:pPr>
            <a:endParaRPr lang="en-GB" sz="2400" dirty="0"/>
          </a:p>
          <a:p>
            <a:pPr algn="just"/>
            <a:r>
              <a:rPr lang="en-GB" sz="2400" dirty="0" err="1" smtClean="0"/>
              <a:t>Mastema</a:t>
            </a:r>
            <a:r>
              <a:rPr lang="en-GB" sz="2400" dirty="0" smtClean="0"/>
              <a:t> (‘hostility/persecution’) appears as the leader of the wicked spirits. </a:t>
            </a:r>
          </a:p>
          <a:p>
            <a:endParaRPr lang="en-GB" sz="2400" dirty="0"/>
          </a:p>
        </p:txBody>
      </p:sp>
    </p:spTree>
    <p:extLst>
      <p:ext uri="{BB962C8B-B14F-4D97-AF65-F5344CB8AC3E}">
        <p14:creationId xmlns:p14="http://schemas.microsoft.com/office/powerpoint/2010/main" val="24610998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err="1" smtClean="0"/>
              <a:t>Mastema</a:t>
            </a:r>
            <a:endParaRPr lang="en-GB" dirty="0"/>
          </a:p>
        </p:txBody>
      </p:sp>
      <p:sp>
        <p:nvSpPr>
          <p:cNvPr id="5" name="Content Placeholder 4"/>
          <p:cNvSpPr>
            <a:spLocks noGrp="1"/>
          </p:cNvSpPr>
          <p:nvPr>
            <p:ph idx="1"/>
          </p:nvPr>
        </p:nvSpPr>
        <p:spPr/>
        <p:txBody>
          <a:bodyPr/>
          <a:lstStyle/>
          <a:p>
            <a:pPr algn="just"/>
            <a:r>
              <a:rPr lang="en-GB" dirty="0"/>
              <a:t>‘And the chief of the spirits, </a:t>
            </a:r>
            <a:r>
              <a:rPr lang="en-GB" dirty="0" err="1"/>
              <a:t>Mastema</a:t>
            </a:r>
            <a:r>
              <a:rPr lang="en-GB" dirty="0"/>
              <a:t>, came and he said, “O Lord, Creator, leave some of them before me, and let them obey my voice. And let them do everything which I tell them, because if some of them are not left for me, I will not be able to exercise the authority of my will among the children of men because they are (intended) to corrupt and lead astray before my judgement because the evil of the sons of men is great”. And he said, “Let a tenth of them remain before him, but let nine parts go down into the place of judgement”’ (Jubilees 10:7-9). </a:t>
            </a:r>
          </a:p>
          <a:p>
            <a:endParaRPr lang="en-GB" dirty="0"/>
          </a:p>
        </p:txBody>
      </p:sp>
    </p:spTree>
    <p:extLst>
      <p:ext uri="{BB962C8B-B14F-4D97-AF65-F5344CB8AC3E}">
        <p14:creationId xmlns:p14="http://schemas.microsoft.com/office/powerpoint/2010/main" val="16650136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US" dirty="0" err="1" smtClean="0"/>
              <a:t>Mastema</a:t>
            </a:r>
            <a:r>
              <a:rPr lang="en-US" dirty="0" smtClean="0"/>
              <a:t> in Jubilees</a:t>
            </a:r>
            <a:endParaRPr lang="en-US" dirty="0"/>
          </a:p>
        </p:txBody>
      </p:sp>
      <p:pic>
        <p:nvPicPr>
          <p:cNvPr id="5" name="Content Placeholder 4" descr="img-Caravaggio.jpg"/>
          <p:cNvPicPr>
            <a:picLocks noGrp="1" noChangeAspect="1"/>
          </p:cNvPicPr>
          <p:nvPr>
            <p:ph sz="half" idx="1"/>
          </p:nvPr>
        </p:nvPicPr>
        <p:blipFill>
          <a:blip r:embed="rId2"/>
          <a:stretch>
            <a:fillRect/>
          </a:stretch>
        </p:blipFill>
        <p:spPr>
          <a:xfrm>
            <a:off x="467544" y="2204864"/>
            <a:ext cx="4182616" cy="3186007"/>
          </a:xfrm>
        </p:spPr>
      </p:pic>
      <p:sp>
        <p:nvSpPr>
          <p:cNvPr id="4" name="Content Placeholder 3"/>
          <p:cNvSpPr>
            <a:spLocks noGrp="1"/>
          </p:cNvSpPr>
          <p:nvPr>
            <p:ph sz="half" idx="2"/>
          </p:nvPr>
        </p:nvSpPr>
        <p:spPr>
          <a:xfrm>
            <a:off x="4860032" y="1196752"/>
            <a:ext cx="4038600" cy="5400600"/>
          </a:xfrm>
        </p:spPr>
        <p:txBody>
          <a:bodyPr>
            <a:normAutofit fontScale="85000" lnSpcReduction="20000"/>
          </a:bodyPr>
          <a:lstStyle/>
          <a:p>
            <a:r>
              <a:rPr lang="en-US" dirty="0" smtClean="0"/>
              <a:t>Testing of Abraham’s faith (17:16; cf. Job 1-2).</a:t>
            </a:r>
          </a:p>
          <a:p>
            <a:pPr marL="0" indent="0">
              <a:buNone/>
            </a:pPr>
            <a:endParaRPr lang="en-US" dirty="0" smtClean="0"/>
          </a:p>
          <a:p>
            <a:r>
              <a:rPr lang="en-US" dirty="0" smtClean="0"/>
              <a:t>Assists the Egyptians against Moses and the Israelites (48:9-19).</a:t>
            </a:r>
          </a:p>
          <a:p>
            <a:pPr marL="0" indent="0">
              <a:buNone/>
            </a:pPr>
            <a:endParaRPr lang="en-US" dirty="0" smtClean="0"/>
          </a:p>
          <a:p>
            <a:r>
              <a:rPr lang="en-US" dirty="0" smtClean="0"/>
              <a:t>‘All the powers of Mastema’ sent to kill the firstborn of the Egyptians</a:t>
            </a:r>
            <a:r>
              <a:rPr lang="en-US" dirty="0"/>
              <a:t> </a:t>
            </a:r>
            <a:r>
              <a:rPr lang="en-US" dirty="0" smtClean="0"/>
              <a:t>(49:2).</a:t>
            </a:r>
          </a:p>
          <a:p>
            <a:pPr marL="0" indent="0">
              <a:buNone/>
            </a:pPr>
            <a:endParaRPr lang="en-US" dirty="0" smtClean="0"/>
          </a:p>
          <a:p>
            <a:r>
              <a:rPr lang="en-US" dirty="0" smtClean="0"/>
              <a:t>Israel shall enjoy a time of blessing with ‘no Satan and no evil (one) who will destroy’ (23:29). </a:t>
            </a:r>
          </a:p>
          <a:p>
            <a:pPr>
              <a:buNone/>
            </a:pPr>
            <a:r>
              <a:rPr lang="en-US" dirty="0" smtClean="0"/>
              <a:t>	</a:t>
            </a:r>
            <a:endParaRPr lang="en-US" dirty="0">
              <a:solidFill>
                <a:srgbClr val="FFFF00"/>
              </a:solidFill>
            </a:endParaRPr>
          </a:p>
        </p:txBody>
      </p:sp>
    </p:spTree>
    <p:extLst>
      <p:ext uri="{BB962C8B-B14F-4D97-AF65-F5344CB8AC3E}">
        <p14:creationId xmlns:p14="http://schemas.microsoft.com/office/powerpoint/2010/main" val="39346839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The Dead Sea Scrolls</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28801"/>
            <a:ext cx="8064895"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21938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Dead Sea Scrolls</a:t>
            </a:r>
            <a:endParaRPr lang="en-GB" dirty="0"/>
          </a:p>
        </p:txBody>
      </p:sp>
      <p:sp>
        <p:nvSpPr>
          <p:cNvPr id="3" name="Content Placeholder 2"/>
          <p:cNvSpPr>
            <a:spLocks noGrp="1"/>
          </p:cNvSpPr>
          <p:nvPr>
            <p:ph idx="1"/>
          </p:nvPr>
        </p:nvSpPr>
        <p:spPr>
          <a:xfrm>
            <a:off x="395536" y="1556792"/>
            <a:ext cx="8229600" cy="4824536"/>
          </a:xfrm>
        </p:spPr>
        <p:txBody>
          <a:bodyPr>
            <a:normAutofit fontScale="92500" lnSpcReduction="20000"/>
          </a:bodyPr>
          <a:lstStyle/>
          <a:p>
            <a:pPr algn="just"/>
            <a:r>
              <a:rPr lang="en-GB" dirty="0" smtClean="0"/>
              <a:t>Fragments of around 800 manuscripts (Hebrew, Greek and Aramaic) from the last three centuries BCE to around 70 CE.</a:t>
            </a:r>
          </a:p>
          <a:p>
            <a:pPr marL="0" indent="0" algn="just">
              <a:buNone/>
            </a:pPr>
            <a:endParaRPr lang="en-GB" dirty="0" smtClean="0"/>
          </a:p>
          <a:p>
            <a:pPr algn="just"/>
            <a:r>
              <a:rPr lang="en-GB" dirty="0" smtClean="0"/>
              <a:t>The library of the Qumran community, consisting of: biblical books, copies of other late Second Temple Jewish writings, and sectarian texts (e.g. Manual of Discipline, War Scroll)</a:t>
            </a:r>
          </a:p>
          <a:p>
            <a:pPr marL="0" indent="0" algn="just">
              <a:buNone/>
            </a:pPr>
            <a:endParaRPr lang="en-GB" dirty="0" smtClean="0"/>
          </a:p>
          <a:p>
            <a:pPr algn="just"/>
            <a:r>
              <a:rPr lang="en-GB" dirty="0" smtClean="0"/>
              <a:t>The community was founded in the second half of the second century BCE and was probably an elite group within a wider Essene movement. </a:t>
            </a:r>
          </a:p>
          <a:p>
            <a:pPr algn="just"/>
            <a:endParaRPr lang="en-GB" dirty="0" smtClean="0"/>
          </a:p>
          <a:p>
            <a:pPr algn="just"/>
            <a:r>
              <a:rPr lang="en-GB" dirty="0" smtClean="0"/>
              <a:t>The community drew particular inspiration from apocalyptic works such as books of I Enoch (20 copies) and Jubilees (50 copies). </a:t>
            </a:r>
          </a:p>
          <a:p>
            <a:pPr algn="just"/>
            <a:endParaRPr lang="en-GB" dirty="0" smtClean="0"/>
          </a:p>
          <a:p>
            <a:pPr algn="just"/>
            <a:r>
              <a:rPr lang="en-US" dirty="0"/>
              <a:t>Cosmic struggle between light and </a:t>
            </a:r>
            <a:r>
              <a:rPr lang="en-US" dirty="0" smtClean="0"/>
              <a:t>darkness.</a:t>
            </a:r>
            <a:endParaRPr lang="en-US" dirty="0"/>
          </a:p>
          <a:p>
            <a:pPr marL="0" indent="0" algn="just">
              <a:buNone/>
            </a:pPr>
            <a:endParaRPr lang="en-GB" dirty="0" smtClean="0"/>
          </a:p>
          <a:p>
            <a:pPr algn="just"/>
            <a:endParaRPr lang="en-GB" dirty="0" smtClean="0"/>
          </a:p>
          <a:p>
            <a:pPr algn="just"/>
            <a:endParaRPr lang="en-GB" dirty="0" smtClean="0"/>
          </a:p>
          <a:p>
            <a:pPr algn="just"/>
            <a:endParaRPr lang="en-GB" dirty="0"/>
          </a:p>
        </p:txBody>
      </p:sp>
    </p:spTree>
    <p:extLst>
      <p:ext uri="{BB962C8B-B14F-4D97-AF65-F5344CB8AC3E}">
        <p14:creationId xmlns:p14="http://schemas.microsoft.com/office/powerpoint/2010/main" val="14221251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a:t>
            </a:r>
            <a:r>
              <a:rPr lang="en-GB" dirty="0"/>
              <a:t>Two-Spirit Treatise (1QS 3:13-4:26)</a:t>
            </a:r>
          </a:p>
        </p:txBody>
      </p:sp>
      <p:sp>
        <p:nvSpPr>
          <p:cNvPr id="3" name="Content Placeholder 2"/>
          <p:cNvSpPr>
            <a:spLocks noGrp="1"/>
          </p:cNvSpPr>
          <p:nvPr>
            <p:ph idx="1"/>
          </p:nvPr>
        </p:nvSpPr>
        <p:spPr/>
        <p:txBody>
          <a:bodyPr>
            <a:normAutofit fontScale="92500" lnSpcReduction="10000"/>
          </a:bodyPr>
          <a:lstStyle/>
          <a:p>
            <a:pPr algn="just"/>
            <a:r>
              <a:rPr lang="en-GB" dirty="0"/>
              <a:t>A developed form of dualism is found in the Two-Spirit </a:t>
            </a:r>
            <a:r>
              <a:rPr lang="en-GB" dirty="0" smtClean="0"/>
              <a:t>treatise, included </a:t>
            </a:r>
            <a:r>
              <a:rPr lang="en-GB" dirty="0"/>
              <a:t>in the copy of the community’s manual (The Community Rule</a:t>
            </a:r>
            <a:r>
              <a:rPr lang="en-GB" dirty="0" smtClean="0"/>
              <a:t>). </a:t>
            </a:r>
          </a:p>
          <a:p>
            <a:pPr algn="just"/>
            <a:endParaRPr lang="en-GB" dirty="0"/>
          </a:p>
          <a:p>
            <a:pPr algn="just"/>
            <a:r>
              <a:rPr lang="en-GB" dirty="0" smtClean="0"/>
              <a:t>According to </a:t>
            </a:r>
            <a:r>
              <a:rPr lang="en-GB" dirty="0"/>
              <a:t>the treatise, God has created two opposing spirits, the spirit of truth (the Prince of Light) and the spirit of deceit (the Angel of Darkness). </a:t>
            </a:r>
          </a:p>
          <a:p>
            <a:pPr algn="just"/>
            <a:endParaRPr lang="en-GB" dirty="0" smtClean="0"/>
          </a:p>
          <a:p>
            <a:pPr algn="just"/>
            <a:r>
              <a:rPr lang="en-GB" dirty="0"/>
              <a:t>E</a:t>
            </a:r>
            <a:r>
              <a:rPr lang="en-GB" dirty="0" smtClean="0"/>
              <a:t>ternal </a:t>
            </a:r>
            <a:r>
              <a:rPr lang="en-GB" dirty="0"/>
              <a:t>enmity between these spirits and those who follow them, between the sons of light and the sons of deceit. </a:t>
            </a:r>
            <a:endParaRPr lang="en-GB" dirty="0" smtClean="0"/>
          </a:p>
          <a:p>
            <a:pPr algn="just"/>
            <a:endParaRPr lang="en-GB" dirty="0" smtClean="0"/>
          </a:p>
          <a:p>
            <a:pPr algn="just"/>
            <a:r>
              <a:rPr lang="en-US" dirty="0"/>
              <a:t>Last section: every human has been allotted a portion of both spirits, who fight their battle in the human </a:t>
            </a:r>
            <a:r>
              <a:rPr lang="en-US" dirty="0" smtClean="0"/>
              <a:t>heart (human beings responsible for their own actions). </a:t>
            </a:r>
            <a:endParaRPr lang="en-GB" dirty="0"/>
          </a:p>
        </p:txBody>
      </p:sp>
    </p:spTree>
    <p:extLst>
      <p:ext uri="{BB962C8B-B14F-4D97-AF65-F5344CB8AC3E}">
        <p14:creationId xmlns:p14="http://schemas.microsoft.com/office/powerpoint/2010/main" val="19412359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a:t>
            </a:r>
            <a:r>
              <a:rPr lang="en-GB" dirty="0"/>
              <a:t>Two-Spirit Treatise (1QS 3:13-4:26)</a:t>
            </a:r>
          </a:p>
        </p:txBody>
      </p:sp>
      <p:sp>
        <p:nvSpPr>
          <p:cNvPr id="3" name="Content Placeholder 2"/>
          <p:cNvSpPr>
            <a:spLocks noGrp="1"/>
          </p:cNvSpPr>
          <p:nvPr>
            <p:ph idx="1"/>
          </p:nvPr>
        </p:nvSpPr>
        <p:spPr/>
        <p:txBody>
          <a:bodyPr>
            <a:normAutofit fontScale="92500"/>
          </a:bodyPr>
          <a:lstStyle/>
          <a:p>
            <a:pPr algn="just"/>
            <a:r>
              <a:rPr lang="en-GB" dirty="0" smtClean="0"/>
              <a:t>‘He </a:t>
            </a:r>
            <a:r>
              <a:rPr lang="en-GB" dirty="0"/>
              <a:t>has created man to govern the world, and has appointed for him two spirits in which to walk until the time of his visitation: the spirits of truth and injustice. Those born of truth spring from a fountain of light, but those born of injustice spring from a source of darkness. All the children of righteousness are ruled by the Prince of Light and walk in the ways of light, but all the children of injustice are ruled by the Angel of Darkness and walk in the ways of darkness. The Angel of Darkness leads all the children of righteousness astray, and until his end, all their sin, iniquities, wickedness, and all their unlawful deeds are caused by his dominion in accordance with the mysteries of God. Every one of their chastisements, and every one of the seasons of their distress, shall be brought about by the rule of his persecution; for all his allotted spirits seeks the overthrow of the sons of </a:t>
            </a:r>
            <a:r>
              <a:rPr lang="en-GB" dirty="0" smtClean="0"/>
              <a:t>light’.</a:t>
            </a:r>
            <a:endParaRPr lang="en-GB" dirty="0"/>
          </a:p>
          <a:p>
            <a:pPr algn="just"/>
            <a:endParaRPr lang="en-GB" dirty="0"/>
          </a:p>
        </p:txBody>
      </p:sp>
    </p:spTree>
    <p:extLst>
      <p:ext uri="{BB962C8B-B14F-4D97-AF65-F5344CB8AC3E}">
        <p14:creationId xmlns:p14="http://schemas.microsoft.com/office/powerpoint/2010/main" val="34152270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
            </a:r>
            <a:r>
              <a:rPr lang="en-GB" dirty="0"/>
              <a:t>War of the Sons of Light Against the Sons of </a:t>
            </a:r>
            <a:r>
              <a:rPr lang="en-GB" dirty="0" smtClean="0"/>
              <a:t>Darkness (1QM</a:t>
            </a:r>
            <a:r>
              <a:rPr lang="en-GB" dirty="0"/>
              <a:t>; 4Q491-497) </a:t>
            </a:r>
          </a:p>
        </p:txBody>
      </p:sp>
      <p:sp>
        <p:nvSpPr>
          <p:cNvPr id="3" name="Content Placeholder 2"/>
          <p:cNvSpPr>
            <a:spLocks noGrp="1"/>
          </p:cNvSpPr>
          <p:nvPr>
            <p:ph sz="half" idx="1"/>
          </p:nvPr>
        </p:nvSpPr>
        <p:spPr>
          <a:xfrm>
            <a:off x="467544" y="1916832"/>
            <a:ext cx="4038600" cy="4525963"/>
          </a:xfrm>
        </p:spPr>
        <p:txBody>
          <a:bodyPr>
            <a:normAutofit/>
          </a:bodyPr>
          <a:lstStyle/>
          <a:p>
            <a:r>
              <a:rPr lang="en-GB" dirty="0"/>
              <a:t>T</a:t>
            </a:r>
            <a:r>
              <a:rPr lang="en-GB" dirty="0" smtClean="0"/>
              <a:t>he </a:t>
            </a:r>
            <a:r>
              <a:rPr lang="en-GB" dirty="0"/>
              <a:t>War </a:t>
            </a:r>
            <a:r>
              <a:rPr lang="en-GB" dirty="0" smtClean="0"/>
              <a:t>Scroll discusses the ongoing </a:t>
            </a:r>
            <a:r>
              <a:rPr lang="en-GB" dirty="0"/>
              <a:t>struggle between the heavenly </a:t>
            </a:r>
            <a:r>
              <a:rPr lang="en-GB" dirty="0" smtClean="0"/>
              <a:t>powers (led </a:t>
            </a:r>
            <a:r>
              <a:rPr lang="en-GB" dirty="0"/>
              <a:t>by Michael, Prince of </a:t>
            </a:r>
            <a:r>
              <a:rPr lang="en-GB" dirty="0" smtClean="0"/>
              <a:t>Light) and the forces of darkness (led by </a:t>
            </a:r>
            <a:r>
              <a:rPr lang="en-GB" dirty="0"/>
              <a:t>Belial, Prince of </a:t>
            </a:r>
            <a:r>
              <a:rPr lang="en-GB" dirty="0" smtClean="0"/>
              <a:t>Darkness). </a:t>
            </a:r>
            <a:endParaRPr lang="en-GB" dirty="0"/>
          </a:p>
        </p:txBody>
      </p:sp>
      <p:pic>
        <p:nvPicPr>
          <p:cNvPr id="614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700808"/>
            <a:ext cx="3799887" cy="4637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01807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242"/>
            <a:ext cx="8229600" cy="1143000"/>
          </a:xfrm>
        </p:spPr>
        <p:txBody>
          <a:bodyPr/>
          <a:lstStyle/>
          <a:p>
            <a:r>
              <a:rPr lang="en-GB" dirty="0" smtClean="0"/>
              <a:t>Belial</a:t>
            </a:r>
            <a:endParaRPr lang="en-GB" dirty="0"/>
          </a:p>
        </p:txBody>
      </p:sp>
      <p:sp>
        <p:nvSpPr>
          <p:cNvPr id="4" name="Content Placeholder 3"/>
          <p:cNvSpPr>
            <a:spLocks noGrp="1"/>
          </p:cNvSpPr>
          <p:nvPr>
            <p:ph idx="1"/>
          </p:nvPr>
        </p:nvSpPr>
        <p:spPr>
          <a:xfrm>
            <a:off x="323528" y="1412776"/>
            <a:ext cx="8435280" cy="4925144"/>
          </a:xfrm>
        </p:spPr>
        <p:txBody>
          <a:bodyPr>
            <a:normAutofit fontScale="92500" lnSpcReduction="20000"/>
          </a:bodyPr>
          <a:lstStyle/>
          <a:p>
            <a:pPr algn="just"/>
            <a:r>
              <a:rPr lang="en-GB" dirty="0"/>
              <a:t>T</a:t>
            </a:r>
            <a:r>
              <a:rPr lang="en-GB" dirty="0" smtClean="0"/>
              <a:t>he principal </a:t>
            </a:r>
            <a:r>
              <a:rPr lang="en-GB" dirty="0"/>
              <a:t>satanic figure </a:t>
            </a:r>
            <a:r>
              <a:rPr lang="en-GB" dirty="0" smtClean="0"/>
              <a:t>in the DSS (88 </a:t>
            </a:r>
            <a:r>
              <a:rPr lang="en-GB" dirty="0"/>
              <a:t>references in </a:t>
            </a:r>
            <a:r>
              <a:rPr lang="en-GB" dirty="0" smtClean="0"/>
              <a:t>all). </a:t>
            </a:r>
          </a:p>
          <a:p>
            <a:pPr algn="just"/>
            <a:endParaRPr lang="en-GB" dirty="0"/>
          </a:p>
          <a:p>
            <a:pPr algn="just"/>
            <a:r>
              <a:rPr lang="en-GB" dirty="0"/>
              <a:t>Derived from the word </a:t>
            </a:r>
            <a:r>
              <a:rPr lang="en-GB" dirty="0" err="1"/>
              <a:t>beliyal</a:t>
            </a:r>
            <a:r>
              <a:rPr lang="en-GB" dirty="0"/>
              <a:t> (‘worthless/useless</a:t>
            </a:r>
            <a:r>
              <a:rPr lang="en-GB" dirty="0" smtClean="0"/>
              <a:t>)’. </a:t>
            </a:r>
            <a:r>
              <a:rPr lang="en-GB" dirty="0"/>
              <a:t>Lit: ‘good for nothing</a:t>
            </a:r>
            <a:r>
              <a:rPr lang="en-GB" dirty="0" smtClean="0"/>
              <a:t>’ </a:t>
            </a:r>
          </a:p>
          <a:p>
            <a:pPr algn="just"/>
            <a:endParaRPr lang="en-GB" dirty="0"/>
          </a:p>
          <a:p>
            <a:pPr algn="just"/>
            <a:r>
              <a:rPr lang="en-GB" dirty="0" smtClean="0"/>
              <a:t>‘But Belial, the Angel of Malevolence, Thou has created for the Pit; his [rule] is in Darkness and his purpose is to bring about wickedness and iniquity’ (1QM 13:10-12). </a:t>
            </a:r>
            <a:endParaRPr lang="en-GB" dirty="0"/>
          </a:p>
          <a:p>
            <a:pPr algn="just"/>
            <a:endParaRPr lang="en-GB" dirty="0"/>
          </a:p>
          <a:p>
            <a:pPr algn="just"/>
            <a:r>
              <a:rPr lang="en-GB" dirty="0" smtClean="0"/>
              <a:t>Numerous </a:t>
            </a:r>
            <a:r>
              <a:rPr lang="en-GB" dirty="0"/>
              <a:t>references to the dominion of Belial, the sons of Belial, army of Belial, children of </a:t>
            </a:r>
            <a:r>
              <a:rPr lang="en-GB" dirty="0" smtClean="0"/>
              <a:t>Belial – see especially the </a:t>
            </a:r>
            <a:r>
              <a:rPr lang="en-GB" dirty="0"/>
              <a:t>sectarian texts (1QS, 1QM, 1QH).</a:t>
            </a:r>
          </a:p>
          <a:p>
            <a:pPr algn="just"/>
            <a:endParaRPr lang="en-GB" dirty="0"/>
          </a:p>
          <a:p>
            <a:pPr algn="just"/>
            <a:r>
              <a:rPr lang="en-GB" dirty="0" smtClean="0"/>
              <a:t>God </a:t>
            </a:r>
            <a:r>
              <a:rPr lang="en-GB" dirty="0"/>
              <a:t>has ordained a day to annihilate the sons of darkness (1QM 13:16). </a:t>
            </a:r>
          </a:p>
        </p:txBody>
      </p:sp>
    </p:spTree>
    <p:extLst>
      <p:ext uri="{BB962C8B-B14F-4D97-AF65-F5344CB8AC3E}">
        <p14:creationId xmlns:p14="http://schemas.microsoft.com/office/powerpoint/2010/main" val="12811413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0"/>
            <a:ext cx="8229600" cy="1143000"/>
          </a:xfrm>
        </p:spPr>
        <p:txBody>
          <a:bodyPr/>
          <a:lstStyle/>
          <a:p>
            <a:r>
              <a:rPr lang="en-GB" dirty="0" smtClean="0"/>
              <a:t>The Damascus Document (CD)</a:t>
            </a:r>
            <a:endParaRPr lang="en-GB" dirty="0"/>
          </a:p>
        </p:txBody>
      </p:sp>
      <p:sp>
        <p:nvSpPr>
          <p:cNvPr id="6" name="Content Placeholder 5"/>
          <p:cNvSpPr>
            <a:spLocks noGrp="1"/>
          </p:cNvSpPr>
          <p:nvPr>
            <p:ph idx="1"/>
          </p:nvPr>
        </p:nvSpPr>
        <p:spPr>
          <a:xfrm>
            <a:off x="395536" y="1556792"/>
            <a:ext cx="8229600" cy="4525963"/>
          </a:xfrm>
        </p:spPr>
        <p:txBody>
          <a:bodyPr/>
          <a:lstStyle/>
          <a:p>
            <a:pPr algn="just"/>
            <a:r>
              <a:rPr lang="en-GB" dirty="0"/>
              <a:t>According to the Damascus </a:t>
            </a:r>
            <a:r>
              <a:rPr lang="en-GB" dirty="0" smtClean="0"/>
              <a:t>Document, the </a:t>
            </a:r>
            <a:r>
              <a:rPr lang="en-GB" dirty="0"/>
              <a:t>watchers of heaven fell because they did not follow the precepts of God (CD 2:18). </a:t>
            </a:r>
            <a:endParaRPr lang="en-GB" dirty="0" smtClean="0"/>
          </a:p>
          <a:p>
            <a:pPr algn="just"/>
            <a:endParaRPr lang="en-GB" dirty="0"/>
          </a:p>
          <a:p>
            <a:pPr algn="just"/>
            <a:r>
              <a:rPr lang="en-GB" dirty="0" smtClean="0"/>
              <a:t>‘For </a:t>
            </a:r>
            <a:r>
              <a:rPr lang="en-GB" dirty="0"/>
              <a:t>in ancient times, during the first deliverance of Israel, there arose Moses and Aaron, by the hand of the Prince of Lights; and Belial, with his cunning, raised up </a:t>
            </a:r>
            <a:r>
              <a:rPr lang="en-GB" dirty="0" err="1"/>
              <a:t>Jannes</a:t>
            </a:r>
            <a:r>
              <a:rPr lang="en-GB" dirty="0"/>
              <a:t> and his brothers’ (5:18-19).  </a:t>
            </a:r>
            <a:endParaRPr lang="en-GB" dirty="0" smtClean="0"/>
          </a:p>
          <a:p>
            <a:pPr algn="just"/>
            <a:endParaRPr lang="en-GB" dirty="0"/>
          </a:p>
          <a:p>
            <a:pPr algn="just"/>
            <a:r>
              <a:rPr lang="en-GB" dirty="0" smtClean="0"/>
              <a:t>In </a:t>
            </a:r>
            <a:r>
              <a:rPr lang="en-GB" dirty="0"/>
              <a:t>the present </a:t>
            </a:r>
            <a:r>
              <a:rPr lang="en-GB" dirty="0" smtClean="0"/>
              <a:t>time, </a:t>
            </a:r>
            <a:r>
              <a:rPr lang="en-GB" dirty="0"/>
              <a:t>Israel at large is subject to the dominion of Belial (</a:t>
            </a:r>
            <a:r>
              <a:rPr lang="en-GB" dirty="0" smtClean="0"/>
              <a:t>4:12-19). </a:t>
            </a:r>
            <a:endParaRPr lang="en-GB" dirty="0"/>
          </a:p>
        </p:txBody>
      </p:sp>
    </p:spTree>
    <p:extLst>
      <p:ext uri="{BB962C8B-B14F-4D97-AF65-F5344CB8AC3E}">
        <p14:creationId xmlns:p14="http://schemas.microsoft.com/office/powerpoint/2010/main" val="27594846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The Portrayal of Satan in Later Jewish Texts</a:t>
            </a:r>
            <a:endParaRPr lang="en-GB" dirty="0"/>
          </a:p>
        </p:txBody>
      </p:sp>
      <p:sp>
        <p:nvSpPr>
          <p:cNvPr id="3" name="Content Placeholder 2"/>
          <p:cNvSpPr>
            <a:spLocks noGrp="1"/>
          </p:cNvSpPr>
          <p:nvPr>
            <p:ph idx="1"/>
          </p:nvPr>
        </p:nvSpPr>
        <p:spPr>
          <a:xfrm>
            <a:off x="467544" y="1700808"/>
            <a:ext cx="8229600" cy="4525963"/>
          </a:xfrm>
        </p:spPr>
        <p:txBody>
          <a:bodyPr>
            <a:normAutofit/>
          </a:bodyPr>
          <a:lstStyle/>
          <a:p>
            <a:r>
              <a:rPr lang="en-GB" sz="3200" dirty="0" smtClean="0"/>
              <a:t>The Parables of Enoch</a:t>
            </a:r>
          </a:p>
          <a:p>
            <a:endParaRPr lang="en-GB" sz="3200" dirty="0"/>
          </a:p>
          <a:p>
            <a:r>
              <a:rPr lang="en-GB" sz="3200" dirty="0" smtClean="0"/>
              <a:t>The Testament of Job</a:t>
            </a:r>
          </a:p>
          <a:p>
            <a:endParaRPr lang="en-GB" sz="3200" dirty="0"/>
          </a:p>
          <a:p>
            <a:r>
              <a:rPr lang="en-GB" sz="3200" dirty="0" smtClean="0"/>
              <a:t>2 Enoch</a:t>
            </a:r>
          </a:p>
          <a:p>
            <a:endParaRPr lang="en-GB" sz="3200" dirty="0"/>
          </a:p>
          <a:p>
            <a:r>
              <a:rPr lang="en-GB" sz="3200" dirty="0" smtClean="0"/>
              <a:t>Latin</a:t>
            </a:r>
            <a:r>
              <a:rPr lang="en-GB" sz="3200" dirty="0" smtClean="0"/>
              <a:t> </a:t>
            </a:r>
            <a:r>
              <a:rPr lang="en-GB" sz="3200" dirty="0" smtClean="0"/>
              <a:t>Life of Adam and Eve</a:t>
            </a:r>
            <a:endParaRPr lang="en-GB" sz="3200" dirty="0"/>
          </a:p>
        </p:txBody>
      </p:sp>
    </p:spTree>
    <p:extLst>
      <p:ext uri="{BB962C8B-B14F-4D97-AF65-F5344CB8AC3E}">
        <p14:creationId xmlns:p14="http://schemas.microsoft.com/office/powerpoint/2010/main" val="4264403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9968"/>
            <a:ext cx="8229600" cy="1143000"/>
          </a:xfrm>
        </p:spPr>
        <p:txBody>
          <a:bodyPr>
            <a:normAutofit/>
          </a:bodyPr>
          <a:lstStyle/>
          <a:p>
            <a:r>
              <a:rPr lang="en-GB" dirty="0" smtClean="0"/>
              <a:t>The Parables of Enoch (1 Enoch 37-71)</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Composed between 50 BCE – 50 CE. </a:t>
            </a:r>
          </a:p>
          <a:p>
            <a:pPr algn="just"/>
            <a:endParaRPr lang="en-GB" dirty="0"/>
          </a:p>
          <a:p>
            <a:pPr algn="just"/>
            <a:r>
              <a:rPr lang="en-GB" dirty="0" smtClean="0"/>
              <a:t>The latest of 1 Enoch’s constituent parts and the closest in date to the literature of the NT. </a:t>
            </a:r>
          </a:p>
          <a:p>
            <a:pPr algn="just"/>
            <a:endParaRPr lang="en-GB" dirty="0"/>
          </a:p>
          <a:p>
            <a:pPr algn="just"/>
            <a:r>
              <a:rPr lang="en-GB" dirty="0" smtClean="0"/>
              <a:t>‘Satan’ used as a personal noun in conjunction with the name ‘</a:t>
            </a:r>
            <a:r>
              <a:rPr lang="en-GB" dirty="0" err="1" smtClean="0"/>
              <a:t>Azaz’el</a:t>
            </a:r>
            <a:r>
              <a:rPr lang="en-GB" dirty="0" smtClean="0"/>
              <a:t>’ (see </a:t>
            </a:r>
            <a:r>
              <a:rPr lang="en-GB" dirty="0" err="1" smtClean="0"/>
              <a:t>ch.</a:t>
            </a:r>
            <a:r>
              <a:rPr lang="en-GB" dirty="0" smtClean="0"/>
              <a:t> 54). </a:t>
            </a:r>
          </a:p>
          <a:p>
            <a:pPr algn="just"/>
            <a:endParaRPr lang="en-GB" dirty="0"/>
          </a:p>
          <a:p>
            <a:pPr algn="just"/>
            <a:r>
              <a:rPr lang="en-GB" dirty="0" smtClean="0"/>
              <a:t>‘Kings, potentates, dwellers upon the earth: You would have to see my Elect One, how he sits in the throne of glory and judges </a:t>
            </a:r>
            <a:r>
              <a:rPr lang="en-GB" dirty="0" err="1" smtClean="0"/>
              <a:t>Azaz’el</a:t>
            </a:r>
            <a:r>
              <a:rPr lang="en-GB" dirty="0" smtClean="0"/>
              <a:t> and all his company, and his army, in the name of the Lord of the Spirits!” (55:4). </a:t>
            </a:r>
            <a:endParaRPr lang="en-GB" dirty="0"/>
          </a:p>
        </p:txBody>
      </p:sp>
    </p:spTree>
    <p:extLst>
      <p:ext uri="{BB962C8B-B14F-4D97-AF65-F5344CB8AC3E}">
        <p14:creationId xmlns:p14="http://schemas.microsoft.com/office/powerpoint/2010/main" val="367851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9968"/>
            <a:ext cx="8229600" cy="1143000"/>
          </a:xfrm>
        </p:spPr>
        <p:txBody>
          <a:bodyPr>
            <a:normAutofit/>
          </a:bodyPr>
          <a:lstStyle/>
          <a:p>
            <a:r>
              <a:rPr lang="en-GB" dirty="0" smtClean="0"/>
              <a:t>The Parables of Enoch (1 Enoch 37-71)</a:t>
            </a:r>
            <a:endParaRPr lang="en-GB" dirty="0"/>
          </a:p>
        </p:txBody>
      </p:sp>
      <p:sp>
        <p:nvSpPr>
          <p:cNvPr id="3" name="Content Placeholder 2"/>
          <p:cNvSpPr>
            <a:spLocks noGrp="1"/>
          </p:cNvSpPr>
          <p:nvPr>
            <p:ph idx="1"/>
          </p:nvPr>
        </p:nvSpPr>
        <p:spPr/>
        <p:txBody>
          <a:bodyPr>
            <a:normAutofit/>
          </a:bodyPr>
          <a:lstStyle/>
          <a:p>
            <a:pPr algn="just"/>
            <a:r>
              <a:rPr lang="en-GB" dirty="0"/>
              <a:t>Chap. 69 supplies two comprehensive but unrelated lists ‘naming and shaming’ the wicked angels. </a:t>
            </a:r>
            <a:endParaRPr lang="en-GB" dirty="0" smtClean="0"/>
          </a:p>
          <a:p>
            <a:pPr algn="just"/>
            <a:endParaRPr lang="en-GB" dirty="0"/>
          </a:p>
          <a:p>
            <a:pPr algn="just"/>
            <a:r>
              <a:rPr lang="en-GB" dirty="0" smtClean="0"/>
              <a:t>The </a:t>
            </a:r>
            <a:r>
              <a:rPr lang="en-GB" dirty="0"/>
              <a:t>first (69:1-3) is clearly indebted to the tradition preserved in BW, identifying </a:t>
            </a:r>
            <a:r>
              <a:rPr lang="en-GB" dirty="0" err="1"/>
              <a:t>Semyaza</a:t>
            </a:r>
            <a:r>
              <a:rPr lang="en-GB" dirty="0"/>
              <a:t> and </a:t>
            </a:r>
            <a:r>
              <a:rPr lang="en-GB" dirty="0" err="1"/>
              <a:t>Azaz’el</a:t>
            </a:r>
            <a:r>
              <a:rPr lang="en-GB" dirty="0"/>
              <a:t>, as well as some of the other angels mentioned in 8:1-3, among the leaders of the celestial horde. </a:t>
            </a:r>
            <a:endParaRPr lang="en-GB" dirty="0" smtClean="0"/>
          </a:p>
          <a:p>
            <a:pPr algn="just"/>
            <a:endParaRPr lang="en-GB" dirty="0"/>
          </a:p>
          <a:p>
            <a:pPr algn="just"/>
            <a:r>
              <a:rPr lang="en-GB" dirty="0" smtClean="0"/>
              <a:t>The </a:t>
            </a:r>
            <a:r>
              <a:rPr lang="en-GB" dirty="0"/>
              <a:t>second (69:4-15) appears to draw on a separate tradition </a:t>
            </a:r>
            <a:r>
              <a:rPr lang="en-GB" dirty="0" smtClean="0"/>
              <a:t>altogether. </a:t>
            </a:r>
            <a:endParaRPr lang="en-GB" dirty="0"/>
          </a:p>
        </p:txBody>
      </p:sp>
    </p:spTree>
    <p:extLst>
      <p:ext uri="{BB962C8B-B14F-4D97-AF65-F5344CB8AC3E}">
        <p14:creationId xmlns:p14="http://schemas.microsoft.com/office/powerpoint/2010/main" val="17302042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9968"/>
            <a:ext cx="8229600" cy="1143000"/>
          </a:xfrm>
        </p:spPr>
        <p:txBody>
          <a:bodyPr>
            <a:normAutofit/>
          </a:bodyPr>
          <a:lstStyle/>
          <a:p>
            <a:r>
              <a:rPr lang="en-GB" dirty="0" smtClean="0"/>
              <a:t>1 Enoch 69:4-7</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‘The name of the first is </a:t>
            </a:r>
            <a:r>
              <a:rPr lang="en-GB" dirty="0" err="1" smtClean="0"/>
              <a:t>Yeqon</a:t>
            </a:r>
            <a:r>
              <a:rPr lang="en-GB" dirty="0" smtClean="0"/>
              <a:t>; he is the one who misled all the children of the angels, brought them down upon the earth, and perverted them by the daughters of the people. The second was named </a:t>
            </a:r>
            <a:r>
              <a:rPr lang="en-GB" dirty="0" err="1" smtClean="0"/>
              <a:t>Asb’el</a:t>
            </a:r>
            <a:r>
              <a:rPr lang="en-GB" dirty="0" smtClean="0"/>
              <a:t>; he is the one who gave the children of the holy angels an evil counsel and misled them so that they would defile their bodies by the daughters of the people. The third was named </a:t>
            </a:r>
            <a:r>
              <a:rPr lang="en-GB" dirty="0" err="1" smtClean="0"/>
              <a:t>Gader’el</a:t>
            </a:r>
            <a:r>
              <a:rPr lang="en-GB" dirty="0" smtClean="0"/>
              <a:t>; this one is he who showed the children of the people all the blows of death, </a:t>
            </a:r>
            <a:r>
              <a:rPr lang="en-GB" i="1" dirty="0" smtClean="0"/>
              <a:t>who misled Eve</a:t>
            </a:r>
            <a:r>
              <a:rPr lang="en-GB" dirty="0" smtClean="0"/>
              <a:t>, who showed the children of the people (how to make) the instruments of death (such as) the shield, the breastplate, and the sword for warfare, and all (the other) instruments of death to the children of the people. Through their agency (death) proceeds against the people who dwell upon the earth, from that day evermore’. </a:t>
            </a:r>
            <a:endParaRPr lang="en-GB" dirty="0"/>
          </a:p>
        </p:txBody>
      </p:sp>
    </p:spTree>
    <p:extLst>
      <p:ext uri="{BB962C8B-B14F-4D97-AF65-F5344CB8AC3E}">
        <p14:creationId xmlns:p14="http://schemas.microsoft.com/office/powerpoint/2010/main" val="3850655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Testament of Job</a:t>
            </a:r>
            <a:endParaRPr lang="en-GB" dirty="0"/>
          </a:p>
        </p:txBody>
      </p:sp>
      <p:sp>
        <p:nvSpPr>
          <p:cNvPr id="3" name="Content Placeholder 2"/>
          <p:cNvSpPr>
            <a:spLocks noGrp="1"/>
          </p:cNvSpPr>
          <p:nvPr>
            <p:ph idx="1"/>
          </p:nvPr>
        </p:nvSpPr>
        <p:spPr>
          <a:xfrm>
            <a:off x="395536" y="1772816"/>
            <a:ext cx="8229600" cy="4525963"/>
          </a:xfrm>
        </p:spPr>
        <p:txBody>
          <a:bodyPr/>
          <a:lstStyle/>
          <a:p>
            <a:pPr algn="just"/>
            <a:r>
              <a:rPr lang="en-GB" dirty="0" smtClean="0"/>
              <a:t>Composed between 1</a:t>
            </a:r>
            <a:r>
              <a:rPr lang="en-GB" baseline="30000" dirty="0" smtClean="0"/>
              <a:t>st</a:t>
            </a:r>
            <a:r>
              <a:rPr lang="en-GB" dirty="0" smtClean="0"/>
              <a:t> century BCE – 1</a:t>
            </a:r>
            <a:r>
              <a:rPr lang="en-GB" baseline="30000" dirty="0" smtClean="0"/>
              <a:t>st</a:t>
            </a:r>
            <a:r>
              <a:rPr lang="en-GB" dirty="0" smtClean="0"/>
              <a:t> century CE. </a:t>
            </a:r>
          </a:p>
          <a:p>
            <a:pPr algn="just"/>
            <a:endParaRPr lang="en-GB" dirty="0"/>
          </a:p>
          <a:p>
            <a:pPr algn="just"/>
            <a:r>
              <a:rPr lang="en-GB" dirty="0"/>
              <a:t>C</a:t>
            </a:r>
            <a:r>
              <a:rPr lang="en-GB" dirty="0" smtClean="0"/>
              <a:t>ontains a highly developed doctrine of Satan. </a:t>
            </a:r>
          </a:p>
          <a:p>
            <a:pPr algn="just"/>
            <a:endParaRPr lang="en-GB" dirty="0"/>
          </a:p>
          <a:p>
            <a:pPr algn="just"/>
            <a:r>
              <a:rPr lang="en-GB" dirty="0" smtClean="0"/>
              <a:t>The work builds on the original story of Job in the Hebrew Bible, portraying Satan in an altogether more vindictive and sinister light. He is no longer a member of the heavenly court! </a:t>
            </a:r>
          </a:p>
          <a:p>
            <a:pPr algn="just"/>
            <a:endParaRPr lang="en-GB" dirty="0"/>
          </a:p>
          <a:p>
            <a:pPr algn="just"/>
            <a:r>
              <a:rPr lang="en-GB" dirty="0" smtClean="0"/>
              <a:t>Job is targeted by Satan for destroying a pagan temple. </a:t>
            </a:r>
            <a:endParaRPr lang="en-GB" dirty="0"/>
          </a:p>
        </p:txBody>
      </p:sp>
    </p:spTree>
    <p:extLst>
      <p:ext uri="{BB962C8B-B14F-4D97-AF65-F5344CB8AC3E}">
        <p14:creationId xmlns:p14="http://schemas.microsoft.com/office/powerpoint/2010/main" val="418708090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Testament of Job</a:t>
            </a:r>
            <a:endParaRPr lang="en-GB" dirty="0"/>
          </a:p>
        </p:txBody>
      </p:sp>
      <p:sp>
        <p:nvSpPr>
          <p:cNvPr id="3" name="Content Placeholder 2"/>
          <p:cNvSpPr>
            <a:spLocks noGrp="1"/>
          </p:cNvSpPr>
          <p:nvPr>
            <p:ph idx="1"/>
          </p:nvPr>
        </p:nvSpPr>
        <p:spPr/>
        <p:txBody>
          <a:bodyPr/>
          <a:lstStyle/>
          <a:p>
            <a:pPr algn="just"/>
            <a:r>
              <a:rPr lang="en-GB" sz="2800" dirty="0"/>
              <a:t>‘When I heard these things, I fell on my bed worshipping and saying, “My Lord, who came for the salvation of my soul, I beg you - if this is indeed the place of Satan by whom men are deceived - grant me authority to go and purge his place so that I may put an end to the drink offering being poured for him”’ (3:4-7). </a:t>
            </a:r>
          </a:p>
          <a:p>
            <a:endParaRPr lang="en-GB" dirty="0"/>
          </a:p>
        </p:txBody>
      </p:sp>
    </p:spTree>
    <p:extLst>
      <p:ext uri="{BB962C8B-B14F-4D97-AF65-F5344CB8AC3E}">
        <p14:creationId xmlns:p14="http://schemas.microsoft.com/office/powerpoint/2010/main" val="27625056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Testament of Job</a:t>
            </a:r>
            <a:endParaRPr lang="en-GB" dirty="0"/>
          </a:p>
        </p:txBody>
      </p:sp>
      <p:sp>
        <p:nvSpPr>
          <p:cNvPr id="4" name="Content Placeholder 3"/>
          <p:cNvSpPr>
            <a:spLocks noGrp="1"/>
          </p:cNvSpPr>
          <p:nvPr>
            <p:ph sz="half" idx="1"/>
          </p:nvPr>
        </p:nvSpPr>
        <p:spPr>
          <a:xfrm>
            <a:off x="323528" y="1772816"/>
            <a:ext cx="4038600" cy="4525963"/>
          </a:xfrm>
        </p:spPr>
        <p:txBody>
          <a:bodyPr/>
          <a:lstStyle/>
          <a:p>
            <a:r>
              <a:rPr lang="en-GB" dirty="0" smtClean="0"/>
              <a:t>Humans are objects of Satan’s attacks and deceiving schemes. </a:t>
            </a:r>
          </a:p>
          <a:p>
            <a:endParaRPr lang="en-GB" dirty="0"/>
          </a:p>
          <a:p>
            <a:r>
              <a:rPr lang="en-GB" dirty="0" smtClean="0"/>
              <a:t>Satan is also called ‘The Devil (3:3), ‘The Enemy’ (47:10) and ‘The Evil One’ (7:1). </a:t>
            </a:r>
            <a:endParaRPr lang="en-GB" dirty="0"/>
          </a:p>
        </p:txBody>
      </p:sp>
      <p:pic>
        <p:nvPicPr>
          <p:cNvPr id="819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6016" y="1772816"/>
            <a:ext cx="4038600" cy="3353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67926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Testament of Job</a:t>
            </a:r>
            <a:endParaRPr lang="en-GB" dirty="0"/>
          </a:p>
        </p:txBody>
      </p:sp>
      <p:sp>
        <p:nvSpPr>
          <p:cNvPr id="3" name="Content Placeholder 2"/>
          <p:cNvSpPr>
            <a:spLocks noGrp="1"/>
          </p:cNvSpPr>
          <p:nvPr>
            <p:ph idx="1"/>
          </p:nvPr>
        </p:nvSpPr>
        <p:spPr/>
        <p:txBody>
          <a:bodyPr>
            <a:normAutofit fontScale="92500"/>
          </a:bodyPr>
          <a:lstStyle/>
          <a:p>
            <a:pPr algn="just"/>
            <a:r>
              <a:rPr lang="en-GB" dirty="0" smtClean="0"/>
              <a:t>‘Again turning to Satan, who was behind my wife, I said, “Come up front! Stop hiding yourself! Does a lion show his strength in a cage? Does a fledgling take flight when it is in a basket? Come out and fight!” Then he came out from behind my wife. And as he stood, he wept, saying, “Look, Job, I am weary and I withdraw from you, even though you are flesh and I a spirit. You suffer a plague, but I am in deep distress. I became like one athlete wrestling another, and one pinned the other. The upper one silenced the lower one, by filling his mouth with sand and bruising his limbs. But because he showed endurance and did not grow weary, at the end the upper one cried out in defeat. So you also, Job, were the one below and in a plague, but you conquered my wrestling tactics which I brought on you.” Then Satan, ashamed, left me for three years’ (Test. Job 27:1-6).</a:t>
            </a:r>
            <a:endParaRPr lang="en-GB" dirty="0"/>
          </a:p>
        </p:txBody>
      </p:sp>
    </p:spTree>
    <p:extLst>
      <p:ext uri="{BB962C8B-B14F-4D97-AF65-F5344CB8AC3E}">
        <p14:creationId xmlns:p14="http://schemas.microsoft.com/office/powerpoint/2010/main" val="4437865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2 Enoch</a:t>
            </a:r>
            <a:endParaRPr lang="en-GB" dirty="0"/>
          </a:p>
        </p:txBody>
      </p:sp>
      <p:sp>
        <p:nvSpPr>
          <p:cNvPr id="5" name="Content Placeholder 4"/>
          <p:cNvSpPr>
            <a:spLocks noGrp="1"/>
          </p:cNvSpPr>
          <p:nvPr>
            <p:ph idx="1"/>
          </p:nvPr>
        </p:nvSpPr>
        <p:spPr>
          <a:xfrm>
            <a:off x="323528" y="1556792"/>
            <a:ext cx="8229600" cy="4525963"/>
          </a:xfrm>
        </p:spPr>
        <p:txBody>
          <a:bodyPr/>
          <a:lstStyle/>
          <a:p>
            <a:pPr algn="just"/>
            <a:r>
              <a:rPr lang="en-GB" sz="2800" dirty="0" smtClean="0"/>
              <a:t>Late 1</a:t>
            </a:r>
            <a:r>
              <a:rPr lang="en-GB" sz="2800" baseline="30000" dirty="0" smtClean="0"/>
              <a:t>st</a:t>
            </a:r>
            <a:r>
              <a:rPr lang="en-GB" sz="2800" dirty="0" smtClean="0"/>
              <a:t> century CE.</a:t>
            </a:r>
          </a:p>
          <a:p>
            <a:pPr algn="just"/>
            <a:endParaRPr lang="en-GB" sz="2800" dirty="0"/>
          </a:p>
          <a:p>
            <a:pPr algn="just"/>
            <a:r>
              <a:rPr lang="en-GB" sz="2800" dirty="0" smtClean="0"/>
              <a:t>The text tells the story of Enoch’s journey through the various levels of Heaven. On his trip, he sees the Watchers (</a:t>
            </a:r>
            <a:r>
              <a:rPr lang="en-GB" sz="2800" dirty="0" err="1" smtClean="0"/>
              <a:t>slavonic</a:t>
            </a:r>
            <a:r>
              <a:rPr lang="en-GB" sz="2800" dirty="0" smtClean="0"/>
              <a:t>, </a:t>
            </a:r>
            <a:r>
              <a:rPr lang="en-GB" sz="2800" i="1" dirty="0" smtClean="0"/>
              <a:t>Grigori</a:t>
            </a:r>
            <a:r>
              <a:rPr lang="en-GB" sz="2800" dirty="0" smtClean="0"/>
              <a:t>) in prison. </a:t>
            </a:r>
          </a:p>
          <a:p>
            <a:pPr algn="just"/>
            <a:endParaRPr lang="en-GB" sz="2800" dirty="0"/>
          </a:p>
          <a:p>
            <a:pPr algn="just"/>
            <a:r>
              <a:rPr lang="en-GB" sz="2800" dirty="0" smtClean="0"/>
              <a:t>The </a:t>
            </a:r>
            <a:r>
              <a:rPr lang="en-GB" sz="2800" i="1" dirty="0" smtClean="0"/>
              <a:t>Grigori </a:t>
            </a:r>
            <a:r>
              <a:rPr lang="en-GB" sz="2800" dirty="0" smtClean="0"/>
              <a:t>are the angels who had rebelled against God under the leadership of their prince, </a:t>
            </a:r>
            <a:r>
              <a:rPr lang="en-GB" sz="2800" dirty="0" err="1" smtClean="0"/>
              <a:t>Satanail</a:t>
            </a:r>
            <a:r>
              <a:rPr lang="en-GB" sz="2800" dirty="0" smtClean="0"/>
              <a:t>. </a:t>
            </a:r>
          </a:p>
          <a:p>
            <a:endParaRPr lang="en-GB" dirty="0"/>
          </a:p>
          <a:p>
            <a:endParaRPr lang="en-GB" dirty="0"/>
          </a:p>
        </p:txBody>
      </p:sp>
    </p:spTree>
    <p:extLst>
      <p:ext uri="{BB962C8B-B14F-4D97-AF65-F5344CB8AC3E}">
        <p14:creationId xmlns:p14="http://schemas.microsoft.com/office/powerpoint/2010/main" val="202002802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832"/>
            <a:ext cx="8229600" cy="1143000"/>
          </a:xfrm>
        </p:spPr>
        <p:txBody>
          <a:bodyPr/>
          <a:lstStyle/>
          <a:p>
            <a:r>
              <a:rPr lang="en-GB" dirty="0" smtClean="0"/>
              <a:t>2 Enoch </a:t>
            </a:r>
            <a:endParaRPr lang="en-GB" dirty="0"/>
          </a:p>
        </p:txBody>
      </p:sp>
      <p:sp>
        <p:nvSpPr>
          <p:cNvPr id="3" name="Content Placeholder 2"/>
          <p:cNvSpPr>
            <a:spLocks noGrp="1"/>
          </p:cNvSpPr>
          <p:nvPr>
            <p:ph idx="1"/>
          </p:nvPr>
        </p:nvSpPr>
        <p:spPr/>
        <p:txBody>
          <a:bodyPr/>
          <a:lstStyle/>
          <a:p>
            <a:pPr algn="just"/>
            <a:r>
              <a:rPr lang="en-GB" sz="2800" dirty="0"/>
              <a:t>‘And those men took me up on their wings and placed me on the fifth heaven. And I saw there many innumerable armies called Grigori…And those men answered me, “These are the Grigori, who turned aside from the LORD, 200 myriads, together with their prince </a:t>
            </a:r>
            <a:r>
              <a:rPr lang="en-GB" sz="2800" dirty="0" err="1"/>
              <a:t>Satanail</a:t>
            </a:r>
            <a:r>
              <a:rPr lang="en-GB" sz="2800" dirty="0"/>
              <a:t>”’ (2 Enoch 18:1-3; cf. 7). </a:t>
            </a:r>
          </a:p>
          <a:p>
            <a:endParaRPr lang="en-GB" dirty="0"/>
          </a:p>
        </p:txBody>
      </p:sp>
    </p:spTree>
    <p:extLst>
      <p:ext uri="{BB962C8B-B14F-4D97-AF65-F5344CB8AC3E}">
        <p14:creationId xmlns:p14="http://schemas.microsoft.com/office/powerpoint/2010/main" val="5805072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2 Enoch</a:t>
            </a:r>
            <a:endParaRPr lang="en-GB" dirty="0"/>
          </a:p>
        </p:txBody>
      </p:sp>
      <p:sp>
        <p:nvSpPr>
          <p:cNvPr id="3" name="Content Placeholder 2"/>
          <p:cNvSpPr>
            <a:spLocks noGrp="1"/>
          </p:cNvSpPr>
          <p:nvPr>
            <p:ph idx="1"/>
          </p:nvPr>
        </p:nvSpPr>
        <p:spPr/>
        <p:txBody>
          <a:bodyPr>
            <a:normAutofit lnSpcReduction="10000"/>
          </a:bodyPr>
          <a:lstStyle/>
          <a:p>
            <a:pPr algn="just"/>
            <a:r>
              <a:rPr lang="en-GB" sz="2800" dirty="0" smtClean="0"/>
              <a:t>The text also discusses the fall of one of the archangels (probably </a:t>
            </a:r>
            <a:r>
              <a:rPr lang="en-GB" sz="2800" dirty="0" err="1" smtClean="0"/>
              <a:t>Satanail</a:t>
            </a:r>
            <a:r>
              <a:rPr lang="en-GB" sz="2800" dirty="0" smtClean="0"/>
              <a:t>). </a:t>
            </a:r>
          </a:p>
          <a:p>
            <a:pPr algn="just"/>
            <a:endParaRPr lang="en-GB" sz="2800" dirty="0"/>
          </a:p>
          <a:p>
            <a:pPr algn="just"/>
            <a:r>
              <a:rPr lang="en-GB" sz="2800" dirty="0"/>
              <a:t>‘But one from the order of the archangels deviated, together with the division that was under his authority. He thought up the impossible idea, that he might place his throne higher than the clouds which are above the earth, and that he might become equal to my power. And I hurled him out from the height, together with his angels’ (29:4-5). </a:t>
            </a:r>
          </a:p>
          <a:p>
            <a:endParaRPr lang="en-GB" dirty="0"/>
          </a:p>
        </p:txBody>
      </p:sp>
    </p:spTree>
    <p:extLst>
      <p:ext uri="{BB962C8B-B14F-4D97-AF65-F5344CB8AC3E}">
        <p14:creationId xmlns:p14="http://schemas.microsoft.com/office/powerpoint/2010/main" val="32350946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392"/>
            <a:ext cx="8229600" cy="1143000"/>
          </a:xfrm>
        </p:spPr>
        <p:txBody>
          <a:bodyPr/>
          <a:lstStyle/>
          <a:p>
            <a:r>
              <a:rPr lang="en-GB" dirty="0" smtClean="0"/>
              <a:t>The Life of Adam and Eve (</a:t>
            </a:r>
            <a:r>
              <a:rPr lang="en-GB" i="1" dirty="0" smtClean="0"/>
              <a:t>Vita</a:t>
            </a:r>
            <a:r>
              <a:rPr lang="en-GB" dirty="0" smtClean="0"/>
              <a:t>)</a:t>
            </a:r>
            <a:endParaRPr lang="en-GB" dirty="0"/>
          </a:p>
        </p:txBody>
      </p:sp>
      <p:sp>
        <p:nvSpPr>
          <p:cNvPr id="5" name="Content Placeholder 4"/>
          <p:cNvSpPr>
            <a:spLocks noGrp="1"/>
          </p:cNvSpPr>
          <p:nvPr>
            <p:ph sz="half" idx="2"/>
          </p:nvPr>
        </p:nvSpPr>
        <p:spPr>
          <a:xfrm>
            <a:off x="4788024" y="1772816"/>
            <a:ext cx="4038600" cy="4525963"/>
          </a:xfrm>
        </p:spPr>
        <p:txBody>
          <a:bodyPr>
            <a:normAutofit fontScale="92500" lnSpcReduction="10000"/>
          </a:bodyPr>
          <a:lstStyle/>
          <a:p>
            <a:r>
              <a:rPr lang="en-GB" dirty="0" smtClean="0"/>
              <a:t>Late 1</a:t>
            </a:r>
            <a:r>
              <a:rPr lang="en-GB" baseline="30000" dirty="0" smtClean="0"/>
              <a:t>st</a:t>
            </a:r>
            <a:r>
              <a:rPr lang="en-GB" dirty="0" smtClean="0"/>
              <a:t> century CE. </a:t>
            </a:r>
          </a:p>
          <a:p>
            <a:endParaRPr lang="en-GB" dirty="0"/>
          </a:p>
          <a:p>
            <a:r>
              <a:rPr lang="en-GB" dirty="0" smtClean="0"/>
              <a:t>The Life of Adam and Eve gives a detailed account of Satan’s fall from the heavens. </a:t>
            </a:r>
          </a:p>
          <a:p>
            <a:endParaRPr lang="en-GB" dirty="0"/>
          </a:p>
          <a:p>
            <a:r>
              <a:rPr lang="en-GB" dirty="0" smtClean="0"/>
              <a:t>In the text, the Devil explains that it was, in fact, Adam who was responsible for his fall. </a:t>
            </a:r>
            <a:endParaRPr lang="en-GB" dirty="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399226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3490524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lstStyle/>
          <a:p>
            <a:r>
              <a:rPr lang="en-GB" dirty="0" smtClean="0"/>
              <a:t>The Life of Adam and Eve (</a:t>
            </a:r>
            <a:r>
              <a:rPr lang="en-GB" i="1" dirty="0" smtClean="0"/>
              <a:t>Vita</a:t>
            </a:r>
            <a:r>
              <a:rPr lang="en-GB" dirty="0" smtClean="0"/>
              <a:t>)</a:t>
            </a:r>
            <a:endParaRPr lang="en-GB" dirty="0"/>
          </a:p>
        </p:txBody>
      </p:sp>
      <p:sp>
        <p:nvSpPr>
          <p:cNvPr id="5" name="Content Placeholder 4"/>
          <p:cNvSpPr>
            <a:spLocks noGrp="1"/>
          </p:cNvSpPr>
          <p:nvPr>
            <p:ph idx="1"/>
          </p:nvPr>
        </p:nvSpPr>
        <p:spPr/>
        <p:txBody>
          <a:bodyPr>
            <a:normAutofit lnSpcReduction="10000"/>
          </a:bodyPr>
          <a:lstStyle/>
          <a:p>
            <a:pPr algn="just"/>
            <a:r>
              <a:rPr lang="en-GB" sz="2800" dirty="0" smtClean="0"/>
              <a:t>After God had created Adam in his image, Michael commands the angels to worship him. The Devil becomes jealous and refuses to worship, saying: </a:t>
            </a:r>
            <a:r>
              <a:rPr lang="en-GB" sz="2800" dirty="0"/>
              <a:t>‘I will not worship one inferior and subsequent to me. I am prior to him in creation; before he was made, I was already made. He ought to worship me’ (14:3). </a:t>
            </a:r>
          </a:p>
          <a:p>
            <a:pPr algn="just"/>
            <a:endParaRPr lang="en-GB" sz="2800" dirty="0"/>
          </a:p>
          <a:p>
            <a:pPr algn="just"/>
            <a:r>
              <a:rPr lang="en-GB" sz="2800" dirty="0"/>
              <a:t>‘If he </a:t>
            </a:r>
            <a:r>
              <a:rPr lang="en-GB" sz="2800" dirty="0" smtClean="0"/>
              <a:t>[God] be </a:t>
            </a:r>
            <a:r>
              <a:rPr lang="en-GB" sz="2800" dirty="0"/>
              <a:t>wrathful with me, I will set my throne above the stars of heaven and will be like the most high’ (15:3</a:t>
            </a:r>
            <a:r>
              <a:rPr lang="en-GB" sz="2800" dirty="0" smtClean="0"/>
              <a:t>). </a:t>
            </a:r>
            <a:endParaRPr lang="en-GB" sz="2800" dirty="0"/>
          </a:p>
          <a:p>
            <a:endParaRPr lang="en-GB" dirty="0"/>
          </a:p>
        </p:txBody>
      </p:sp>
    </p:spTree>
    <p:extLst>
      <p:ext uri="{BB962C8B-B14F-4D97-AF65-F5344CB8AC3E}">
        <p14:creationId xmlns:p14="http://schemas.microsoft.com/office/powerpoint/2010/main" val="47118137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lstStyle/>
          <a:p>
            <a:r>
              <a:rPr lang="en-GB" dirty="0" smtClean="0"/>
              <a:t>Isaiah 14:12-14</a:t>
            </a:r>
            <a:endParaRPr lang="en-GB" dirty="0"/>
          </a:p>
        </p:txBody>
      </p:sp>
      <p:sp>
        <p:nvSpPr>
          <p:cNvPr id="3" name="Content Placeholder 2"/>
          <p:cNvSpPr>
            <a:spLocks noGrp="1"/>
          </p:cNvSpPr>
          <p:nvPr>
            <p:ph idx="1"/>
          </p:nvPr>
        </p:nvSpPr>
        <p:spPr/>
        <p:txBody>
          <a:bodyPr>
            <a:normAutofit/>
          </a:bodyPr>
          <a:lstStyle/>
          <a:p>
            <a:pPr algn="just"/>
            <a:r>
              <a:rPr lang="en-GB" sz="2800" dirty="0" smtClean="0"/>
              <a:t>‘How you are fallen from heaven, O Day Star (</a:t>
            </a:r>
            <a:r>
              <a:rPr lang="en-GB" sz="2800" dirty="0" err="1" smtClean="0"/>
              <a:t>latin</a:t>
            </a:r>
            <a:r>
              <a:rPr lang="en-GB" sz="2800" dirty="0" smtClean="0"/>
              <a:t>, </a:t>
            </a:r>
            <a:r>
              <a:rPr lang="en-GB" sz="2800" i="1" dirty="0" smtClean="0"/>
              <a:t>Lucifer</a:t>
            </a:r>
            <a:r>
              <a:rPr lang="en-GB" sz="2800" dirty="0" smtClean="0"/>
              <a:t>), son of Dawn! How you are cut down to the ground, you who laid the nations low! You said in your heart, “I will ascend to heaven; I will raise my throne above the stars of God; I will sit on the mount of assembly on the heights of </a:t>
            </a:r>
            <a:r>
              <a:rPr lang="en-GB" sz="2800" dirty="0" err="1" smtClean="0"/>
              <a:t>Zaphon</a:t>
            </a:r>
            <a:r>
              <a:rPr lang="en-GB" sz="2800" dirty="0" smtClean="0"/>
              <a:t>; I will ascend to the tops of the clouds, I will make myself like the Most High”’. </a:t>
            </a:r>
            <a:endParaRPr lang="en-GB" sz="2800" dirty="0"/>
          </a:p>
        </p:txBody>
      </p:sp>
    </p:spTree>
    <p:extLst>
      <p:ext uri="{BB962C8B-B14F-4D97-AF65-F5344CB8AC3E}">
        <p14:creationId xmlns:p14="http://schemas.microsoft.com/office/powerpoint/2010/main" val="262782273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Satan’s Fall</a:t>
            </a:r>
            <a:endParaRPr lang="en-GB" dirty="0"/>
          </a:p>
        </p:txBody>
      </p:sp>
      <p:sp>
        <p:nvSpPr>
          <p:cNvPr id="3" name="Content Placeholder 2"/>
          <p:cNvSpPr>
            <a:spLocks noGrp="1"/>
          </p:cNvSpPr>
          <p:nvPr>
            <p:ph idx="1"/>
          </p:nvPr>
        </p:nvSpPr>
        <p:spPr/>
        <p:txBody>
          <a:bodyPr/>
          <a:lstStyle/>
          <a:p>
            <a:pPr algn="just"/>
            <a:r>
              <a:rPr lang="en-GB" dirty="0" smtClean="0"/>
              <a:t>In its original historical context, the passage in Isaiah 14 refers to the Babylonian king. These verses developed an association with the Devil (i.e. as a reference to his fall from the heavens) during the Intertestamental period. </a:t>
            </a:r>
          </a:p>
          <a:p>
            <a:pPr algn="just"/>
            <a:endParaRPr lang="en-GB" dirty="0"/>
          </a:p>
          <a:p>
            <a:pPr algn="just"/>
            <a:r>
              <a:rPr lang="en-GB" dirty="0" smtClean="0"/>
              <a:t>Similar ideas are expressed in 2 Enoch, and possibly the gospel of Luke. </a:t>
            </a:r>
          </a:p>
          <a:p>
            <a:pPr algn="just"/>
            <a:endParaRPr lang="en-GB" dirty="0"/>
          </a:p>
          <a:p>
            <a:pPr algn="just"/>
            <a:r>
              <a:rPr lang="en-GB" dirty="0" smtClean="0"/>
              <a:t>‘He [Jesus] said to them, “I watched Satan fall from heaven like a flash of lightning”’ (Luke 10:18; cf. </a:t>
            </a:r>
            <a:r>
              <a:rPr lang="en-GB" smtClean="0"/>
              <a:t>also Rev</a:t>
            </a:r>
            <a:r>
              <a:rPr lang="en-GB" dirty="0" smtClean="0"/>
              <a:t>. 12). </a:t>
            </a:r>
            <a:endParaRPr lang="en-GB" dirty="0"/>
          </a:p>
        </p:txBody>
      </p:sp>
    </p:spTree>
    <p:extLst>
      <p:ext uri="{BB962C8B-B14F-4D97-AF65-F5344CB8AC3E}">
        <p14:creationId xmlns:p14="http://schemas.microsoft.com/office/powerpoint/2010/main" val="24251649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normAutofit fontScale="90000"/>
          </a:bodyPr>
          <a:lstStyle/>
          <a:p>
            <a:pPr algn="ctr"/>
            <a:r>
              <a:rPr lang="en-GB" dirty="0" smtClean="0"/>
              <a:t>‘Satan Descends Upon </a:t>
            </a:r>
            <a:r>
              <a:rPr lang="en-GB" smtClean="0"/>
              <a:t>Earth’, Paul </a:t>
            </a:r>
            <a:r>
              <a:rPr lang="en-GB" dirty="0" smtClean="0"/>
              <a:t>Gustav Dore (1866)</a:t>
            </a:r>
            <a:endParaRPr lang="en-GB" dirty="0"/>
          </a:p>
        </p:txBody>
      </p:sp>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84784"/>
            <a:ext cx="5688632" cy="4925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5793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pPr algn="just"/>
            <a:r>
              <a:rPr lang="en-GB" dirty="0" smtClean="0"/>
              <a:t>‘</a:t>
            </a:r>
            <a:r>
              <a:rPr lang="en-GB" dirty="0"/>
              <a:t>The diverse body of intertestamental writings reflects the myriad political, social, cultural, and religious changes taking place among Jews around the turn of the common era. In this literature God’s adversary, who is known by a host of names, takes on more definition. The Satan figure in these texts acts independently, often commanding a loyal legion of demonic </a:t>
            </a:r>
            <a:r>
              <a:rPr lang="en-GB" dirty="0" smtClean="0"/>
              <a:t>cohorts…These </a:t>
            </a:r>
            <a:r>
              <a:rPr lang="en-GB" dirty="0"/>
              <a:t>various representations – ranging from local demonic figures, to cosmic troublemakers, to earthly adversaries – eventually assimilate to become the Satan of the New Testament and beyond’ </a:t>
            </a:r>
            <a:r>
              <a:rPr lang="en-GB" dirty="0" smtClean="0"/>
              <a:t>(T.J. Wray and Gregory Mobley, p.112). </a:t>
            </a:r>
            <a:endParaRPr lang="en-GB" dirty="0"/>
          </a:p>
          <a:p>
            <a:endParaRPr lang="en-GB" dirty="0"/>
          </a:p>
        </p:txBody>
      </p:sp>
    </p:spTree>
    <p:extLst>
      <p:ext uri="{BB962C8B-B14F-4D97-AF65-F5344CB8AC3E}">
        <p14:creationId xmlns:p14="http://schemas.microsoft.com/office/powerpoint/2010/main" val="1503756659"/>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1194</TotalTime>
  <Words>3289</Words>
  <Application>Microsoft Office PowerPoint</Application>
  <PresentationFormat>On-screen Show (4:3)</PresentationFormat>
  <Paragraphs>211</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Thatch</vt:lpstr>
      <vt:lpstr>Satan in the Intertestamental Period</vt:lpstr>
      <vt:lpstr>Sharpening the Image of Evil</vt:lpstr>
      <vt:lpstr>The Intertestamental Period</vt:lpstr>
      <vt:lpstr>Key Events and Figures</vt:lpstr>
      <vt:lpstr>The Evil One in the Intertestamental Period</vt:lpstr>
      <vt:lpstr>The Literature of the Intertestamental Period</vt:lpstr>
      <vt:lpstr>The Jewish Understanding of Evil in the Intertestamental Period</vt:lpstr>
      <vt:lpstr>Genesis 6:1-4</vt:lpstr>
      <vt:lpstr>1 Enoch</vt:lpstr>
      <vt:lpstr>The Book of the Watchers (1 Enoch, Chs. 1-36)</vt:lpstr>
      <vt:lpstr>Semyaza</vt:lpstr>
      <vt:lpstr>Azazel</vt:lpstr>
      <vt:lpstr>The Fate of the Watchers</vt:lpstr>
      <vt:lpstr>Jubilees </vt:lpstr>
      <vt:lpstr>Mastema</vt:lpstr>
      <vt:lpstr>Mastema in Jubilees</vt:lpstr>
      <vt:lpstr>The Dead Sea Scrolls</vt:lpstr>
      <vt:lpstr>The Dead Sea Scrolls</vt:lpstr>
      <vt:lpstr>The Two-Spirit Treatise (1QS 3:13-4:26)</vt:lpstr>
      <vt:lpstr>The Two-Spirit Treatise (1QS 3:13-4:26)</vt:lpstr>
      <vt:lpstr>The War of the Sons of Light Against the Sons of Darkness (1QM; 4Q491-497) </vt:lpstr>
      <vt:lpstr>Belial</vt:lpstr>
      <vt:lpstr>The Damascus Document (CD)</vt:lpstr>
      <vt:lpstr>The Portrayal of Satan in Later Jewish Texts</vt:lpstr>
      <vt:lpstr>The Parables of Enoch (1 Enoch 37-71)</vt:lpstr>
      <vt:lpstr>The Parables of Enoch (1 Enoch 37-71)</vt:lpstr>
      <vt:lpstr>1 Enoch 69:4-7</vt:lpstr>
      <vt:lpstr>The Testament of Job</vt:lpstr>
      <vt:lpstr>The Testament of Job</vt:lpstr>
      <vt:lpstr>The Testament of Job</vt:lpstr>
      <vt:lpstr>The Testament of Job</vt:lpstr>
      <vt:lpstr>2 Enoch</vt:lpstr>
      <vt:lpstr>2 Enoch </vt:lpstr>
      <vt:lpstr>2 Enoch</vt:lpstr>
      <vt:lpstr>The Life of Adam and Eve (Vita)</vt:lpstr>
      <vt:lpstr>The Life of Adam and Eve (Vita)</vt:lpstr>
      <vt:lpstr>Isaiah 14:12-14</vt:lpstr>
      <vt:lpstr>Satan’s Fall</vt:lpstr>
      <vt:lpstr>‘Satan Descends Upon Earth’, Paul Gustav Dore (1866)</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the Intertestamental Period</dc:title>
  <dc:creator>Rhodri Thomas</dc:creator>
  <cp:lastModifiedBy>Rhodri Thomas</cp:lastModifiedBy>
  <cp:revision>65</cp:revision>
  <dcterms:created xsi:type="dcterms:W3CDTF">2015-09-26T13:00:00Z</dcterms:created>
  <dcterms:modified xsi:type="dcterms:W3CDTF">2018-12-02T17:17:43Z</dcterms:modified>
</cp:coreProperties>
</file>