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73" r:id="rId2"/>
  </p:sldMasterIdLst>
  <p:notesMasterIdLst>
    <p:notesMasterId r:id="rId51"/>
  </p:notesMasterIdLst>
  <p:handoutMasterIdLst>
    <p:handoutMasterId r:id="rId52"/>
  </p:handoutMasterIdLst>
  <p:sldIdLst>
    <p:sldId id="320" r:id="rId3"/>
    <p:sldId id="307" r:id="rId4"/>
    <p:sldId id="329" r:id="rId5"/>
    <p:sldId id="316" r:id="rId6"/>
    <p:sldId id="331" r:id="rId7"/>
    <p:sldId id="319" r:id="rId8"/>
    <p:sldId id="318" r:id="rId9"/>
    <p:sldId id="317" r:id="rId10"/>
    <p:sldId id="330" r:id="rId11"/>
    <p:sldId id="296" r:id="rId12"/>
    <p:sldId id="313" r:id="rId13"/>
    <p:sldId id="309" r:id="rId14"/>
    <p:sldId id="312" r:id="rId15"/>
    <p:sldId id="311" r:id="rId16"/>
    <p:sldId id="346" r:id="rId17"/>
    <p:sldId id="314" r:id="rId18"/>
    <p:sldId id="341" r:id="rId19"/>
    <p:sldId id="340" r:id="rId20"/>
    <p:sldId id="339" r:id="rId21"/>
    <p:sldId id="336" r:id="rId22"/>
    <p:sldId id="333" r:id="rId23"/>
    <p:sldId id="334" r:id="rId24"/>
    <p:sldId id="335" r:id="rId25"/>
    <p:sldId id="291" r:id="rId26"/>
    <p:sldId id="292" r:id="rId27"/>
    <p:sldId id="299" r:id="rId28"/>
    <p:sldId id="295" r:id="rId29"/>
    <p:sldId id="325" r:id="rId30"/>
    <p:sldId id="326" r:id="rId31"/>
    <p:sldId id="327" r:id="rId32"/>
    <p:sldId id="342" r:id="rId33"/>
    <p:sldId id="306" r:id="rId34"/>
    <p:sldId id="337" r:id="rId35"/>
    <p:sldId id="338" r:id="rId36"/>
    <p:sldId id="293" r:id="rId37"/>
    <p:sldId id="297" r:id="rId38"/>
    <p:sldId id="298" r:id="rId39"/>
    <p:sldId id="304" r:id="rId40"/>
    <p:sldId id="300" r:id="rId41"/>
    <p:sldId id="343" r:id="rId42"/>
    <p:sldId id="302" r:id="rId43"/>
    <p:sldId id="301" r:id="rId44"/>
    <p:sldId id="303" r:id="rId45"/>
    <p:sldId id="294" r:id="rId46"/>
    <p:sldId id="305" r:id="rId47"/>
    <p:sldId id="345" r:id="rId48"/>
    <p:sldId id="310" r:id="rId49"/>
    <p:sldId id="344" r:id="rId50"/>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9DCAF9ED-07DC-4A11-8D7F-57B35C25682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44" d="100"/>
          <a:sy n="44" d="100"/>
        </p:scale>
        <p:origin x="-606" y="-90"/>
      </p:cViewPr>
      <p:guideLst>
        <p:guide orient="horz" pos="2160"/>
        <p:guide pos="3840"/>
      </p:guideLst>
    </p:cSldViewPr>
  </p:slideViewPr>
  <p:notesTextViewPr>
    <p:cViewPr>
      <p:scale>
        <a:sx n="1" d="1"/>
        <a:sy n="1" d="1"/>
      </p:scale>
      <p:origin x="0" y="0"/>
    </p:cViewPr>
  </p:notesTextViewPr>
  <p:notesViewPr>
    <p:cSldViewPr snapToGrid="0">
      <p:cViewPr varScale="1">
        <p:scale>
          <a:sx n="82" d="100"/>
          <a:sy n="82" d="100"/>
        </p:scale>
        <p:origin x="2994" y="7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notesMaster" Target="notesMasters/notesMaster1.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65DD71D7-55AC-46BD-81B3-09AB2F9EFBD8}" type="datetimeFigureOut">
              <a:rPr lang="en-US" smtClean="0"/>
              <a:t>3/22/2016</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2840BD58-3BFF-4EAF-BB8B-AC67FE801E47}" type="slidenum">
              <a:rPr lang="en-US" smtClean="0"/>
              <a:t>‹#›</a:t>
            </a:fld>
            <a:endParaRPr lang="en-US"/>
          </a:p>
        </p:txBody>
      </p:sp>
    </p:spTree>
    <p:extLst>
      <p:ext uri="{BB962C8B-B14F-4D97-AF65-F5344CB8AC3E}">
        <p14:creationId xmlns:p14="http://schemas.microsoft.com/office/powerpoint/2010/main" val="401059436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F89424F-BB59-4F4E-9822-4CA3E770FFD2}" type="datetimeFigureOut">
              <a:rPr lang="en-US" smtClean="0"/>
              <a:t>3/22/2016</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5"/>
            <a:ext cx="5438140" cy="335024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68322CDD-9D6C-4F63-9EC2-648226624108}" type="slidenum">
              <a:rPr lang="en-US" smtClean="0"/>
              <a:t>‹#›</a:t>
            </a:fld>
            <a:endParaRPr lang="en-US"/>
          </a:p>
        </p:txBody>
      </p:sp>
    </p:spTree>
    <p:extLst>
      <p:ext uri="{BB962C8B-B14F-4D97-AF65-F5344CB8AC3E}">
        <p14:creationId xmlns:p14="http://schemas.microsoft.com/office/powerpoint/2010/main" val="851026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3/22/2016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
        <p:nvSpPr>
          <p:cNvPr id="7" name="Rectangle 6"/>
          <p:cNvSpPr/>
          <p:nvPr userDrawn="1"/>
        </p:nvSpPr>
        <p:spPr>
          <a:xfrm>
            <a:off x="0" y="5888736"/>
            <a:ext cx="12192000" cy="109728"/>
          </a:xfrm>
          <a:prstGeom prst="rect">
            <a:avLst/>
          </a:prstGeom>
          <a:ln>
            <a:noFill/>
          </a:ln>
          <a:effectLst>
            <a:outerShdw blurRad="25400" dist="25400" dir="54000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userDrawn="1"/>
        </p:nvSpPr>
        <p:spPr>
          <a:xfrm>
            <a:off x="0" y="5888736"/>
            <a:ext cx="12192000" cy="109728"/>
          </a:xfrm>
          <a:prstGeom prst="rect">
            <a:avLst/>
          </a:prstGeom>
          <a:ln>
            <a:noFill/>
          </a:ln>
          <a:effectLst>
            <a:innerShdw blurRad="25400" dist="12700" dir="16200000">
              <a:schemeClr val="accent1">
                <a:lumMod val="50000"/>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39064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619599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extLst>
    <p:ext uri="{DCECCB84-F9BA-43D5-87BE-67443E8EF086}">
      <p15:sldGuideLst xmlns:p15="http://schemas.microsoft.com/office/powerpoint/2012/main" xmlns=""/>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3/22/2016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pic>
        <p:nvPicPr>
          <p:cNvPr id="7" name="Picture 6"/>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bwMode="hidden">
          <a:xfrm>
            <a:off x="7753739" y="283"/>
            <a:ext cx="4435717" cy="6856286"/>
          </a:xfrm>
          <a:prstGeom prst="rect">
            <a:avLst/>
          </a:prstGeom>
        </p:spPr>
      </p:pic>
      <p:sp>
        <p:nvSpPr>
          <p:cNvPr id="8" name="Rectangle 7"/>
          <p:cNvSpPr/>
          <p:nvPr userDrawn="1"/>
        </p:nvSpPr>
        <p:spPr>
          <a:xfrm>
            <a:off x="7707084" y="0"/>
            <a:ext cx="54864" cy="6858000"/>
          </a:xfrm>
          <a:prstGeom prst="rect">
            <a:avLst/>
          </a:prstGeom>
          <a:ln>
            <a:noFill/>
          </a:ln>
          <a:effectLst>
            <a:outerShdw blurRad="25400" dist="254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userDrawn="1"/>
        </p:nvSpPr>
        <p:spPr>
          <a:xfrm>
            <a:off x="7707084" y="0"/>
            <a:ext cx="54864" cy="6858000"/>
          </a:xfrm>
          <a:prstGeom prst="rect">
            <a:avLst/>
          </a:prstGeom>
          <a:ln>
            <a:noFill/>
          </a:ln>
          <a:effectLst>
            <a:innerShdw blurRad="25400" dist="127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06253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30546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6638587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595006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902815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pic>
        <p:nvPicPr>
          <p:cNvPr id="8" name="Picture 7"/>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bwMode="hidden">
          <a:xfrm>
            <a:off x="7753739" y="283"/>
            <a:ext cx="4435717" cy="6856286"/>
          </a:xfrm>
          <a:prstGeom prst="rect">
            <a:avLst/>
          </a:prstGeom>
        </p:spPr>
      </p:pic>
      <p:sp>
        <p:nvSpPr>
          <p:cNvPr id="9" name="Rectangle 8"/>
          <p:cNvSpPr/>
          <p:nvPr userDrawn="1"/>
        </p:nvSpPr>
        <p:spPr>
          <a:xfrm>
            <a:off x="7707084" y="0"/>
            <a:ext cx="54864" cy="6858000"/>
          </a:xfrm>
          <a:prstGeom prst="rect">
            <a:avLst/>
          </a:prstGeom>
          <a:ln>
            <a:noFill/>
          </a:ln>
          <a:effectLst>
            <a:outerShdw blurRad="25400" dist="254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userDrawn="1"/>
        </p:nvSpPr>
        <p:spPr>
          <a:xfrm>
            <a:off x="7707084" y="0"/>
            <a:ext cx="54864" cy="6858000"/>
          </a:xfrm>
          <a:prstGeom prst="rect">
            <a:avLst/>
          </a:prstGeom>
          <a:ln>
            <a:noFill/>
          </a:ln>
          <a:effectLst>
            <a:innerShdw blurRad="25400" dist="127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3257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043794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823522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3301909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1375A4-56A4-47D6-9801-1991572033F7}" type="slidenum">
              <a:rPr lang="en-US" smtClean="0"/>
              <a:pPr/>
              <a:t>‹#›</a:t>
            </a:fld>
            <a:endParaRPr lang="en-US"/>
          </a:p>
        </p:txBody>
      </p:sp>
      <p:sp>
        <p:nvSpPr>
          <p:cNvPr id="7" name="Rectangle 6"/>
          <p:cNvSpPr/>
          <p:nvPr userDrawn="1"/>
        </p:nvSpPr>
        <p:spPr>
          <a:xfrm>
            <a:off x="0" y="6257036"/>
            <a:ext cx="12192000" cy="54864"/>
          </a:xfrm>
          <a:prstGeom prst="rect">
            <a:avLst/>
          </a:prstGeom>
          <a:ln>
            <a:noFill/>
          </a:ln>
          <a:effectLst>
            <a:outerShdw blurRad="25400" dist="25400" dir="5400000" algn="t" rotWithShape="0">
              <a:schemeClr val="bg1">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userDrawn="1"/>
        </p:nvSpPr>
        <p:spPr>
          <a:xfrm>
            <a:off x="0" y="6257036"/>
            <a:ext cx="12192000" cy="54864"/>
          </a:xfrm>
          <a:prstGeom prst="rect">
            <a:avLst/>
          </a:prstGeom>
          <a:ln>
            <a:noFill/>
          </a:ln>
          <a:effectLst>
            <a:innerShdw blurRad="25400" dist="12700" dir="16200000">
              <a:schemeClr val="accent1">
                <a:lumMod val="50000"/>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2852868"/>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emf"/><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Myth and Art</a:t>
            </a:r>
            <a:endParaRPr lang="en-GB" dirty="0"/>
          </a:p>
        </p:txBody>
      </p:sp>
      <p:sp>
        <p:nvSpPr>
          <p:cNvPr id="3" name="Subtitle 2"/>
          <p:cNvSpPr>
            <a:spLocks noGrp="1"/>
          </p:cNvSpPr>
          <p:nvPr>
            <p:ph type="subTitle" idx="1"/>
          </p:nvPr>
        </p:nvSpPr>
        <p:spPr/>
        <p:txBody>
          <a:bodyPr>
            <a:normAutofit/>
          </a:bodyPr>
          <a:lstStyle/>
          <a:p>
            <a:r>
              <a:rPr lang="en-GB" sz="4800" dirty="0" smtClean="0"/>
              <a:t>Athens</a:t>
            </a:r>
          </a:p>
        </p:txBody>
      </p:sp>
    </p:spTree>
    <p:extLst>
      <p:ext uri="{BB962C8B-B14F-4D97-AF65-F5344CB8AC3E}">
        <p14:creationId xmlns:p14="http://schemas.microsoft.com/office/powerpoint/2010/main" val="440182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Myths of the Origins of Athens</a:t>
            </a:r>
            <a:endParaRPr lang="en-GB" u="sng" dirty="0"/>
          </a:p>
        </p:txBody>
      </p:sp>
      <p:sp>
        <p:nvSpPr>
          <p:cNvPr id="3" name="Content Placeholder 2"/>
          <p:cNvSpPr>
            <a:spLocks noGrp="1"/>
          </p:cNvSpPr>
          <p:nvPr>
            <p:ph idx="1"/>
          </p:nvPr>
        </p:nvSpPr>
        <p:spPr>
          <a:xfrm>
            <a:off x="838200" y="1825625"/>
            <a:ext cx="6654800" cy="4351338"/>
          </a:xfrm>
        </p:spPr>
        <p:txBody>
          <a:bodyPr/>
          <a:lstStyle/>
          <a:p>
            <a:r>
              <a:rPr lang="en-GB" dirty="0" smtClean="0"/>
              <a:t>Athena plays a significant role (unsurprisingly)</a:t>
            </a:r>
          </a:p>
          <a:p>
            <a:r>
              <a:rPr lang="en-GB" dirty="0" smtClean="0"/>
              <a:t>Wins dominance of the city in competition with Poseidon</a:t>
            </a:r>
          </a:p>
          <a:p>
            <a:r>
              <a:rPr lang="en-GB" dirty="0" smtClean="0"/>
              <a:t>Involved with t</a:t>
            </a:r>
            <a:r>
              <a:rPr lang="en-US" dirty="0" smtClean="0"/>
              <a:t>he</a:t>
            </a:r>
            <a:r>
              <a:rPr lang="en-GB" dirty="0" smtClean="0"/>
              <a:t> royal family line</a:t>
            </a:r>
          </a:p>
          <a:p>
            <a:r>
              <a:rPr lang="en-GB" dirty="0" smtClean="0"/>
              <a:t>Sequence of </a:t>
            </a:r>
            <a:r>
              <a:rPr lang="en-GB" dirty="0" err="1" smtClean="0"/>
              <a:t>autochthonus</a:t>
            </a:r>
            <a:r>
              <a:rPr lang="en-GB" dirty="0" smtClean="0"/>
              <a:t> kings </a:t>
            </a:r>
            <a:endParaRPr lang="en-GB" dirty="0"/>
          </a:p>
          <a:p>
            <a:endParaRPr lang="en-GB" dirty="0" smtClean="0"/>
          </a:p>
        </p:txBody>
      </p:sp>
      <p:pic>
        <p:nvPicPr>
          <p:cNvPr id="4" name="Picture 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8645877" y="1524000"/>
            <a:ext cx="2944289" cy="4515556"/>
          </a:xfrm>
          <a:prstGeom prst="rect">
            <a:avLst/>
          </a:prstGeom>
          <a:noFill/>
          <a:ln>
            <a:noFill/>
          </a:ln>
        </p:spPr>
      </p:pic>
    </p:spTree>
    <p:extLst>
      <p:ext uri="{BB962C8B-B14F-4D97-AF65-F5344CB8AC3E}">
        <p14:creationId xmlns:p14="http://schemas.microsoft.com/office/powerpoint/2010/main" val="2148338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Picture 3"/>
          <p:cNvPicPr>
            <a:picLocks noChangeAspect="1"/>
          </p:cNvPicPr>
          <p:nvPr/>
        </p:nvPicPr>
        <p:blipFill>
          <a:blip r:embed="rId2"/>
          <a:stretch>
            <a:fillRect/>
          </a:stretch>
        </p:blipFill>
        <p:spPr>
          <a:xfrm>
            <a:off x="0" y="165100"/>
            <a:ext cx="12192000" cy="6514634"/>
          </a:xfrm>
          <a:prstGeom prst="rect">
            <a:avLst/>
          </a:prstGeom>
        </p:spPr>
      </p:pic>
    </p:spTree>
    <p:extLst>
      <p:ext uri="{BB962C8B-B14F-4D97-AF65-F5344CB8AC3E}">
        <p14:creationId xmlns:p14="http://schemas.microsoft.com/office/powerpoint/2010/main" val="2856546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Athena and Poseidon</a:t>
            </a:r>
            <a:endParaRPr lang="en-GB" u="sng" dirty="0"/>
          </a:p>
        </p:txBody>
      </p:sp>
      <p:sp>
        <p:nvSpPr>
          <p:cNvPr id="3" name="Content Placeholder 2"/>
          <p:cNvSpPr>
            <a:spLocks noGrp="1"/>
          </p:cNvSpPr>
          <p:nvPr>
            <p:ph idx="1"/>
          </p:nvPr>
        </p:nvSpPr>
        <p:spPr>
          <a:xfrm>
            <a:off x="838200" y="1524000"/>
            <a:ext cx="10515600" cy="4652963"/>
          </a:xfrm>
        </p:spPr>
        <p:txBody>
          <a:bodyPr/>
          <a:lstStyle/>
          <a:p>
            <a:pPr marL="0" indent="0">
              <a:buNone/>
            </a:pPr>
            <a:r>
              <a:rPr lang="en-GB" dirty="0" smtClean="0"/>
              <a:t>During this time, they say, the gods decided to take possession of cities where each of them would be honoured with their own special cult. So Poseidon was first to come to Attica, and striking a blow with his trident on the middle of the Acropolis, he caused a sea to appear, which is now known as the </a:t>
            </a:r>
            <a:r>
              <a:rPr lang="en-GB" dirty="0" err="1" smtClean="0"/>
              <a:t>Erchtheid</a:t>
            </a:r>
            <a:r>
              <a:rPr lang="en-GB" dirty="0" smtClean="0"/>
              <a:t> Sea. After Poseidon, </a:t>
            </a:r>
            <a:r>
              <a:rPr lang="en-GB" dirty="0" err="1" smtClean="0"/>
              <a:t>Athene</a:t>
            </a:r>
            <a:r>
              <a:rPr lang="en-GB" dirty="0" smtClean="0"/>
              <a:t> arrived; and taking </a:t>
            </a:r>
            <a:r>
              <a:rPr lang="en-GB" dirty="0" err="1" smtClean="0"/>
              <a:t>Cecrops</a:t>
            </a:r>
            <a:r>
              <a:rPr lang="en-GB" dirty="0" smtClean="0"/>
              <a:t> as her witness, she claimed possession by planting an olive tree, which is still shown to the visitors in the </a:t>
            </a:r>
            <a:r>
              <a:rPr lang="en-GB" dirty="0" err="1" smtClean="0"/>
              <a:t>Pandroseion</a:t>
            </a:r>
            <a:r>
              <a:rPr lang="en-GB" dirty="0" smtClean="0"/>
              <a:t>. When the two of them entered into conflict for possession of the land, Zeus separated them, and appointed as judges </a:t>
            </a:r>
            <a:r>
              <a:rPr lang="en-US" dirty="0" smtClean="0"/>
              <a:t>… the twelve gods.</a:t>
            </a:r>
          </a:p>
          <a:p>
            <a:pPr marL="0" indent="0" algn="r">
              <a:buNone/>
            </a:pPr>
            <a:r>
              <a:rPr lang="en-GB" dirty="0" err="1" smtClean="0"/>
              <a:t>Apollodorus</a:t>
            </a:r>
            <a:r>
              <a:rPr lang="en-GB" dirty="0" smtClean="0"/>
              <a:t> </a:t>
            </a:r>
            <a:r>
              <a:rPr lang="en-GB" i="1" dirty="0" smtClean="0"/>
              <a:t>Bibliotheca</a:t>
            </a:r>
            <a:r>
              <a:rPr lang="en-GB" dirty="0" smtClean="0"/>
              <a:t> 3.14.1</a:t>
            </a:r>
            <a:endParaRPr lang="en-GB" dirty="0"/>
          </a:p>
        </p:txBody>
      </p:sp>
    </p:spTree>
    <p:extLst>
      <p:ext uri="{BB962C8B-B14F-4D97-AF65-F5344CB8AC3E}">
        <p14:creationId xmlns:p14="http://schemas.microsoft.com/office/powerpoint/2010/main" val="487221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Picture 4"/>
          <p:cNvPicPr>
            <a:picLocks noChangeAspect="1"/>
          </p:cNvPicPr>
          <p:nvPr/>
        </p:nvPicPr>
        <p:blipFill>
          <a:blip r:embed="rId2"/>
          <a:stretch>
            <a:fillRect/>
          </a:stretch>
        </p:blipFill>
        <p:spPr>
          <a:xfrm>
            <a:off x="1524000" y="0"/>
            <a:ext cx="9144000" cy="6858000"/>
          </a:xfrm>
          <a:prstGeom prst="rect">
            <a:avLst/>
          </a:prstGeom>
        </p:spPr>
      </p:pic>
    </p:spTree>
    <p:extLst>
      <p:ext uri="{BB962C8B-B14F-4D97-AF65-F5344CB8AC3E}">
        <p14:creationId xmlns:p14="http://schemas.microsoft.com/office/powerpoint/2010/main" val="889304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24850" y="1825625"/>
            <a:ext cx="3867150" cy="4351338"/>
          </a:xfrm>
        </p:spPr>
        <p:txBody>
          <a:bodyPr/>
          <a:lstStyle/>
          <a:p>
            <a:r>
              <a:rPr lang="en-GB" dirty="0" smtClean="0"/>
              <a:t>438-432 BCE</a:t>
            </a:r>
          </a:p>
          <a:p>
            <a:r>
              <a:rPr lang="en-GB" dirty="0" smtClean="0"/>
              <a:t>West pediment of the Parthenon</a:t>
            </a:r>
          </a:p>
          <a:p>
            <a:r>
              <a:rPr lang="en-GB" dirty="0" smtClean="0"/>
              <a:t>British Museum</a:t>
            </a:r>
            <a:endParaRPr lang="en-GB" dirty="0"/>
          </a:p>
        </p:txBody>
      </p:sp>
      <p:pic>
        <p:nvPicPr>
          <p:cNvPr id="5" name="Picture 4"/>
          <p:cNvPicPr>
            <a:picLocks noChangeAspect="1"/>
          </p:cNvPicPr>
          <p:nvPr/>
        </p:nvPicPr>
        <p:blipFill>
          <a:blip r:embed="rId2"/>
          <a:stretch>
            <a:fillRect/>
          </a:stretch>
        </p:blipFill>
        <p:spPr>
          <a:xfrm>
            <a:off x="294922" y="1027906"/>
            <a:ext cx="7744178" cy="4356100"/>
          </a:xfrm>
          <a:prstGeom prst="rect">
            <a:avLst/>
          </a:prstGeom>
        </p:spPr>
      </p:pic>
    </p:spTree>
    <p:extLst>
      <p:ext uri="{BB962C8B-B14F-4D97-AF65-F5344CB8AC3E}">
        <p14:creationId xmlns:p14="http://schemas.microsoft.com/office/powerpoint/2010/main" val="21414146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4476751"/>
            <a:ext cx="12202296" cy="2381250"/>
          </a:xfrm>
          <a:prstGeom prst="rect">
            <a:avLst/>
          </a:prstGeom>
        </p:spPr>
      </p:pic>
      <p:pic>
        <p:nvPicPr>
          <p:cNvPr id="6" name="Picture 5"/>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3886200" y="-3175"/>
            <a:ext cx="4686300" cy="4472295"/>
          </a:xfrm>
          <a:prstGeom prst="rect">
            <a:avLst/>
          </a:prstGeom>
        </p:spPr>
      </p:pic>
    </p:spTree>
    <p:extLst>
      <p:ext uri="{BB962C8B-B14F-4D97-AF65-F5344CB8AC3E}">
        <p14:creationId xmlns:p14="http://schemas.microsoft.com/office/powerpoint/2010/main" val="3562852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0601" y="378619"/>
            <a:ext cx="10515600" cy="4351338"/>
          </a:xfrm>
        </p:spPr>
        <p:txBody>
          <a:bodyPr/>
          <a:lstStyle/>
          <a:p>
            <a:r>
              <a:rPr lang="en-GB" dirty="0" smtClean="0"/>
              <a:t>100-225 BCE</a:t>
            </a:r>
          </a:p>
          <a:p>
            <a:r>
              <a:rPr lang="en-GB" dirty="0" smtClean="0"/>
              <a:t>Roman</a:t>
            </a:r>
          </a:p>
          <a:p>
            <a:r>
              <a:rPr lang="en-GB" dirty="0" smtClean="0"/>
              <a:t>Made in Asia Minor</a:t>
            </a:r>
          </a:p>
          <a:p>
            <a:r>
              <a:rPr lang="en-GB" dirty="0" smtClean="0"/>
              <a:t>British Museum</a:t>
            </a:r>
            <a:endParaRPr lang="en-GB" dirty="0"/>
          </a:p>
        </p:txBody>
      </p:sp>
      <p:pic>
        <p:nvPicPr>
          <p:cNvPr id="1026" name="Picture 2" descr="Mould-made pottery lamp with a heart-shaped nozzle, decorated on the discus with a contest between Athena and Poseidon, with an olive-tree in the background. The narrow angular shoulder is decorated with ovules. The base is undefined."/>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2547627" y="3422649"/>
            <a:ext cx="2634224" cy="304165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Mould-made pottery lamp with a heart-shaped nozzle, decorated on the discus with a contest between Athena and Poseidon, with an olive-tree in the background. The narrow angular shoulder is decorated with ovules. The base is undefined."/>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5518401" y="216694"/>
            <a:ext cx="6489449" cy="62476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83519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u="sng" dirty="0" smtClean="0"/>
              <a:t>Athens’ Royal Family</a:t>
            </a:r>
            <a:endParaRPr lang="en-US" u="sng" dirty="0"/>
          </a:p>
        </p:txBody>
      </p:sp>
      <p:pic>
        <p:nvPicPr>
          <p:cNvPr id="4" name="Content Placeholder 3"/>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9718" t="815" r="7818" b="8406"/>
          <a:stretch/>
        </p:blipFill>
        <p:spPr>
          <a:xfrm>
            <a:off x="1656675" y="1452281"/>
            <a:ext cx="8530815" cy="5282382"/>
          </a:xfrm>
        </p:spPr>
      </p:pic>
    </p:spTree>
    <p:extLst>
      <p:ext uri="{BB962C8B-B14F-4D97-AF65-F5344CB8AC3E}">
        <p14:creationId xmlns:p14="http://schemas.microsoft.com/office/powerpoint/2010/main" val="2608788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err="1" smtClean="0"/>
              <a:t>Cecrops</a:t>
            </a:r>
            <a:endParaRPr lang="en-GB" u="sng" dirty="0"/>
          </a:p>
        </p:txBody>
      </p:sp>
      <p:sp>
        <p:nvSpPr>
          <p:cNvPr id="3" name="Content Placeholder 2"/>
          <p:cNvSpPr>
            <a:spLocks noGrp="1"/>
          </p:cNvSpPr>
          <p:nvPr>
            <p:ph idx="1"/>
          </p:nvPr>
        </p:nvSpPr>
        <p:spPr/>
        <p:txBody>
          <a:bodyPr>
            <a:normAutofit/>
          </a:bodyPr>
          <a:lstStyle/>
          <a:p>
            <a:pPr marL="0" indent="0">
              <a:buNone/>
            </a:pPr>
            <a:r>
              <a:rPr lang="en-GB" dirty="0" err="1" smtClean="0"/>
              <a:t>Cecrops</a:t>
            </a:r>
            <a:r>
              <a:rPr lang="en-GB" dirty="0" smtClean="0"/>
              <a:t>, who was born from the earth and had the body of a man and a serpent joined into one, was the first king of Athens, </a:t>
            </a:r>
            <a:r>
              <a:rPr lang="en-US" dirty="0" smtClean="0"/>
              <a:t>…</a:t>
            </a:r>
            <a:r>
              <a:rPr lang="en-GB" dirty="0" smtClean="0"/>
              <a:t>During </a:t>
            </a:r>
            <a:r>
              <a:rPr lang="en-GB" dirty="0"/>
              <a:t>this time, they say, the gods decided to take possession of cities where each of them would be honoured with their own special cult. (</a:t>
            </a:r>
            <a:r>
              <a:rPr lang="en-GB" dirty="0" err="1"/>
              <a:t>Apollodorus</a:t>
            </a:r>
            <a:r>
              <a:rPr lang="en-GB" dirty="0"/>
              <a:t> </a:t>
            </a:r>
            <a:r>
              <a:rPr lang="en-GB" i="1" dirty="0"/>
              <a:t>Bibliotheca</a:t>
            </a:r>
            <a:r>
              <a:rPr lang="en-GB" dirty="0"/>
              <a:t> </a:t>
            </a:r>
            <a:r>
              <a:rPr lang="en-GB" dirty="0" smtClean="0"/>
              <a:t>3.14.1) </a:t>
            </a:r>
          </a:p>
          <a:p>
            <a:r>
              <a:rPr lang="en-GB" dirty="0" smtClean="0"/>
              <a:t>There is a list of </a:t>
            </a:r>
            <a:r>
              <a:rPr lang="en-GB" dirty="0" err="1" smtClean="0"/>
              <a:t>Cecrops</a:t>
            </a:r>
            <a:r>
              <a:rPr lang="en-GB" dirty="0" smtClean="0"/>
              <a:t>’ children</a:t>
            </a:r>
          </a:p>
          <a:p>
            <a:pPr lvl="1"/>
            <a:r>
              <a:rPr lang="en-GB" dirty="0" smtClean="0"/>
              <a:t>But they either die early, are captured/killed by gods, or are female </a:t>
            </a:r>
          </a:p>
          <a:p>
            <a:r>
              <a:rPr lang="en-GB" dirty="0" smtClean="0"/>
              <a:t>Succeeded by </a:t>
            </a:r>
            <a:r>
              <a:rPr lang="en-GB" dirty="0" err="1" smtClean="0"/>
              <a:t>Cranaos</a:t>
            </a:r>
            <a:endParaRPr lang="en-GB" dirty="0" smtClean="0"/>
          </a:p>
          <a:p>
            <a:pPr lvl="1"/>
            <a:r>
              <a:rPr lang="en-GB" dirty="0" smtClean="0"/>
              <a:t>Described as ‘earth born’</a:t>
            </a:r>
          </a:p>
          <a:p>
            <a:pPr lvl="1"/>
            <a:r>
              <a:rPr lang="en-GB" dirty="0" smtClean="0"/>
              <a:t>But not monstrous/hybrid</a:t>
            </a:r>
            <a:endParaRPr lang="en-GB" dirty="0"/>
          </a:p>
        </p:txBody>
      </p:sp>
    </p:spTree>
    <p:extLst>
      <p:ext uri="{BB962C8B-B14F-4D97-AF65-F5344CB8AC3E}">
        <p14:creationId xmlns:p14="http://schemas.microsoft.com/office/powerpoint/2010/main" val="2177314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5791199"/>
            <a:ext cx="10515600" cy="1066801"/>
          </a:xfrm>
        </p:spPr>
        <p:txBody>
          <a:bodyPr>
            <a:normAutofit/>
          </a:bodyPr>
          <a:lstStyle/>
          <a:p>
            <a:pPr marL="0" indent="0">
              <a:buNone/>
            </a:pPr>
            <a:r>
              <a:rPr lang="en-GB" dirty="0" smtClean="0"/>
              <a:t>450-400 BCE, electron coin, </a:t>
            </a:r>
            <a:r>
              <a:rPr lang="en-GB" dirty="0" err="1" smtClean="0"/>
              <a:t>Cyzicus</a:t>
            </a:r>
            <a:r>
              <a:rPr lang="en-GB" dirty="0" smtClean="0"/>
              <a:t> (Turkey), </a:t>
            </a:r>
            <a:r>
              <a:rPr lang="de-DE" dirty="0"/>
              <a:t>Antikensammlung der Staatlichen Museen zu Berlin</a:t>
            </a:r>
            <a:endParaRPr lang="en-GB" dirty="0"/>
          </a:p>
          <a:p>
            <a:pPr marL="0" indent="0">
              <a:buNone/>
            </a:pPr>
            <a:endParaRPr lang="en-GB" dirty="0"/>
          </a:p>
        </p:txBody>
      </p:sp>
      <p:pic>
        <p:nvPicPr>
          <p:cNvPr id="11266" name="Picture 2" descr="http://www.smb-digital.de/eMuseumPlus?service=DynamicAsset&amp;sp=SU5mxm4Yx%2FVbg9LVP7MZLDqo6z5lhONBxez%2FYx5EhVSCZjU0bcvvsnPxkoLiFJnF9QzRY98OZwV1b%0AfnOjhdzPJCrGy%2BOIZxfXys9Yi8S8yOIzIzqfebpeoy7Z2kvfvZZ7&amp;sp=Simage%2Fjpe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1908174" y="149224"/>
            <a:ext cx="8175625" cy="54504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2107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39348"/>
            <a:ext cx="10515600" cy="1325563"/>
          </a:xfrm>
        </p:spPr>
        <p:txBody>
          <a:bodyPr/>
          <a:lstStyle/>
          <a:p>
            <a:r>
              <a:rPr lang="en-GB" u="sng" dirty="0" err="1" smtClean="0"/>
              <a:t>Erechthonius</a:t>
            </a:r>
            <a:endParaRPr lang="en-GB" u="sng" dirty="0"/>
          </a:p>
        </p:txBody>
      </p:sp>
      <p:sp>
        <p:nvSpPr>
          <p:cNvPr id="3" name="Content Placeholder 2"/>
          <p:cNvSpPr>
            <a:spLocks noGrp="1"/>
          </p:cNvSpPr>
          <p:nvPr>
            <p:ph idx="1"/>
          </p:nvPr>
        </p:nvSpPr>
        <p:spPr>
          <a:xfrm>
            <a:off x="838200" y="1284111"/>
            <a:ext cx="10515600" cy="4892852"/>
          </a:xfrm>
        </p:spPr>
        <p:txBody>
          <a:bodyPr/>
          <a:lstStyle/>
          <a:p>
            <a:r>
              <a:rPr lang="en-GB" dirty="0" smtClean="0"/>
              <a:t>Athena wanted Hephaestus to make her some armour</a:t>
            </a:r>
          </a:p>
          <a:p>
            <a:r>
              <a:rPr lang="en-GB" dirty="0" smtClean="0"/>
              <a:t>Instead, he tried to rape her</a:t>
            </a:r>
            <a:endParaRPr lang="en-GB" dirty="0"/>
          </a:p>
          <a:p>
            <a:pPr lvl="1"/>
            <a:r>
              <a:rPr lang="en-GB" dirty="0" smtClean="0"/>
              <a:t>She managed to prevent this, but he ejaculated on her leg</a:t>
            </a:r>
          </a:p>
          <a:p>
            <a:pPr lvl="1"/>
            <a:r>
              <a:rPr lang="en-GB" dirty="0" smtClean="0"/>
              <a:t>She brushed the semen off her leg with a piece of wool and threw it on t</a:t>
            </a:r>
            <a:r>
              <a:rPr lang="en-US" dirty="0" smtClean="0"/>
              <a:t>he</a:t>
            </a:r>
            <a:r>
              <a:rPr lang="en-GB" dirty="0" smtClean="0"/>
              <a:t> ground</a:t>
            </a:r>
          </a:p>
          <a:p>
            <a:r>
              <a:rPr lang="en-GB" dirty="0" err="1" smtClean="0"/>
              <a:t>Erechthonius</a:t>
            </a:r>
            <a:r>
              <a:rPr lang="en-GB" dirty="0" smtClean="0"/>
              <a:t> was born from the earth</a:t>
            </a:r>
          </a:p>
          <a:p>
            <a:r>
              <a:rPr lang="en-GB" dirty="0" smtClean="0"/>
              <a:t>Athena placed the child in a box, and gave it to the daughters of </a:t>
            </a:r>
            <a:r>
              <a:rPr lang="en-GB" dirty="0" err="1" smtClean="0"/>
              <a:t>Cecrops</a:t>
            </a:r>
            <a:r>
              <a:rPr lang="en-GB" dirty="0" smtClean="0"/>
              <a:t> to keep, making them promise not to look in it.</a:t>
            </a:r>
          </a:p>
          <a:p>
            <a:pPr lvl="1"/>
            <a:r>
              <a:rPr lang="en-GB" dirty="0" smtClean="0"/>
              <a:t>They did, a</a:t>
            </a:r>
            <a:r>
              <a:rPr lang="en-US" dirty="0" err="1" smtClean="0"/>
              <a:t>nd</a:t>
            </a:r>
            <a:r>
              <a:rPr lang="en-GB" dirty="0" smtClean="0"/>
              <a:t> found the baby with a snake</a:t>
            </a:r>
            <a:endParaRPr lang="en-GB" dirty="0"/>
          </a:p>
          <a:p>
            <a:r>
              <a:rPr lang="en-GB" dirty="0" smtClean="0"/>
              <a:t>When he reached adulthood, </a:t>
            </a:r>
            <a:r>
              <a:rPr lang="en-GB" dirty="0" err="1" smtClean="0"/>
              <a:t>Erechthonius</a:t>
            </a:r>
            <a:r>
              <a:rPr lang="en-GB" dirty="0" smtClean="0"/>
              <a:t> became the king of Athens</a:t>
            </a:r>
          </a:p>
        </p:txBody>
      </p:sp>
    </p:spTree>
    <p:extLst>
      <p:ext uri="{BB962C8B-B14F-4D97-AF65-F5344CB8AC3E}">
        <p14:creationId xmlns:p14="http://schemas.microsoft.com/office/powerpoint/2010/main" val="24512469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15900" y="1800225"/>
            <a:ext cx="4343400" cy="4351338"/>
          </a:xfrm>
        </p:spPr>
        <p:txBody>
          <a:bodyPr/>
          <a:lstStyle/>
          <a:p>
            <a:r>
              <a:rPr lang="en-GB" dirty="0" err="1"/>
              <a:t>Melisches</a:t>
            </a:r>
            <a:r>
              <a:rPr lang="en-GB" dirty="0"/>
              <a:t> </a:t>
            </a:r>
            <a:r>
              <a:rPr lang="en-GB" dirty="0" smtClean="0"/>
              <a:t>Relief</a:t>
            </a:r>
          </a:p>
          <a:p>
            <a:r>
              <a:rPr lang="en-GB" dirty="0" smtClean="0"/>
              <a:t>c. 460 BCE</a:t>
            </a:r>
          </a:p>
          <a:p>
            <a:r>
              <a:rPr lang="en-GB" dirty="0" smtClean="0"/>
              <a:t>Attic (?)</a:t>
            </a:r>
          </a:p>
          <a:p>
            <a:r>
              <a:rPr lang="de-DE" dirty="0"/>
              <a:t>Antikensammlung der Staatlichen Museen zu </a:t>
            </a:r>
            <a:r>
              <a:rPr lang="de-DE" dirty="0" smtClean="0"/>
              <a:t>Berlin</a:t>
            </a:r>
            <a:endParaRPr lang="en-GB" dirty="0" smtClean="0"/>
          </a:p>
          <a:p>
            <a:endParaRPr lang="en-GB" dirty="0"/>
          </a:p>
        </p:txBody>
      </p:sp>
      <p:pic>
        <p:nvPicPr>
          <p:cNvPr id="10242" name="Picture 2" descr="http://www.smb-digital.de/eMuseumPlus?service=DynamicAsset&amp;sp=SU5mxm4Yx%2FVbg9LVP7MZLDqo6z5lhONBxez%2FYx5EhVSCZjU0bcvvsnPxkoLiFJnF9QzRY98OZwV1b%0AfnOjhdzPJCrGy%2BOIZxfXys9Yi8S8yOKzFlslUXvpVtZB9DZfvgZw&amp;sp=Simage%2Fjpe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4864100" y="101599"/>
            <a:ext cx="7226301" cy="66292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0301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2900" y="377825"/>
            <a:ext cx="3140529" cy="4351338"/>
          </a:xfrm>
        </p:spPr>
        <p:txBody>
          <a:bodyPr>
            <a:normAutofit fontScale="85000" lnSpcReduction="20000"/>
          </a:bodyPr>
          <a:lstStyle/>
          <a:p>
            <a:r>
              <a:rPr lang="en-GB" dirty="0" err="1" smtClean="0"/>
              <a:t>Cecrops</a:t>
            </a:r>
            <a:r>
              <a:rPr lang="en-GB" dirty="0" smtClean="0"/>
              <a:t>, Gaia, </a:t>
            </a:r>
            <a:r>
              <a:rPr lang="en-GB" dirty="0" err="1" smtClean="0"/>
              <a:t>Erechthionus</a:t>
            </a:r>
            <a:r>
              <a:rPr lang="en-GB" dirty="0" smtClean="0"/>
              <a:t>, Athena, Hephaestus, </a:t>
            </a:r>
            <a:r>
              <a:rPr lang="en-GB" dirty="0" err="1" smtClean="0"/>
              <a:t>Herse</a:t>
            </a:r>
            <a:endParaRPr lang="en-GB" dirty="0" smtClean="0"/>
          </a:p>
          <a:p>
            <a:r>
              <a:rPr lang="en-GB" dirty="0" smtClean="0"/>
              <a:t>Other members of the royal family on the other side of the cup</a:t>
            </a:r>
          </a:p>
          <a:p>
            <a:r>
              <a:rPr lang="en-GB" dirty="0" smtClean="0"/>
              <a:t>440-430 BCE</a:t>
            </a:r>
          </a:p>
          <a:p>
            <a:r>
              <a:rPr lang="en-GB" dirty="0" err="1" smtClean="0"/>
              <a:t>Tarquina</a:t>
            </a:r>
            <a:endParaRPr lang="en-GB" dirty="0" smtClean="0"/>
          </a:p>
          <a:p>
            <a:r>
              <a:rPr lang="de-DE" dirty="0"/>
              <a:t>Antikensammlung der Staatlichen Museen zu Berlin</a:t>
            </a:r>
            <a:endParaRPr lang="en-GB" dirty="0"/>
          </a:p>
        </p:txBody>
      </p:sp>
      <p:pic>
        <p:nvPicPr>
          <p:cNvPr id="9218" name="Picture 2" descr="http://www.smb-digital.de/eMuseumPlus?service=DynamicAsset&amp;sp=SU5mxm4Yx%2FVbg9LVP7MZLDqo6z5lhONBxez%2FYx5EhVSCZjU0bcvvsnPxkoLiFJnF9QzRY98OZwV1b%0AfnOjhdzPJCrGy%2BOIZxfXys9Yi8S8yOJYUGrhntVv0tZB9DZfvgZw&amp;sp=Simage%2Fjpeg"/>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8911167" y="-242888"/>
            <a:ext cx="3280833" cy="23622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www.smb-digital.de/eMuseumPlus?service=DynamicAsset&amp;sp=SU5mxm4Yx%2FVbg9LVP7MZLDqo6z5lhONBxez%2FYx5EhVSCZjU0bcvvsnPxkoLiFJnF9QzRY98OZwV1b%0AfnOjhdzPJCrGy%2BOIZxfXys9Yi8S8yOJYUGrhntVv0tZB9DZfvgZw&amp;sp=Simage%2Fjpeg"/>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a:stretch/>
        </p:blipFill>
        <p:spPr bwMode="auto">
          <a:xfrm>
            <a:off x="3483429" y="2119312"/>
            <a:ext cx="8708571" cy="476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7467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3341" y="1123877"/>
            <a:ext cx="4893059" cy="4351338"/>
          </a:xfrm>
        </p:spPr>
        <p:txBody>
          <a:bodyPr/>
          <a:lstStyle/>
          <a:p>
            <a:r>
              <a:rPr lang="en-GB" dirty="0" smtClean="0"/>
              <a:t>Attic, c. 460-50 BCE</a:t>
            </a:r>
          </a:p>
          <a:p>
            <a:r>
              <a:rPr lang="en-GB" dirty="0" smtClean="0"/>
              <a:t>Poseidon, Hephaestus, Zeus and Athena, </a:t>
            </a:r>
            <a:r>
              <a:rPr lang="en-GB" dirty="0" err="1" smtClean="0"/>
              <a:t>Eileithyia</a:t>
            </a:r>
            <a:r>
              <a:rPr lang="en-GB" dirty="0" smtClean="0"/>
              <a:t>, Artemis</a:t>
            </a:r>
          </a:p>
          <a:p>
            <a:r>
              <a:rPr lang="en-GB" dirty="0" smtClean="0"/>
              <a:t>More gods on the other side</a:t>
            </a:r>
            <a:endParaRPr lang="en-GB" dirty="0"/>
          </a:p>
        </p:txBody>
      </p:sp>
      <p:pic>
        <p:nvPicPr>
          <p:cNvPr id="4" name="Picture 3"/>
          <p:cNvPicPr>
            <a:picLocks noChangeAspect="1"/>
          </p:cNvPicPr>
          <p:nvPr/>
        </p:nvPicPr>
        <p:blipFill>
          <a:blip r:embed="rId2"/>
          <a:stretch>
            <a:fillRect/>
          </a:stretch>
        </p:blipFill>
        <p:spPr>
          <a:xfrm>
            <a:off x="6441886" y="0"/>
            <a:ext cx="4964768" cy="6858000"/>
          </a:xfrm>
          <a:prstGeom prst="rect">
            <a:avLst/>
          </a:prstGeom>
        </p:spPr>
      </p:pic>
    </p:spTree>
    <p:extLst>
      <p:ext uri="{BB962C8B-B14F-4D97-AF65-F5344CB8AC3E}">
        <p14:creationId xmlns:p14="http://schemas.microsoft.com/office/powerpoint/2010/main" val="3189332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2" descr="http://www.smb-digital.de/eMuseumPlus?service=DynamicAsset&amp;sp=SU5mxm4Yx%2FVbg9LVP7MZLDqo6z5lhONBxez%2FYx5EhVSCZjU0bcvvsnPxkoLiFJnF9QzRY98OZwV1b%0AfnOjhdzPJCrGy%2BOIZxfXys9Yi8S8yOJYUGrhntVv0tZB9DZfvgZw&amp;sp=Simage%2Fjpeg"/>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2398059" y="731966"/>
            <a:ext cx="3399971" cy="513338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www.smb-digital.de/eMuseumPlus?service=DynamicAsset&amp;sp=SU5mxm4Yx%2FVbg9LVP7MZLDqo6z5lhONBxez%2FYx5EhVSCZjU0bcvvsnPxkoLiFJnF9QzRY98OZwV1b%0AfnOjhdzPJCrGy%2BOIZxfXys9Yi8S8yOJYUGrhntVv0tZB9DZfvgZw&amp;sp=Simage%2Fjpeg"/>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6601609" y="561191"/>
            <a:ext cx="3270854" cy="53041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6673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833"/>
            <a:ext cx="7048500" cy="4351338"/>
          </a:xfrm>
        </p:spPr>
        <p:txBody>
          <a:bodyPr/>
          <a:lstStyle/>
          <a:p>
            <a:r>
              <a:rPr lang="en-GB" dirty="0" smtClean="0"/>
              <a:t>c. 340 BCE</a:t>
            </a:r>
          </a:p>
          <a:p>
            <a:endParaRPr lang="en-GB" dirty="0" smtClean="0"/>
          </a:p>
          <a:p>
            <a:r>
              <a:rPr lang="en-GB" dirty="0" smtClean="0"/>
              <a:t>National </a:t>
            </a:r>
            <a:r>
              <a:rPr lang="en-GB" dirty="0"/>
              <a:t>Archaeology Museum at </a:t>
            </a:r>
            <a:r>
              <a:rPr lang="en-GB" dirty="0" smtClean="0"/>
              <a:t>Paestum</a:t>
            </a:r>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048500" y="0"/>
            <a:ext cx="5143500" cy="6858000"/>
          </a:xfrm>
          <a:prstGeom prst="rect">
            <a:avLst/>
          </a:prstGeom>
        </p:spPr>
      </p:pic>
      <p:pic>
        <p:nvPicPr>
          <p:cNvPr id="7" name="Picture 6"/>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2160836"/>
            <a:ext cx="7048500" cy="4697164"/>
          </a:xfrm>
          <a:prstGeom prst="rect">
            <a:avLst/>
          </a:prstGeom>
        </p:spPr>
      </p:pic>
    </p:spTree>
    <p:extLst>
      <p:ext uri="{BB962C8B-B14F-4D97-AF65-F5344CB8AC3E}">
        <p14:creationId xmlns:p14="http://schemas.microsoft.com/office/powerpoint/2010/main" val="2067606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1950" y="244475"/>
            <a:ext cx="10515600" cy="4351338"/>
          </a:xfrm>
        </p:spPr>
        <p:txBody>
          <a:bodyPr/>
          <a:lstStyle/>
          <a:p>
            <a:r>
              <a:rPr lang="en-GB" dirty="0" smtClean="0"/>
              <a:t>c. 340-330 BCE</a:t>
            </a:r>
          </a:p>
          <a:p>
            <a:r>
              <a:rPr lang="en-GB" dirty="0" smtClean="0"/>
              <a:t>Louvre</a:t>
            </a:r>
          </a:p>
          <a:p>
            <a:endParaRPr lang="en-GB" dirty="0" smtClean="0"/>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947457" y="2895600"/>
            <a:ext cx="3096768" cy="3962400"/>
          </a:xfrm>
          <a:prstGeom prst="rect">
            <a:avLst/>
          </a:prstGeom>
        </p:spPr>
      </p:pic>
      <p:pic>
        <p:nvPicPr>
          <p:cNvPr id="6" name="Picture 5"/>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044225" y="0"/>
            <a:ext cx="7147775" cy="6858000"/>
          </a:xfrm>
          <a:prstGeom prst="rect">
            <a:avLst/>
          </a:prstGeom>
        </p:spPr>
      </p:pic>
    </p:spTree>
    <p:extLst>
      <p:ext uri="{BB962C8B-B14F-4D97-AF65-F5344CB8AC3E}">
        <p14:creationId xmlns:p14="http://schemas.microsoft.com/office/powerpoint/2010/main" val="2283452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a:xfrm>
            <a:off x="203200" y="1825625"/>
            <a:ext cx="3911600" cy="4351338"/>
          </a:xfrm>
        </p:spPr>
        <p:txBody>
          <a:bodyPr/>
          <a:lstStyle/>
          <a:p>
            <a:r>
              <a:rPr lang="en-US" dirty="0" smtClean="0"/>
              <a:t>c 540 BCE</a:t>
            </a:r>
          </a:p>
          <a:p>
            <a:r>
              <a:rPr lang="de-DE" dirty="0"/>
              <a:t>Staatliche </a:t>
            </a:r>
            <a:r>
              <a:rPr lang="de-DE" dirty="0" smtClean="0"/>
              <a:t>Antikensammlungen, Berlin</a:t>
            </a:r>
            <a:endParaRPr lang="en-US" dirty="0"/>
          </a:p>
        </p:txBody>
      </p:sp>
      <p:pic>
        <p:nvPicPr>
          <p:cNvPr id="5" name="Picture 4"/>
          <p:cNvPicPr>
            <a:picLocks noChangeAspect="1"/>
          </p:cNvPicPr>
          <p:nvPr/>
        </p:nvPicPr>
        <p:blipFill>
          <a:blip r:embed="rId2"/>
          <a:stretch>
            <a:fillRect/>
          </a:stretch>
        </p:blipFill>
        <p:spPr>
          <a:xfrm>
            <a:off x="4199466" y="355599"/>
            <a:ext cx="7497515" cy="6265333"/>
          </a:xfrm>
          <a:prstGeom prst="rect">
            <a:avLst/>
          </a:prstGeom>
        </p:spPr>
      </p:pic>
    </p:spTree>
    <p:extLst>
      <p:ext uri="{BB962C8B-B14F-4D97-AF65-F5344CB8AC3E}">
        <p14:creationId xmlns:p14="http://schemas.microsoft.com/office/powerpoint/2010/main" val="18138102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371600" y="0"/>
            <a:ext cx="9430646" cy="6858000"/>
          </a:xfrm>
          <a:prstGeom prst="rect">
            <a:avLst/>
          </a:prstGeom>
        </p:spPr>
      </p:pic>
    </p:spTree>
    <p:extLst>
      <p:ext uri="{BB962C8B-B14F-4D97-AF65-F5344CB8AC3E}">
        <p14:creationId xmlns:p14="http://schemas.microsoft.com/office/powerpoint/2010/main" val="619774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Picture 3"/>
          <p:cNvPicPr>
            <a:picLocks noChangeAspect="1"/>
          </p:cNvPicPr>
          <p:nvPr/>
        </p:nvPicPr>
        <p:blipFill>
          <a:blip r:embed="rId2"/>
          <a:stretch>
            <a:fillRect/>
          </a:stretch>
        </p:blipFill>
        <p:spPr>
          <a:xfrm>
            <a:off x="1016000" y="50800"/>
            <a:ext cx="10160000" cy="6756400"/>
          </a:xfrm>
          <a:prstGeom prst="rect">
            <a:avLst/>
          </a:prstGeom>
        </p:spPr>
      </p:pic>
    </p:spTree>
    <p:extLst>
      <p:ext uri="{BB962C8B-B14F-4D97-AF65-F5344CB8AC3E}">
        <p14:creationId xmlns:p14="http://schemas.microsoft.com/office/powerpoint/2010/main" val="4042429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Picture 3"/>
          <p:cNvPicPr>
            <a:picLocks noChangeAspect="1"/>
          </p:cNvPicPr>
          <p:nvPr/>
        </p:nvPicPr>
        <p:blipFill>
          <a:blip r:embed="rId2"/>
          <a:stretch>
            <a:fillRect/>
          </a:stretch>
        </p:blipFill>
        <p:spPr>
          <a:xfrm>
            <a:off x="0" y="165100"/>
            <a:ext cx="12192000" cy="6514634"/>
          </a:xfrm>
          <a:prstGeom prst="rect">
            <a:avLst/>
          </a:prstGeom>
        </p:spPr>
      </p:pic>
    </p:spTree>
    <p:extLst>
      <p:ext uri="{BB962C8B-B14F-4D97-AF65-F5344CB8AC3E}">
        <p14:creationId xmlns:p14="http://schemas.microsoft.com/office/powerpoint/2010/main" val="3849775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Involvement of Athena</a:t>
            </a:r>
          </a:p>
          <a:p>
            <a:r>
              <a:rPr lang="en-US" dirty="0" smtClean="0"/>
              <a:t>Mix of snakes and humans</a:t>
            </a:r>
          </a:p>
          <a:p>
            <a:r>
              <a:rPr lang="en-US" dirty="0" smtClean="0"/>
              <a:t>Focus on the site of Athens</a:t>
            </a:r>
            <a:r>
              <a:rPr lang="en-US" smtClean="0"/>
              <a:t>, especially </a:t>
            </a:r>
            <a:r>
              <a:rPr lang="en-US" dirty="0" smtClean="0"/>
              <a:t>the Acropolis</a:t>
            </a:r>
          </a:p>
        </p:txBody>
      </p:sp>
    </p:spTree>
    <p:extLst>
      <p:ext uri="{BB962C8B-B14F-4D97-AF65-F5344CB8AC3E}">
        <p14:creationId xmlns:p14="http://schemas.microsoft.com/office/powerpoint/2010/main" val="1867797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Myth and Art</a:t>
            </a:r>
            <a:endParaRPr lang="en-GB" dirty="0"/>
          </a:p>
        </p:txBody>
      </p:sp>
      <p:sp>
        <p:nvSpPr>
          <p:cNvPr id="3" name="Subtitle 2"/>
          <p:cNvSpPr>
            <a:spLocks noGrp="1"/>
          </p:cNvSpPr>
          <p:nvPr>
            <p:ph type="subTitle" idx="1"/>
          </p:nvPr>
        </p:nvSpPr>
        <p:spPr/>
        <p:txBody>
          <a:bodyPr>
            <a:normAutofit/>
          </a:bodyPr>
          <a:lstStyle/>
          <a:p>
            <a:r>
              <a:rPr lang="en-GB" sz="4800" dirty="0" smtClean="0"/>
              <a:t>Rome</a:t>
            </a:r>
            <a:endParaRPr lang="en-GB" sz="4800" dirty="0"/>
          </a:p>
        </p:txBody>
      </p:sp>
    </p:spTree>
    <p:extLst>
      <p:ext uri="{BB962C8B-B14F-4D97-AF65-F5344CB8AC3E}">
        <p14:creationId xmlns:p14="http://schemas.microsoft.com/office/powerpoint/2010/main" val="16524995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Founding Rome</a:t>
            </a:r>
            <a:endParaRPr lang="en-GB" u="sng" dirty="0"/>
          </a:p>
        </p:txBody>
      </p:sp>
      <p:sp>
        <p:nvSpPr>
          <p:cNvPr id="3" name="Content Placeholder 2"/>
          <p:cNvSpPr>
            <a:spLocks noGrp="1"/>
          </p:cNvSpPr>
          <p:nvPr>
            <p:ph idx="1"/>
          </p:nvPr>
        </p:nvSpPr>
        <p:spPr/>
        <p:txBody>
          <a:bodyPr/>
          <a:lstStyle/>
          <a:p>
            <a:r>
              <a:rPr lang="en-GB" dirty="0" smtClean="0"/>
              <a:t>There are a several narratives about the founding of Rome</a:t>
            </a:r>
          </a:p>
          <a:p>
            <a:r>
              <a:rPr lang="en-GB" dirty="0" smtClean="0"/>
              <a:t>Not all of them fit well together</a:t>
            </a:r>
          </a:p>
          <a:p>
            <a:pPr lvl="1"/>
            <a:r>
              <a:rPr lang="en-GB" dirty="0" smtClean="0"/>
              <a:t>There has been some attempt to fix them though creations of genealogies (e.g. fitting Aeneas and Romulus and Remus together)</a:t>
            </a:r>
          </a:p>
          <a:p>
            <a:r>
              <a:rPr lang="en-GB" dirty="0" smtClean="0"/>
              <a:t>Myths:</a:t>
            </a:r>
          </a:p>
          <a:p>
            <a:pPr lvl="1"/>
            <a:r>
              <a:rPr lang="en-GB" dirty="0" smtClean="0"/>
              <a:t>Evander</a:t>
            </a:r>
          </a:p>
          <a:p>
            <a:pPr lvl="1"/>
            <a:r>
              <a:rPr lang="en-GB" dirty="0" smtClean="0"/>
              <a:t>Aeneas</a:t>
            </a:r>
          </a:p>
          <a:p>
            <a:pPr lvl="1"/>
            <a:r>
              <a:rPr lang="en-GB" dirty="0" smtClean="0"/>
              <a:t>Romulus and Remus</a:t>
            </a:r>
          </a:p>
          <a:p>
            <a:pPr lvl="1"/>
            <a:r>
              <a:rPr lang="en-GB" dirty="0" smtClean="0"/>
              <a:t>Sabine Women</a:t>
            </a:r>
          </a:p>
          <a:p>
            <a:pPr lvl="1"/>
            <a:endParaRPr lang="en-GB" dirty="0"/>
          </a:p>
        </p:txBody>
      </p:sp>
    </p:spTree>
    <p:extLst>
      <p:ext uri="{BB962C8B-B14F-4D97-AF65-F5344CB8AC3E}">
        <p14:creationId xmlns:p14="http://schemas.microsoft.com/office/powerpoint/2010/main" val="2009532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Evander</a:t>
            </a:r>
            <a:endParaRPr lang="en-GB" u="sng" dirty="0"/>
          </a:p>
        </p:txBody>
      </p:sp>
      <p:sp>
        <p:nvSpPr>
          <p:cNvPr id="3" name="Content Placeholder 2"/>
          <p:cNvSpPr>
            <a:spLocks noGrp="1"/>
          </p:cNvSpPr>
          <p:nvPr>
            <p:ph idx="1"/>
          </p:nvPr>
        </p:nvSpPr>
        <p:spPr/>
        <p:txBody>
          <a:bodyPr/>
          <a:lstStyle/>
          <a:p>
            <a:r>
              <a:rPr lang="en-GB" dirty="0" smtClean="0"/>
              <a:t>Parentage varies</a:t>
            </a:r>
          </a:p>
          <a:p>
            <a:pPr lvl="1"/>
            <a:r>
              <a:rPr lang="en-GB" dirty="0" smtClean="0"/>
              <a:t>Sometimes a son of Hermes, often son of </a:t>
            </a:r>
            <a:r>
              <a:rPr lang="en-GB" dirty="0" err="1" smtClean="0"/>
              <a:t>Carmentis</a:t>
            </a:r>
            <a:endParaRPr lang="en-GB" dirty="0" smtClean="0"/>
          </a:p>
          <a:p>
            <a:r>
              <a:rPr lang="en-GB" dirty="0" smtClean="0"/>
              <a:t>Fled from Arcadia to the site of Rome</a:t>
            </a:r>
          </a:p>
          <a:p>
            <a:pPr lvl="1"/>
            <a:r>
              <a:rPr lang="en-GB" dirty="0" smtClean="0"/>
              <a:t>Allowed to settle on the Palatine Hill by Faunus</a:t>
            </a:r>
          </a:p>
          <a:p>
            <a:r>
              <a:rPr lang="en-GB" dirty="0" smtClean="0"/>
              <a:t>Arcadia </a:t>
            </a:r>
            <a:r>
              <a:rPr lang="en-GB" dirty="0" smtClean="0">
                <a:sym typeface="Wingdings" panose="05000000000000000000" pitchFamily="2" charset="2"/>
              </a:rPr>
              <a:t> Palatine</a:t>
            </a:r>
          </a:p>
          <a:p>
            <a:pPr lvl="1"/>
            <a:r>
              <a:rPr lang="en-GB" dirty="0" smtClean="0">
                <a:sym typeface="Wingdings" panose="05000000000000000000" pitchFamily="2" charset="2"/>
              </a:rPr>
              <a:t>Wolves and the </a:t>
            </a:r>
            <a:r>
              <a:rPr lang="en-GB" dirty="0" err="1" smtClean="0">
                <a:sym typeface="Wingdings" panose="05000000000000000000" pitchFamily="2" charset="2"/>
              </a:rPr>
              <a:t>Lupercal</a:t>
            </a:r>
            <a:endParaRPr lang="en-GB" dirty="0" smtClean="0">
              <a:sym typeface="Wingdings" panose="05000000000000000000" pitchFamily="2" charset="2"/>
            </a:endParaRPr>
          </a:p>
          <a:p>
            <a:r>
              <a:rPr lang="en-GB" dirty="0" smtClean="0">
                <a:sym typeface="Wingdings" panose="05000000000000000000" pitchFamily="2" charset="2"/>
              </a:rPr>
              <a:t>Association between Greek and Roman culture</a:t>
            </a:r>
            <a:endParaRPr lang="en-GB" dirty="0" smtClean="0"/>
          </a:p>
          <a:p>
            <a:endParaRPr lang="en-GB" dirty="0"/>
          </a:p>
        </p:txBody>
      </p:sp>
    </p:spTree>
    <p:extLst>
      <p:ext uri="{BB962C8B-B14F-4D97-AF65-F5344CB8AC3E}">
        <p14:creationId xmlns:p14="http://schemas.microsoft.com/office/powerpoint/2010/main" val="577014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Aeneas and the Trojans</a:t>
            </a:r>
            <a:endParaRPr lang="en-GB" u="sng" dirty="0"/>
          </a:p>
        </p:txBody>
      </p:sp>
      <p:sp>
        <p:nvSpPr>
          <p:cNvPr id="3" name="Content Placeholder 2"/>
          <p:cNvSpPr>
            <a:spLocks noGrp="1"/>
          </p:cNvSpPr>
          <p:nvPr>
            <p:ph idx="1"/>
          </p:nvPr>
        </p:nvSpPr>
        <p:spPr/>
        <p:txBody>
          <a:bodyPr/>
          <a:lstStyle/>
          <a:p>
            <a:r>
              <a:rPr lang="en-GB" dirty="0" smtClean="0"/>
              <a:t>Fled Troy when it fell to the Greeks</a:t>
            </a:r>
          </a:p>
          <a:p>
            <a:pPr lvl="1"/>
            <a:r>
              <a:rPr lang="en-GB" dirty="0" smtClean="0"/>
              <a:t>Journeyed with his family and a group of Trojans around the Mediterranean, eventually reaching </a:t>
            </a:r>
            <a:r>
              <a:rPr lang="en-GB" dirty="0" smtClean="0"/>
              <a:t>Italy</a:t>
            </a:r>
          </a:p>
          <a:p>
            <a:r>
              <a:rPr lang="en-GB" dirty="0" smtClean="0"/>
              <a:t>Came to Italy and were allowed to stay by the king of the </a:t>
            </a:r>
            <a:r>
              <a:rPr lang="en-GB" dirty="0" err="1" smtClean="0"/>
              <a:t>Latins</a:t>
            </a:r>
            <a:r>
              <a:rPr lang="en-GB" dirty="0" smtClean="0"/>
              <a:t> </a:t>
            </a:r>
          </a:p>
          <a:p>
            <a:pPr lvl="1"/>
            <a:r>
              <a:rPr lang="en-GB" dirty="0" smtClean="0"/>
              <a:t>Caused fighting with some of the </a:t>
            </a:r>
            <a:r>
              <a:rPr lang="en-GB" dirty="0" err="1" smtClean="0"/>
              <a:t>Latins</a:t>
            </a:r>
            <a:r>
              <a:rPr lang="en-GB" dirty="0" smtClean="0"/>
              <a:t>, including </a:t>
            </a:r>
            <a:r>
              <a:rPr lang="en-GB" dirty="0" err="1" smtClean="0"/>
              <a:t>Turnus</a:t>
            </a:r>
            <a:endParaRPr lang="en-GB" dirty="0" smtClean="0"/>
          </a:p>
          <a:p>
            <a:pPr marL="457200" lvl="1" indent="0">
              <a:buNone/>
            </a:pPr>
            <a:endParaRPr lang="en-GB" dirty="0" smtClean="0"/>
          </a:p>
          <a:p>
            <a:endParaRPr lang="en-GB" dirty="0"/>
          </a:p>
        </p:txBody>
      </p:sp>
    </p:spTree>
    <p:extLst>
      <p:ext uri="{BB962C8B-B14F-4D97-AF65-F5344CB8AC3E}">
        <p14:creationId xmlns:p14="http://schemas.microsoft.com/office/powerpoint/2010/main" val="5777733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838200" y="1825625"/>
            <a:ext cx="4343400" cy="4351338"/>
          </a:xfrm>
        </p:spPr>
        <p:txBody>
          <a:bodyPr>
            <a:normAutofit/>
          </a:bodyPr>
          <a:lstStyle/>
          <a:p>
            <a:r>
              <a:rPr lang="en-GB" dirty="0" smtClean="0"/>
              <a:t>Calyx </a:t>
            </a:r>
            <a:r>
              <a:rPr lang="en-GB" dirty="0" err="1" smtClean="0"/>
              <a:t>krater</a:t>
            </a:r>
            <a:endParaRPr lang="en-GB" dirty="0" smtClean="0"/>
          </a:p>
          <a:p>
            <a:r>
              <a:rPr lang="en-GB" dirty="0" smtClean="0"/>
              <a:t>470–460 BC</a:t>
            </a:r>
            <a:r>
              <a:rPr lang="en-GB" dirty="0"/>
              <a:t>E</a:t>
            </a:r>
            <a:r>
              <a:rPr lang="en-GB" dirty="0" smtClean="0"/>
              <a:t> </a:t>
            </a:r>
          </a:p>
          <a:p>
            <a:r>
              <a:rPr lang="en-GB" dirty="0" smtClean="0"/>
              <a:t>Boston MFA</a:t>
            </a:r>
          </a:p>
        </p:txBody>
      </p:sp>
      <p:pic>
        <p:nvPicPr>
          <p:cNvPr id="4" name="Picture 3"/>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5365749" y="0"/>
            <a:ext cx="6572189" cy="6858653"/>
          </a:xfrm>
          <a:prstGeom prst="rect">
            <a:avLst/>
          </a:prstGeom>
        </p:spPr>
      </p:pic>
    </p:spTree>
    <p:extLst>
      <p:ext uri="{BB962C8B-B14F-4D97-AF65-F5344CB8AC3E}">
        <p14:creationId xmlns:p14="http://schemas.microsoft.com/office/powerpoint/2010/main" val="1170177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mfas3.s3.amazonaws.com/objects/SC40943.jpg"/>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0" y="1328542"/>
            <a:ext cx="12259605" cy="36625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2216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47-46 BCE</a:t>
            </a:r>
          </a:p>
          <a:p>
            <a:r>
              <a:rPr lang="en-GB" dirty="0" smtClean="0"/>
              <a:t>Minted in Africa</a:t>
            </a:r>
          </a:p>
          <a:p>
            <a:r>
              <a:rPr lang="en-GB" dirty="0" smtClean="0"/>
              <a:t>Venus on obverse</a:t>
            </a:r>
          </a:p>
          <a:p>
            <a:r>
              <a:rPr lang="en-GB" dirty="0" smtClean="0"/>
              <a:t>Aeneas on reverse</a:t>
            </a:r>
          </a:p>
          <a:p>
            <a:endParaRPr lang="en-GB" dirty="0"/>
          </a:p>
          <a:p>
            <a:endParaRPr lang="en-GB" dirty="0"/>
          </a:p>
        </p:txBody>
      </p:sp>
      <p:pic>
        <p:nvPicPr>
          <p:cNvPr id="4" name="Picture 3"/>
          <p:cNvPicPr>
            <a:picLocks noChangeAspect="1"/>
          </p:cNvPicPr>
          <p:nvPr/>
        </p:nvPicPr>
        <p:blipFill>
          <a:blip r:embed="rId2"/>
          <a:stretch>
            <a:fillRect/>
          </a:stretch>
        </p:blipFill>
        <p:spPr>
          <a:xfrm>
            <a:off x="8353828" y="1690688"/>
            <a:ext cx="3815718" cy="3783012"/>
          </a:xfrm>
          <a:prstGeom prst="rect">
            <a:avLst/>
          </a:prstGeom>
        </p:spPr>
      </p:pic>
      <p:pic>
        <p:nvPicPr>
          <p:cNvPr id="5" name="Picture 4"/>
          <p:cNvPicPr>
            <a:picLocks noChangeAspect="1"/>
          </p:cNvPicPr>
          <p:nvPr/>
        </p:nvPicPr>
        <p:blipFill>
          <a:blip r:embed="rId3"/>
          <a:stretch>
            <a:fillRect/>
          </a:stretch>
        </p:blipFill>
        <p:spPr>
          <a:xfrm>
            <a:off x="4527082" y="1690688"/>
            <a:ext cx="3826746" cy="3783012"/>
          </a:xfrm>
          <a:prstGeom prst="rect">
            <a:avLst/>
          </a:prstGeom>
        </p:spPr>
      </p:pic>
    </p:spTree>
    <p:extLst>
      <p:ext uri="{BB962C8B-B14F-4D97-AF65-F5344CB8AC3E}">
        <p14:creationId xmlns:p14="http://schemas.microsoft.com/office/powerpoint/2010/main" val="5869316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r>
              <a:rPr lang="en-US" dirty="0" smtClean="0"/>
              <a:t>River Tiber speaks to Aeneas in a dream:</a:t>
            </a:r>
            <a:endParaRPr lang="en-US" dirty="0"/>
          </a:p>
          <a:p>
            <a:pPr marL="0" indent="0">
              <a:buNone/>
            </a:pPr>
            <a:r>
              <a:rPr lang="en-US" dirty="0" smtClean="0"/>
              <a:t>This is the home decreed for the gods of your household. … you will find a great sow with a litter of thirty piglets lying beneath ilex trees on a shore. There she will lie all white on the ground and the young around her udders will be white. This will be a sign that after three times then years resolve, </a:t>
            </a:r>
            <a:r>
              <a:rPr lang="en-US" dirty="0" err="1" smtClean="0"/>
              <a:t>Ascanius</a:t>
            </a:r>
            <a:r>
              <a:rPr lang="en-US" dirty="0" smtClean="0"/>
              <a:t> will found the city of Alba, white in name and bright in glory. </a:t>
            </a:r>
          </a:p>
          <a:p>
            <a:pPr marL="0" indent="0" algn="r">
              <a:buNone/>
            </a:pPr>
            <a:r>
              <a:rPr lang="en-US" dirty="0" smtClean="0"/>
              <a:t>Virgil, </a:t>
            </a:r>
            <a:r>
              <a:rPr lang="en-US" i="1" dirty="0" err="1" smtClean="0"/>
              <a:t>Aeneid</a:t>
            </a:r>
            <a:r>
              <a:rPr lang="en-US" dirty="0" smtClean="0"/>
              <a:t> 8.39-49</a:t>
            </a:r>
            <a:endParaRPr lang="en-US" dirty="0"/>
          </a:p>
        </p:txBody>
      </p:sp>
    </p:spTree>
    <p:extLst>
      <p:ext uri="{BB962C8B-B14F-4D97-AF65-F5344CB8AC3E}">
        <p14:creationId xmlns:p14="http://schemas.microsoft.com/office/powerpoint/2010/main" val="2868239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90500" y="1825625"/>
            <a:ext cx="10515600" cy="4351338"/>
          </a:xfrm>
        </p:spPr>
        <p:txBody>
          <a:bodyPr/>
          <a:lstStyle/>
          <a:p>
            <a:r>
              <a:rPr lang="en-GB" dirty="0" smtClean="0"/>
              <a:t>c. 140-150 CE</a:t>
            </a:r>
          </a:p>
          <a:p>
            <a:r>
              <a:rPr lang="en-GB" dirty="0" smtClean="0"/>
              <a:t>Rome</a:t>
            </a:r>
          </a:p>
          <a:p>
            <a:r>
              <a:rPr lang="en-GB" dirty="0" smtClean="0"/>
              <a:t>61x37cm</a:t>
            </a:r>
          </a:p>
          <a:p>
            <a:r>
              <a:rPr lang="en-GB" dirty="0" smtClean="0"/>
              <a:t>British Museum</a:t>
            </a:r>
            <a:endParaRPr lang="en-GB" dirty="0"/>
          </a:p>
        </p:txBody>
      </p:sp>
      <p:pic>
        <p:nvPicPr>
          <p:cNvPr id="8194" name="Picture 2" descr="Marble relief depicting the arrival of Aeneas and his Trojan companions in Italy. Aeneas is landing on the shores of Latium with his companions. His son Ascanius is behind him. On the left is the sow who tells him to found his city at Rome."/>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3714750" y="42863"/>
            <a:ext cx="8477250" cy="613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2238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146755" y="1811514"/>
            <a:ext cx="2774245" cy="4351338"/>
          </a:xfrm>
        </p:spPr>
        <p:txBody>
          <a:bodyPr/>
          <a:lstStyle/>
          <a:p>
            <a:r>
              <a:rPr lang="en-US" dirty="0" smtClean="0"/>
              <a:t>9 BCE</a:t>
            </a:r>
          </a:p>
          <a:p>
            <a:r>
              <a:rPr lang="en-US" dirty="0" smtClean="0"/>
              <a:t>Relief of the </a:t>
            </a:r>
            <a:r>
              <a:rPr lang="en-US" dirty="0" err="1" smtClean="0"/>
              <a:t>Ara</a:t>
            </a:r>
            <a:r>
              <a:rPr lang="en-US" dirty="0" smtClean="0"/>
              <a:t> </a:t>
            </a:r>
            <a:r>
              <a:rPr lang="en-US" dirty="0" err="1" smtClean="0"/>
              <a:t>Pacis</a:t>
            </a:r>
            <a:r>
              <a:rPr lang="en-US" dirty="0" smtClean="0"/>
              <a:t> </a:t>
            </a:r>
            <a:r>
              <a:rPr lang="en-US" dirty="0" err="1" smtClean="0"/>
              <a:t>Augsutae</a:t>
            </a:r>
            <a:endParaRPr lang="en-US" dirty="0"/>
          </a:p>
        </p:txBody>
      </p:sp>
      <p:pic>
        <p:nvPicPr>
          <p:cNvPr id="6" name="Picture 5"/>
          <p:cNvPicPr>
            <a:picLocks noChangeAspect="1"/>
          </p:cNvPicPr>
          <p:nvPr/>
        </p:nvPicPr>
        <p:blipFill>
          <a:blip r:embed="rId2"/>
          <a:stretch>
            <a:fillRect/>
          </a:stretch>
        </p:blipFill>
        <p:spPr>
          <a:xfrm>
            <a:off x="3021694" y="0"/>
            <a:ext cx="9170306" cy="6858000"/>
          </a:xfrm>
          <a:prstGeom prst="rect">
            <a:avLst/>
          </a:prstGeom>
        </p:spPr>
      </p:pic>
    </p:spTree>
    <p:extLst>
      <p:ext uri="{BB962C8B-B14F-4D97-AF65-F5344CB8AC3E}">
        <p14:creationId xmlns:p14="http://schemas.microsoft.com/office/powerpoint/2010/main" val="21016153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Picture 3"/>
          <p:cNvPicPr>
            <a:picLocks noChangeAspect="1"/>
          </p:cNvPicPr>
          <p:nvPr/>
        </p:nvPicPr>
        <p:blipFill>
          <a:blip r:embed="rId2"/>
          <a:stretch>
            <a:fillRect/>
          </a:stretch>
        </p:blipFill>
        <p:spPr>
          <a:xfrm>
            <a:off x="1651000" y="0"/>
            <a:ext cx="8871045" cy="6858000"/>
          </a:xfrm>
          <a:prstGeom prst="rect">
            <a:avLst/>
          </a:prstGeom>
        </p:spPr>
      </p:pic>
    </p:spTree>
    <p:extLst>
      <p:ext uri="{BB962C8B-B14F-4D97-AF65-F5344CB8AC3E}">
        <p14:creationId xmlns:p14="http://schemas.microsoft.com/office/powerpoint/2010/main" val="2508699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Romulus and Remus</a:t>
            </a:r>
            <a:endParaRPr lang="en-GB" u="sng" dirty="0"/>
          </a:p>
        </p:txBody>
      </p:sp>
      <p:sp>
        <p:nvSpPr>
          <p:cNvPr id="3" name="Content Placeholder 2"/>
          <p:cNvSpPr>
            <a:spLocks noGrp="1"/>
          </p:cNvSpPr>
          <p:nvPr>
            <p:ph idx="1"/>
          </p:nvPr>
        </p:nvSpPr>
        <p:spPr/>
        <p:txBody>
          <a:bodyPr/>
          <a:lstStyle/>
          <a:p>
            <a:r>
              <a:rPr lang="en-GB" dirty="0" smtClean="0"/>
              <a:t>Sons of Rhea Silvia and Mars</a:t>
            </a:r>
          </a:p>
          <a:p>
            <a:pPr lvl="1"/>
            <a:r>
              <a:rPr lang="en-GB" dirty="0" smtClean="0"/>
              <a:t>Their mother is the daughter of </a:t>
            </a:r>
            <a:r>
              <a:rPr lang="en-GB" dirty="0" err="1" smtClean="0"/>
              <a:t>Numitor</a:t>
            </a:r>
            <a:r>
              <a:rPr lang="en-GB" dirty="0" smtClean="0"/>
              <a:t>, king of Alba Longa</a:t>
            </a:r>
          </a:p>
          <a:p>
            <a:r>
              <a:rPr lang="en-GB" dirty="0" err="1" smtClean="0"/>
              <a:t>Numitor’s</a:t>
            </a:r>
            <a:r>
              <a:rPr lang="en-GB" dirty="0" smtClean="0"/>
              <a:t> brother, </a:t>
            </a:r>
            <a:r>
              <a:rPr lang="en-GB" dirty="0" err="1" smtClean="0"/>
              <a:t>Amulius</a:t>
            </a:r>
            <a:r>
              <a:rPr lang="en-GB" dirty="0" smtClean="0"/>
              <a:t>, deposed him, forced Rhea </a:t>
            </a:r>
            <a:r>
              <a:rPr lang="en-GB" dirty="0" err="1" smtClean="0"/>
              <a:t>Sivlia</a:t>
            </a:r>
            <a:r>
              <a:rPr lang="en-GB" dirty="0" smtClean="0"/>
              <a:t> to become a Vestal Virgin</a:t>
            </a:r>
          </a:p>
          <a:p>
            <a:pPr lvl="1"/>
            <a:r>
              <a:rPr lang="en-GB" dirty="0" smtClean="0"/>
              <a:t>When she gave birth to the twins he had them put in a box and thrown in a river</a:t>
            </a:r>
          </a:p>
          <a:p>
            <a:r>
              <a:rPr lang="en-GB" dirty="0" smtClean="0"/>
              <a:t>They were carried to safety, found and suckled by a wolf</a:t>
            </a:r>
          </a:p>
          <a:p>
            <a:pPr lvl="1"/>
            <a:r>
              <a:rPr lang="en-GB" dirty="0" smtClean="0"/>
              <a:t>Later a shepherd found them and raised them</a:t>
            </a:r>
            <a:endParaRPr lang="en-GB" dirty="0"/>
          </a:p>
        </p:txBody>
      </p:sp>
    </p:spTree>
    <p:extLst>
      <p:ext uri="{BB962C8B-B14F-4D97-AF65-F5344CB8AC3E}">
        <p14:creationId xmlns:p14="http://schemas.microsoft.com/office/powerpoint/2010/main" val="1209154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0" y="6401932"/>
            <a:ext cx="12192000" cy="354468"/>
          </a:xfrm>
        </p:spPr>
        <p:txBody>
          <a:bodyPr>
            <a:normAutofit fontScale="70000" lnSpcReduction="20000"/>
          </a:bodyPr>
          <a:lstStyle/>
          <a:p>
            <a:pPr marL="0" indent="0">
              <a:buNone/>
            </a:pPr>
            <a:r>
              <a:rPr lang="en-GB" dirty="0" smtClean="0"/>
              <a:t>269-266 BCE, obverse: Hercules, reverse: Romulus and Remus silver </a:t>
            </a:r>
            <a:r>
              <a:rPr lang="en-GB" dirty="0" err="1" smtClean="0"/>
              <a:t>didracham</a:t>
            </a:r>
            <a:r>
              <a:rPr lang="en-GB" dirty="0" smtClean="0"/>
              <a:t>, Roman, British Museum</a:t>
            </a:r>
            <a:endParaRPr lang="en-GB" dirty="0"/>
          </a:p>
        </p:txBody>
      </p:sp>
      <p:pic>
        <p:nvPicPr>
          <p:cNvPr id="1026" name="Picture 2" descr="Silver coin."/>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a:stretch/>
        </p:blipFill>
        <p:spPr bwMode="auto">
          <a:xfrm>
            <a:off x="838200" y="365125"/>
            <a:ext cx="5210629" cy="545737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ilver coin."/>
          <p:cNvPicPr>
            <a:picLocks noChangeAspect="1" noChangeArrowheads="1"/>
          </p:cNvPicPr>
          <p:nvPr/>
        </p:nvPicPr>
        <p:blipFill rotWithShape="1">
          <a:blip r:embed="rId3" cstate="email">
            <a:extLst>
              <a:ext uri="{28A0092B-C50C-407E-A947-70E740481C1C}">
                <a14:useLocalDpi xmlns:a14="http://schemas.microsoft.com/office/drawing/2010/main"/>
              </a:ext>
            </a:extLst>
          </a:blip>
          <a:srcRect/>
          <a:stretch/>
        </p:blipFill>
        <p:spPr bwMode="auto">
          <a:xfrm>
            <a:off x="6207472" y="365124"/>
            <a:ext cx="5146328" cy="54573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36489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0" y="6414180"/>
            <a:ext cx="12192000" cy="443820"/>
          </a:xfrm>
        </p:spPr>
        <p:txBody>
          <a:bodyPr>
            <a:normAutofit fontScale="77500" lnSpcReduction="20000"/>
          </a:bodyPr>
          <a:lstStyle/>
          <a:p>
            <a:pPr marL="0" indent="0">
              <a:buNone/>
            </a:pPr>
            <a:r>
              <a:rPr lang="en-GB" dirty="0" smtClean="0"/>
              <a:t>137 BCE, obverse: Roma, reverse: Romulus and Remus, silver denarius, Rome, British Museum</a:t>
            </a:r>
            <a:endParaRPr lang="en-GB" dirty="0"/>
          </a:p>
        </p:txBody>
      </p:sp>
      <p:pic>
        <p:nvPicPr>
          <p:cNvPr id="2050" name="Picture 2" descr="Silver coin."/>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19502" y="225651"/>
            <a:ext cx="11152996" cy="5725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277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71450" y="1844675"/>
            <a:ext cx="4724400" cy="4351338"/>
          </a:xfrm>
        </p:spPr>
        <p:txBody>
          <a:bodyPr/>
          <a:lstStyle/>
          <a:p>
            <a:r>
              <a:rPr lang="en-GB" dirty="0" smtClean="0"/>
              <a:t>300-400 CE</a:t>
            </a:r>
          </a:p>
          <a:p>
            <a:r>
              <a:rPr lang="en-GB" dirty="0" smtClean="0"/>
              <a:t>Found in </a:t>
            </a:r>
            <a:r>
              <a:rPr lang="en-GB" dirty="0" err="1"/>
              <a:t>Isurium</a:t>
            </a:r>
            <a:r>
              <a:rPr lang="en-GB" dirty="0"/>
              <a:t> </a:t>
            </a:r>
            <a:r>
              <a:rPr lang="en-GB" dirty="0" err="1" smtClean="0"/>
              <a:t>Brigantum</a:t>
            </a:r>
            <a:r>
              <a:rPr lang="en-GB" dirty="0" smtClean="0"/>
              <a:t> (</a:t>
            </a:r>
            <a:r>
              <a:rPr lang="en-GB" dirty="0" err="1" smtClean="0"/>
              <a:t>Aldborough</a:t>
            </a:r>
            <a:r>
              <a:rPr lang="en-GB" dirty="0" smtClean="0"/>
              <a:t>)</a:t>
            </a:r>
          </a:p>
          <a:p>
            <a:r>
              <a:rPr lang="en-GB" dirty="0" smtClean="0"/>
              <a:t>Leeds City Museum</a:t>
            </a:r>
            <a:endParaRPr lang="en-GB" dirty="0"/>
          </a:p>
        </p:txBody>
      </p:sp>
      <p:pic>
        <p:nvPicPr>
          <p:cNvPr id="6146" name="Picture 2" descr="http://www.ancient.eu/uploads/images/3859.jpg?v=1431523323"/>
          <p:cNvPicPr>
            <a:picLocks noChangeAspect="1" noChangeArrowheads="1"/>
          </p:cNvPicPr>
          <p:nvPr/>
        </p:nvPicPr>
        <p:blipFill>
          <a:blip r:embed="rId2" cstate="email">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a:ext>
            </a:extLst>
          </a:blip>
          <a:srcRect/>
          <a:stretch>
            <a:fillRect/>
          </a:stretch>
        </p:blipFill>
        <p:spPr bwMode="auto">
          <a:xfrm>
            <a:off x="5064369" y="0"/>
            <a:ext cx="712763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833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14400"/>
            <a:ext cx="3309257" cy="5127626"/>
          </a:xfrm>
        </p:spPr>
        <p:txBody>
          <a:bodyPr/>
          <a:lstStyle/>
          <a:p>
            <a:r>
              <a:rPr lang="en-GB" dirty="0" smtClean="0"/>
              <a:t>c. 98-117 CE</a:t>
            </a:r>
            <a:endParaRPr lang="en-GB" dirty="0"/>
          </a:p>
          <a:p>
            <a:r>
              <a:rPr lang="en-GB" dirty="0" smtClean="0"/>
              <a:t>Part of an Altar to Mars and Venus</a:t>
            </a:r>
          </a:p>
          <a:p>
            <a:r>
              <a:rPr lang="en-GB" dirty="0" smtClean="0"/>
              <a:t>National Museum of Rome</a:t>
            </a:r>
            <a:endParaRPr lang="en-GB" dirty="0"/>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309257" y="-3572"/>
            <a:ext cx="8882743" cy="6861572"/>
          </a:xfrm>
          <a:prstGeom prst="rect">
            <a:avLst/>
          </a:prstGeom>
        </p:spPr>
      </p:pic>
    </p:spTree>
    <p:extLst>
      <p:ext uri="{BB962C8B-B14F-4D97-AF65-F5344CB8AC3E}">
        <p14:creationId xmlns:p14="http://schemas.microsoft.com/office/powerpoint/2010/main" val="11106840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74889"/>
            <a:ext cx="10515600" cy="5302074"/>
          </a:xfrm>
        </p:spPr>
        <p:txBody>
          <a:bodyPr/>
          <a:lstStyle/>
          <a:p>
            <a:r>
              <a:rPr lang="en-US" dirty="0" smtClean="0"/>
              <a:t>When they grew up they came into conflict</a:t>
            </a:r>
          </a:p>
          <a:p>
            <a:r>
              <a:rPr lang="en-US" dirty="0" smtClean="0"/>
              <a:t>Having restored </a:t>
            </a:r>
            <a:r>
              <a:rPr lang="en-US" dirty="0" err="1" smtClean="0"/>
              <a:t>Numitor</a:t>
            </a:r>
            <a:r>
              <a:rPr lang="en-US" dirty="0" smtClean="0"/>
              <a:t> as king of Alba Longa, they decided to found a new city</a:t>
            </a:r>
          </a:p>
          <a:p>
            <a:pPr lvl="1"/>
            <a:r>
              <a:rPr lang="en-US" dirty="0" smtClean="0"/>
              <a:t>Romulus wanted to found it on the Palatine Hill</a:t>
            </a:r>
          </a:p>
          <a:p>
            <a:pPr lvl="1"/>
            <a:r>
              <a:rPr lang="en-US" dirty="0" smtClean="0"/>
              <a:t>Remus on the Aventine Hill</a:t>
            </a:r>
          </a:p>
          <a:p>
            <a:r>
              <a:rPr lang="en-US" dirty="0" smtClean="0"/>
              <a:t>They tried to settle the dispute though augury, but the dispute ended in violence and Romulus’ victory</a:t>
            </a:r>
            <a:endParaRPr lang="en-US" dirty="0"/>
          </a:p>
        </p:txBody>
      </p:sp>
    </p:spTree>
    <p:extLst>
      <p:ext uri="{BB962C8B-B14F-4D97-AF65-F5344CB8AC3E}">
        <p14:creationId xmlns:p14="http://schemas.microsoft.com/office/powerpoint/2010/main" val="2697859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 y="1753053"/>
            <a:ext cx="3643086" cy="4351338"/>
          </a:xfrm>
        </p:spPr>
        <p:txBody>
          <a:bodyPr/>
          <a:lstStyle/>
          <a:p>
            <a:r>
              <a:rPr lang="en-GB" dirty="0" smtClean="0"/>
              <a:t>55-34 BCE</a:t>
            </a:r>
          </a:p>
          <a:p>
            <a:r>
              <a:rPr lang="en-GB" dirty="0" smtClean="0"/>
              <a:t>Marble relief</a:t>
            </a:r>
          </a:p>
          <a:p>
            <a:r>
              <a:rPr lang="en-GB" dirty="0" smtClean="0"/>
              <a:t>Romulus and Remus?</a:t>
            </a:r>
          </a:p>
          <a:p>
            <a:r>
              <a:rPr lang="en-GB" i="1" dirty="0" smtClean="0"/>
              <a:t>LIMC </a:t>
            </a:r>
            <a:r>
              <a:rPr lang="en-GB" dirty="0" smtClean="0"/>
              <a:t>16</a:t>
            </a:r>
            <a:endParaRPr lang="en-GB" i="1" dirty="0"/>
          </a:p>
        </p:txBody>
      </p:sp>
      <p:pic>
        <p:nvPicPr>
          <p:cNvPr id="5" name="Picture 4"/>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643086" y="174171"/>
            <a:ext cx="8548914" cy="5877378"/>
          </a:xfrm>
          <a:prstGeom prst="rect">
            <a:avLst/>
          </a:prstGeom>
        </p:spPr>
      </p:pic>
    </p:spTree>
    <p:extLst>
      <p:ext uri="{BB962C8B-B14F-4D97-AF65-F5344CB8AC3E}">
        <p14:creationId xmlns:p14="http://schemas.microsoft.com/office/powerpoint/2010/main" val="2625322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2485" y="1737180"/>
            <a:ext cx="4285344" cy="4351338"/>
          </a:xfrm>
        </p:spPr>
        <p:txBody>
          <a:bodyPr/>
          <a:lstStyle/>
          <a:p>
            <a:r>
              <a:rPr lang="en-GB" dirty="0" smtClean="0"/>
              <a:t>c. 69-79 CE</a:t>
            </a:r>
          </a:p>
          <a:p>
            <a:r>
              <a:rPr lang="en-GB" dirty="0" smtClean="0"/>
              <a:t>Painting from Pompeii</a:t>
            </a:r>
          </a:p>
          <a:p>
            <a:r>
              <a:rPr lang="en-GB" i="1" dirty="0" smtClean="0"/>
              <a:t>Lexicon </a:t>
            </a:r>
            <a:r>
              <a:rPr lang="en-GB" i="1" dirty="0" err="1" smtClean="0"/>
              <a:t>Iconographicum</a:t>
            </a:r>
            <a:r>
              <a:rPr lang="en-GB" i="1" dirty="0" smtClean="0"/>
              <a:t> </a:t>
            </a:r>
            <a:r>
              <a:rPr lang="en-GB" i="1" dirty="0" err="1" smtClean="0"/>
              <a:t>Mythologicae</a:t>
            </a:r>
            <a:r>
              <a:rPr lang="en-GB" i="1" dirty="0" smtClean="0"/>
              <a:t> </a:t>
            </a:r>
            <a:r>
              <a:rPr lang="en-GB" i="1" dirty="0" err="1" smtClean="0"/>
              <a:t>Classicae</a:t>
            </a:r>
            <a:r>
              <a:rPr lang="en-GB" dirty="0" smtClean="0"/>
              <a:t>, Romulus et Remus 9</a:t>
            </a:r>
            <a:endParaRPr lang="en-GB" i="1" dirty="0" smtClean="0"/>
          </a:p>
          <a:p>
            <a:endParaRPr lang="en-GB" dirty="0"/>
          </a:p>
        </p:txBody>
      </p:sp>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brightnessContrast contrast="40000"/>
                    </a14:imgEffect>
                  </a14:imgLayer>
                </a14:imgProps>
              </a:ext>
            </a:extLst>
          </a:blip>
          <a:stretch>
            <a:fillRect/>
          </a:stretch>
        </p:blipFill>
        <p:spPr>
          <a:xfrm>
            <a:off x="4576989" y="180521"/>
            <a:ext cx="7334250" cy="5829300"/>
          </a:xfrm>
          <a:prstGeom prst="rect">
            <a:avLst/>
          </a:prstGeom>
        </p:spPr>
      </p:pic>
    </p:spTree>
    <p:extLst>
      <p:ext uri="{BB962C8B-B14F-4D97-AF65-F5344CB8AC3E}">
        <p14:creationId xmlns:p14="http://schemas.microsoft.com/office/powerpoint/2010/main" val="2512548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Romulus </a:t>
            </a:r>
            <a:r>
              <a:rPr lang="en-GB" dirty="0" err="1" smtClean="0"/>
              <a:t>Tropaiophoros</a:t>
            </a:r>
            <a:endParaRPr lang="en-GB" dirty="0" smtClean="0"/>
          </a:p>
          <a:p>
            <a:r>
              <a:rPr lang="en-GB" dirty="0" smtClean="0"/>
              <a:t>125-150 CE</a:t>
            </a:r>
          </a:p>
          <a:p>
            <a:r>
              <a:rPr lang="en-GB" dirty="0" smtClean="0"/>
              <a:t>Carnelian </a:t>
            </a:r>
            <a:r>
              <a:rPr lang="en-GB" dirty="0" err="1" smtClean="0"/>
              <a:t>ringstone</a:t>
            </a:r>
            <a:endParaRPr lang="en-GB" dirty="0" smtClean="0"/>
          </a:p>
          <a:p>
            <a:r>
              <a:rPr lang="en-GB" i="1" dirty="0" smtClean="0"/>
              <a:t>LIMC</a:t>
            </a:r>
            <a:r>
              <a:rPr lang="en-GB" dirty="0" smtClean="0"/>
              <a:t>, Romulus et Remus 10</a:t>
            </a:r>
            <a:endParaRPr lang="en-GB" i="1" dirty="0"/>
          </a:p>
        </p:txBody>
      </p:sp>
      <p:pic>
        <p:nvPicPr>
          <p:cNvPr id="4" name="Picture 3"/>
          <p:cNvPicPr>
            <a:picLocks noChangeAspect="1"/>
          </p:cNvPicPr>
          <p:nvPr/>
        </p:nvPicPr>
        <p:blipFill rotWithShape="1">
          <a:blip r:embed="rId2" cstate="email">
            <a:lum contrast="40000"/>
            <a:extLst>
              <a:ext uri="{28A0092B-C50C-407E-A947-70E740481C1C}">
                <a14:useLocalDpi xmlns:a14="http://schemas.microsoft.com/office/drawing/2010/main"/>
              </a:ext>
            </a:extLst>
          </a:blip>
          <a:srcRect l="1594" t="2070" r="1830" b="1394"/>
          <a:stretch/>
        </p:blipFill>
        <p:spPr>
          <a:xfrm>
            <a:off x="6582156" y="1"/>
            <a:ext cx="5609844" cy="6858000"/>
          </a:xfrm>
          <a:prstGeom prst="rect">
            <a:avLst/>
          </a:prstGeom>
        </p:spPr>
      </p:pic>
      <p:pic>
        <p:nvPicPr>
          <p:cNvPr id="5122" name="Picture 2" descr="http://vignette2.wikia.nocookie.net/forgottenrealms/images/e/e2/Carnelian.jpg/revision/latest?cb=20110825090437"/>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3706623" y="4227512"/>
            <a:ext cx="2875533" cy="2630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6763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The Sabine Women</a:t>
            </a:r>
            <a:endParaRPr lang="en-GB" u="sng" dirty="0"/>
          </a:p>
        </p:txBody>
      </p:sp>
      <p:sp>
        <p:nvSpPr>
          <p:cNvPr id="3" name="Content Placeholder 2"/>
          <p:cNvSpPr>
            <a:spLocks noGrp="1"/>
          </p:cNvSpPr>
          <p:nvPr>
            <p:ph idx="1"/>
          </p:nvPr>
        </p:nvSpPr>
        <p:spPr/>
        <p:txBody>
          <a:bodyPr/>
          <a:lstStyle/>
          <a:p>
            <a:r>
              <a:rPr lang="en-GB" dirty="0" smtClean="0"/>
              <a:t>The early city of R</a:t>
            </a:r>
            <a:r>
              <a:rPr lang="en-US" dirty="0" smtClean="0"/>
              <a:t>o</a:t>
            </a:r>
            <a:r>
              <a:rPr lang="en-GB" dirty="0" smtClean="0"/>
              <a:t>me was apparently inhabited largely by unmarried men who had migrated there</a:t>
            </a:r>
          </a:p>
          <a:p>
            <a:r>
              <a:rPr lang="en-GB" dirty="0" smtClean="0"/>
              <a:t>In order to populate his city, Romulus decided to get women into the city through a trick</a:t>
            </a:r>
          </a:p>
          <a:p>
            <a:pPr lvl="1"/>
            <a:r>
              <a:rPr lang="en-GB" dirty="0" smtClean="0"/>
              <a:t>He invited the </a:t>
            </a:r>
            <a:r>
              <a:rPr lang="en-GB" dirty="0" err="1" smtClean="0"/>
              <a:t>Sabines</a:t>
            </a:r>
            <a:r>
              <a:rPr lang="en-GB" dirty="0" smtClean="0"/>
              <a:t> to the city for a festival, and the Romans then seized any unmarried women from the </a:t>
            </a:r>
            <a:r>
              <a:rPr lang="en-GB" dirty="0" err="1" smtClean="0"/>
              <a:t>Sabines</a:t>
            </a:r>
            <a:endParaRPr lang="en-GB" dirty="0" smtClean="0"/>
          </a:p>
          <a:p>
            <a:r>
              <a:rPr lang="en-GB" dirty="0" smtClean="0"/>
              <a:t>This led to war between the R</a:t>
            </a:r>
            <a:r>
              <a:rPr lang="en-US" dirty="0" smtClean="0"/>
              <a:t>o</a:t>
            </a:r>
            <a:r>
              <a:rPr lang="en-GB" dirty="0" smtClean="0"/>
              <a:t>mans and t</a:t>
            </a:r>
            <a:r>
              <a:rPr lang="en-US" dirty="0" smtClean="0"/>
              <a:t>he</a:t>
            </a:r>
            <a:r>
              <a:rPr lang="en-GB" dirty="0" smtClean="0"/>
              <a:t> </a:t>
            </a:r>
            <a:r>
              <a:rPr lang="en-GB" dirty="0" err="1" smtClean="0"/>
              <a:t>Sabines</a:t>
            </a:r>
            <a:endParaRPr lang="en-GB" dirty="0" smtClean="0"/>
          </a:p>
          <a:p>
            <a:endParaRPr lang="en-GB" dirty="0"/>
          </a:p>
        </p:txBody>
      </p:sp>
    </p:spTree>
    <p:extLst>
      <p:ext uri="{BB962C8B-B14F-4D97-AF65-F5344CB8AC3E}">
        <p14:creationId xmlns:p14="http://schemas.microsoft.com/office/powerpoint/2010/main" val="579842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0" y="6457950"/>
            <a:ext cx="12192000" cy="400050"/>
          </a:xfrm>
        </p:spPr>
        <p:txBody>
          <a:bodyPr>
            <a:normAutofit fontScale="77500" lnSpcReduction="20000"/>
          </a:bodyPr>
          <a:lstStyle/>
          <a:p>
            <a:pPr marL="0" indent="0">
              <a:buNone/>
            </a:pPr>
            <a:r>
              <a:rPr lang="en-GB" dirty="0" smtClean="0"/>
              <a:t>89 BCE, silver denarius, obverse: King </a:t>
            </a:r>
            <a:r>
              <a:rPr lang="en-GB" dirty="0" err="1" smtClean="0"/>
              <a:t>Tatius</a:t>
            </a:r>
            <a:r>
              <a:rPr lang="en-GB" dirty="0" smtClean="0"/>
              <a:t>, reverse: Sabine women, Rome, British Museum</a:t>
            </a:r>
            <a:endParaRPr lang="en-GB" dirty="0"/>
          </a:p>
        </p:txBody>
      </p:sp>
      <p:pic>
        <p:nvPicPr>
          <p:cNvPr id="7170" name="Picture 2" descr="Silver coin."/>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838200" y="367506"/>
            <a:ext cx="10515600" cy="5327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11118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30623" y="139847"/>
            <a:ext cx="10515600" cy="6390045"/>
          </a:xfrm>
        </p:spPr>
        <p:txBody>
          <a:bodyPr>
            <a:normAutofit lnSpcReduction="10000"/>
          </a:bodyPr>
          <a:lstStyle/>
          <a:p>
            <a:pPr marL="0" indent="0">
              <a:buNone/>
            </a:pPr>
            <a:r>
              <a:rPr lang="en-GB" dirty="0"/>
              <a:t>The abducted maidens were quite as despondent and indignant</a:t>
            </a:r>
            <a:r>
              <a:rPr lang="en-GB" dirty="0" smtClean="0"/>
              <a:t>. Romulus</a:t>
            </a:r>
            <a:r>
              <a:rPr lang="en-GB" dirty="0"/>
              <a:t>, however, went round in person, and pointed out to them that it was all owing to the pride of their parents in denying right of intermarriage to their neighbours. They would live in honourable wedlock, and share all their property and civil rights, and —dearest of all to human nature-would be the mothers of </a:t>
            </a:r>
            <a:r>
              <a:rPr lang="en-GB" dirty="0" smtClean="0"/>
              <a:t>freemen</a:t>
            </a:r>
            <a:r>
              <a:rPr lang="en-GB" dirty="0"/>
              <a:t>. He begged them to lay aside their feelings of resentment and give their affections to those whom fortune had made masters of their persons. An injury had often led to reconciliation and love; they would find their husbands all the more affectionate because each would do his utmost, so far as in him lay to make up for the loss of parents and </a:t>
            </a:r>
            <a:r>
              <a:rPr lang="en-GB" dirty="0" smtClean="0"/>
              <a:t>country</a:t>
            </a:r>
            <a:r>
              <a:rPr lang="en-GB" dirty="0"/>
              <a:t>. These arguments were reinforced by the endearments of their husbands who excused their conduct by pleading the irresistible force of their passion —a plea effective beyond all others in appealing to a woman's nature</a:t>
            </a:r>
            <a:r>
              <a:rPr lang="en-GB" dirty="0" smtClean="0"/>
              <a:t>.</a:t>
            </a:r>
          </a:p>
          <a:p>
            <a:pPr marL="0" indent="0" algn="r">
              <a:buNone/>
            </a:pPr>
            <a:r>
              <a:rPr lang="en-GB" dirty="0" smtClean="0"/>
              <a:t>Livy </a:t>
            </a:r>
            <a:r>
              <a:rPr lang="en-GB" i="1" dirty="0" smtClean="0"/>
              <a:t>The History of Rome</a:t>
            </a:r>
            <a:r>
              <a:rPr lang="en-GB" dirty="0" smtClean="0"/>
              <a:t> 1.9.14-15</a:t>
            </a:r>
            <a:endParaRPr lang="en-GB" dirty="0"/>
          </a:p>
        </p:txBody>
      </p:sp>
    </p:spTree>
    <p:extLst>
      <p:ext uri="{BB962C8B-B14F-4D97-AF65-F5344CB8AC3E}">
        <p14:creationId xmlns:p14="http://schemas.microsoft.com/office/powerpoint/2010/main" val="13976980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Roman Foundation Myths</a:t>
            </a:r>
            <a:endParaRPr lang="en-GB" u="sng" dirty="0"/>
          </a:p>
        </p:txBody>
      </p:sp>
      <p:sp>
        <p:nvSpPr>
          <p:cNvPr id="3" name="Content Placeholder 2"/>
          <p:cNvSpPr>
            <a:spLocks noGrp="1"/>
          </p:cNvSpPr>
          <p:nvPr>
            <p:ph idx="1"/>
          </p:nvPr>
        </p:nvSpPr>
        <p:spPr/>
        <p:txBody>
          <a:bodyPr/>
          <a:lstStyle/>
          <a:p>
            <a:r>
              <a:rPr lang="en-GB" dirty="0" smtClean="0"/>
              <a:t>These myths associate Rome with the heroic past</a:t>
            </a:r>
          </a:p>
          <a:p>
            <a:pPr lvl="1"/>
            <a:r>
              <a:rPr lang="en-GB" dirty="0" smtClean="0"/>
              <a:t>Evander</a:t>
            </a:r>
          </a:p>
          <a:p>
            <a:pPr lvl="1"/>
            <a:r>
              <a:rPr lang="en-GB" dirty="0" smtClean="0"/>
              <a:t>Aeneas</a:t>
            </a:r>
          </a:p>
          <a:p>
            <a:r>
              <a:rPr lang="en-GB" dirty="0" smtClean="0"/>
              <a:t>Give the idea of longevity to the community</a:t>
            </a:r>
          </a:p>
          <a:p>
            <a:pPr lvl="1"/>
            <a:r>
              <a:rPr lang="en-GB" dirty="0" smtClean="0"/>
              <a:t>Focus on specific locations, e.g. the </a:t>
            </a:r>
            <a:r>
              <a:rPr lang="en-GB" dirty="0" err="1" smtClean="0"/>
              <a:t>Lupercal</a:t>
            </a:r>
            <a:endParaRPr lang="en-GB" dirty="0" smtClean="0"/>
          </a:p>
          <a:p>
            <a:r>
              <a:rPr lang="en-GB" dirty="0" smtClean="0"/>
              <a:t>Connect Rome to its Italian neighbours</a:t>
            </a:r>
          </a:p>
          <a:p>
            <a:pPr marL="457200" lvl="1" indent="0">
              <a:buNone/>
            </a:pPr>
            <a:endParaRPr lang="en-GB" dirty="0" smtClean="0"/>
          </a:p>
          <a:p>
            <a:endParaRPr lang="en-GB" dirty="0"/>
          </a:p>
        </p:txBody>
      </p:sp>
    </p:spTree>
    <p:extLst>
      <p:ext uri="{BB962C8B-B14F-4D97-AF65-F5344CB8AC3E}">
        <p14:creationId xmlns:p14="http://schemas.microsoft.com/office/powerpoint/2010/main" val="1670032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Roman foundation narratives focus on a variety of different figures and locations</a:t>
            </a:r>
          </a:p>
          <a:p>
            <a:r>
              <a:rPr lang="en-US" dirty="0" smtClean="0"/>
              <a:t>Still focus on ties to specific locations</a:t>
            </a:r>
          </a:p>
          <a:p>
            <a:r>
              <a:rPr lang="en-US" dirty="0" smtClean="0"/>
              <a:t>Repeated episodes of violence</a:t>
            </a:r>
          </a:p>
          <a:p>
            <a:r>
              <a:rPr lang="en-US" dirty="0" smtClean="0"/>
              <a:t>International influence on the city</a:t>
            </a:r>
            <a:endParaRPr lang="en-US" dirty="0"/>
          </a:p>
        </p:txBody>
      </p:sp>
    </p:spTree>
    <p:extLst>
      <p:ext uri="{BB962C8B-B14F-4D97-AF65-F5344CB8AC3E}">
        <p14:creationId xmlns:p14="http://schemas.microsoft.com/office/powerpoint/2010/main" val="1338205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AE6F2518-B084-4896-AF52-66CC2144AA26}"/>
    </a:ext>
  </a:extLst>
</a:theme>
</file>

<file path=ppt/theme/theme2.xml><?xml version="1.0" encoding="utf-8"?>
<a:theme xmlns:a="http://schemas.openxmlformats.org/drawingml/2006/main" name="Office Theme">
  <a:themeElements>
    <a:clrScheme name="RedLineBusiness_16x9">
      <a:dk1>
        <a:srgbClr val="514A40"/>
      </a:dk1>
      <a:lt1>
        <a:sysClr val="window" lastClr="FFFFFF"/>
      </a:lt1>
      <a:dk2>
        <a:srgbClr val="000000"/>
      </a:dk2>
      <a:lt2>
        <a:srgbClr val="F9F7F3"/>
      </a:lt2>
      <a:accent1>
        <a:srgbClr val="A85229"/>
      </a:accent1>
      <a:accent2>
        <a:srgbClr val="98916E"/>
      </a:accent2>
      <a:accent3>
        <a:srgbClr val="C9A645"/>
      </a:accent3>
      <a:accent4>
        <a:srgbClr val="76A7B2"/>
      </a:accent4>
      <a:accent5>
        <a:srgbClr val="82A670"/>
      </a:accent5>
      <a:accent6>
        <a:srgbClr val="896170"/>
      </a:accent6>
      <a:hlink>
        <a:srgbClr val="A85229"/>
      </a:hlink>
      <a:folHlink>
        <a:srgbClr val="98916E"/>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RedLineBusiness_16x9">
      <a:dk1>
        <a:srgbClr val="514A40"/>
      </a:dk1>
      <a:lt1>
        <a:sysClr val="window" lastClr="FFFFFF"/>
      </a:lt1>
      <a:dk2>
        <a:srgbClr val="000000"/>
      </a:dk2>
      <a:lt2>
        <a:srgbClr val="F9F7F3"/>
      </a:lt2>
      <a:accent1>
        <a:srgbClr val="A85229"/>
      </a:accent1>
      <a:accent2>
        <a:srgbClr val="98916E"/>
      </a:accent2>
      <a:accent3>
        <a:srgbClr val="C9A645"/>
      </a:accent3>
      <a:accent4>
        <a:srgbClr val="76A7B2"/>
      </a:accent4>
      <a:accent5>
        <a:srgbClr val="82A670"/>
      </a:accent5>
      <a:accent6>
        <a:srgbClr val="896170"/>
      </a:accent6>
      <a:hlink>
        <a:srgbClr val="A85229"/>
      </a:hlink>
      <a:folHlink>
        <a:srgbClr val="98916E"/>
      </a:folHlink>
    </a:clrScheme>
    <a:fontScheme name="Cambria">
      <a:maj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mbr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F180B1C-2212-497F-A259-C959ADD048C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1376</Words>
  <Application>Microsoft Office PowerPoint</Application>
  <PresentationFormat>Custom</PresentationFormat>
  <Paragraphs>147</Paragraphs>
  <Slides>48</Slides>
  <Notes>0</Notes>
  <HiddenSlides>0</HiddenSlides>
  <MMClips>0</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Office Theme</vt:lpstr>
      <vt:lpstr>Myth and Art</vt:lpstr>
      <vt:lpstr>Myths of the Origins of Athens</vt:lpstr>
      <vt:lpstr>PowerPoint Presentation</vt:lpstr>
      <vt:lpstr>Athena and Poseidon</vt:lpstr>
      <vt:lpstr>PowerPoint Presentation</vt:lpstr>
      <vt:lpstr>PowerPoint Presentation</vt:lpstr>
      <vt:lpstr>PowerPoint Presentation</vt:lpstr>
      <vt:lpstr>PowerPoint Presentation</vt:lpstr>
      <vt:lpstr>Athens’ Royal Family</vt:lpstr>
      <vt:lpstr>Cecrops</vt:lpstr>
      <vt:lpstr>PowerPoint Presentation</vt:lpstr>
      <vt:lpstr>Erechthonius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Myth and Art</vt:lpstr>
      <vt:lpstr>Founding Rome</vt:lpstr>
      <vt:lpstr>Evander</vt:lpstr>
      <vt:lpstr>Aeneas and the Trojans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Romulus and Remus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Sabine Women</vt:lpstr>
      <vt:lpstr>PowerPoint Presentation</vt:lpstr>
      <vt:lpstr>PowerPoint Presentation</vt:lpstr>
      <vt:lpstr>Roman Foundation Myths</vt:lpstr>
      <vt:lpstr>PowerPoint Presentation</vt:lpstr>
    </vt:vector>
  </TitlesOfParts>
  <Manager/>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2016-01-11T10:14:50Z</dcterms:created>
  <dcterms:modified xsi:type="dcterms:W3CDTF">2016-03-22T09:46:07Z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TC030310239991</vt:lpwstr>
  </property>
</Properties>
</file>